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6" r:id="rId2"/>
    <p:sldId id="356" r:id="rId3"/>
    <p:sldId id="357" r:id="rId4"/>
    <p:sldId id="358" r:id="rId5"/>
    <p:sldId id="359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C7A0"/>
    <a:srgbClr val="CEC375"/>
    <a:srgbClr val="C2BF63"/>
    <a:srgbClr val="A09F75"/>
    <a:srgbClr val="525000"/>
    <a:srgbClr val="1C3661"/>
    <a:srgbClr val="1D3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91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fld id="{F1BBD8C3-6DCE-406A-8FC7-58C882B7D4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37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a typeface="ＭＳ Ｐゴシック" pitchFamily="-111" charset="-128"/>
              </a:defRPr>
            </a:lvl1pPr>
          </a:lstStyle>
          <a:p>
            <a:pPr>
              <a:defRPr/>
            </a:pPr>
            <a:fld id="{3137E5E5-D33E-4A31-B38B-0443DFD03B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2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501650"/>
            <a:ext cx="8534400" cy="574675"/>
          </a:xfrm>
          <a:prstGeom prst="rect">
            <a:avLst/>
          </a:prstGeom>
          <a:solidFill>
            <a:srgbClr val="03264A">
              <a:alpha val="8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46001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3264A"/>
              </a:solidFill>
              <a:latin typeface="Arial" pitchFamily="-106" charset="0"/>
              <a:ea typeface="ＭＳ Ｐゴシック" pitchFamily="-106" charset="-128"/>
            </a:endParaRPr>
          </a:p>
        </p:txBody>
      </p:sp>
      <p:pic>
        <p:nvPicPr>
          <p:cNvPr id="5" name="Picture 14" descr="Slide-Master---L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11"/>
          <p:cNvSpPr>
            <a:spLocks noChangeArrowheads="1"/>
          </p:cNvSpPr>
          <p:nvPr userDrawn="1"/>
        </p:nvSpPr>
        <p:spPr bwMode="auto">
          <a:xfrm>
            <a:off x="76200" y="6477000"/>
            <a:ext cx="4495800" cy="304800"/>
          </a:xfrm>
          <a:prstGeom prst="roundRect">
            <a:avLst>
              <a:gd name="adj" fmla="val 16667"/>
            </a:avLst>
          </a:prstGeom>
          <a:solidFill>
            <a:srgbClr val="1A335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endParaRPr lang="es-CO" altLang="en-US"/>
          </a:p>
        </p:txBody>
      </p:sp>
      <p:sp>
        <p:nvSpPr>
          <p:cNvPr id="1525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5258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168D2-2B8B-4C1A-A302-98640B6235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5629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6610D-0E8E-4576-9CD4-1AA76673015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0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4D8B0-BC25-4D81-9971-F0F18543A1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72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533400"/>
            <a:ext cx="1962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734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3195-B34B-4B0A-BE13-F525E7B74C7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73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D0100-0C78-4747-AE9D-7F35AC6FE9E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916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16376-E72A-4395-91EC-5CB5649E06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7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8486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38100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35E26-2C5C-4B76-9447-03786AC42D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9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itle-Master-Lig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10"/>
          <p:cNvSpPr>
            <a:spLocks noChangeArrowheads="1"/>
          </p:cNvSpPr>
          <p:nvPr userDrawn="1"/>
        </p:nvSpPr>
        <p:spPr bwMode="auto">
          <a:xfrm>
            <a:off x="76200" y="6477000"/>
            <a:ext cx="4343400" cy="304800"/>
          </a:xfrm>
          <a:prstGeom prst="roundRect">
            <a:avLst>
              <a:gd name="adj" fmla="val 16667"/>
            </a:avLst>
          </a:prstGeom>
          <a:solidFill>
            <a:srgbClr val="1C366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endParaRPr lang="es-CO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2649538"/>
            <a:ext cx="6324600" cy="904875"/>
          </a:xfrm>
        </p:spPr>
        <p:txBody>
          <a:bodyPr anchor="b"/>
          <a:lstStyle>
            <a:lvl1pPr algn="r">
              <a:lnSpc>
                <a:spcPct val="80000"/>
              </a:lnSpc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3581400" y="3486150"/>
            <a:ext cx="5257800" cy="506413"/>
          </a:xfrm>
        </p:spPr>
        <p:txBody>
          <a:bodyPr/>
          <a:lstStyle>
            <a:lvl1pPr marL="0" indent="0" algn="r">
              <a:lnSpc>
                <a:spcPct val="90000"/>
              </a:lnSpc>
              <a:buFontTx/>
              <a:buNone/>
              <a:defRPr sz="1800">
                <a:solidFill>
                  <a:srgbClr val="CFC7A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81400" y="60960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5562600" y="6096000"/>
            <a:ext cx="35052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40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2E8C1-FC00-4FC7-BA6E-DB9DAD7E47D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2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7BD9F-66E3-4B7D-8737-F1140E005C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7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B73FD-FF19-4F05-A5F9-6DB54DA5A1F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1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5F6B3-68AE-4B5D-A034-77FBE9E398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03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3B7B-29AE-4292-B0B3-7B49FFE080F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81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337CA-26E9-4BD0-8990-8489C61D8CF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1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3BD9C-D854-4BD6-A6A8-F51B662861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01650"/>
            <a:ext cx="8534400" cy="574675"/>
          </a:xfrm>
          <a:prstGeom prst="rect">
            <a:avLst/>
          </a:prstGeom>
          <a:solidFill>
            <a:srgbClr val="03264A">
              <a:alpha val="8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46001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3264A"/>
              </a:solidFill>
              <a:latin typeface="Arial" pitchFamily="-106" charset="0"/>
              <a:ea typeface="ＭＳ Ｐゴシック" pitchFamily="-106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85800" y="533400"/>
            <a:ext cx="7848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172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7400" y="6172200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0960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11" charset="-128"/>
              </a:defRPr>
            </a:lvl1pPr>
          </a:lstStyle>
          <a:p>
            <a:pPr>
              <a:defRPr/>
            </a:pPr>
            <a:fld id="{82B1BF0C-9C68-44B5-A5ED-519E4260004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pic>
        <p:nvPicPr>
          <p:cNvPr id="1032" name="Picture 14" descr="Slide-Master---Light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ounded Rectangle 8"/>
          <p:cNvSpPr>
            <a:spLocks noChangeArrowheads="1"/>
          </p:cNvSpPr>
          <p:nvPr userDrawn="1"/>
        </p:nvSpPr>
        <p:spPr bwMode="auto">
          <a:xfrm>
            <a:off x="76200" y="6477000"/>
            <a:ext cx="4495800" cy="304800"/>
          </a:xfrm>
          <a:prstGeom prst="roundRect">
            <a:avLst>
              <a:gd name="adj" fmla="val 16667"/>
            </a:avLst>
          </a:prstGeom>
          <a:solidFill>
            <a:srgbClr val="1A335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endParaRPr lang="es-CO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  <p:sldLayoutId id="2147484046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174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253764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253764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253764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253764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8911" y="1600200"/>
            <a:ext cx="7543800" cy="2593975"/>
          </a:xfrm>
        </p:spPr>
        <p:txBody>
          <a:bodyPr/>
          <a:lstStyle/>
          <a:p>
            <a:r>
              <a:rPr lang="en-US" sz="4000" dirty="0" smtClean="0"/>
              <a:t>Behavioral Economics and Consumption Patterns</a:t>
            </a:r>
            <a:endParaRPr lang="en-US" sz="400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505200" y="4267200"/>
            <a:ext cx="5297488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r"/>
            <a:r>
              <a:rPr lang="en-US" altLang="en-US" dirty="0" smtClean="0">
                <a:latin typeface="Times New Roman" pitchFamily="18" charset="0"/>
              </a:rPr>
              <a:t>Devesh R. Raval</a:t>
            </a:r>
            <a:endParaRPr lang="en-US" altLang="en-US" dirty="0">
              <a:latin typeface="Times New Roman" pitchFamily="18" charset="0"/>
            </a:endParaRPr>
          </a:p>
          <a:p>
            <a:pPr algn="r"/>
            <a:r>
              <a:rPr lang="en-US" altLang="en-US" sz="1800" dirty="0">
                <a:latin typeface="Times New Roman" pitchFamily="18" charset="0"/>
              </a:rPr>
              <a:t>U.S. Federal Trade Commission</a:t>
            </a:r>
          </a:p>
          <a:p>
            <a:pPr algn="r"/>
            <a:endParaRPr lang="en-US" altLang="en-US" sz="1800" dirty="0">
              <a:latin typeface="Times New Roman" pitchFamily="18" charset="0"/>
            </a:endParaRPr>
          </a:p>
          <a:p>
            <a:pPr algn="r"/>
            <a:r>
              <a:rPr lang="en-US" altLang="en-US" sz="1800" dirty="0" smtClean="0">
                <a:latin typeface="Times New Roman" pitchFamily="18" charset="0"/>
              </a:rPr>
              <a:t>Mexico City</a:t>
            </a:r>
            <a:endParaRPr lang="en-US" altLang="en-US" sz="1800" dirty="0">
              <a:latin typeface="Times New Roman" pitchFamily="18" charset="0"/>
            </a:endParaRPr>
          </a:p>
          <a:p>
            <a:pPr algn="r"/>
            <a:r>
              <a:rPr lang="en-US" altLang="en-US" sz="1800" dirty="0" smtClean="0">
                <a:latin typeface="Times New Roman" pitchFamily="18" charset="0"/>
              </a:rPr>
              <a:t>March 15, 2016</a:t>
            </a:r>
            <a:endParaRPr lang="en-US" altLang="en-US" sz="1800" dirty="0">
              <a:latin typeface="Times New Roman" pitchFamily="18" charset="0"/>
            </a:endParaRPr>
          </a:p>
          <a:p>
            <a:pPr algn="r"/>
            <a:endParaRPr lang="en-US" altLang="en-US" sz="1800" dirty="0">
              <a:latin typeface="Times New Roman" pitchFamily="18" charset="0"/>
            </a:endParaRPr>
          </a:p>
          <a:p>
            <a:pPr algn="r"/>
            <a:r>
              <a:rPr lang="en-US" altLang="en-US" sz="1000" dirty="0">
                <a:latin typeface="Times New Roman" pitchFamily="18" charset="0"/>
              </a:rPr>
              <a:t>The views expressed herein are those of the speaker and do not necessarily represent the views of the Federal Trade Commission or any individual Commissioner </a:t>
            </a:r>
          </a:p>
        </p:txBody>
      </p:sp>
    </p:spTree>
    <p:extLst>
      <p:ext uri="{BB962C8B-B14F-4D97-AF65-F5344CB8AC3E}">
        <p14:creationId xmlns:p14="http://schemas.microsoft.com/office/powerpoint/2010/main" val="2140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is behavioral economics?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Relaxes assumption of “rationality”</a:t>
            </a:r>
            <a:endParaRPr lang="en-US" sz="3000" dirty="0" smtClean="0"/>
          </a:p>
          <a:p>
            <a:endParaRPr lang="en-US" dirty="0"/>
          </a:p>
          <a:p>
            <a:r>
              <a:rPr lang="en-US" sz="3200" dirty="0" smtClean="0"/>
              <a:t>People have several cognitive biases:</a:t>
            </a:r>
          </a:p>
          <a:p>
            <a:pPr lvl="1"/>
            <a:r>
              <a:rPr lang="en-US" sz="3000" dirty="0" smtClean="0"/>
              <a:t>Present-biased</a:t>
            </a:r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Overconfident</a:t>
            </a:r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Inattentive</a:t>
            </a:r>
          </a:p>
        </p:txBody>
      </p:sp>
    </p:spTree>
    <p:extLst>
      <p:ext uri="{BB962C8B-B14F-4D97-AF65-F5344CB8AC3E}">
        <p14:creationId xmlns:p14="http://schemas.microsoft.com/office/powerpoint/2010/main" val="176360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do biases affect consumption?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Contracts exploit these biases</a:t>
            </a:r>
          </a:p>
          <a:p>
            <a:pPr marL="708660" lvl="2">
              <a:buClr>
                <a:schemeClr val="accent1"/>
              </a:buClr>
            </a:pPr>
            <a:r>
              <a:rPr lang="en-US" sz="2800" dirty="0"/>
              <a:t>Immediate vs. Future </a:t>
            </a:r>
            <a:r>
              <a:rPr lang="en-US" sz="2800" dirty="0" smtClean="0"/>
              <a:t>costs</a:t>
            </a:r>
          </a:p>
          <a:p>
            <a:pPr marL="708660" lvl="2">
              <a:buClr>
                <a:schemeClr val="accent1"/>
              </a:buClr>
            </a:pPr>
            <a:r>
              <a:rPr lang="en-US" sz="2800" dirty="0" smtClean="0"/>
              <a:t>Complicated contracts</a:t>
            </a:r>
          </a:p>
          <a:p>
            <a:pPr marL="708660" lvl="2">
              <a:buClr>
                <a:schemeClr val="accent1"/>
              </a:buClr>
            </a:pPr>
            <a:r>
              <a:rPr lang="en-US" sz="2800" dirty="0" smtClean="0"/>
              <a:t>Hidden fees</a:t>
            </a:r>
            <a:endParaRPr lang="en-US" sz="3000" dirty="0" smtClean="0"/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Consumers may not choose best product</a:t>
            </a:r>
          </a:p>
          <a:p>
            <a:pPr lvl="1"/>
            <a:r>
              <a:rPr lang="en-US" sz="2800" dirty="0" smtClean="0"/>
              <a:t>Search and Switching Costs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224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can a regulator help?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Provide more or better information</a:t>
            </a:r>
          </a:p>
          <a:p>
            <a:endParaRPr lang="en-US" sz="3200" dirty="0" smtClean="0"/>
          </a:p>
          <a:p>
            <a:r>
              <a:rPr lang="en-US" sz="3200" dirty="0" smtClean="0"/>
              <a:t>Nudges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Restrict contract space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5863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can a regulator help?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Provide more or better information</a:t>
            </a:r>
          </a:p>
          <a:p>
            <a:endParaRPr lang="en-US" sz="3200" dirty="0" smtClean="0"/>
          </a:p>
          <a:p>
            <a:r>
              <a:rPr lang="en-US" sz="3200" dirty="0" smtClean="0"/>
              <a:t>Nudges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Restrict contract space</a:t>
            </a:r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 smtClean="0">
                <a:solidFill>
                  <a:srgbClr val="FF0000"/>
                </a:solidFill>
              </a:rPr>
              <a:t>But: </a:t>
            </a:r>
          </a:p>
          <a:p>
            <a:pPr lvl="1"/>
            <a:r>
              <a:rPr lang="en-US" sz="3000" dirty="0" smtClean="0">
                <a:solidFill>
                  <a:srgbClr val="FF0000"/>
                </a:solidFill>
              </a:rPr>
              <a:t>What happens to prices?</a:t>
            </a:r>
          </a:p>
          <a:p>
            <a:pPr lvl="1"/>
            <a:r>
              <a:rPr lang="en-US" sz="3000" dirty="0" smtClean="0">
                <a:solidFill>
                  <a:srgbClr val="FF0000"/>
                </a:solidFill>
              </a:rPr>
              <a:t>How different </a:t>
            </a:r>
            <a:r>
              <a:rPr lang="en-US" sz="3000" smtClean="0">
                <a:solidFill>
                  <a:srgbClr val="FF0000"/>
                </a:solidFill>
              </a:rPr>
              <a:t>are people?</a:t>
            </a:r>
            <a:endParaRPr lang="en-US" sz="3000" dirty="0" smtClean="0">
              <a:solidFill>
                <a:srgbClr val="FF0000"/>
              </a:solidFill>
            </a:endParaRPr>
          </a:p>
          <a:p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8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243552"/>
      </a:dk1>
      <a:lt1>
        <a:srgbClr val="E7E0C8"/>
      </a:lt1>
      <a:dk2>
        <a:srgbClr val="FFFFFF"/>
      </a:dk2>
      <a:lt2>
        <a:srgbClr val="000000"/>
      </a:lt2>
      <a:accent1>
        <a:srgbClr val="909082"/>
      </a:accent1>
      <a:accent2>
        <a:srgbClr val="809EA8"/>
      </a:accent2>
      <a:accent3>
        <a:srgbClr val="F1EDE0"/>
      </a:accent3>
      <a:accent4>
        <a:srgbClr val="1D2C45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Times New Roman"/>
        <a:ea typeface="ＭＳ Ｐゴシック"/>
        <a:cs typeface="ＭＳ Ｐゴシック"/>
      </a:majorFont>
      <a:minorFont>
        <a:latin typeface="Times New Roman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7690</TotalTime>
  <Words>136</Words>
  <Application>Microsoft Office PowerPoint</Application>
  <PresentationFormat>Presentación en pantalla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Times New Roman</vt:lpstr>
      <vt:lpstr>Office Theme</vt:lpstr>
      <vt:lpstr>Behavioral Economics and Consumption Patterns</vt:lpstr>
      <vt:lpstr>What is behavioral economics?</vt:lpstr>
      <vt:lpstr>How do biases affect consumption?</vt:lpstr>
      <vt:lpstr>How can a regulator help?</vt:lpstr>
      <vt:lpstr>How can a regulator help?</vt:lpstr>
    </vt:vector>
  </TitlesOfParts>
  <Company>Design Studio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COMPETITION</dc:title>
  <dc:creator>Design Studio</dc:creator>
  <cp:lastModifiedBy>Autor</cp:lastModifiedBy>
  <cp:revision>251</cp:revision>
  <cp:lastPrinted>2016-03-10T18:14:55Z</cp:lastPrinted>
  <dcterms:created xsi:type="dcterms:W3CDTF">2010-09-06T02:43:10Z</dcterms:created>
  <dcterms:modified xsi:type="dcterms:W3CDTF">2016-03-14T22:00:32Z</dcterms:modified>
</cp:coreProperties>
</file>