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0" r:id="rId1"/>
  </p:sldMasterIdLst>
  <p:notesMasterIdLst>
    <p:notesMasterId r:id="rId14"/>
  </p:notesMasterIdLst>
  <p:sldIdLst>
    <p:sldId id="328" r:id="rId2"/>
    <p:sldId id="377" r:id="rId3"/>
    <p:sldId id="373" r:id="rId4"/>
    <p:sldId id="379" r:id="rId5"/>
    <p:sldId id="374" r:id="rId6"/>
    <p:sldId id="376" r:id="rId7"/>
    <p:sldId id="380" r:id="rId8"/>
    <p:sldId id="381" r:id="rId9"/>
    <p:sldId id="378" r:id="rId10"/>
    <p:sldId id="375" r:id="rId11"/>
    <p:sldId id="382" r:id="rId12"/>
    <p:sldId id="38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167" autoAdjust="0"/>
  </p:normalViewPr>
  <p:slideViewPr>
    <p:cSldViewPr snapToGrid="0" snapToObjects="1">
      <p:cViewPr varScale="1">
        <p:scale>
          <a:sx n="54" d="100"/>
          <a:sy n="54" d="100"/>
        </p:scale>
        <p:origin x="124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A15E5-E359-47EB-9016-43390F46AB0F}" type="datetimeFigureOut">
              <a:rPr lang="es-MX" smtClean="0"/>
              <a:t>14/03/2016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C2919-A463-4445-B9A7-A47EE4BCE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100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Por lo que se pretende que los</a:t>
            </a:r>
            <a:r>
              <a:rPr lang="es-MX" baseline="0" dirty="0"/>
              <a:t> lineamientos entren en vigor el 4 de diciembre del presente año.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A08CD-967B-4A10-BB07-5913D1EDE838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086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Pueden sugerir una</a:t>
            </a:r>
            <a:r>
              <a:rPr lang="es-MX" baseline="0" dirty="0"/>
              <a:t> propuesta de título?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A08CD-967B-4A10-BB07-5913D1EDE838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6139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2919-A463-4445-B9A7-A47EE4BCE5BD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1653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2919-A463-4445-B9A7-A47EE4BCE5BD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1592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2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0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90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001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6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9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5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07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4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90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7B0AA-AC8E-4463-ADAC-E87D09B82E4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1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alatino Linotype"/>
          <a:ea typeface="+mj-ea"/>
          <a:cs typeface="Palatino Linotyp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Palatino Linotype"/>
          <a:ea typeface="+mn-ea"/>
          <a:cs typeface="Palatino Linotyp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Palatino Linotype"/>
          <a:ea typeface="+mn-ea"/>
          <a:cs typeface="Palatino Linotyp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Palatino Linotype"/>
          <a:ea typeface="+mn-ea"/>
          <a:cs typeface="Palatino Linotyp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Palatino Linotype"/>
          <a:ea typeface="+mn-ea"/>
          <a:cs typeface="Palatino Linotyp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Palatino Linotype"/>
          <a:ea typeface="+mn-ea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96472" y="2241177"/>
            <a:ext cx="7422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Alfabetización digital y empoderamiento de los Usuarios:</a:t>
            </a:r>
          </a:p>
          <a:p>
            <a:pPr algn="ctr"/>
            <a:r>
              <a:rPr lang="es-MX" sz="3600" b="1" dirty="0"/>
              <a:t>el caso de la infancia</a:t>
            </a:r>
          </a:p>
        </p:txBody>
      </p:sp>
    </p:spTree>
    <p:extLst>
      <p:ext uri="{BB962C8B-B14F-4D97-AF65-F5344CB8AC3E}">
        <p14:creationId xmlns:p14="http://schemas.microsoft.com/office/powerpoint/2010/main" val="3732342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4117" y="219199"/>
            <a:ext cx="771861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¿Qué opinan las y los adolescentes sobre las redes sociales? (UNICEF)</a:t>
            </a:r>
          </a:p>
          <a:p>
            <a:endParaRPr lang="es-MX" sz="2400" dirty="0"/>
          </a:p>
          <a:p>
            <a:r>
              <a:rPr lang="es-MX" sz="2400" dirty="0"/>
              <a:t>“Lo bueno es que me comunico, lo malo es tener un malentendido porque por mensaje escrito uno no percibe cómo te dice las cosas el otro”. Salvador, 14 años</a:t>
            </a:r>
          </a:p>
          <a:p>
            <a:endParaRPr lang="es-MX" sz="2400" dirty="0"/>
          </a:p>
          <a:p>
            <a:r>
              <a:rPr lang="es-MX" sz="2400" dirty="0"/>
              <a:t> “Lo malo es que hay gente que te agrega sin saber quién eres, para tratarte mal o para acosarte”. Rocío, 12 años </a:t>
            </a:r>
          </a:p>
          <a:p>
            <a:endParaRPr lang="es-MX" sz="2400" dirty="0"/>
          </a:p>
          <a:p>
            <a:r>
              <a:rPr lang="es-MX" sz="2400" dirty="0"/>
              <a:t>“Facebook es como parte de mi vida, entrar es algo normal, cotidiano”. Victoria, 15 años </a:t>
            </a:r>
          </a:p>
          <a:p>
            <a:endParaRPr lang="es-MX" sz="2400" dirty="0"/>
          </a:p>
          <a:p>
            <a:r>
              <a:rPr lang="es-MX" sz="2400" dirty="0"/>
              <a:t>“Yo lo uso para poner algunas fotos con mis amigos, lo malo es que todas mis publicaciones están expuestas a personas desconocidas”. Facundo, 17 años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3525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 flipH="1">
            <a:off x="-3783105" y="2169459"/>
            <a:ext cx="5181600" cy="268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3" name="CuadroTexto 2"/>
          <p:cNvSpPr txBox="1"/>
          <p:nvPr/>
        </p:nvSpPr>
        <p:spPr>
          <a:xfrm>
            <a:off x="788895" y="1792069"/>
            <a:ext cx="763793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La alfabetización sobre los usos y abusos de la televisión es inexistente y, formalmente, se ha dejado en manos de las televisoras.</a:t>
            </a:r>
          </a:p>
          <a:p>
            <a:endParaRPr lang="es-MX" dirty="0"/>
          </a:p>
          <a:p>
            <a:r>
              <a:rPr lang="es-MX" dirty="0"/>
              <a:t>Las nuevas tecnologías llamadas de la “información” han modificado radicalmente la forma en que los niños interactúan con el mundo que los rodea.</a:t>
            </a:r>
          </a:p>
          <a:p>
            <a:endParaRPr lang="es-MX" dirty="0"/>
          </a:p>
          <a:p>
            <a:r>
              <a:rPr lang="es-MX" dirty="0"/>
              <a:t>Formalmente, estas tecnologías “ofrecen a los niños una gran cantidad de recursos para aprender, compartir y comunicarse sin precedentes”.</a:t>
            </a:r>
          </a:p>
          <a:p>
            <a:endParaRPr lang="es-MX" dirty="0"/>
          </a:p>
          <a:p>
            <a:r>
              <a:rPr lang="es-MX" dirty="0"/>
              <a:t>Pese a los beneficios, estas tecnologías representan graves riesgos: </a:t>
            </a:r>
          </a:p>
          <a:p>
            <a:pPr marL="285750" indent="-285750">
              <a:buFontTx/>
              <a:buChar char="-"/>
            </a:pPr>
            <a:r>
              <a:rPr lang="es-MX" dirty="0"/>
              <a:t>los niños pueden verse expuestos a contenidos inadecuados para su edad</a:t>
            </a:r>
          </a:p>
          <a:p>
            <a:pPr marL="285750" indent="-285750">
              <a:buFontTx/>
              <a:buChar char="-"/>
            </a:pPr>
            <a:r>
              <a:rPr lang="es-MX" dirty="0"/>
              <a:t>pueden establecer contactos anónimos y/o inadecuados, entre otros, con autores de posibles abusos sexuales </a:t>
            </a:r>
          </a:p>
          <a:p>
            <a:pPr marL="285750" indent="-285750">
              <a:buFontTx/>
              <a:buChar char="-"/>
            </a:pPr>
            <a:r>
              <a:rPr lang="es-MX" dirty="0"/>
              <a:t>“no comprenden las implicaciones que pueden tener para ellos y para   terceras    personas las “huellas digitales” que podrían tardar mucho tiempo</a:t>
            </a:r>
          </a:p>
          <a:p>
            <a:r>
              <a:rPr lang="es-MX" dirty="0"/>
              <a:t>      en desaparecer”</a:t>
            </a:r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 </a:t>
            </a:r>
          </a:p>
          <a:p>
            <a:endParaRPr lang="es-MX" dirty="0"/>
          </a:p>
          <a:p>
            <a:r>
              <a:rPr lang="es-MX" dirty="0"/>
              <a:t>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788895" y="663388"/>
            <a:ext cx="61318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/>
              <a:t>Los riesgos para la infancia y la alfabetización frente a ellos</a:t>
            </a:r>
          </a:p>
        </p:txBody>
      </p:sp>
    </p:spTree>
    <p:extLst>
      <p:ext uri="{BB962C8B-B14F-4D97-AF65-F5344CB8AC3E}">
        <p14:creationId xmlns:p14="http://schemas.microsoft.com/office/powerpoint/2010/main" val="4209779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60612" y="1004047"/>
            <a:ext cx="776343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i="1" dirty="0"/>
              <a:t>“Los niños pueden no ser conscientes de las consecuencias a corto y largo plazo de una conducta arriesgada o inadecuada que les perjudica tanto a ellos como a terceras personas. Asimismo, se enfrentan a distintos riesgos relacionados con la privacidad en línea en términos de recopilación y utilización de datos e información sobre su ubicación”.</a:t>
            </a:r>
          </a:p>
          <a:p>
            <a:endParaRPr lang="es-MX" i="1" dirty="0"/>
          </a:p>
          <a:p>
            <a:r>
              <a:rPr lang="es-MX" i="1" dirty="0"/>
              <a:t>“Del material de explotación sexual infantil analizado por Internet </a:t>
            </a:r>
            <a:r>
              <a:rPr lang="es-MX" i="1" dirty="0" err="1"/>
              <a:t>Watch</a:t>
            </a:r>
            <a:r>
              <a:rPr lang="es-MX" i="1" dirty="0"/>
              <a:t> </a:t>
            </a:r>
            <a:r>
              <a:rPr lang="es-MX" i="1" dirty="0" err="1"/>
              <a:t>Foundation</a:t>
            </a:r>
            <a:r>
              <a:rPr lang="es-MX" i="1" dirty="0"/>
              <a:t> en 2013, el 81% de las victimas parecían tener 10 años o menos”</a:t>
            </a:r>
          </a:p>
          <a:p>
            <a:endParaRPr lang="es-MX" i="1" dirty="0"/>
          </a:p>
          <a:p>
            <a:r>
              <a:rPr lang="es-MX" dirty="0"/>
              <a:t>El más generalizado problema no es visibilizado y radica en las imágenes sexuales a las que tienen acceso los niños en internet, a pesar de los controles de los padres. Relaciones sexuales de sometimiento donde se establecen claramente roles de genero que subordinan, generalmente, a las mujeres. </a:t>
            </a:r>
          </a:p>
          <a:p>
            <a:endParaRPr lang="es-MX" dirty="0"/>
          </a:p>
          <a:p>
            <a:r>
              <a:rPr lang="es-MX" dirty="0"/>
              <a:t>¿En quién queda la alfabetización digital para la infancia, para los padres, para los maestros y tutores?</a:t>
            </a:r>
          </a:p>
          <a:p>
            <a:endParaRPr lang="es-MX"/>
          </a:p>
          <a:p>
            <a:endParaRPr lang="es-MX" dirty="0"/>
          </a:p>
          <a:p>
            <a:endParaRPr lang="es-MX" i="1" dirty="0"/>
          </a:p>
          <a:p>
            <a:endParaRPr lang="es-MX" i="1" dirty="0"/>
          </a:p>
        </p:txBody>
      </p:sp>
    </p:spTree>
    <p:extLst>
      <p:ext uri="{BB962C8B-B14F-4D97-AF65-F5344CB8AC3E}">
        <p14:creationId xmlns:p14="http://schemas.microsoft.com/office/powerpoint/2010/main" val="301892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03294" y="2180203"/>
            <a:ext cx="609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/>
              <a:t>Los horarios de televisión y la regresividad normativa</a:t>
            </a:r>
          </a:p>
        </p:txBody>
      </p:sp>
    </p:spTree>
    <p:extLst>
      <p:ext uri="{BB962C8B-B14F-4D97-AF65-F5344CB8AC3E}">
        <p14:creationId xmlns:p14="http://schemas.microsoft.com/office/powerpoint/2010/main" val="4202332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97" y="1559857"/>
            <a:ext cx="8674486" cy="394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840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Procedimiento 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628650" y="1603700"/>
            <a:ext cx="7886700" cy="4351338"/>
          </a:xfrm>
        </p:spPr>
        <p:txBody>
          <a:bodyPr>
            <a:normAutofit fontScale="92500"/>
          </a:bodyPr>
          <a:lstStyle/>
          <a:p>
            <a:endParaRPr lang="es-MX" sz="3200" dirty="0"/>
          </a:p>
          <a:p>
            <a:r>
              <a:rPr lang="es-MX" sz="3200" dirty="0"/>
              <a:t>20 de octubre 2015: Proyecto enviado a COFEMER</a:t>
            </a:r>
          </a:p>
          <a:p>
            <a:pPr marL="0" indent="0">
              <a:buNone/>
            </a:pPr>
            <a:r>
              <a:rPr lang="es-MX" sz="3200" dirty="0"/>
              <a:t> </a:t>
            </a:r>
          </a:p>
          <a:p>
            <a:r>
              <a:rPr lang="es-MX" sz="3200" dirty="0"/>
              <a:t>23 de octubre 2015: dictamen final positivo para su publicación</a:t>
            </a:r>
          </a:p>
          <a:p>
            <a:pPr marL="0" indent="0">
              <a:buNone/>
            </a:pPr>
            <a:endParaRPr lang="es-MX" sz="3200" dirty="0"/>
          </a:p>
          <a:p>
            <a:r>
              <a:rPr lang="es-MX" sz="3200" dirty="0"/>
              <a:t>4 de noviembre 2015: publicación en DOF</a:t>
            </a:r>
          </a:p>
          <a:p>
            <a:pPr marL="0" indent="0">
              <a:buNone/>
            </a:pP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680867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713" y="827259"/>
            <a:ext cx="7166268" cy="86456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713" y="2707341"/>
            <a:ext cx="7036014" cy="1598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962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uadroTexto 28"/>
          <p:cNvSpPr txBox="1"/>
          <p:nvPr/>
        </p:nvSpPr>
        <p:spPr>
          <a:xfrm>
            <a:off x="4844266" y="2381609"/>
            <a:ext cx="694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+ 4hrs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4821554" y="2815333"/>
            <a:ext cx="694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+ 2hrs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4827995" y="3285152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+ 1hr</a:t>
            </a:r>
          </a:p>
        </p:txBody>
      </p:sp>
      <p:sp>
        <p:nvSpPr>
          <p:cNvPr id="32" name="Abrir llave 31"/>
          <p:cNvSpPr/>
          <p:nvPr/>
        </p:nvSpPr>
        <p:spPr>
          <a:xfrm>
            <a:off x="6367977" y="909096"/>
            <a:ext cx="123114" cy="1708775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Abrir llave 32"/>
          <p:cNvSpPr/>
          <p:nvPr/>
        </p:nvSpPr>
        <p:spPr>
          <a:xfrm>
            <a:off x="6367091" y="2895582"/>
            <a:ext cx="123114" cy="1708775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CuadroTexto 35"/>
          <p:cNvSpPr txBox="1"/>
          <p:nvPr/>
        </p:nvSpPr>
        <p:spPr>
          <a:xfrm>
            <a:off x="6606863" y="934959"/>
            <a:ext cx="2218300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/>
              <a:t>Violencia eventual </a:t>
            </a:r>
          </a:p>
          <a:p>
            <a:r>
              <a:rPr lang="es-MX" sz="1400" dirty="0"/>
              <a:t>y “justificada”</a:t>
            </a:r>
          </a:p>
          <a:p>
            <a:endParaRPr lang="es-MX" sz="1000" dirty="0"/>
          </a:p>
          <a:p>
            <a:r>
              <a:rPr lang="es-MX" sz="1400" dirty="0"/>
              <a:t>Desnudez velada </a:t>
            </a:r>
          </a:p>
          <a:p>
            <a:endParaRPr lang="es-MX" sz="900" dirty="0"/>
          </a:p>
          <a:p>
            <a:r>
              <a:rPr lang="es-MX" sz="1400" dirty="0"/>
              <a:t>Drogas implícitas</a:t>
            </a:r>
          </a:p>
          <a:p>
            <a:r>
              <a:rPr lang="es-MX" sz="1400" dirty="0"/>
              <a:t>Tabaco y alcohol ocasional</a:t>
            </a:r>
          </a:p>
          <a:p>
            <a:endParaRPr lang="es-MX" sz="900" dirty="0"/>
          </a:p>
          <a:p>
            <a:r>
              <a:rPr lang="es-MX" sz="1400" dirty="0"/>
              <a:t>Palabras soeces eventuales</a:t>
            </a:r>
            <a:r>
              <a:rPr lang="es-MX" dirty="0"/>
              <a:t> </a:t>
            </a:r>
          </a:p>
        </p:txBody>
      </p:sp>
      <p:sp>
        <p:nvSpPr>
          <p:cNvPr id="38" name="Abrir llave 37"/>
          <p:cNvSpPr/>
          <p:nvPr/>
        </p:nvSpPr>
        <p:spPr>
          <a:xfrm>
            <a:off x="6367093" y="4854510"/>
            <a:ext cx="123114" cy="17087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CuadroTexto 38"/>
          <p:cNvSpPr txBox="1"/>
          <p:nvPr/>
        </p:nvSpPr>
        <p:spPr>
          <a:xfrm>
            <a:off x="6563875" y="2852843"/>
            <a:ext cx="226677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/>
              <a:t>Violencia física “justificada”</a:t>
            </a:r>
          </a:p>
          <a:p>
            <a:endParaRPr lang="es-MX" sz="700" dirty="0"/>
          </a:p>
          <a:p>
            <a:r>
              <a:rPr lang="es-MX" sz="1400" dirty="0"/>
              <a:t>Desnudez en 2° o 3er plano, </a:t>
            </a:r>
          </a:p>
          <a:p>
            <a:r>
              <a:rPr lang="es-MX" sz="1400" dirty="0"/>
              <a:t>relaciones sexuales veladas</a:t>
            </a:r>
          </a:p>
          <a:p>
            <a:endParaRPr lang="es-MX" sz="800" dirty="0"/>
          </a:p>
          <a:p>
            <a:r>
              <a:rPr lang="es-MX" sz="1400" dirty="0"/>
              <a:t>Drogas implícitas</a:t>
            </a:r>
          </a:p>
          <a:p>
            <a:r>
              <a:rPr lang="es-MX" sz="1400" dirty="0"/>
              <a:t>Tabaco y alcohol eventual</a:t>
            </a:r>
          </a:p>
          <a:p>
            <a:endParaRPr lang="es-MX" sz="800" dirty="0"/>
          </a:p>
          <a:p>
            <a:r>
              <a:rPr lang="es-MX" sz="1400" dirty="0"/>
              <a:t>Palabras soeces</a:t>
            </a:r>
          </a:p>
          <a:p>
            <a:endParaRPr lang="es-MX" sz="900" dirty="0"/>
          </a:p>
          <a:p>
            <a:endParaRPr lang="es-MX" sz="900" dirty="0"/>
          </a:p>
        </p:txBody>
      </p:sp>
      <p:sp>
        <p:nvSpPr>
          <p:cNvPr id="40" name="CuadroTexto 39"/>
          <p:cNvSpPr txBox="1"/>
          <p:nvPr/>
        </p:nvSpPr>
        <p:spPr>
          <a:xfrm>
            <a:off x="5856889" y="1599715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(B)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5682287" y="353167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(B15)</a:t>
            </a:r>
          </a:p>
        </p:txBody>
      </p:sp>
      <p:sp>
        <p:nvSpPr>
          <p:cNvPr id="42" name="CuadroTexto 41"/>
          <p:cNvSpPr txBox="1"/>
          <p:nvPr/>
        </p:nvSpPr>
        <p:spPr>
          <a:xfrm>
            <a:off x="5820078" y="5513500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(C)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6563877" y="4806588"/>
            <a:ext cx="243355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/>
              <a:t>Violencia, sin ser la trama </a:t>
            </a:r>
          </a:p>
          <a:p>
            <a:r>
              <a:rPr lang="es-MX" sz="1400" dirty="0"/>
              <a:t>principal </a:t>
            </a:r>
          </a:p>
          <a:p>
            <a:endParaRPr lang="es-MX" sz="1400" dirty="0"/>
          </a:p>
          <a:p>
            <a:r>
              <a:rPr lang="es-MX" sz="1400" dirty="0"/>
              <a:t>Consumo de sustancias ilícitas</a:t>
            </a:r>
          </a:p>
          <a:p>
            <a:endParaRPr lang="es-MX" sz="1400" dirty="0"/>
          </a:p>
          <a:p>
            <a:r>
              <a:rPr lang="es-MX" sz="1400" dirty="0"/>
              <a:t>Desnudez erótica, sin genitales</a:t>
            </a:r>
          </a:p>
          <a:p>
            <a:endParaRPr lang="es-MX" sz="1400" dirty="0"/>
          </a:p>
          <a:p>
            <a:r>
              <a:rPr lang="es-MX" sz="1400" dirty="0"/>
              <a:t>Cualquier tipo de lenguajes</a:t>
            </a:r>
          </a:p>
        </p:txBody>
      </p:sp>
      <p:grpSp>
        <p:nvGrpSpPr>
          <p:cNvPr id="69" name="Grupo 68"/>
          <p:cNvGrpSpPr/>
          <p:nvPr/>
        </p:nvGrpSpPr>
        <p:grpSpPr>
          <a:xfrm>
            <a:off x="291303" y="920916"/>
            <a:ext cx="5084704" cy="5642369"/>
            <a:chOff x="279865" y="634288"/>
            <a:chExt cx="4996292" cy="6037040"/>
          </a:xfrm>
        </p:grpSpPr>
        <p:sp>
          <p:nvSpPr>
            <p:cNvPr id="19" name="Rectángulo 18"/>
            <p:cNvSpPr/>
            <p:nvPr/>
          </p:nvSpPr>
          <p:spPr>
            <a:xfrm>
              <a:off x="419119" y="2127423"/>
              <a:ext cx="4226684" cy="122349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pic>
          <p:nvPicPr>
            <p:cNvPr id="4" name="Imagen 3"/>
            <p:cNvPicPr>
              <a:picLocks noChangeAspect="1"/>
            </p:cNvPicPr>
            <p:nvPr/>
          </p:nvPicPr>
          <p:blipFill rotWithShape="1">
            <a:blip r:embed="rId2"/>
            <a:srcRect l="41009" t="24139" r="37109" b="32564"/>
            <a:stretch/>
          </p:blipFill>
          <p:spPr>
            <a:xfrm>
              <a:off x="428638" y="3623522"/>
              <a:ext cx="4217166" cy="2024373"/>
            </a:xfrm>
            <a:prstGeom prst="rect">
              <a:avLst/>
            </a:prstGeom>
          </p:spPr>
        </p:pic>
        <p:sp>
          <p:nvSpPr>
            <p:cNvPr id="6" name="Rectángulo 5"/>
            <p:cNvSpPr/>
            <p:nvPr/>
          </p:nvSpPr>
          <p:spPr>
            <a:xfrm>
              <a:off x="419118" y="649316"/>
              <a:ext cx="4226685" cy="122349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20" name="CuadroTexto 19"/>
            <p:cNvSpPr txBox="1"/>
            <p:nvPr/>
          </p:nvSpPr>
          <p:spPr>
            <a:xfrm>
              <a:off x="610911" y="1075239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dirty="0"/>
                <a:t>2007</a:t>
              </a:r>
            </a:p>
          </p:txBody>
        </p:sp>
        <p:sp>
          <p:nvSpPr>
            <p:cNvPr id="21" name="CuadroTexto 20"/>
            <p:cNvSpPr txBox="1"/>
            <p:nvPr/>
          </p:nvSpPr>
          <p:spPr>
            <a:xfrm>
              <a:off x="543402" y="2497764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dirty="0"/>
                <a:t>2015</a:t>
              </a:r>
            </a:p>
          </p:txBody>
        </p:sp>
        <p:sp>
          <p:nvSpPr>
            <p:cNvPr id="23" name="Rectángulo 22"/>
            <p:cNvSpPr/>
            <p:nvPr/>
          </p:nvSpPr>
          <p:spPr>
            <a:xfrm>
              <a:off x="1593243" y="2127422"/>
              <a:ext cx="3052561" cy="32405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s-MX" dirty="0"/>
                <a:t>(B)</a:t>
              </a:r>
            </a:p>
          </p:txBody>
        </p:sp>
        <p:sp>
          <p:nvSpPr>
            <p:cNvPr id="24" name="Rectángulo 23"/>
            <p:cNvSpPr/>
            <p:nvPr/>
          </p:nvSpPr>
          <p:spPr>
            <a:xfrm>
              <a:off x="2745904" y="2585750"/>
              <a:ext cx="1899900" cy="32405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/>
                <a:t>(B15)</a:t>
              </a:r>
            </a:p>
          </p:txBody>
        </p:sp>
        <p:sp>
          <p:nvSpPr>
            <p:cNvPr id="25" name="Rectángulo 24"/>
            <p:cNvSpPr/>
            <p:nvPr/>
          </p:nvSpPr>
          <p:spPr>
            <a:xfrm>
              <a:off x="3552976" y="3012788"/>
              <a:ext cx="1092828" cy="32405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s-MX" dirty="0"/>
                <a:t>(C)</a:t>
              </a:r>
            </a:p>
          </p:txBody>
        </p:sp>
        <p:sp>
          <p:nvSpPr>
            <p:cNvPr id="26" name="Rectángulo 25"/>
            <p:cNvSpPr/>
            <p:nvPr/>
          </p:nvSpPr>
          <p:spPr>
            <a:xfrm>
              <a:off x="3149440" y="635239"/>
              <a:ext cx="1496363" cy="32405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s-MX" dirty="0"/>
                <a:t>(B)</a:t>
              </a:r>
            </a:p>
          </p:txBody>
        </p:sp>
        <p:sp>
          <p:nvSpPr>
            <p:cNvPr id="27" name="Rectángulo 26"/>
            <p:cNvSpPr/>
            <p:nvPr/>
          </p:nvSpPr>
          <p:spPr>
            <a:xfrm>
              <a:off x="3552976" y="1120521"/>
              <a:ext cx="1092828" cy="32405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s-MX" dirty="0"/>
                <a:t>(B15)</a:t>
              </a:r>
            </a:p>
          </p:txBody>
        </p:sp>
        <p:sp>
          <p:nvSpPr>
            <p:cNvPr id="28" name="Rectángulo 27"/>
            <p:cNvSpPr/>
            <p:nvPr/>
          </p:nvSpPr>
          <p:spPr>
            <a:xfrm>
              <a:off x="3956516" y="1547559"/>
              <a:ext cx="689288" cy="32405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s-MX" dirty="0"/>
                <a:t>(C)</a:t>
              </a:r>
            </a:p>
          </p:txBody>
        </p:sp>
        <p:sp>
          <p:nvSpPr>
            <p:cNvPr id="3" name="CuadroTexto 2"/>
            <p:cNvSpPr txBox="1"/>
            <p:nvPr/>
          </p:nvSpPr>
          <p:spPr>
            <a:xfrm>
              <a:off x="543402" y="5717310"/>
              <a:ext cx="42498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400" dirty="0"/>
                <a:t>14</a:t>
              </a:r>
              <a:r>
                <a:rPr lang="es-MX" sz="1100" dirty="0"/>
                <a:t>hrs</a:t>
              </a:r>
              <a:r>
                <a:rPr lang="es-MX" sz="1200" dirty="0"/>
                <a:t>   </a:t>
              </a:r>
              <a:r>
                <a:rPr lang="es-MX" sz="1400" dirty="0"/>
                <a:t>15</a:t>
              </a:r>
              <a:r>
                <a:rPr lang="es-MX" sz="1100" dirty="0"/>
                <a:t>hrs</a:t>
              </a:r>
              <a:r>
                <a:rPr lang="es-MX" sz="1200" dirty="0"/>
                <a:t>  </a:t>
              </a:r>
              <a:r>
                <a:rPr lang="es-MX" sz="1400" dirty="0"/>
                <a:t>16</a:t>
              </a:r>
              <a:r>
                <a:rPr lang="es-MX" sz="1100" dirty="0"/>
                <a:t>hrs</a:t>
              </a:r>
              <a:r>
                <a:rPr lang="es-MX" sz="1200" dirty="0"/>
                <a:t> </a:t>
              </a:r>
              <a:r>
                <a:rPr lang="es-MX" sz="1400" dirty="0"/>
                <a:t>17</a:t>
              </a:r>
              <a:r>
                <a:rPr lang="es-MX" sz="1100" dirty="0"/>
                <a:t>hrs</a:t>
              </a:r>
              <a:r>
                <a:rPr lang="es-MX" sz="1200" dirty="0"/>
                <a:t> </a:t>
              </a:r>
              <a:r>
                <a:rPr lang="es-MX" sz="1400" dirty="0"/>
                <a:t>18</a:t>
              </a:r>
              <a:r>
                <a:rPr lang="es-MX" sz="1100" dirty="0"/>
                <a:t>hrs</a:t>
              </a:r>
              <a:r>
                <a:rPr lang="es-MX" sz="1200" dirty="0"/>
                <a:t> </a:t>
              </a:r>
              <a:r>
                <a:rPr lang="es-MX" sz="1400" dirty="0"/>
                <a:t>19</a:t>
              </a:r>
              <a:r>
                <a:rPr lang="es-MX" sz="1100" dirty="0"/>
                <a:t>hrs</a:t>
              </a:r>
              <a:r>
                <a:rPr lang="es-MX" sz="1200" dirty="0"/>
                <a:t> </a:t>
              </a:r>
              <a:r>
                <a:rPr lang="es-MX" sz="1400" b="1" dirty="0"/>
                <a:t>20</a:t>
              </a:r>
              <a:r>
                <a:rPr lang="es-MX" sz="1100" b="1" dirty="0"/>
                <a:t>hrs</a:t>
              </a:r>
              <a:r>
                <a:rPr lang="es-MX" sz="1200" dirty="0"/>
                <a:t> </a:t>
              </a:r>
              <a:r>
                <a:rPr lang="es-MX" sz="1400" dirty="0"/>
                <a:t>21</a:t>
              </a:r>
              <a:r>
                <a:rPr lang="es-MX" sz="1100" dirty="0"/>
                <a:t>hrs</a:t>
              </a:r>
              <a:r>
                <a:rPr lang="es-MX" sz="1200" dirty="0"/>
                <a:t> </a:t>
              </a:r>
              <a:r>
                <a:rPr lang="es-MX" sz="1400" b="1" dirty="0"/>
                <a:t>22</a:t>
              </a:r>
              <a:r>
                <a:rPr lang="es-MX" sz="1100" b="1" dirty="0"/>
                <a:t>hrs</a:t>
              </a:r>
              <a:r>
                <a:rPr lang="es-MX" sz="1100" dirty="0"/>
                <a:t> </a:t>
              </a:r>
              <a:r>
                <a:rPr lang="es-MX" sz="1200" dirty="0"/>
                <a:t> </a:t>
              </a:r>
              <a:r>
                <a:rPr lang="es-MX" sz="1400" dirty="0"/>
                <a:t>23</a:t>
              </a:r>
              <a:r>
                <a:rPr lang="es-MX" sz="1100" dirty="0"/>
                <a:t>hrs</a:t>
              </a:r>
              <a:endParaRPr lang="es-MX" sz="1200" dirty="0"/>
            </a:p>
          </p:txBody>
        </p:sp>
        <p:sp>
          <p:nvSpPr>
            <p:cNvPr id="7" name="CuadroTexto 6"/>
            <p:cNvSpPr txBox="1"/>
            <p:nvPr/>
          </p:nvSpPr>
          <p:spPr>
            <a:xfrm>
              <a:off x="288894" y="6409718"/>
              <a:ext cx="498726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100" dirty="0"/>
                <a:t>Elaborado por El Poder del Consumidor con datos de IFT y normatividad al respecto.</a:t>
              </a:r>
            </a:p>
          </p:txBody>
        </p:sp>
        <p:cxnSp>
          <p:nvCxnSpPr>
            <p:cNvPr id="9" name="Conector recto 8"/>
            <p:cNvCxnSpPr/>
            <p:nvPr/>
          </p:nvCxnSpPr>
          <p:spPr>
            <a:xfrm>
              <a:off x="779620" y="5591748"/>
              <a:ext cx="0" cy="913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ector recto 36"/>
            <p:cNvCxnSpPr/>
            <p:nvPr/>
          </p:nvCxnSpPr>
          <p:spPr>
            <a:xfrm>
              <a:off x="1202479" y="5589600"/>
              <a:ext cx="0" cy="913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Conector recto 42"/>
            <p:cNvCxnSpPr/>
            <p:nvPr/>
          </p:nvCxnSpPr>
          <p:spPr>
            <a:xfrm>
              <a:off x="1601715" y="5602479"/>
              <a:ext cx="0" cy="913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Conector recto 44"/>
            <p:cNvCxnSpPr/>
            <p:nvPr/>
          </p:nvCxnSpPr>
          <p:spPr>
            <a:xfrm>
              <a:off x="1988085" y="5602479"/>
              <a:ext cx="0" cy="913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Conector recto 45"/>
            <p:cNvCxnSpPr/>
            <p:nvPr/>
          </p:nvCxnSpPr>
          <p:spPr>
            <a:xfrm>
              <a:off x="2385186" y="5613210"/>
              <a:ext cx="0" cy="913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onector recto 47"/>
            <p:cNvCxnSpPr/>
            <p:nvPr/>
          </p:nvCxnSpPr>
          <p:spPr>
            <a:xfrm>
              <a:off x="3155766" y="5598183"/>
              <a:ext cx="0" cy="913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Conector recto 48"/>
            <p:cNvCxnSpPr/>
            <p:nvPr/>
          </p:nvCxnSpPr>
          <p:spPr>
            <a:xfrm>
              <a:off x="3546539" y="5598183"/>
              <a:ext cx="0" cy="913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Conector recto 49"/>
            <p:cNvCxnSpPr/>
            <p:nvPr/>
          </p:nvCxnSpPr>
          <p:spPr>
            <a:xfrm>
              <a:off x="3949137" y="5593272"/>
              <a:ext cx="0" cy="913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Conector recto 50"/>
            <p:cNvCxnSpPr/>
            <p:nvPr/>
          </p:nvCxnSpPr>
          <p:spPr>
            <a:xfrm>
              <a:off x="4353121" y="5593272"/>
              <a:ext cx="0" cy="9139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8" name="Grupo 17"/>
            <p:cNvGrpSpPr/>
            <p:nvPr/>
          </p:nvGrpSpPr>
          <p:grpSpPr>
            <a:xfrm>
              <a:off x="279865" y="5989660"/>
              <a:ext cx="4391696" cy="390686"/>
              <a:chOff x="279865" y="6067152"/>
              <a:chExt cx="4391696" cy="390686"/>
            </a:xfrm>
          </p:grpSpPr>
          <p:pic>
            <p:nvPicPr>
              <p:cNvPr id="5" name="Imagen 4"/>
              <p:cNvPicPr>
                <a:picLocks noChangeAspect="1"/>
              </p:cNvPicPr>
              <p:nvPr/>
            </p:nvPicPr>
            <p:blipFill rotWithShape="1">
              <a:blip r:embed="rId2"/>
              <a:srcRect l="19726" t="75413" r="41273" b="20085"/>
              <a:stretch/>
            </p:blipFill>
            <p:spPr>
              <a:xfrm>
                <a:off x="279865" y="6116480"/>
                <a:ext cx="4365938" cy="283335"/>
              </a:xfrm>
              <a:prstGeom prst="rect">
                <a:avLst/>
              </a:prstGeom>
            </p:spPr>
          </p:pic>
          <p:sp>
            <p:nvSpPr>
              <p:cNvPr id="11" name="CuadroTexto 10"/>
              <p:cNvSpPr txBox="1"/>
              <p:nvPr/>
            </p:nvSpPr>
            <p:spPr>
              <a:xfrm>
                <a:off x="928807" y="6067363"/>
                <a:ext cx="681597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s-MX" sz="1400" dirty="0"/>
                  <a:t>L-V</a:t>
                </a:r>
                <a:r>
                  <a:rPr lang="es-MX" dirty="0"/>
                  <a:t>     </a:t>
                </a:r>
              </a:p>
            </p:txBody>
          </p:sp>
          <p:sp>
            <p:nvSpPr>
              <p:cNvPr id="52" name="CuadroTexto 51"/>
              <p:cNvSpPr txBox="1"/>
              <p:nvPr/>
            </p:nvSpPr>
            <p:spPr>
              <a:xfrm>
                <a:off x="2022984" y="6088506"/>
                <a:ext cx="109356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s-MX" sz="1400" dirty="0"/>
                  <a:t>Sábado</a:t>
                </a:r>
                <a:r>
                  <a:rPr lang="es-MX" dirty="0"/>
                  <a:t>       </a:t>
                </a:r>
              </a:p>
            </p:txBody>
          </p:sp>
          <p:sp>
            <p:nvSpPr>
              <p:cNvPr id="53" name="CuadroTexto 52"/>
              <p:cNvSpPr txBox="1"/>
              <p:nvPr/>
            </p:nvSpPr>
            <p:spPr>
              <a:xfrm>
                <a:off x="3451797" y="6067152"/>
                <a:ext cx="1219764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MX" sz="1400" dirty="0"/>
                  <a:t>Domingo</a:t>
                </a:r>
                <a:r>
                  <a:rPr lang="es-MX" dirty="0"/>
                  <a:t>     </a:t>
                </a:r>
              </a:p>
            </p:txBody>
          </p:sp>
        </p:grpSp>
        <p:cxnSp>
          <p:nvCxnSpPr>
            <p:cNvPr id="59" name="Conector recto 58"/>
            <p:cNvCxnSpPr/>
            <p:nvPr/>
          </p:nvCxnSpPr>
          <p:spPr>
            <a:xfrm>
              <a:off x="1599611" y="647711"/>
              <a:ext cx="0" cy="497892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Conector recto 59"/>
            <p:cNvCxnSpPr/>
            <p:nvPr/>
          </p:nvCxnSpPr>
          <p:spPr>
            <a:xfrm>
              <a:off x="2756446" y="664485"/>
              <a:ext cx="0" cy="497892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Conector recto 62"/>
            <p:cNvCxnSpPr/>
            <p:nvPr/>
          </p:nvCxnSpPr>
          <p:spPr>
            <a:xfrm>
              <a:off x="3541704" y="634288"/>
              <a:ext cx="0" cy="497892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Conector recto 65"/>
            <p:cNvCxnSpPr/>
            <p:nvPr/>
          </p:nvCxnSpPr>
          <p:spPr>
            <a:xfrm>
              <a:off x="3164938" y="647711"/>
              <a:ext cx="0" cy="49789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Conector recto 67"/>
            <p:cNvCxnSpPr/>
            <p:nvPr/>
          </p:nvCxnSpPr>
          <p:spPr>
            <a:xfrm>
              <a:off x="3949838" y="641674"/>
              <a:ext cx="0" cy="49789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24717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587" y="542440"/>
            <a:ext cx="1887237" cy="65762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17" y="1373011"/>
            <a:ext cx="2074366" cy="71584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8442" y="218770"/>
            <a:ext cx="1290994" cy="98115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1016" y="0"/>
            <a:ext cx="1775011" cy="1383907"/>
          </a:xfrm>
          <a:prstGeom prst="rect">
            <a:avLst/>
          </a:prstGeom>
        </p:spPr>
      </p:pic>
      <p:pic>
        <p:nvPicPr>
          <p:cNvPr id="1026" name="Picture 2" descr="http://www.observatel.org/images/logo.pn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247" y="1474447"/>
            <a:ext cx="1767957" cy="65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266" y="218770"/>
            <a:ext cx="1225057" cy="1222181"/>
          </a:xfrm>
          <a:prstGeom prst="rect">
            <a:avLst/>
          </a:prstGeom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79295" y="3048001"/>
            <a:ext cx="8821270" cy="3763482"/>
          </a:xfrm>
        </p:spPr>
        <p:txBody>
          <a:bodyPr>
            <a:normAutofit fontScale="85000" lnSpcReduction="20000"/>
          </a:bodyPr>
          <a:lstStyle/>
          <a:p>
            <a:r>
              <a:rPr lang="es-ES" dirty="0">
                <a:solidFill>
                  <a:schemeClr val="tx1"/>
                </a:solidFill>
              </a:rPr>
              <a:t>Las </a:t>
            </a:r>
            <a:r>
              <a:rPr lang="es-MX" dirty="0">
                <a:solidFill>
                  <a:schemeClr val="tx1"/>
                </a:solidFill>
              </a:rPr>
              <a:t>Organizaciones demandamos </a:t>
            </a:r>
            <a:r>
              <a:rPr lang="es-MX" b="1" dirty="0">
                <a:solidFill>
                  <a:schemeClr val="tx1"/>
                </a:solidFill>
              </a:rPr>
              <a:t>la revocación de los lineamientos </a:t>
            </a:r>
            <a:r>
              <a:rPr lang="es-MX" dirty="0">
                <a:solidFill>
                  <a:schemeClr val="tx1"/>
                </a:solidFill>
              </a:rPr>
              <a:t>considerando que:</a:t>
            </a:r>
          </a:p>
          <a:p>
            <a:pPr algn="just"/>
            <a:r>
              <a:rPr lang="es-MX" dirty="0">
                <a:solidFill>
                  <a:schemeClr val="tx1"/>
                </a:solidFill>
              </a:rPr>
              <a:t>El horario de exhibición de contenidos de clasificaciones B, B15 y C sea a partir de las 10 de la noche.</a:t>
            </a:r>
          </a:p>
          <a:p>
            <a:pPr algn="just"/>
            <a:r>
              <a:rPr lang="es-MX" dirty="0">
                <a:solidFill>
                  <a:schemeClr val="tx1"/>
                </a:solidFill>
              </a:rPr>
              <a:t>Se impulse la modificación de la ley para que el IFT sea responsable de supervisar, emitir reglamentaciones y sancionar las faltas y no la SEGOB.</a:t>
            </a:r>
          </a:p>
          <a:p>
            <a:pPr algn="just"/>
            <a:r>
              <a:rPr lang="es-MX" dirty="0">
                <a:solidFill>
                  <a:schemeClr val="tx1"/>
                </a:solidFill>
              </a:rPr>
              <a:t>Se proteja</a:t>
            </a:r>
            <a:r>
              <a:rPr lang="es-ES" dirty="0">
                <a:solidFill>
                  <a:schemeClr val="tx1"/>
                </a:solidFill>
              </a:rPr>
              <a:t> a las infancias al incluir nuevas categorías a regular como en otros países y fomente la producción de materiales de calidad a los que tienen derecho por ley.</a:t>
            </a:r>
            <a:endParaRPr lang="es-MX" dirty="0">
              <a:solidFill>
                <a:schemeClr val="tx1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15962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3644" y="3134471"/>
            <a:ext cx="7886700" cy="3445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000" dirty="0"/>
              <a:t>Las </a:t>
            </a:r>
            <a:r>
              <a:rPr lang="es-MX" sz="2000" dirty="0"/>
              <a:t>Organizaciones demandamos </a:t>
            </a:r>
            <a:r>
              <a:rPr lang="es-MX" sz="2000" b="1" dirty="0"/>
              <a:t>la revocación de los lineamientos </a:t>
            </a:r>
            <a:r>
              <a:rPr lang="es-MX" sz="2000" dirty="0"/>
              <a:t>considerando que:</a:t>
            </a:r>
          </a:p>
          <a:p>
            <a:pPr algn="just"/>
            <a:r>
              <a:rPr lang="es-MX" sz="2000" dirty="0"/>
              <a:t>El horario de exhibición de contenidos de clasificaciones B, B15 y C sea a partir de las 10 de la noche.</a:t>
            </a:r>
          </a:p>
          <a:p>
            <a:pPr algn="just"/>
            <a:r>
              <a:rPr lang="es-MX" sz="2000" dirty="0"/>
              <a:t>Se impulse la modificación de la ley para que el IFT sea responsable de supervisar, emitir reglamentaciones y sancionar las faltas y no la SEGOB.</a:t>
            </a:r>
          </a:p>
          <a:p>
            <a:pPr marL="0" indent="0" algn="just">
              <a:buNone/>
            </a:pPr>
            <a:r>
              <a:rPr lang="es-MX" sz="2000" dirty="0"/>
              <a:t>•  Se proteja</a:t>
            </a:r>
            <a:r>
              <a:rPr lang="es-ES" sz="2000" dirty="0"/>
              <a:t> a las infancias al incluir nuevas categorías a regular como en otros países y fomente la producción de materiales de calidad a los que tienen derecho por ley.</a:t>
            </a:r>
            <a:endParaRPr lang="es-MX" sz="2000" dirty="0"/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16858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9439" y="2951946"/>
            <a:ext cx="67969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dirty="0"/>
              <a:t> </a:t>
            </a:r>
            <a:r>
              <a:rPr lang="es-MX" sz="3200" b="1" dirty="0"/>
              <a:t>¿Y dónde está la alfabetización digital?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1136806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2091</TotalTime>
  <Words>721</Words>
  <Application>Microsoft Office PowerPoint</Application>
  <PresentationFormat>Presentación en pantalla (4:3)</PresentationFormat>
  <Paragraphs>105</Paragraphs>
  <Slides>12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Palatino Linotype</vt:lpstr>
      <vt:lpstr>Office Theme</vt:lpstr>
      <vt:lpstr>Presentación de PowerPoint</vt:lpstr>
      <vt:lpstr>Presentación de PowerPoint</vt:lpstr>
      <vt:lpstr>Presentación de PowerPoint</vt:lpstr>
      <vt:lpstr>Procedimiento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Oxford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Marisa Macari</dc:creator>
  <cp:lastModifiedBy>Alejandro</cp:lastModifiedBy>
  <cp:revision>156</cp:revision>
  <cp:lastPrinted>2014-09-02T19:56:29Z</cp:lastPrinted>
  <dcterms:created xsi:type="dcterms:W3CDTF">2014-08-28T21:31:35Z</dcterms:created>
  <dcterms:modified xsi:type="dcterms:W3CDTF">2016-03-15T02:25:11Z</dcterms:modified>
</cp:coreProperties>
</file>