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charts/style2.xml" ContentType="application/vnd.ms-office.chartstyle+xml"/>
  <Override PartName="/ppt/charts/style1.xml" ContentType="application/vnd.ms-office.chart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4" r:id="rId1"/>
  </p:sldMasterIdLst>
  <p:sldIdLst>
    <p:sldId id="256" r:id="rId2"/>
    <p:sldId id="292" r:id="rId3"/>
    <p:sldId id="291" r:id="rId4"/>
    <p:sldId id="293" r:id="rId5"/>
    <p:sldId id="289" r:id="rId6"/>
    <p:sldId id="290" r:id="rId7"/>
    <p:sldId id="260" r:id="rId8"/>
    <p:sldId id="294" r:id="rId9"/>
    <p:sldId id="288" r:id="rId10"/>
    <p:sldId id="295" r:id="rId11"/>
    <p:sldId id="258" r:id="rId12"/>
    <p:sldId id="2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8"/>
    <p:restoredTop sz="94554"/>
  </p:normalViewPr>
  <p:slideViewPr>
    <p:cSldViewPr snapToGrid="0" snapToObjects="1">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localhost\Users\elbittar\Library\Containers\com.apple.mail\Data\Library\Mail%20Downloads\BC1336AC-F58D-409F-8A25-57AF502528B5\Portabilidad.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localhost\Users\elbittar\Library\Containers\com.apple.mail\Data\Library\Mail%20Downloads\82DE4E04-4EB2-41E3-9F51-2CC409CA082F\traspaso-red(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MX"/>
  <c:chart>
    <c:title>
      <c:tx>
        <c:rich>
          <a:bodyPr rot="0" spcFirstLastPara="1" vertOverflow="ellipsis" vert="horz" wrap="square" anchor="ctr" anchorCtr="1"/>
          <a:lstStyle/>
          <a:p>
            <a:pPr>
              <a:defRPr lang="en-US" sz="1920" b="1" i="0" u="none" strike="noStrike" kern="1200" cap="all" spc="150" baseline="0">
                <a:solidFill>
                  <a:schemeClr val="tx1">
                    <a:lumMod val="50000"/>
                    <a:lumOff val="50000"/>
                  </a:schemeClr>
                </a:solidFill>
                <a:latin typeface="+mn-lt"/>
                <a:ea typeface="+mn-ea"/>
                <a:cs typeface="+mn-cs"/>
              </a:defRPr>
            </a:pPr>
            <a:r>
              <a:rPr lang="en-US"/>
              <a:t>Apertura al Cambio:   </a:t>
            </a:r>
          </a:p>
          <a:p>
            <a:pPr>
              <a:defRPr lang="en-US" sz="1920" b="1" i="0" u="none" strike="noStrike" kern="1200" cap="all" spc="150" baseline="0">
                <a:solidFill>
                  <a:schemeClr val="tx1">
                    <a:lumMod val="50000"/>
                    <a:lumOff val="50000"/>
                  </a:schemeClr>
                </a:solidFill>
                <a:latin typeface="+mn-lt"/>
                <a:ea typeface="+mn-ea"/>
                <a:cs typeface="+mn-cs"/>
              </a:defRPr>
            </a:pPr>
            <a:r>
              <a:rPr lang="en-US"/>
              <a:t>Entrada+Salida/No. de Suscriptores</a:t>
            </a:r>
          </a:p>
        </c:rich>
      </c:tx>
      <c:layout/>
      <c:spPr>
        <a:noFill/>
        <a:ln>
          <a:noFill/>
        </a:ln>
        <a:effectLst/>
      </c:spPr>
    </c:title>
    <c:plotArea>
      <c:layout/>
      <c:lineChart>
        <c:grouping val="standard"/>
        <c:ser>
          <c:idx val="0"/>
          <c:order val="0"/>
          <c:tx>
            <c:strRef>
              <c:f>datos!$N$3</c:f>
              <c:strCache>
                <c:ptCount val="1"/>
                <c:pt idx="0">
                  <c:v>Telcel</c:v>
                </c:pt>
              </c:strCache>
            </c:strRef>
          </c:tx>
          <c:spPr>
            <a:ln w="38100" cap="flat" cmpd="dbl" algn="ctr">
              <a:solidFill>
                <a:schemeClr val="accent1"/>
              </a:solidFill>
              <a:miter lim="800000"/>
            </a:ln>
            <a:effectLst/>
          </c:spPr>
          <c:marker>
            <c:symbol val="none"/>
          </c:marker>
          <c:cat>
            <c:strRef>
              <c:f>datos!$O$2:$S$2</c:f>
              <c:strCache>
                <c:ptCount val="5"/>
                <c:pt idx="0">
                  <c:v>2014-III</c:v>
                </c:pt>
                <c:pt idx="1">
                  <c:v>2014-IV</c:v>
                </c:pt>
                <c:pt idx="2">
                  <c:v>2015-I</c:v>
                </c:pt>
                <c:pt idx="3">
                  <c:v>2015-II</c:v>
                </c:pt>
                <c:pt idx="4">
                  <c:v>2015-III</c:v>
                </c:pt>
              </c:strCache>
            </c:strRef>
          </c:cat>
          <c:val>
            <c:numRef>
              <c:f>datos!$O$3:$S$3</c:f>
              <c:numCache>
                <c:formatCode>0.00%</c:formatCode>
                <c:ptCount val="5"/>
                <c:pt idx="0">
                  <c:v>2.6569458476684203E-2</c:v>
                </c:pt>
                <c:pt idx="1">
                  <c:v>2.9857404539433405E-2</c:v>
                </c:pt>
                <c:pt idx="2">
                  <c:v>2.2831625275096204E-2</c:v>
                </c:pt>
                <c:pt idx="3">
                  <c:v>2.17798137482203E-2</c:v>
                </c:pt>
                <c:pt idx="4">
                  <c:v>3.1565804296153105E-2</c:v>
                </c:pt>
              </c:numCache>
            </c:numRef>
          </c:val>
          <c:extLst xmlns:c16r2="http://schemas.microsoft.com/office/drawing/2015/06/chart">
            <c:ext xmlns:c16="http://schemas.microsoft.com/office/drawing/2014/chart" uri="{C3380CC4-5D6E-409C-BE32-E72D297353CC}">
              <c16:uniqueId val="{00000000-AE06-443F-88BA-B8AE0AB93B90}"/>
            </c:ext>
          </c:extLst>
        </c:ser>
        <c:ser>
          <c:idx val="1"/>
          <c:order val="1"/>
          <c:tx>
            <c:strRef>
              <c:f>datos!$N$4</c:f>
              <c:strCache>
                <c:ptCount val="1"/>
                <c:pt idx="0">
                  <c:v>Telefónica</c:v>
                </c:pt>
              </c:strCache>
            </c:strRef>
          </c:tx>
          <c:spPr>
            <a:ln w="38100" cap="flat" cmpd="dbl" algn="ctr">
              <a:solidFill>
                <a:schemeClr val="accent2"/>
              </a:solidFill>
              <a:miter lim="800000"/>
            </a:ln>
            <a:effectLst/>
          </c:spPr>
          <c:marker>
            <c:symbol val="none"/>
          </c:marker>
          <c:cat>
            <c:strRef>
              <c:f>datos!$O$2:$S$2</c:f>
              <c:strCache>
                <c:ptCount val="5"/>
                <c:pt idx="0">
                  <c:v>2014-III</c:v>
                </c:pt>
                <c:pt idx="1">
                  <c:v>2014-IV</c:v>
                </c:pt>
                <c:pt idx="2">
                  <c:v>2015-I</c:v>
                </c:pt>
                <c:pt idx="3">
                  <c:v>2015-II</c:v>
                </c:pt>
                <c:pt idx="4">
                  <c:v>2015-III</c:v>
                </c:pt>
              </c:strCache>
            </c:strRef>
          </c:cat>
          <c:val>
            <c:numRef>
              <c:f>datos!$O$4:$S$4</c:f>
              <c:numCache>
                <c:formatCode>0.00%</c:formatCode>
                <c:ptCount val="5"/>
                <c:pt idx="0">
                  <c:v>6.5453609250137421E-2</c:v>
                </c:pt>
                <c:pt idx="1">
                  <c:v>7.08854493473315E-2</c:v>
                </c:pt>
                <c:pt idx="2">
                  <c:v>5.2419544511357115E-2</c:v>
                </c:pt>
                <c:pt idx="3">
                  <c:v>5.0819993673288315E-2</c:v>
                </c:pt>
                <c:pt idx="4">
                  <c:v>7.8353989997825585E-2</c:v>
                </c:pt>
              </c:numCache>
            </c:numRef>
          </c:val>
          <c:extLst xmlns:c16r2="http://schemas.microsoft.com/office/drawing/2015/06/chart">
            <c:ext xmlns:c16="http://schemas.microsoft.com/office/drawing/2014/chart" uri="{C3380CC4-5D6E-409C-BE32-E72D297353CC}">
              <c16:uniqueId val="{00000001-AE06-443F-88BA-B8AE0AB93B90}"/>
            </c:ext>
          </c:extLst>
        </c:ser>
        <c:ser>
          <c:idx val="2"/>
          <c:order val="2"/>
          <c:tx>
            <c:strRef>
              <c:f>datos!$N$5</c:f>
              <c:strCache>
                <c:ptCount val="1"/>
                <c:pt idx="0">
                  <c:v>Iusacell-Unefon-Nextel</c:v>
                </c:pt>
              </c:strCache>
            </c:strRef>
          </c:tx>
          <c:spPr>
            <a:ln w="38100" cap="flat" cmpd="dbl" algn="ctr">
              <a:solidFill>
                <a:schemeClr val="accent3"/>
              </a:solidFill>
              <a:miter lim="800000"/>
            </a:ln>
            <a:effectLst/>
          </c:spPr>
          <c:marker>
            <c:symbol val="none"/>
          </c:marker>
          <c:cat>
            <c:strRef>
              <c:f>datos!$O$2:$S$2</c:f>
              <c:strCache>
                <c:ptCount val="5"/>
                <c:pt idx="0">
                  <c:v>2014-III</c:v>
                </c:pt>
                <c:pt idx="1">
                  <c:v>2014-IV</c:v>
                </c:pt>
                <c:pt idx="2">
                  <c:v>2015-I</c:v>
                </c:pt>
                <c:pt idx="3">
                  <c:v>2015-II</c:v>
                </c:pt>
                <c:pt idx="4">
                  <c:v>2015-III</c:v>
                </c:pt>
              </c:strCache>
            </c:strRef>
          </c:cat>
          <c:val>
            <c:numRef>
              <c:f>datos!$O$5:$S$5</c:f>
              <c:numCache>
                <c:formatCode>0.00%</c:formatCode>
                <c:ptCount val="5"/>
                <c:pt idx="0">
                  <c:v>6.2842576693361588E-2</c:v>
                </c:pt>
                <c:pt idx="1">
                  <c:v>5.7079115932032104E-2</c:v>
                </c:pt>
                <c:pt idx="2">
                  <c:v>6.7653526237994213E-2</c:v>
                </c:pt>
                <c:pt idx="3">
                  <c:v>6.6684609792507205E-2</c:v>
                </c:pt>
                <c:pt idx="4">
                  <c:v>6.4344946311858109E-2</c:v>
                </c:pt>
              </c:numCache>
            </c:numRef>
          </c:val>
          <c:extLst xmlns:c16r2="http://schemas.microsoft.com/office/drawing/2015/06/chart">
            <c:ext xmlns:c16="http://schemas.microsoft.com/office/drawing/2014/chart" uri="{C3380CC4-5D6E-409C-BE32-E72D297353CC}">
              <c16:uniqueId val="{00000002-AE06-443F-88BA-B8AE0AB93B90}"/>
            </c:ext>
          </c:extLst>
        </c:ser>
        <c:dLbls/>
        <c:marker val="1"/>
        <c:axId val="97371264"/>
        <c:axId val="97372800"/>
      </c:lineChart>
      <c:catAx>
        <c:axId val="97371264"/>
        <c:scaling>
          <c:orientation val="minMax"/>
        </c:scaling>
        <c:axPos val="b"/>
        <c:majorGridlines>
          <c:spPr>
            <a:ln w="9525" cap="flat" cmpd="sng" algn="ctr">
              <a:solidFill>
                <a:schemeClr val="tx1">
                  <a:lumMod val="15000"/>
                  <a:lumOff val="85000"/>
                  <a:alpha val="32000"/>
                </a:schemeClr>
              </a:solidFill>
              <a:round/>
            </a:ln>
            <a:effectLst/>
          </c:spPr>
        </c:majorGridlines>
        <c:numFmt formatCode="General" sourceLinked="1"/>
        <c:maj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es-MX"/>
          </a:p>
        </c:txPr>
        <c:crossAx val="97372800"/>
        <c:crossesAt val="0"/>
        <c:auto val="1"/>
        <c:lblAlgn val="ctr"/>
        <c:lblOffset val="100"/>
      </c:catAx>
      <c:valAx>
        <c:axId val="97372800"/>
        <c:scaling>
          <c:orientation val="minMax"/>
        </c:scaling>
        <c:axPos val="l"/>
        <c:majorGridlines>
          <c:spPr>
            <a:ln w="9525" cap="flat" cmpd="sng" algn="ctr">
              <a:solidFill>
                <a:schemeClr val="tx1">
                  <a:lumMod val="15000"/>
                  <a:lumOff val="85000"/>
                  <a:alpha val="32000"/>
                </a:schemeClr>
              </a:solidFill>
              <a:round/>
            </a:ln>
            <a:effectLst/>
          </c:spPr>
        </c:majorGridlines>
        <c:numFmt formatCode="0.0%" sourceLinked="0"/>
        <c:maj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es-MX"/>
          </a:p>
        </c:txPr>
        <c:crossAx val="97371264"/>
        <c:crosses val="autoZero"/>
        <c:crossBetween val="between"/>
      </c:valAx>
      <c:spPr>
        <a:noFill/>
        <a:ln>
          <a:noFill/>
        </a:ln>
        <a:effectLst/>
      </c:spPr>
    </c:plotArea>
    <c:legend>
      <c:legendPos val="t"/>
      <c:layout/>
      <c:spPr>
        <a:noFill/>
        <a:ln>
          <a:noFill/>
        </a:ln>
        <a:effectLst/>
      </c:spPr>
      <c:txPr>
        <a:bodyPr rot="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es-MX"/>
        </a:p>
      </c:txPr>
    </c:legend>
    <c:plotVisOnly val="1"/>
    <c:dispBlanksAs val="gap"/>
  </c:chart>
  <c:spPr>
    <a:noFill/>
    <a:ln>
      <a:noFill/>
    </a:ln>
    <a:effectLst/>
  </c:spPr>
  <c:txPr>
    <a:bodyPr/>
    <a:lstStyle/>
    <a:p>
      <a:pPr>
        <a:defRPr sz="1600"/>
      </a:pPr>
      <a:endParaRPr lang="es-MX"/>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MX"/>
  <c:chart>
    <c:title>
      <c:tx>
        <c:rich>
          <a:bodyPr rot="0" spcFirstLastPara="1" vertOverflow="ellipsis" vert="horz" wrap="square" anchor="ctr" anchorCtr="1"/>
          <a:lstStyle/>
          <a:p>
            <a:pPr>
              <a:defRPr lang="en-US" sz="1920" b="1" i="0" u="none" strike="noStrike" kern="1200" cap="all" spc="150" baseline="0">
                <a:solidFill>
                  <a:schemeClr val="tx1">
                    <a:lumMod val="50000"/>
                    <a:lumOff val="50000"/>
                  </a:schemeClr>
                </a:solidFill>
                <a:latin typeface="+mn-lt"/>
                <a:ea typeface="+mn-ea"/>
                <a:cs typeface="+mn-cs"/>
              </a:defRPr>
            </a:pPr>
            <a:r>
              <a:rPr lang="es-ES_tradnl"/>
              <a:t>Costos de traspaso:</a:t>
            </a:r>
          </a:p>
          <a:p>
            <a:pPr>
              <a:defRPr lang="en-US" sz="1920" b="1" i="0" u="none" strike="noStrike" kern="1200" cap="all" spc="150" baseline="0">
                <a:solidFill>
                  <a:schemeClr val="tx1">
                    <a:lumMod val="50000"/>
                    <a:lumOff val="50000"/>
                  </a:schemeClr>
                </a:solidFill>
                <a:latin typeface="+mn-lt"/>
                <a:ea typeface="+mn-ea"/>
                <a:cs typeface="+mn-cs"/>
              </a:defRPr>
            </a:pPr>
            <a:r>
              <a:rPr lang="es-ES_tradnl"/>
              <a:t>Pesos por min (MxN)</a:t>
            </a:r>
          </a:p>
        </c:rich>
      </c:tx>
      <c:layout/>
      <c:spPr>
        <a:noFill/>
        <a:ln>
          <a:noFill/>
        </a:ln>
        <a:effectLst/>
      </c:spPr>
    </c:title>
    <c:plotArea>
      <c:layout/>
      <c:lineChart>
        <c:grouping val="standard"/>
        <c:ser>
          <c:idx val="0"/>
          <c:order val="0"/>
          <c:tx>
            <c:strRef>
              <c:f>DATA!$B$51</c:f>
              <c:strCache>
                <c:ptCount val="1"/>
                <c:pt idx="0">
                  <c:v>Telcel</c:v>
                </c:pt>
              </c:strCache>
            </c:strRef>
          </c:tx>
          <c:spPr>
            <a:ln w="38100" cap="flat" cmpd="dbl" algn="ctr">
              <a:solidFill>
                <a:schemeClr val="accent1"/>
              </a:solidFill>
              <a:miter lim="800000"/>
            </a:ln>
            <a:effectLst/>
          </c:spPr>
          <c:marker>
            <c:symbol val="none"/>
          </c:marker>
          <c:dLbls>
            <c:spPr>
              <a:noFill/>
              <a:ln>
                <a:noFill/>
              </a:ln>
              <a:effectLst/>
            </c:spPr>
            <c:txPr>
              <a:bodyPr rot="0" spcFirstLastPara="1" vertOverflow="ellipsis" vert="horz" wrap="square" anchor="ctr" anchorCtr="1"/>
              <a:lstStyle/>
              <a:p>
                <a:pPr>
                  <a:defRPr lang="en-US" sz="1600" b="0" i="0" u="none" strike="noStrike" kern="1200" baseline="0">
                    <a:solidFill>
                      <a:schemeClr val="tx1">
                        <a:lumMod val="75000"/>
                        <a:lumOff val="25000"/>
                      </a:schemeClr>
                    </a:solidFill>
                    <a:latin typeface="+mn-lt"/>
                    <a:ea typeface="+mn-ea"/>
                    <a:cs typeface="+mn-cs"/>
                  </a:defRPr>
                </a:pPr>
                <a:endParaRPr lang="es-MX"/>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DATA!$C$50:$I$50</c:f>
              <c:numCache>
                <c:formatCode>General</c:formatCode>
                <c:ptCount val="7"/>
                <c:pt idx="0">
                  <c:v>2009</c:v>
                </c:pt>
                <c:pt idx="1">
                  <c:v>2010</c:v>
                </c:pt>
                <c:pt idx="2">
                  <c:v>2011</c:v>
                </c:pt>
                <c:pt idx="3">
                  <c:v>2012</c:v>
                </c:pt>
                <c:pt idx="4">
                  <c:v>2013</c:v>
                </c:pt>
                <c:pt idx="5">
                  <c:v>2014</c:v>
                </c:pt>
                <c:pt idx="6">
                  <c:v>2015</c:v>
                </c:pt>
              </c:numCache>
            </c:numRef>
          </c:cat>
          <c:val>
            <c:numRef>
              <c:f>DATA!$C$51:$I$51</c:f>
              <c:numCache>
                <c:formatCode>_-* #,##0.00_-;\-* #,##0.00_-;_-* "-"??_-;_-@_-</c:formatCode>
                <c:ptCount val="7"/>
                <c:pt idx="0">
                  <c:v>1.039811153978647</c:v>
                </c:pt>
                <c:pt idx="1">
                  <c:v>0.918089675911541</c:v>
                </c:pt>
                <c:pt idx="2">
                  <c:v>0.77716049230040418</c:v>
                </c:pt>
                <c:pt idx="3">
                  <c:v>0.73766220933820603</c:v>
                </c:pt>
                <c:pt idx="4">
                  <c:v>0.66156615415862596</c:v>
                </c:pt>
                <c:pt idx="5">
                  <c:v>0.62857849384489417</c:v>
                </c:pt>
                <c:pt idx="6">
                  <c:v>0.72400301734935713</c:v>
                </c:pt>
              </c:numCache>
            </c:numRef>
          </c:val>
          <c:extLst xmlns:c16r2="http://schemas.microsoft.com/office/drawing/2015/06/chart">
            <c:ext xmlns:c16="http://schemas.microsoft.com/office/drawing/2014/chart" uri="{C3380CC4-5D6E-409C-BE32-E72D297353CC}">
              <c16:uniqueId val="{00000000-6DD2-45D0-913C-9261425806D7}"/>
            </c:ext>
          </c:extLst>
        </c:ser>
        <c:ser>
          <c:idx val="1"/>
          <c:order val="1"/>
          <c:tx>
            <c:strRef>
              <c:f>DATA!$B$52</c:f>
              <c:strCache>
                <c:ptCount val="1"/>
                <c:pt idx="0">
                  <c:v>Others</c:v>
                </c:pt>
              </c:strCache>
            </c:strRef>
          </c:tx>
          <c:spPr>
            <a:ln w="38100" cap="flat" cmpd="dbl" algn="ctr">
              <a:solidFill>
                <a:schemeClr val="accent2"/>
              </a:solidFill>
              <a:miter lim="800000"/>
            </a:ln>
            <a:effectLst/>
          </c:spPr>
          <c:marker>
            <c:symbol val="none"/>
          </c:marker>
          <c:dLbls>
            <c:numFmt formatCode="#,##0.00" sourceLinked="0"/>
            <c:spPr>
              <a:noFill/>
              <a:ln>
                <a:noFill/>
              </a:ln>
              <a:effectLst/>
            </c:spPr>
            <c:txPr>
              <a:bodyPr rot="0" spcFirstLastPara="1" vertOverflow="ellipsis" vert="horz" wrap="square" anchor="ctr" anchorCtr="1"/>
              <a:lstStyle/>
              <a:p>
                <a:pPr>
                  <a:defRPr lang="en-US" sz="1600" b="0" i="0" u="none" strike="noStrike" kern="1200" baseline="0">
                    <a:solidFill>
                      <a:schemeClr val="tx1">
                        <a:lumMod val="75000"/>
                        <a:lumOff val="25000"/>
                      </a:schemeClr>
                    </a:solidFill>
                    <a:latin typeface="+mn-lt"/>
                    <a:ea typeface="+mn-ea"/>
                    <a:cs typeface="+mn-cs"/>
                  </a:defRPr>
                </a:pPr>
                <a:endParaRPr lang="es-MX"/>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DATA!$C$50:$I$50</c:f>
              <c:numCache>
                <c:formatCode>General</c:formatCode>
                <c:ptCount val="7"/>
                <c:pt idx="0">
                  <c:v>2009</c:v>
                </c:pt>
                <c:pt idx="1">
                  <c:v>2010</c:v>
                </c:pt>
                <c:pt idx="2">
                  <c:v>2011</c:v>
                </c:pt>
                <c:pt idx="3">
                  <c:v>2012</c:v>
                </c:pt>
                <c:pt idx="4">
                  <c:v>2013</c:v>
                </c:pt>
                <c:pt idx="5">
                  <c:v>2014</c:v>
                </c:pt>
                <c:pt idx="6">
                  <c:v>2015</c:v>
                </c:pt>
              </c:numCache>
            </c:numRef>
          </c:cat>
          <c:val>
            <c:numRef>
              <c:f>DATA!$C$52:$I$52</c:f>
              <c:numCache>
                <c:formatCode>General</c:formatCode>
                <c:ptCount val="7"/>
                <c:pt idx="0">
                  <c:v>4.2240454254877058</c:v>
                </c:pt>
                <c:pt idx="1">
                  <c:v>3.5169130651722047</c:v>
                </c:pt>
                <c:pt idx="2">
                  <c:v>2.8768333851317616</c:v>
                </c:pt>
                <c:pt idx="3">
                  <c:v>2.5411535493518</c:v>
                </c:pt>
                <c:pt idx="4">
                  <c:v>2.2549751437755061</c:v>
                </c:pt>
                <c:pt idx="5">
                  <c:v>1.9913119490491271</c:v>
                </c:pt>
                <c:pt idx="6">
                  <c:v>2.0983488831592356</c:v>
                </c:pt>
              </c:numCache>
            </c:numRef>
          </c:val>
          <c:extLst xmlns:c16r2="http://schemas.microsoft.com/office/drawing/2015/06/chart">
            <c:ext xmlns:c16="http://schemas.microsoft.com/office/drawing/2014/chart" uri="{C3380CC4-5D6E-409C-BE32-E72D297353CC}">
              <c16:uniqueId val="{00000001-6DD2-45D0-913C-9261425806D7}"/>
            </c:ext>
          </c:extLst>
        </c:ser>
        <c:dLbls>
          <c:showVal val="1"/>
        </c:dLbls>
        <c:marker val="1"/>
        <c:axId val="101548416"/>
        <c:axId val="101549952"/>
      </c:lineChart>
      <c:catAx>
        <c:axId val="101548416"/>
        <c:scaling>
          <c:orientation val="minMax"/>
        </c:scaling>
        <c:axPos val="b"/>
        <c:majorGridlines>
          <c:spPr>
            <a:ln w="9525" cap="flat" cmpd="sng" algn="ctr">
              <a:solidFill>
                <a:schemeClr val="tx1">
                  <a:lumMod val="15000"/>
                  <a:lumOff val="85000"/>
                  <a:alpha val="32000"/>
                </a:schemeClr>
              </a:solidFill>
              <a:round/>
            </a:ln>
            <a:effectLst/>
          </c:spPr>
        </c:majorGridlines>
        <c:numFmt formatCode="General" sourceLinked="1"/>
        <c:maj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es-MX"/>
          </a:p>
        </c:txPr>
        <c:crossAx val="101549952"/>
        <c:crosses val="autoZero"/>
        <c:auto val="1"/>
        <c:lblAlgn val="ctr"/>
        <c:lblOffset val="100"/>
      </c:catAx>
      <c:valAx>
        <c:axId val="101549952"/>
        <c:scaling>
          <c:orientation val="minMax"/>
        </c:scaling>
        <c:axPos val="l"/>
        <c:majorGridlines>
          <c:spPr>
            <a:ln w="9525" cap="flat" cmpd="sng" algn="ctr">
              <a:solidFill>
                <a:schemeClr val="tx1">
                  <a:lumMod val="15000"/>
                  <a:lumOff val="85000"/>
                  <a:alpha val="32000"/>
                </a:schemeClr>
              </a:solidFill>
              <a:round/>
            </a:ln>
            <a:effectLst/>
          </c:spPr>
        </c:majorGridlines>
        <c:numFmt formatCode="_-* #,##0.00_-;\-* #,##0.00_-;_-* &quot;-&quot;??_-;_-@_-" sourceLinked="1"/>
        <c:maj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es-MX"/>
          </a:p>
        </c:txPr>
        <c:crossAx val="101548416"/>
        <c:crosses val="autoZero"/>
        <c:crossBetween val="between"/>
      </c:valAx>
      <c:spPr>
        <a:noFill/>
        <a:ln>
          <a:noFill/>
        </a:ln>
        <a:effectLst/>
      </c:spPr>
    </c:plotArea>
    <c:legend>
      <c:legendPos val="t"/>
      <c:layout/>
      <c:spPr>
        <a:noFill/>
        <a:ln>
          <a:noFill/>
        </a:ln>
        <a:effectLst/>
      </c:spPr>
      <c:txPr>
        <a:bodyPr rot="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es-MX"/>
        </a:p>
      </c:txPr>
    </c:legend>
    <c:plotVisOnly val="1"/>
    <c:dispBlanksAs val="gap"/>
  </c:chart>
  <c:spPr>
    <a:noFill/>
    <a:ln>
      <a:noFill/>
    </a:ln>
    <a:effectLst/>
  </c:spPr>
  <c:txPr>
    <a:bodyPr/>
    <a:lstStyle/>
    <a:p>
      <a:pPr>
        <a:defRPr sz="1600"/>
      </a:pPr>
      <a:endParaRPr lang="es-MX"/>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7">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38100" cap="flat" cmpd="dbl" algn="ctr">
        <a:solidFill>
          <a:schemeClr val="phClr"/>
        </a:solidFill>
        <a:miter lim="800000"/>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lt1"/>
        </a:solidFill>
        <a:round/>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tx1"/>
    </cs:fontRef>
    <cs:spPr>
      <a:ln w="9525">
        <a:solidFill>
          <a:schemeClr val="tx1">
            <a:lumMod val="35000"/>
            <a:lumOff val="65000"/>
          </a:schemeClr>
        </a:solidFill>
      </a:ln>
    </cs:spPr>
  </cs:dropLine>
  <cs:errorBar>
    <cs:lnRef idx="0"/>
    <cs:fillRef idx="0"/>
    <cs:effectRef idx="0"/>
    <cs:fontRef idx="minor">
      <a:schemeClr val="tx1"/>
    </cs:fontRef>
    <cs:spPr>
      <a:ln w="9525">
        <a:solidFill>
          <a:schemeClr val="tx1">
            <a:lumMod val="65000"/>
            <a:lumOff val="35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alpha val="32000"/>
          </a:schemeClr>
        </a:solidFill>
        <a:round/>
      </a:ln>
    </cs:spPr>
  </cs:gridlineMajor>
  <cs:gridlineMinor>
    <cs:lnRef idx="0"/>
    <cs:fillRef idx="0"/>
    <cs:effectRef idx="0"/>
    <cs:fontRef idx="minor">
      <a:schemeClr val="tx1"/>
    </cs:fontRef>
    <cs:spPr>
      <a:ln>
        <a:solidFill>
          <a:schemeClr val="tx1">
            <a:lumMod val="5000"/>
            <a:lumOff val="95000"/>
            <a:alpha val="32000"/>
          </a:schemeClr>
        </a:solidFill>
      </a:ln>
    </cs:spPr>
  </cs:gridlineMinor>
  <cs:hiLoLine>
    <cs:lnRef idx="0"/>
    <cs:fillRef idx="0"/>
    <cs:effectRef idx="0"/>
    <cs:fontRef idx="minor">
      <a:schemeClr val="tx1"/>
    </cs:fontRef>
    <cs:spPr>
      <a:ln w="9525">
        <a:solidFill>
          <a:schemeClr val="tx1"/>
        </a:solidFill>
      </a:ln>
    </cs:spPr>
  </cs:hiLoLine>
  <cs:leaderLine>
    <cs:lnRef idx="0"/>
    <cs:fillRef idx="0"/>
    <cs:effectRef idx="0"/>
    <cs:fontRef idx="minor">
      <a:schemeClr val="tx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cs:fontRef>
    <cs:spPr>
      <a:ln w="3175" cap="flat" cmpd="sng" algn="ctr">
        <a:solidFill>
          <a:schemeClr val="tx1">
            <a:lumMod val="15000"/>
            <a:lumOff val="85000"/>
          </a:schemeClr>
        </a:solidFill>
        <a:round/>
        <a:tailEnd type="none" w="med" len="lg"/>
      </a:ln>
    </cs:spPr>
    <cs:defRPr sz="1197" kern="1200"/>
  </cs:seriesAxis>
  <cs:seriesLine>
    <cs:lnRef idx="0"/>
    <cs:fillRef idx="0"/>
    <cs:effectRef idx="0"/>
    <cs:fontRef idx="minor">
      <a:schemeClr val="tx1"/>
    </cs:fontRef>
    <cs:spPr>
      <a:ln w="9525">
        <a:solidFill>
          <a:schemeClr val="tx1">
            <a:lumMod val="35000"/>
            <a:lumOff val="65000"/>
          </a:schemeClr>
        </a:solidFill>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tx1"/>
    </cs:fontRef>
    <cs:spPr>
      <a:ln w="12700" cap="rnd"/>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37">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38100" cap="flat" cmpd="dbl" algn="ctr">
        <a:solidFill>
          <a:schemeClr val="phClr"/>
        </a:solidFill>
        <a:miter lim="800000"/>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lt1"/>
        </a:solidFill>
        <a:round/>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tx1"/>
    </cs:fontRef>
    <cs:spPr>
      <a:ln w="9525">
        <a:solidFill>
          <a:schemeClr val="tx1">
            <a:lumMod val="35000"/>
            <a:lumOff val="65000"/>
          </a:schemeClr>
        </a:solidFill>
      </a:ln>
    </cs:spPr>
  </cs:dropLine>
  <cs:errorBar>
    <cs:lnRef idx="0"/>
    <cs:fillRef idx="0"/>
    <cs:effectRef idx="0"/>
    <cs:fontRef idx="minor">
      <a:schemeClr val="tx1"/>
    </cs:fontRef>
    <cs:spPr>
      <a:ln w="9525">
        <a:solidFill>
          <a:schemeClr val="tx1">
            <a:lumMod val="65000"/>
            <a:lumOff val="35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alpha val="32000"/>
          </a:schemeClr>
        </a:solidFill>
        <a:round/>
      </a:ln>
    </cs:spPr>
  </cs:gridlineMajor>
  <cs:gridlineMinor>
    <cs:lnRef idx="0"/>
    <cs:fillRef idx="0"/>
    <cs:effectRef idx="0"/>
    <cs:fontRef idx="minor">
      <a:schemeClr val="tx1"/>
    </cs:fontRef>
    <cs:spPr>
      <a:ln>
        <a:solidFill>
          <a:schemeClr val="tx1">
            <a:lumMod val="5000"/>
            <a:lumOff val="95000"/>
            <a:alpha val="32000"/>
          </a:schemeClr>
        </a:solidFill>
      </a:ln>
    </cs:spPr>
  </cs:gridlineMinor>
  <cs:hiLoLine>
    <cs:lnRef idx="0"/>
    <cs:fillRef idx="0"/>
    <cs:effectRef idx="0"/>
    <cs:fontRef idx="minor">
      <a:schemeClr val="tx1"/>
    </cs:fontRef>
    <cs:spPr>
      <a:ln w="9525">
        <a:solidFill>
          <a:schemeClr val="tx1"/>
        </a:solidFill>
      </a:ln>
    </cs:spPr>
  </cs:hiLoLine>
  <cs:leaderLine>
    <cs:lnRef idx="0"/>
    <cs:fillRef idx="0"/>
    <cs:effectRef idx="0"/>
    <cs:fontRef idx="minor">
      <a:schemeClr val="tx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cs:fontRef>
    <cs:spPr>
      <a:ln w="3175" cap="flat" cmpd="sng" algn="ctr">
        <a:solidFill>
          <a:schemeClr val="tx1">
            <a:lumMod val="15000"/>
            <a:lumOff val="85000"/>
          </a:schemeClr>
        </a:solidFill>
        <a:round/>
        <a:tailEnd type="none" w="med" len="lg"/>
      </a:ln>
    </cs:spPr>
    <cs:defRPr sz="1197" kern="1200"/>
  </cs:seriesAxis>
  <cs:seriesLine>
    <cs:lnRef idx="0"/>
    <cs:fillRef idx="0"/>
    <cs:effectRef idx="0"/>
    <cs:fontRef idx="minor">
      <a:schemeClr val="tx1"/>
    </cs:fontRef>
    <cs:spPr>
      <a:ln w="9525">
        <a:solidFill>
          <a:schemeClr val="tx1">
            <a:lumMod val="35000"/>
            <a:lumOff val="65000"/>
          </a:schemeClr>
        </a:solidFill>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tx1"/>
    </cs:fontRef>
    <cs:spPr>
      <a:ln w="12700" cap="rnd"/>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8" name="Footer Placeholder 7"/>
          <p:cNvSpPr>
            <a:spLocks noGrp="1"/>
          </p:cNvSpPr>
          <p:nvPr>
            <p:ph type="ftr" sz="quarter" idx="11"/>
          </p:nvPr>
        </p:nvSpPr>
        <p:spPr/>
        <p:txBody>
          <a:bodyPr/>
          <a:lstStyle/>
          <a:p>
            <a:endParaRPr lang="es-ES_tradnl" dirty="0"/>
          </a:p>
        </p:txBody>
      </p:sp>
      <p:sp>
        <p:nvSpPr>
          <p:cNvPr id="9" name="Slide Number Placeholder 8"/>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81134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s-ES_tradnl"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803895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s-ES_tradnl"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204404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s-ES_tradnl"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1035557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s-ES_tradnl"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414250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Haga clic para modificar el estilo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Haga clic para modificar el estilo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4" name="Footer Placeholder 3"/>
          <p:cNvSpPr>
            <a:spLocks noGrp="1"/>
          </p:cNvSpPr>
          <p:nvPr>
            <p:ph type="ftr" sz="quarter" idx="11"/>
          </p:nvPr>
        </p:nvSpPr>
        <p:spPr/>
        <p:txBody>
          <a:bodyPr/>
          <a:lstStyle/>
          <a:p>
            <a:endParaRPr lang="es-ES_tradnl" dirty="0"/>
          </a:p>
        </p:txBody>
      </p:sp>
      <p:sp>
        <p:nvSpPr>
          <p:cNvPr id="5" name="Slide Number Placeholder 4"/>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965098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4" name="Footer Placeholder 3"/>
          <p:cNvSpPr>
            <a:spLocks noGrp="1"/>
          </p:cNvSpPr>
          <p:nvPr>
            <p:ph type="ftr" sz="quarter" idx="11"/>
          </p:nvPr>
        </p:nvSpPr>
        <p:spPr/>
        <p:txBody>
          <a:bodyPr/>
          <a:lstStyle/>
          <a:p>
            <a:endParaRPr lang="es-ES_tradnl" dirty="0"/>
          </a:p>
        </p:txBody>
      </p:sp>
      <p:sp>
        <p:nvSpPr>
          <p:cNvPr id="5" name="Slide Number Placeholder 4"/>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46115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5" name="Footer Placeholder 4"/>
          <p:cNvSpPr>
            <a:spLocks noGrp="1"/>
          </p:cNvSpPr>
          <p:nvPr>
            <p:ph type="ftr" sz="quarter" idx="11"/>
          </p:nvPr>
        </p:nvSpPr>
        <p:spPr/>
        <p:txBody>
          <a:bodyPr/>
          <a:lstStyle/>
          <a:p>
            <a:endParaRPr lang="es-ES_tradnl" dirty="0"/>
          </a:p>
        </p:txBody>
      </p:sp>
      <p:sp>
        <p:nvSpPr>
          <p:cNvPr id="6" name="Slide Number Placeholder 5"/>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432225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5" name="Footer Placeholder 4"/>
          <p:cNvSpPr>
            <a:spLocks noGrp="1"/>
          </p:cNvSpPr>
          <p:nvPr>
            <p:ph type="ftr" sz="quarter" idx="11"/>
          </p:nvPr>
        </p:nvSpPr>
        <p:spPr/>
        <p:txBody>
          <a:bodyPr/>
          <a:lstStyle/>
          <a:p>
            <a:endParaRPr lang="es-ES_tradnl" dirty="0"/>
          </a:p>
        </p:txBody>
      </p:sp>
      <p:sp>
        <p:nvSpPr>
          <p:cNvPr id="6" name="Slide Number Placeholder 5"/>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63198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5" name="Footer Placeholder 4"/>
          <p:cNvSpPr>
            <a:spLocks noGrp="1"/>
          </p:cNvSpPr>
          <p:nvPr>
            <p:ph type="ftr" sz="quarter" idx="11"/>
          </p:nvPr>
        </p:nvSpPr>
        <p:spPr/>
        <p:txBody>
          <a:bodyPr/>
          <a:lstStyle/>
          <a:p>
            <a:endParaRPr lang="es-ES_tradnl" dirty="0"/>
          </a:p>
        </p:txBody>
      </p:sp>
      <p:sp>
        <p:nvSpPr>
          <p:cNvPr id="6" name="Slide Number Placeholder 5"/>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88725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5" name="Footer Placeholder 4"/>
          <p:cNvSpPr>
            <a:spLocks noGrp="1"/>
          </p:cNvSpPr>
          <p:nvPr>
            <p:ph type="ftr" sz="quarter" idx="11"/>
          </p:nvPr>
        </p:nvSpPr>
        <p:spPr/>
        <p:txBody>
          <a:bodyPr/>
          <a:lstStyle/>
          <a:p>
            <a:endParaRPr lang="es-ES_tradnl" dirty="0"/>
          </a:p>
        </p:txBody>
      </p:sp>
      <p:sp>
        <p:nvSpPr>
          <p:cNvPr id="6" name="Slide Number Placeholder 5"/>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720360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s-ES_tradnl"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727739718"/>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Haga clic para modificar el estilo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8" name="Footer Placeholder 7"/>
          <p:cNvSpPr>
            <a:spLocks noGrp="1"/>
          </p:cNvSpPr>
          <p:nvPr>
            <p:ph type="ftr" sz="quarter" idx="11"/>
          </p:nvPr>
        </p:nvSpPr>
        <p:spPr/>
        <p:txBody>
          <a:bodyPr/>
          <a:lstStyle/>
          <a:p>
            <a:endParaRPr lang="es-ES_tradnl" dirty="0"/>
          </a:p>
        </p:txBody>
      </p:sp>
      <p:sp>
        <p:nvSpPr>
          <p:cNvPr id="9" name="Slide Number Placeholder 8"/>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995049339"/>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4" name="Footer Placeholder 3"/>
          <p:cNvSpPr>
            <a:spLocks noGrp="1"/>
          </p:cNvSpPr>
          <p:nvPr>
            <p:ph type="ftr" sz="quarter" idx="11"/>
          </p:nvPr>
        </p:nvSpPr>
        <p:spPr/>
        <p:txBody>
          <a:bodyPr/>
          <a:lstStyle/>
          <a:p>
            <a:endParaRPr lang="es-ES_tradnl" dirty="0"/>
          </a:p>
        </p:txBody>
      </p:sp>
      <p:sp>
        <p:nvSpPr>
          <p:cNvPr id="5" name="Slide Number Placeholder 4"/>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213205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3" name="Footer Placeholder 2"/>
          <p:cNvSpPr>
            <a:spLocks noGrp="1"/>
          </p:cNvSpPr>
          <p:nvPr>
            <p:ph type="ftr" sz="quarter" idx="11"/>
          </p:nvPr>
        </p:nvSpPr>
        <p:spPr/>
        <p:txBody>
          <a:bodyPr/>
          <a:lstStyle/>
          <a:p>
            <a:endParaRPr lang="es-ES_tradnl" dirty="0"/>
          </a:p>
        </p:txBody>
      </p:sp>
      <p:sp>
        <p:nvSpPr>
          <p:cNvPr id="4" name="Slide Number Placeholder 3"/>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619647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s-ES_tradnl"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267193741"/>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90F292F-7E97-8C4C-823D-20A376706C52}" type="datetimeFigureOut">
              <a:rPr lang="es-ES_tradnl" smtClean="0"/>
              <a:pPr/>
              <a:t>17/03/2016</a:t>
            </a:fld>
            <a:endParaRPr lang="es-ES_tradnl"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12987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90F292F-7E97-8C4C-823D-20A376706C52}" type="datetimeFigureOut">
              <a:rPr lang="es-ES_tradnl" smtClean="0"/>
              <a:pPr/>
              <a:t>17/03/2016</a:t>
            </a:fld>
            <a:endParaRPr lang="es-ES_tradnl"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ES_tradnl"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E48C8AD-8972-A74B-A9FA-0291278BDCF5}" type="slidenum">
              <a:rPr lang="es-ES_tradnl" smtClean="0"/>
              <a:pPr/>
              <a:t>‹Nº›</a:t>
            </a:fld>
            <a:endParaRPr lang="es-ES_tradnl" dirty="0"/>
          </a:p>
        </p:txBody>
      </p:sp>
    </p:spTree>
    <p:extLst>
      <p:ext uri="{BB962C8B-B14F-4D97-AF65-F5344CB8AC3E}">
        <p14:creationId xmlns:p14="http://schemas.microsoft.com/office/powerpoint/2010/main" xmlns="" val="1314450861"/>
      </p:ext>
    </p:extLst>
  </p:cSld>
  <p:clrMap bg1="dk1" tx1="lt1" bg2="dk2" tx2="lt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00388"/>
            <a:ext cx="9144000" cy="3005130"/>
          </a:xfrm>
        </p:spPr>
        <p:txBody>
          <a:bodyPr>
            <a:noAutofit/>
          </a:bodyPr>
          <a:lstStyle/>
          <a:p>
            <a:r>
              <a:rPr lang="es-MX" sz="4000" dirty="0" smtClean="0">
                <a:effectLst/>
              </a:rPr>
              <a:t>Costos de Traspaso </a:t>
            </a:r>
            <a:br>
              <a:rPr lang="es-MX" sz="4000" dirty="0" smtClean="0">
                <a:effectLst/>
              </a:rPr>
            </a:br>
            <a:r>
              <a:rPr lang="es-MX" sz="4000" dirty="0" smtClean="0">
                <a:effectLst/>
              </a:rPr>
              <a:t>en</a:t>
            </a:r>
            <a:r>
              <a:rPr lang="es-MX" sz="4000" dirty="0">
                <a:effectLst/>
              </a:rPr>
              <a:t> </a:t>
            </a:r>
            <a:r>
              <a:rPr lang="es-MX" sz="4000" dirty="0" smtClean="0">
                <a:effectLst/>
              </a:rPr>
              <a:t>el Mercado de</a:t>
            </a:r>
            <a:br>
              <a:rPr lang="es-MX" sz="4000" dirty="0" smtClean="0">
                <a:effectLst/>
              </a:rPr>
            </a:br>
            <a:r>
              <a:rPr lang="es-MX" sz="4000" dirty="0" smtClean="0">
                <a:effectLst/>
              </a:rPr>
              <a:t> Telefon</a:t>
            </a:r>
            <a:r>
              <a:rPr lang="es-ES" sz="4000" dirty="0" err="1" smtClean="0">
                <a:effectLst/>
              </a:rPr>
              <a:t>ía</a:t>
            </a:r>
            <a:r>
              <a:rPr lang="es-ES" sz="4000" dirty="0" smtClean="0">
                <a:effectLst/>
              </a:rPr>
              <a:t> Móvil en México</a:t>
            </a:r>
            <a:br>
              <a:rPr lang="es-ES" sz="4000" dirty="0" smtClean="0">
                <a:effectLst/>
              </a:rPr>
            </a:br>
            <a:endParaRPr lang="es-ES_tradnl" sz="4000" dirty="0"/>
          </a:p>
        </p:txBody>
      </p:sp>
      <p:sp>
        <p:nvSpPr>
          <p:cNvPr id="3" name="Subtitle 2"/>
          <p:cNvSpPr>
            <a:spLocks noGrp="1"/>
          </p:cNvSpPr>
          <p:nvPr>
            <p:ph type="subTitle" idx="1"/>
          </p:nvPr>
        </p:nvSpPr>
        <p:spPr>
          <a:xfrm>
            <a:off x="2209799" y="1879855"/>
            <a:ext cx="9144000" cy="754025"/>
          </a:xfrm>
        </p:spPr>
        <p:txBody>
          <a:bodyPr>
            <a:normAutofit/>
          </a:bodyPr>
          <a:lstStyle/>
          <a:p>
            <a:r>
              <a:rPr lang="es-ES_tradnl" sz="2400" dirty="0" smtClean="0"/>
              <a:t>Alexander Elbittar, Elisa Mariscal, &amp; Arturo </a:t>
            </a:r>
            <a:r>
              <a:rPr lang="es-ES_tradnl" sz="2400" dirty="0" err="1" smtClean="0"/>
              <a:t>Rold</a:t>
            </a:r>
            <a:r>
              <a:rPr lang="es-ES" sz="2400" dirty="0" err="1" smtClean="0"/>
              <a:t>án</a:t>
            </a:r>
            <a:endParaRPr lang="es-ES_tradnl" sz="2400" dirty="0"/>
          </a:p>
        </p:txBody>
      </p:sp>
    </p:spTree>
    <p:extLst>
      <p:ext uri="{BB962C8B-B14F-4D97-AF65-F5344CB8AC3E}">
        <p14:creationId xmlns:p14="http://schemas.microsoft.com/office/powerpoint/2010/main" xmlns="" val="982969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4000" dirty="0" smtClean="0"/>
              <a:t>Conclusiones</a:t>
            </a:r>
            <a:endParaRPr lang="es-ES_tradnl" dirty="0"/>
          </a:p>
        </p:txBody>
      </p:sp>
      <p:sp>
        <p:nvSpPr>
          <p:cNvPr id="3" name="Content Placeholder 2"/>
          <p:cNvSpPr>
            <a:spLocks noGrp="1"/>
          </p:cNvSpPr>
          <p:nvPr>
            <p:ph idx="1"/>
          </p:nvPr>
        </p:nvSpPr>
        <p:spPr>
          <a:xfrm>
            <a:off x="838200" y="1825625"/>
            <a:ext cx="10515600" cy="4351338"/>
          </a:xfrm>
        </p:spPr>
        <p:txBody>
          <a:bodyPr>
            <a:normAutofit/>
          </a:bodyPr>
          <a:lstStyle/>
          <a:p>
            <a:r>
              <a:rPr lang="es-ES_tradnl" sz="2400" dirty="0" smtClean="0"/>
              <a:t>Prestar más atención a las prácticas de negocio puedan utilizar para impedir la transferencia de los clientes, o que contribuyan a mantener el status quo - incluyendo, por ejemplo, el uso de barreras estratégicas y endógenos con el fin retener a sus clientes, como los canales de distribución exclusiva.</a:t>
            </a:r>
          </a:p>
          <a:p>
            <a:r>
              <a:rPr lang="es-ES_tradnl" sz="2400" dirty="0" smtClean="0"/>
              <a:t>Un cambio de operador no debe causar pérdida de información o un esfuerzo alto o costos de tiempo (costos de transacción), o contratos que vinculan a los consumidores por un período fijo o esquemas que promueven las compras repetidas (costos contractuales).</a:t>
            </a:r>
            <a:endParaRPr lang="es-ES_tradnl" sz="2400" dirty="0"/>
          </a:p>
        </p:txBody>
      </p:sp>
    </p:spTree>
    <p:extLst>
      <p:ext uri="{BB962C8B-B14F-4D97-AF65-F5344CB8AC3E}">
        <p14:creationId xmlns:p14="http://schemas.microsoft.com/office/powerpoint/2010/main" xmlns="" val="798895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4000" dirty="0" smtClean="0"/>
              <a:t>Características de las Valoraciones de los Consumidores en Mercados de Telecomunicación</a:t>
            </a:r>
            <a:endParaRPr lang="es-ES_tradnl" sz="4000" dirty="0"/>
          </a:p>
        </p:txBody>
      </p:sp>
      <p:sp>
        <p:nvSpPr>
          <p:cNvPr id="3" name="Content Placeholder 2"/>
          <p:cNvSpPr>
            <a:spLocks noGrp="1"/>
          </p:cNvSpPr>
          <p:nvPr>
            <p:ph idx="1"/>
          </p:nvPr>
        </p:nvSpPr>
        <p:spPr>
          <a:xfrm>
            <a:off x="838200" y="1825625"/>
            <a:ext cx="10515600" cy="4351338"/>
          </a:xfrm>
        </p:spPr>
        <p:txBody>
          <a:bodyPr>
            <a:noAutofit/>
          </a:bodyPr>
          <a:lstStyle/>
          <a:p>
            <a:pPr lvl="0"/>
            <a:r>
              <a:rPr lang="es-ES_tradnl" sz="2400" dirty="0" err="1" smtClean="0"/>
              <a:t>Valoraci</a:t>
            </a:r>
            <a:r>
              <a:rPr lang="es-ES" sz="2400" dirty="0" err="1" smtClean="0"/>
              <a:t>ón</a:t>
            </a:r>
            <a:r>
              <a:rPr lang="es-ES_tradnl" sz="2400" dirty="0" smtClean="0"/>
              <a:t> Simultánea de Atributos M</a:t>
            </a:r>
            <a:r>
              <a:rPr lang="es-ES" sz="2400" dirty="0" err="1" smtClean="0"/>
              <a:t>últiples</a:t>
            </a:r>
            <a:endParaRPr lang="es-ES_tradnl" sz="2400" dirty="0" smtClean="0"/>
          </a:p>
          <a:p>
            <a:pPr lvl="1"/>
            <a:r>
              <a:rPr lang="es-ES_tradnl" sz="2000" i="1" dirty="0" smtClean="0"/>
              <a:t>Por ejemplo: En la adquisición</a:t>
            </a:r>
            <a:r>
              <a:rPr lang="es-ES" sz="2000" i="1" dirty="0" smtClean="0"/>
              <a:t> de equipos, </a:t>
            </a:r>
            <a:r>
              <a:rPr lang="es-ES_tradnl" sz="2000" i="1" dirty="0" smtClean="0"/>
              <a:t>los consumidores deben </a:t>
            </a:r>
            <a:r>
              <a:rPr lang="es-ES" sz="2000" i="1" dirty="0" smtClean="0"/>
              <a:t>evaluar </a:t>
            </a:r>
            <a:r>
              <a:rPr lang="es-ES_tradnl" sz="2000" i="1" dirty="0" smtClean="0"/>
              <a:t>su calidad valorando simultáneamente </a:t>
            </a:r>
            <a:r>
              <a:rPr lang="es-ES" sz="2000" i="1" dirty="0" smtClean="0"/>
              <a:t>á</a:t>
            </a:r>
            <a:r>
              <a:rPr lang="es-ES_tradnl" sz="2000" i="1" dirty="0" smtClean="0"/>
              <a:t>dimensiones que compiten: el valor del servicio  y los beneficios inmediatos de poseer el equipo</a:t>
            </a:r>
            <a:r>
              <a:rPr lang="es-ES" sz="2000" i="1" dirty="0" smtClean="0"/>
              <a:t>.</a:t>
            </a:r>
            <a:endParaRPr lang="es-ES_tradnl" sz="2000" dirty="0" smtClean="0"/>
          </a:p>
          <a:p>
            <a:r>
              <a:rPr lang="es-ES_tradnl" sz="2400" dirty="0" smtClean="0"/>
              <a:t>Valoración de Experiencias M</a:t>
            </a:r>
            <a:r>
              <a:rPr lang="es-ES" sz="2400" dirty="0" err="1" smtClean="0"/>
              <a:t>últiples</a:t>
            </a:r>
            <a:r>
              <a:rPr lang="es-ES_tradnl" sz="2400" dirty="0" smtClean="0"/>
              <a:t> </a:t>
            </a:r>
          </a:p>
          <a:p>
            <a:pPr lvl="1"/>
            <a:r>
              <a:rPr lang="es-ES_tradnl" sz="2000" i="1" dirty="0" smtClean="0"/>
              <a:t>Por ejemplo: El valor para un consumidor depende de la información, los contactos y la interacción</a:t>
            </a:r>
            <a:r>
              <a:rPr lang="es-ES" sz="2000" i="1" dirty="0" smtClean="0"/>
              <a:t> que puede establecer a través del uso del producto.</a:t>
            </a:r>
            <a:endParaRPr lang="es-ES_tradnl" sz="2000" i="1" dirty="0" smtClean="0"/>
          </a:p>
          <a:p>
            <a:r>
              <a:rPr lang="es-ES_tradnl" sz="2400" dirty="0"/>
              <a:t>Valoración </a:t>
            </a:r>
            <a:r>
              <a:rPr lang="es-ES" sz="2400" dirty="0" smtClean="0"/>
              <a:t>de Bienes Sujetos a rápidos Cambios Tecnológicos</a:t>
            </a:r>
          </a:p>
          <a:p>
            <a:pPr lvl="1"/>
            <a:r>
              <a:rPr lang="es-ES" sz="2000" i="1" dirty="0" smtClean="0"/>
              <a:t>Por ejemplo: Compras repetidas de bienes es rara e incluso imposible debido a la obsolescencia</a:t>
            </a:r>
            <a:r>
              <a:rPr lang="es-ES" sz="2000" dirty="0" smtClean="0"/>
              <a:t>. </a:t>
            </a:r>
          </a:p>
          <a:p>
            <a:r>
              <a:rPr lang="es-ES" sz="2400" dirty="0" smtClean="0"/>
              <a:t>Toma de Decisiones Continuas que Involucran Valoraciones Presentes y Futuras</a:t>
            </a:r>
            <a:endParaRPr lang="es-ES" sz="2400" dirty="0"/>
          </a:p>
          <a:p>
            <a:pPr lvl="1"/>
            <a:r>
              <a:rPr lang="es-ES" sz="2000" i="1" dirty="0"/>
              <a:t>Por ejemplo: </a:t>
            </a:r>
            <a:r>
              <a:rPr lang="es-ES" sz="2000" i="1" dirty="0" smtClean="0"/>
              <a:t>Consumidores se debaten entre costos y beneficios inmediatos y aquellos que se realizan en el futuro</a:t>
            </a:r>
            <a:r>
              <a:rPr lang="es-ES" sz="2000" dirty="0" smtClean="0"/>
              <a:t>. </a:t>
            </a:r>
            <a:endParaRPr lang="es-ES_tradnl" sz="2000" dirty="0"/>
          </a:p>
        </p:txBody>
      </p:sp>
    </p:spTree>
    <p:extLst>
      <p:ext uri="{BB962C8B-B14F-4D97-AF65-F5344CB8AC3E}">
        <p14:creationId xmlns:p14="http://schemas.microsoft.com/office/powerpoint/2010/main" xmlns="" val="144465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4000" dirty="0" smtClean="0"/>
              <a:t>Decisiones de los Consumidores en los Mercados de Telecomunicaciones</a:t>
            </a:r>
            <a:endParaRPr lang="es-ES_tradnl" sz="4000" dirty="0"/>
          </a:p>
        </p:txBody>
      </p:sp>
      <p:sp>
        <p:nvSpPr>
          <p:cNvPr id="3" name="Content Placeholder 2"/>
          <p:cNvSpPr>
            <a:spLocks noGrp="1"/>
          </p:cNvSpPr>
          <p:nvPr>
            <p:ph idx="1"/>
          </p:nvPr>
        </p:nvSpPr>
        <p:spPr>
          <a:xfrm>
            <a:off x="838200" y="1825625"/>
            <a:ext cx="10515600" cy="4351338"/>
          </a:xfrm>
        </p:spPr>
        <p:txBody>
          <a:bodyPr>
            <a:noAutofit/>
          </a:bodyPr>
          <a:lstStyle/>
          <a:p>
            <a:pPr lvl="0"/>
            <a:r>
              <a:rPr lang="es-ES_tradnl" sz="2400" dirty="0" smtClean="0"/>
              <a:t>Fallas de Mercado Clásicas </a:t>
            </a:r>
          </a:p>
          <a:p>
            <a:pPr lvl="1"/>
            <a:r>
              <a:rPr lang="es-ES_tradnl" sz="2000" dirty="0" smtClean="0"/>
              <a:t>Empresas grandes explotan poder de mercado</a:t>
            </a:r>
          </a:p>
          <a:p>
            <a:pPr lvl="1"/>
            <a:r>
              <a:rPr lang="es-ES_tradnl" sz="2000" dirty="0" err="1" smtClean="0"/>
              <a:t>Asimetr</a:t>
            </a:r>
            <a:r>
              <a:rPr lang="es-ES" sz="2000" dirty="0" err="1" smtClean="0"/>
              <a:t>ías</a:t>
            </a:r>
            <a:r>
              <a:rPr lang="es-ES" sz="2000" dirty="0" smtClean="0"/>
              <a:t> de información entre consumidores y empresas respecto a contratos de servicios y capacidad de los productos tecnológicos</a:t>
            </a:r>
          </a:p>
          <a:p>
            <a:pPr lvl="1"/>
            <a:r>
              <a:rPr lang="es-ES" sz="2000" dirty="0" smtClean="0"/>
              <a:t>Externalidades de redes: Directas e Indirectas</a:t>
            </a:r>
            <a:endParaRPr lang="es-ES_tradnl" sz="1600" dirty="0" smtClean="0"/>
          </a:p>
          <a:p>
            <a:pPr lvl="0"/>
            <a:r>
              <a:rPr lang="es-ES_tradnl" sz="2400" dirty="0" smtClean="0"/>
              <a:t>Limitaciones Cognitivas: Multiplicidad de Atributos, Experiencias Variadas, Cambio </a:t>
            </a:r>
            <a:r>
              <a:rPr lang="es-ES_tradnl" sz="2400" dirty="0" err="1" smtClean="0"/>
              <a:t>Tecnol</a:t>
            </a:r>
            <a:r>
              <a:rPr lang="es-ES" sz="2400" dirty="0" err="1" smtClean="0"/>
              <a:t>ógico</a:t>
            </a:r>
            <a:r>
              <a:rPr lang="es-ES" sz="2400" dirty="0" smtClean="0"/>
              <a:t>, Evaluación </a:t>
            </a:r>
            <a:r>
              <a:rPr lang="es-ES" sz="2400" dirty="0" err="1" smtClean="0"/>
              <a:t>Intertemporal</a:t>
            </a:r>
            <a:r>
              <a:rPr lang="es-ES" sz="2400" dirty="0" smtClean="0"/>
              <a:t> Continua</a:t>
            </a:r>
            <a:endParaRPr lang="es-ES_tradnl" sz="2400" dirty="0"/>
          </a:p>
          <a:p>
            <a:pPr lvl="1"/>
            <a:r>
              <a:rPr lang="es-ES_tradnl" sz="2000" dirty="0" err="1" smtClean="0"/>
              <a:t>Heur</a:t>
            </a:r>
            <a:r>
              <a:rPr lang="es-ES" sz="2000" dirty="0" err="1" smtClean="0"/>
              <a:t>ística</a:t>
            </a:r>
            <a:r>
              <a:rPr lang="es-ES" sz="2000" dirty="0" smtClean="0"/>
              <a:t>: </a:t>
            </a:r>
            <a:r>
              <a:rPr lang="es-ES_tradnl" sz="2000" dirty="0" smtClean="0"/>
              <a:t>Reglas de dedo</a:t>
            </a:r>
          </a:p>
          <a:p>
            <a:pPr lvl="1"/>
            <a:r>
              <a:rPr lang="es-ES_tradnl" sz="2000" dirty="0" smtClean="0"/>
              <a:t>Sesgos cognitivos: Efecto de </a:t>
            </a:r>
            <a:r>
              <a:rPr lang="es-ES_tradnl" sz="2000" dirty="0" err="1" smtClean="0"/>
              <a:t>dotaci</a:t>
            </a:r>
            <a:r>
              <a:rPr lang="es-ES" sz="2000" dirty="0" err="1" smtClean="0"/>
              <a:t>ón</a:t>
            </a:r>
            <a:r>
              <a:rPr lang="es-ES" sz="2000" dirty="0"/>
              <a:t> </a:t>
            </a:r>
            <a:r>
              <a:rPr lang="es-ES" sz="2000" dirty="0" smtClean="0"/>
              <a:t>o el sesgo hacia el estatus quo son mayores cuando se trata de valoraciones privadas inciertas </a:t>
            </a:r>
            <a:r>
              <a:rPr lang="es-ES_tradnl" sz="2000" dirty="0" smtClean="0"/>
              <a:t> </a:t>
            </a:r>
          </a:p>
          <a:p>
            <a:pPr lvl="1"/>
            <a:r>
              <a:rPr lang="es-ES_tradnl" sz="2000" dirty="0" smtClean="0"/>
              <a:t>Convergencia conductual: Los consumidores tienden a copiar decisiones de otros consumidores (comportamiento de manada)</a:t>
            </a:r>
          </a:p>
          <a:p>
            <a:pPr lvl="1"/>
            <a:r>
              <a:rPr lang="es-ES_tradnl" sz="2000" dirty="0" smtClean="0"/>
              <a:t>Descuento </a:t>
            </a:r>
            <a:r>
              <a:rPr lang="es-ES_tradnl" sz="2000" dirty="0" err="1" smtClean="0"/>
              <a:t>intertemporal</a:t>
            </a:r>
            <a:r>
              <a:rPr lang="es-ES_tradnl" sz="2000" dirty="0" smtClean="0"/>
              <a:t>: </a:t>
            </a:r>
            <a:r>
              <a:rPr lang="es-ES_tradnl" sz="2000" dirty="0" err="1" smtClean="0"/>
              <a:t>Valoraci</a:t>
            </a:r>
            <a:r>
              <a:rPr lang="es-ES" sz="2000" dirty="0" err="1" smtClean="0"/>
              <a:t>ón</a:t>
            </a:r>
            <a:r>
              <a:rPr lang="es-ES" sz="2000" dirty="0" smtClean="0"/>
              <a:t> del presente muy superior al futuro (Mecanismos de auto-control)</a:t>
            </a:r>
            <a:endParaRPr lang="es-ES_tradnl" sz="2000" dirty="0"/>
          </a:p>
        </p:txBody>
      </p:sp>
    </p:spTree>
    <p:extLst>
      <p:ext uri="{BB962C8B-B14F-4D97-AF65-F5344CB8AC3E}">
        <p14:creationId xmlns:p14="http://schemas.microsoft.com/office/powerpoint/2010/main" xmlns="" val="695928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1"/>
          <p:cNvGraphicFramePr>
            <a:graphicFrameLocks noGrp="1"/>
          </p:cNvGraphicFramePr>
          <p:nvPr>
            <p:ph idx="1"/>
            <p:extLst>
              <p:ext uri="{D42A27DB-BD31-4B8C-83A1-F6EECF244321}">
                <p14:modId xmlns:p14="http://schemas.microsoft.com/office/powerpoint/2010/main" xmlns="" val="670554244"/>
              </p:ext>
            </p:extLst>
          </p:nvPr>
        </p:nvGraphicFramePr>
        <p:xfrm>
          <a:off x="1120775" y="804041"/>
          <a:ext cx="10246163" cy="53729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896983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4000" dirty="0" smtClean="0"/>
              <a:t>Costos </a:t>
            </a:r>
            <a:r>
              <a:rPr lang="es-ES" sz="4000" dirty="0"/>
              <a:t>de Traspaso</a:t>
            </a:r>
            <a:endParaRPr lang="en-US" sz="4000" dirty="0"/>
          </a:p>
        </p:txBody>
      </p:sp>
      <p:sp>
        <p:nvSpPr>
          <p:cNvPr id="3" name="Content Placeholder 2"/>
          <p:cNvSpPr>
            <a:spLocks noGrp="1"/>
          </p:cNvSpPr>
          <p:nvPr>
            <p:ph idx="1"/>
          </p:nvPr>
        </p:nvSpPr>
        <p:spPr>
          <a:xfrm>
            <a:off x="736938" y="1619987"/>
            <a:ext cx="10233800" cy="4351338"/>
          </a:xfrm>
        </p:spPr>
        <p:txBody>
          <a:bodyPr>
            <a:noAutofit/>
          </a:bodyPr>
          <a:lstStyle/>
          <a:p>
            <a:r>
              <a:rPr lang="es-ES" sz="2400" dirty="0"/>
              <a:t>El costo de un consumidor de cambiarse de un servicio prestado por una empresa a un servicio idéntico proporcionado por otra empresa. </a:t>
            </a:r>
          </a:p>
          <a:p>
            <a:r>
              <a:rPr lang="es-ES_tradnl" sz="2400" b="1" dirty="0" smtClean="0"/>
              <a:t>Costos de </a:t>
            </a:r>
            <a:r>
              <a:rPr lang="es-ES_tradnl" sz="2400" b="1" dirty="0" err="1" smtClean="0"/>
              <a:t>Transacci</a:t>
            </a:r>
            <a:r>
              <a:rPr lang="es-ES" sz="2400" b="1" dirty="0" err="1" smtClean="0"/>
              <a:t>ón</a:t>
            </a:r>
            <a:r>
              <a:rPr lang="es-ES_tradnl" sz="2400" dirty="0" smtClean="0"/>
              <a:t>: Tiempo y esfuerzo para completar procesos administrativos.</a:t>
            </a:r>
          </a:p>
          <a:p>
            <a:r>
              <a:rPr lang="es-ES_tradnl" sz="2400" b="1" dirty="0" smtClean="0"/>
              <a:t>Costos de Aprendizaje</a:t>
            </a:r>
            <a:r>
              <a:rPr lang="es-ES_tradnl" sz="2400" dirty="0" smtClean="0"/>
              <a:t>: </a:t>
            </a:r>
            <a:r>
              <a:rPr lang="es-ES_tradnl" sz="2400" dirty="0"/>
              <a:t>Tiempo y esfuerzo </a:t>
            </a:r>
            <a:r>
              <a:rPr lang="es-ES_tradnl" sz="2400" dirty="0" smtClean="0"/>
              <a:t>requerido para investigar otros productos y explotar atributos </a:t>
            </a:r>
            <a:r>
              <a:rPr lang="es-ES_tradnl" sz="2400" dirty="0" err="1" smtClean="0"/>
              <a:t>espec</a:t>
            </a:r>
            <a:r>
              <a:rPr lang="es-ES" sz="2400" dirty="0" err="1" smtClean="0"/>
              <a:t>íficos</a:t>
            </a:r>
            <a:r>
              <a:rPr lang="es-ES_tradnl" sz="2400" dirty="0" smtClean="0"/>
              <a:t>. </a:t>
            </a:r>
          </a:p>
          <a:p>
            <a:r>
              <a:rPr lang="es-ES_tradnl" sz="2400" b="1" dirty="0" smtClean="0"/>
              <a:t>Costos Artificiales (Agentes con Poder Sustancial)</a:t>
            </a:r>
            <a:r>
              <a:rPr lang="es-ES_tradnl" sz="2400" dirty="0" smtClean="0"/>
              <a:t>: Por ejemplo, contratos de exclusividad o descuentos por lealtad.</a:t>
            </a:r>
          </a:p>
          <a:p>
            <a:r>
              <a:rPr lang="es-ES_tradnl" sz="2400" b="1" dirty="0" smtClean="0"/>
              <a:t>Costos </a:t>
            </a:r>
            <a:r>
              <a:rPr lang="es-ES_tradnl" sz="2400" b="1" dirty="0" err="1" smtClean="0"/>
              <a:t>Psicol</a:t>
            </a:r>
            <a:r>
              <a:rPr lang="es-ES" sz="2400" b="1" dirty="0" err="1" smtClean="0"/>
              <a:t>ógicos</a:t>
            </a:r>
            <a:r>
              <a:rPr lang="es-ES" sz="2400" dirty="0" smtClean="0"/>
              <a:t>: Costos “percibidos sicológicamente”</a:t>
            </a:r>
          </a:p>
          <a:p>
            <a:r>
              <a:rPr lang="es-ES_tradnl" sz="2400" b="1" dirty="0" smtClean="0"/>
              <a:t>Percepciones Erradas respecto a los Costos de Traspaso</a:t>
            </a:r>
            <a:r>
              <a:rPr lang="es-ES_tradnl" sz="2400" dirty="0" smtClean="0"/>
              <a:t>: Efecto de </a:t>
            </a:r>
            <a:r>
              <a:rPr lang="es-ES_tradnl" sz="2400" dirty="0" err="1" smtClean="0"/>
              <a:t>Dotaci</a:t>
            </a:r>
            <a:r>
              <a:rPr lang="es-ES" sz="2400" dirty="0" err="1" smtClean="0"/>
              <a:t>ón</a:t>
            </a:r>
            <a:r>
              <a:rPr lang="es-ES" sz="2400" dirty="0" smtClean="0"/>
              <a:t>, Sesgo hacia el Estatus Quo e Inercia</a:t>
            </a:r>
            <a:endParaRPr lang="es-ES_tradnl" sz="2400" dirty="0"/>
          </a:p>
        </p:txBody>
      </p:sp>
    </p:spTree>
    <p:extLst>
      <p:ext uri="{BB962C8B-B14F-4D97-AF65-F5344CB8AC3E}">
        <p14:creationId xmlns:p14="http://schemas.microsoft.com/office/powerpoint/2010/main" xmlns="" val="1597453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971898715"/>
              </p:ext>
            </p:extLst>
          </p:nvPr>
        </p:nvGraphicFramePr>
        <p:xfrm>
          <a:off x="1120775" y="772510"/>
          <a:ext cx="10277694" cy="54044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818806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4000" dirty="0"/>
              <a:t>Externalidades de Redes </a:t>
            </a:r>
            <a:r>
              <a:rPr lang="es-ES" sz="4000" dirty="0" smtClean="0"/>
              <a:t>&amp; Costos </a:t>
            </a:r>
            <a:r>
              <a:rPr lang="es-ES" sz="4000" dirty="0"/>
              <a:t>de Traspaso</a:t>
            </a:r>
            <a:endParaRPr lang="en-US" sz="4000" dirty="0"/>
          </a:p>
        </p:txBody>
      </p:sp>
      <p:sp>
        <p:nvSpPr>
          <p:cNvPr id="3" name="Content Placeholder 2"/>
          <p:cNvSpPr>
            <a:spLocks noGrp="1"/>
          </p:cNvSpPr>
          <p:nvPr>
            <p:ph idx="1"/>
          </p:nvPr>
        </p:nvSpPr>
        <p:spPr>
          <a:xfrm>
            <a:off x="736938" y="1619987"/>
            <a:ext cx="10233800" cy="4351338"/>
          </a:xfrm>
        </p:spPr>
        <p:txBody>
          <a:bodyPr>
            <a:noAutofit/>
          </a:bodyPr>
          <a:lstStyle/>
          <a:p>
            <a:r>
              <a:rPr lang="es-ES" sz="2400" b="1" dirty="0" smtClean="0"/>
              <a:t>Externalidades de Red:</a:t>
            </a:r>
            <a:r>
              <a:rPr lang="es-ES" sz="2400" dirty="0" smtClean="0"/>
              <a:t> Las </a:t>
            </a:r>
            <a:r>
              <a:rPr lang="es-ES" sz="2400" dirty="0"/>
              <a:t>elecciones iniciales de los consumidores de suscribirse a una red específica tienden a comprometer a consumidores posteriores. </a:t>
            </a:r>
          </a:p>
          <a:p>
            <a:r>
              <a:rPr lang="es-ES" sz="2400" dirty="0" smtClean="0"/>
              <a:t>El </a:t>
            </a:r>
            <a:r>
              <a:rPr lang="es-ES" sz="2400" dirty="0"/>
              <a:t>valor que se da en pertenecer a una red aumenta la disposición a pagar para unirse a redes más grandes y, en consecuencia, los costes que el consumidor debe pagar cuando se cambia entre los operadores</a:t>
            </a:r>
            <a:r>
              <a:rPr lang="es-ES" sz="2400" dirty="0" smtClean="0"/>
              <a:t>.</a:t>
            </a:r>
            <a:endParaRPr lang="es-ES" sz="2400" dirty="0"/>
          </a:p>
        </p:txBody>
      </p:sp>
    </p:spTree>
    <p:extLst>
      <p:ext uri="{BB962C8B-B14F-4D97-AF65-F5344CB8AC3E}">
        <p14:creationId xmlns:p14="http://schemas.microsoft.com/office/powerpoint/2010/main" xmlns="" val="1168220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4000" dirty="0"/>
              <a:t>Externalidades de Redes </a:t>
            </a:r>
            <a:r>
              <a:rPr lang="es-ES" sz="4000" dirty="0" smtClean="0"/>
              <a:t>&amp; Costos </a:t>
            </a:r>
            <a:r>
              <a:rPr lang="es-ES" sz="4000" dirty="0"/>
              <a:t>de Traspaso</a:t>
            </a:r>
            <a:endParaRPr lang="en-US" sz="4000" dirty="0"/>
          </a:p>
        </p:txBody>
      </p:sp>
      <p:sp>
        <p:nvSpPr>
          <p:cNvPr id="3" name="Content Placeholder 2"/>
          <p:cNvSpPr>
            <a:spLocks noGrp="1"/>
          </p:cNvSpPr>
          <p:nvPr>
            <p:ph idx="1"/>
          </p:nvPr>
        </p:nvSpPr>
        <p:spPr>
          <a:xfrm>
            <a:off x="736938" y="1619987"/>
            <a:ext cx="10233800" cy="4351338"/>
          </a:xfrm>
        </p:spPr>
        <p:txBody>
          <a:bodyPr>
            <a:noAutofit/>
          </a:bodyPr>
          <a:lstStyle/>
          <a:p>
            <a:r>
              <a:rPr lang="es-ES" sz="2400" b="1" dirty="0" smtClean="0"/>
              <a:t>Mecanismos de </a:t>
            </a:r>
            <a:r>
              <a:rPr lang="es-ES" sz="2400" b="1" dirty="0" err="1" smtClean="0"/>
              <a:t>Lock</a:t>
            </a:r>
            <a:r>
              <a:rPr lang="es-ES" sz="2400" b="1" dirty="0" smtClean="0"/>
              <a:t>-in: </a:t>
            </a:r>
            <a:r>
              <a:rPr lang="es-ES" sz="2400" dirty="0" smtClean="0"/>
              <a:t>Los </a:t>
            </a:r>
            <a:r>
              <a:rPr lang="es-ES" sz="2400" dirty="0"/>
              <a:t>operadores de telecomunicaciones por lo general imponen dispositivos </a:t>
            </a:r>
            <a:r>
              <a:rPr lang="es-ES" sz="2400" dirty="0" smtClean="0"/>
              <a:t>de </a:t>
            </a:r>
            <a:r>
              <a:rPr lang="es-ES" sz="2400" dirty="0" err="1" smtClean="0"/>
              <a:t>lock</a:t>
            </a:r>
            <a:r>
              <a:rPr lang="es-ES" sz="2400" dirty="0" smtClean="0"/>
              <a:t>-in a sus </a:t>
            </a:r>
            <a:r>
              <a:rPr lang="es-ES" sz="2400" dirty="0"/>
              <a:t>abonados, ya sea como contratos de servicios a largo plazo o la </a:t>
            </a:r>
            <a:r>
              <a:rPr lang="es-ES" sz="2400" dirty="0" smtClean="0"/>
              <a:t>dificultades de </a:t>
            </a:r>
            <a:r>
              <a:rPr lang="es-ES" sz="2400" dirty="0"/>
              <a:t>portabilidad </a:t>
            </a:r>
            <a:r>
              <a:rPr lang="es-ES" sz="2400" dirty="0" smtClean="0"/>
              <a:t>entre redes</a:t>
            </a:r>
            <a:r>
              <a:rPr lang="es-ES" sz="2400" dirty="0"/>
              <a:t>. </a:t>
            </a:r>
          </a:p>
          <a:p>
            <a:r>
              <a:rPr lang="es-ES" sz="2400" dirty="0"/>
              <a:t>Estos dispositivos de bloqueo en los vendedores confieren un potencial de poder de mercado a posteriori: </a:t>
            </a:r>
          </a:p>
          <a:p>
            <a:r>
              <a:rPr lang="es-ES" sz="2400" dirty="0"/>
              <a:t>i) Cuanto mayor sea la red, su operador puede cobrar un precio mayor a los usuarios en la presencia de factores externos. </a:t>
            </a:r>
          </a:p>
          <a:p>
            <a:r>
              <a:rPr lang="es-ES" sz="2400" dirty="0"/>
              <a:t>ii) Un operador de red puede cobrar un precio a sus usuarios que equivale a su coste de traspaso</a:t>
            </a:r>
            <a:endParaRPr lang="en-US" sz="2400" dirty="0"/>
          </a:p>
        </p:txBody>
      </p:sp>
    </p:spTree>
    <p:extLst>
      <p:ext uri="{BB962C8B-B14F-4D97-AF65-F5344CB8AC3E}">
        <p14:creationId xmlns:p14="http://schemas.microsoft.com/office/powerpoint/2010/main" xmlns="" val="167531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4000" dirty="0"/>
              <a:t>Externalidades de Redes &amp; Costos de Traspaso</a:t>
            </a:r>
            <a:endParaRPr lang="en-US" sz="4000" dirty="0"/>
          </a:p>
        </p:txBody>
      </p:sp>
      <p:sp>
        <p:nvSpPr>
          <p:cNvPr id="3" name="Content Placeholder 2"/>
          <p:cNvSpPr>
            <a:spLocks noGrp="1"/>
          </p:cNvSpPr>
          <p:nvPr>
            <p:ph idx="1"/>
          </p:nvPr>
        </p:nvSpPr>
        <p:spPr>
          <a:xfrm>
            <a:off x="736938" y="1619987"/>
            <a:ext cx="10233800" cy="4351338"/>
          </a:xfrm>
        </p:spPr>
        <p:txBody>
          <a:bodyPr>
            <a:noAutofit/>
          </a:bodyPr>
          <a:lstStyle/>
          <a:p>
            <a:r>
              <a:rPr lang="es-ES_tradnl" sz="2400" b="1" dirty="0" smtClean="0"/>
              <a:t>Condiciones Iniciales Importan</a:t>
            </a:r>
            <a:r>
              <a:rPr lang="es-ES_tradnl" sz="2400" dirty="0" smtClean="0"/>
              <a:t>: En los mercados de telecomunicaciones a los consumidores tienden a mantener los hábitos de consumo relativamente invariables. </a:t>
            </a:r>
          </a:p>
          <a:p>
            <a:r>
              <a:rPr lang="es-ES_tradnl" sz="2400" dirty="0" smtClean="0"/>
              <a:t>Este costo de cambio da a la empresa una gran cantidad de poder de mercado sobre aquellos consumidores “habituales“, lo que significa que su participación en el mercado puede llegar a ser importante para determinar el nivel de las prestaciones que ofrecen. </a:t>
            </a:r>
          </a:p>
          <a:p>
            <a:r>
              <a:rPr lang="es-ES_tradnl" sz="2400" b="1" dirty="0" smtClean="0"/>
              <a:t>Dilema empresarial</a:t>
            </a:r>
            <a:r>
              <a:rPr lang="es-ES_tradnl" sz="2400" dirty="0" smtClean="0"/>
              <a:t>: </a:t>
            </a:r>
          </a:p>
          <a:p>
            <a:r>
              <a:rPr lang="es-ES_tradnl" sz="2400" dirty="0" smtClean="0"/>
              <a:t>i) Invertir con el fin de aumentar su cuota de mercado a través de precios más bajos a cambio de los servicios, </a:t>
            </a:r>
          </a:p>
          <a:p>
            <a:r>
              <a:rPr lang="es-ES_tradnl" sz="2400" dirty="0" smtClean="0"/>
              <a:t>ii) Aprovechar los beneficios del aumento de los precios de su base de consumidores, a sabiendas de que esto no los conducir</a:t>
            </a:r>
            <a:r>
              <a:rPr lang="es-ES" sz="2400" dirty="0" smtClean="0"/>
              <a:t>á </a:t>
            </a:r>
            <a:r>
              <a:rPr lang="es-ES_tradnl" sz="2400" dirty="0" smtClean="0"/>
              <a:t>a su vez hacia la competencia.</a:t>
            </a:r>
            <a:endParaRPr lang="es-ES_tradnl" sz="2400" dirty="0"/>
          </a:p>
        </p:txBody>
      </p:sp>
    </p:spTree>
    <p:extLst>
      <p:ext uri="{BB962C8B-B14F-4D97-AF65-F5344CB8AC3E}">
        <p14:creationId xmlns:p14="http://schemas.microsoft.com/office/powerpoint/2010/main" xmlns="" val="1971967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eaLnBrk="0" fontAlgn="base" hangingPunct="0">
              <a:lnSpc>
                <a:spcPct val="100000"/>
              </a:lnSpc>
              <a:spcAft>
                <a:spcPct val="0"/>
              </a:spcAft>
            </a:pPr>
            <a:r>
              <a:rPr lang="en-US" altLang="en-US" sz="4000" dirty="0" err="1" smtClean="0">
                <a:solidFill>
                  <a:schemeClr val="tx1"/>
                </a:solidFill>
                <a:latin typeface="+mn-lt"/>
              </a:rPr>
              <a:t>Costos</a:t>
            </a:r>
            <a:r>
              <a:rPr lang="en-US" altLang="en-US" sz="4000" dirty="0" smtClean="0">
                <a:solidFill>
                  <a:schemeClr val="tx1"/>
                </a:solidFill>
                <a:latin typeface="+mn-lt"/>
              </a:rPr>
              <a:t> de </a:t>
            </a:r>
            <a:r>
              <a:rPr lang="en-US" altLang="en-US" sz="4000" dirty="0" err="1" smtClean="0">
                <a:solidFill>
                  <a:schemeClr val="tx1"/>
                </a:solidFill>
                <a:latin typeface="+mn-lt"/>
              </a:rPr>
              <a:t>Traspaso</a:t>
            </a:r>
            <a:r>
              <a:rPr lang="en-US" altLang="en-US" sz="4000" dirty="0" smtClean="0">
                <a:solidFill>
                  <a:schemeClr val="tx1"/>
                </a:solidFill>
                <a:latin typeface="+mn-lt"/>
              </a:rPr>
              <a:t>/</a:t>
            </a:r>
            <a:r>
              <a:rPr lang="en-US" altLang="en-US" sz="4000" dirty="0" err="1" smtClean="0">
                <a:solidFill>
                  <a:schemeClr val="tx1"/>
                </a:solidFill>
                <a:latin typeface="+mn-lt"/>
              </a:rPr>
              <a:t>Efectos</a:t>
            </a:r>
            <a:r>
              <a:rPr lang="en-US" altLang="en-US" sz="4000" dirty="0" smtClean="0">
                <a:solidFill>
                  <a:schemeClr val="tx1"/>
                </a:solidFill>
                <a:latin typeface="+mn-lt"/>
              </a:rPr>
              <a:t> de </a:t>
            </a:r>
            <a:r>
              <a:rPr lang="en-US" altLang="en-US" sz="4000" dirty="0" err="1" smtClean="0">
                <a:solidFill>
                  <a:schemeClr val="tx1"/>
                </a:solidFill>
                <a:latin typeface="+mn-lt"/>
              </a:rPr>
              <a:t>Externalidad</a:t>
            </a:r>
            <a:r>
              <a:rPr lang="en-US" altLang="en-US" sz="4000" dirty="0" smtClean="0">
                <a:solidFill>
                  <a:schemeClr val="tx1"/>
                </a:solidFill>
                <a:latin typeface="+mn-lt"/>
              </a:rPr>
              <a:t> de Red</a:t>
            </a:r>
            <a:endParaRPr lang="es-ES_tradnl" sz="40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181031545"/>
              </p:ext>
            </p:extLst>
          </p:nvPr>
        </p:nvGraphicFramePr>
        <p:xfrm>
          <a:off x="838197" y="2815074"/>
          <a:ext cx="10515603" cy="1710620"/>
        </p:xfrm>
        <a:graphic>
          <a:graphicData uri="http://schemas.openxmlformats.org/drawingml/2006/table">
            <a:tbl>
              <a:tblPr firstRow="1" firstCol="1" bandRow="1">
                <a:tableStyleId>{5C22544A-7EE6-4342-B048-85BDC9FD1C3A}</a:tableStyleId>
              </a:tblPr>
              <a:tblGrid>
                <a:gridCol w="1306426"/>
                <a:gridCol w="1306426"/>
                <a:gridCol w="1306426"/>
                <a:gridCol w="1306426"/>
                <a:gridCol w="1232598"/>
                <a:gridCol w="1592105"/>
                <a:gridCol w="1232598"/>
                <a:gridCol w="1232598"/>
              </a:tblGrid>
              <a:tr h="653340">
                <a:tc>
                  <a:txBody>
                    <a:bodyPr/>
                    <a:lstStyle/>
                    <a:p>
                      <a:pPr marL="0" marR="0" indent="0" algn="ctr">
                        <a:lnSpc>
                          <a:spcPct val="115000"/>
                        </a:lnSpc>
                        <a:spcBef>
                          <a:spcPts val="0"/>
                        </a:spcBef>
                        <a:spcAft>
                          <a:spcPts val="0"/>
                        </a:spcAft>
                      </a:pPr>
                      <a:r>
                        <a:rPr lang="en-US" sz="2400" dirty="0" err="1" smtClean="0">
                          <a:effectLst/>
                          <a:latin typeface="+mn-lt"/>
                        </a:rPr>
                        <a:t>Año</a:t>
                      </a:r>
                      <a:endParaRPr lang="en-US" sz="3600" dirty="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2009</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2010</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2011</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2012</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2013</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2014</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2015</a:t>
                      </a:r>
                      <a:endParaRPr lang="en-US" sz="3600">
                        <a:effectLst/>
                        <a:latin typeface="+mn-lt"/>
                        <a:ea typeface="ＭＳ 明朝" charset="-128"/>
                        <a:cs typeface="Times New Roman" charset="0"/>
                      </a:endParaRPr>
                    </a:p>
                  </a:txBody>
                  <a:tcPr marL="68580" marR="68580" marT="0" marB="0" anchor="ctr"/>
                </a:tc>
              </a:tr>
              <a:tr h="1057280">
                <a:tc>
                  <a:txBody>
                    <a:bodyPr/>
                    <a:lstStyle/>
                    <a:p>
                      <a:pPr marL="0" marR="0" indent="0" algn="ctr">
                        <a:lnSpc>
                          <a:spcPct val="115000"/>
                        </a:lnSpc>
                        <a:spcBef>
                          <a:spcPts val="0"/>
                        </a:spcBef>
                        <a:spcAft>
                          <a:spcPts val="0"/>
                        </a:spcAft>
                      </a:pPr>
                      <a:r>
                        <a:rPr lang="en-US" sz="2400">
                          <a:effectLst/>
                          <a:latin typeface="+mn-lt"/>
                        </a:rPr>
                        <a:t>k-1</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2.85%</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1.25%</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1.23%</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1.44%</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-0.83%</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a:effectLst/>
                          <a:latin typeface="+mn-lt"/>
                        </a:rPr>
                        <a:t>5.06%</a:t>
                      </a:r>
                      <a:endParaRPr lang="en-US" sz="3600">
                        <a:effectLst/>
                        <a:latin typeface="+mn-lt"/>
                        <a:ea typeface="ＭＳ 明朝" charset="-128"/>
                        <a:cs typeface="Times New Roman" charset="0"/>
                      </a:endParaRPr>
                    </a:p>
                  </a:txBody>
                  <a:tcPr marL="68580" marR="68580" marT="0" marB="0" anchor="ctr"/>
                </a:tc>
                <a:tc>
                  <a:txBody>
                    <a:bodyPr/>
                    <a:lstStyle/>
                    <a:p>
                      <a:pPr marL="0" marR="0" indent="0" algn="ctr">
                        <a:lnSpc>
                          <a:spcPct val="115000"/>
                        </a:lnSpc>
                        <a:spcBef>
                          <a:spcPts val="0"/>
                        </a:spcBef>
                        <a:spcAft>
                          <a:spcPts val="0"/>
                        </a:spcAft>
                      </a:pPr>
                      <a:r>
                        <a:rPr lang="en-US" sz="2400" dirty="0">
                          <a:effectLst/>
                          <a:latin typeface="+mn-lt"/>
                        </a:rPr>
                        <a:t>4.49%</a:t>
                      </a:r>
                      <a:endParaRPr lang="en-US" sz="3600" dirty="0">
                        <a:effectLst/>
                        <a:latin typeface="+mn-lt"/>
                        <a:ea typeface="ＭＳ 明朝" charset="-128"/>
                        <a:cs typeface="Times New Roman" charset="0"/>
                      </a:endParaRPr>
                    </a:p>
                  </a:txBody>
                  <a:tcPr marL="68580" marR="68580" marT="0" marB="0" anchor="ctr"/>
                </a:tc>
              </a:tr>
            </a:tbl>
          </a:graphicData>
        </a:graphic>
      </p:graphicFrame>
    </p:spTree>
    <p:extLst>
      <p:ext uri="{BB962C8B-B14F-4D97-AF65-F5344CB8AC3E}">
        <p14:creationId xmlns:p14="http://schemas.microsoft.com/office/powerpoint/2010/main" xmlns="" val="95851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4000" dirty="0" smtClean="0"/>
              <a:t>Conclusiones</a:t>
            </a:r>
            <a:endParaRPr lang="es-ES_tradnl" sz="4000" dirty="0"/>
          </a:p>
        </p:txBody>
      </p:sp>
      <p:sp>
        <p:nvSpPr>
          <p:cNvPr id="3" name="Content Placeholder 2"/>
          <p:cNvSpPr>
            <a:spLocks noGrp="1"/>
          </p:cNvSpPr>
          <p:nvPr>
            <p:ph idx="1"/>
          </p:nvPr>
        </p:nvSpPr>
        <p:spPr>
          <a:xfrm>
            <a:off x="838200" y="1825625"/>
            <a:ext cx="10515600" cy="4351338"/>
          </a:xfrm>
        </p:spPr>
        <p:txBody>
          <a:bodyPr>
            <a:noAutofit/>
          </a:bodyPr>
          <a:lstStyle/>
          <a:p>
            <a:pPr lvl="0"/>
            <a:r>
              <a:rPr lang="es-ES_tradnl" sz="2400" dirty="0" smtClean="0"/>
              <a:t>Los </a:t>
            </a:r>
            <a:r>
              <a:rPr lang="es-ES_tradnl" sz="2400" dirty="0"/>
              <a:t>costes de cambio son el efecto más importante en el mercado móvil de México (búsqueda y comparación de costos) en comparación con los efectos de red. </a:t>
            </a:r>
            <a:endParaRPr lang="es-ES_tradnl" sz="2400" dirty="0" smtClean="0"/>
          </a:p>
          <a:p>
            <a:pPr lvl="0"/>
            <a:r>
              <a:rPr lang="es-ES_tradnl" sz="2400" dirty="0" smtClean="0"/>
              <a:t>Los </a:t>
            </a:r>
            <a:r>
              <a:rPr lang="es-ES_tradnl" sz="2400" dirty="0"/>
              <a:t>operadores con una mayor participación en el mercado implican costos más bajos para la transferencia en sus redes, mientras que los operadores con cuotas de mercado inferiores implicará mayores costos para transferir a sus redes. </a:t>
            </a:r>
            <a:endParaRPr lang="es-ES_tradnl" sz="2400" dirty="0" smtClean="0"/>
          </a:p>
          <a:p>
            <a:pPr lvl="0"/>
            <a:r>
              <a:rPr lang="es-ES_tradnl" sz="2400" dirty="0" smtClean="0"/>
              <a:t>El </a:t>
            </a:r>
            <a:r>
              <a:rPr lang="es-ES_tradnl" sz="2400" dirty="0"/>
              <a:t>aumento de costes de cambio afectan a la competencia por lo que representa una barrera para los suscriptores </a:t>
            </a:r>
            <a:r>
              <a:rPr lang="es-ES_tradnl" sz="2400" dirty="0" smtClean="0"/>
              <a:t>del Agente con Poder Sustancial para </a:t>
            </a:r>
            <a:r>
              <a:rPr lang="es-ES_tradnl" sz="2400" dirty="0"/>
              <a:t>decidir sobre el cambio de operadores, así como para prevenir la entrada de nuevos operadores en los mercados</a:t>
            </a:r>
            <a:r>
              <a:rPr lang="es-ES_tradnl" sz="2400" dirty="0" smtClean="0"/>
              <a:t>.</a:t>
            </a:r>
          </a:p>
          <a:p>
            <a:pPr lvl="0"/>
            <a:endParaRPr lang="es-ES_tradnl" sz="2000" dirty="0"/>
          </a:p>
        </p:txBody>
      </p:sp>
    </p:spTree>
    <p:extLst>
      <p:ext uri="{BB962C8B-B14F-4D97-AF65-F5344CB8AC3E}">
        <p14:creationId xmlns:p14="http://schemas.microsoft.com/office/powerpoint/2010/main" xmlns="" val="1387385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Mesa 4 -- 3 --  Alexander Elbittar">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witching Costs 15-03-2016" id="{4B7E29BB-CD3E-684B-914D-9831E68977F9}" vid="{E9228440-7ACC-AC44-B4A3-102E58FCDC01}"/>
    </a:ext>
  </a:extLst>
</a:theme>
</file>

<file path=docProps/app.xml><?xml version="1.0" encoding="utf-8"?>
<Properties xmlns="http://schemas.openxmlformats.org/officeDocument/2006/extended-properties" xmlns:vt="http://schemas.openxmlformats.org/officeDocument/2006/docPropsVTypes">
  <Template>Mesa 4 -- 3 --  Alexander Elbittar</Template>
  <TotalTime>2</TotalTime>
  <Words>955</Words>
  <Application>Microsoft Macintosh PowerPoint</Application>
  <PresentationFormat>Personalizado</PresentationFormat>
  <Paragraphs>70</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Mesa 4 -- 3 --  Alexander Elbittar</vt:lpstr>
      <vt:lpstr>Costos de Traspaso  en el Mercado de  Telefonía Móvil en México </vt:lpstr>
      <vt:lpstr>Diapositiva 2</vt:lpstr>
      <vt:lpstr>Costos de Traspaso</vt:lpstr>
      <vt:lpstr>Diapositiva 4</vt:lpstr>
      <vt:lpstr>Externalidades de Redes &amp; Costos de Traspaso</vt:lpstr>
      <vt:lpstr>Externalidades de Redes &amp; Costos de Traspaso</vt:lpstr>
      <vt:lpstr>Externalidades de Redes &amp; Costos de Traspaso</vt:lpstr>
      <vt:lpstr>Costos de Traspaso/Efectos de Externalidad de Red</vt:lpstr>
      <vt:lpstr>Conclusiones</vt:lpstr>
      <vt:lpstr>Conclusiones</vt:lpstr>
      <vt:lpstr>Características de las Valoraciones de los Consumidores en Mercados de Telecomunicación</vt:lpstr>
      <vt:lpstr>Decisiones de los Consumidores en los Mercados de Telecomunicaciones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Costos de Traspaso  en el Mercado de  Telefonía Móvil en México </dc:title>
  <dc:creator>lizeth</dc:creator>
  <cp:lastModifiedBy>lizeth</cp:lastModifiedBy>
  <cp:revision>1</cp:revision>
  <dcterms:created xsi:type="dcterms:W3CDTF">2016-03-17T18:17:25Z</dcterms:created>
  <dcterms:modified xsi:type="dcterms:W3CDTF">2016-03-17T18:20:25Z</dcterms:modified>
</cp:coreProperties>
</file>