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7" r:id="rId4"/>
    <p:sldId id="285" r:id="rId5"/>
    <p:sldId id="268" r:id="rId6"/>
    <p:sldId id="272" r:id="rId7"/>
    <p:sldId id="275" r:id="rId8"/>
    <p:sldId id="281" r:id="rId9"/>
    <p:sldId id="264" r:id="rId10"/>
    <p:sldId id="263" r:id="rId11"/>
    <p:sldId id="283" r:id="rId12"/>
    <p:sldId id="259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8943857747058E-4"/>
          <c:y val="9.7483243628280272E-3"/>
          <c:w val="0.99534929215694412"/>
          <c:h val="0.98743083420417166"/>
        </c:manualLayout>
      </c:layout>
      <c:ofPieChart>
        <c:ofPieType val="bar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1FE465-CD6A-4260-A546-D4501754BD5C}" type="VALUE">
                      <a:rPr lang="en-US" b="1" smtClean="0"/>
                      <a:pPr algn="l">
                        <a:defRPr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n-US" b="1" dirty="0" smtClean="0"/>
                      <a:t> </a:t>
                    </a:r>
                  </a:p>
                  <a:p>
                    <a:pPr algn="l"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dirty="0" smtClean="0"/>
                      <a:t>plan </a:t>
                    </a:r>
                    <a:r>
                      <a:rPr lang="en-US" b="1" dirty="0" err="1" smtClean="0"/>
                      <a:t>controlado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2227456277919663E-2"/>
                  <c:y val="3.16714998910029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15%</a:t>
                    </a:r>
                    <a:r>
                      <a:rPr lang="en-US" b="1" baseline="0" dirty="0" smtClean="0"/>
                      <a:t> </a:t>
                    </a:r>
                    <a:r>
                      <a:rPr lang="en-US" b="1" baseline="0" dirty="0" err="1" smtClean="0"/>
                      <a:t>pospago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1728359273311"/>
                      <c:h val="0.169767068778650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31339882828013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47% </a:t>
                    </a:r>
                    <a:r>
                      <a:rPr lang="en-US" dirty="0" err="1" smtClean="0"/>
                      <a:t>conocen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406321837415797E-3"/>
                  <c:y val="-2.4370810907070068E-2"/>
                </c:manualLayout>
              </c:layout>
              <c:tx>
                <c:rich>
                  <a:bodyPr/>
                  <a:lstStyle/>
                  <a:p>
                    <a:fld id="{B47F6B03-AA7C-45AF-B1B4-BCF988D488C9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no </a:t>
                    </a:r>
                    <a:r>
                      <a:rPr lang="en-US" dirty="0" err="1" smtClean="0"/>
                      <a:t>conocen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99486321721456"/>
                      <c:h val="0.2282570149556182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Plan controlado</c:v>
                </c:pt>
                <c:pt idx="1">
                  <c:v>Pospago</c:v>
                </c:pt>
                <c:pt idx="2">
                  <c:v>Prepago</c:v>
                </c:pt>
                <c:pt idx="3">
                  <c:v>Desconocen lo que sucede con su saldo cuando expira 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0.05</c:v>
                </c:pt>
                <c:pt idx="1">
                  <c:v>0.15</c:v>
                </c:pt>
                <c:pt idx="2">
                  <c:v>0.47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7242914893859"/>
          <c:y val="1.1096169698815873E-2"/>
          <c:w val="0.61365146365826573"/>
          <c:h val="0.9853416061105254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5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81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8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13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66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74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0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0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05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44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54BE-175B-480B-90A8-508736FB4B2A}" type="datetimeFigureOut">
              <a:rPr lang="es-MX" smtClean="0"/>
              <a:t>14/03/2016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EE59E-8A16-4CB3-AC36-52591B5084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9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21" Type="http://schemas.openxmlformats.org/officeDocument/2006/relationships/image" Target="../media/image21.pn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2" Type="http://schemas.openxmlformats.org/officeDocument/2006/relationships/image" Target="../media/image2.emf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g"/><Relationship Id="rId30" Type="http://schemas.openxmlformats.org/officeDocument/2006/relationships/image" Target="../media/image30.png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-1" y="476251"/>
            <a:ext cx="8666205" cy="112189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 smtClean="0"/>
              <a:t>Economía del comportamiento  y patrones de consumo</a:t>
            </a:r>
            <a:endParaRPr lang="es-MX" sz="3600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096000" y="4695824"/>
            <a:ext cx="5791200" cy="164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dirty="0" smtClean="0"/>
              <a:t>Victor R. Paredes P.</a:t>
            </a:r>
          </a:p>
          <a:p>
            <a:pPr algn="r"/>
            <a:r>
              <a:rPr lang="es-MX" sz="2800" dirty="0" smtClean="0"/>
              <a:t>Director General de Análisis Económico</a:t>
            </a:r>
          </a:p>
          <a:p>
            <a:pPr algn="r"/>
            <a:r>
              <a:rPr lang="es-MX" sz="2800" dirty="0" smtClean="0"/>
              <a:t>Autoridad Investigadora</a:t>
            </a:r>
          </a:p>
          <a:p>
            <a:pPr algn="r"/>
            <a:endParaRPr lang="es-MX" sz="2800" dirty="0" smtClean="0"/>
          </a:p>
          <a:p>
            <a:pPr algn="r"/>
            <a:endParaRPr lang="es-MX" sz="2800" dirty="0" smtClean="0"/>
          </a:p>
          <a:p>
            <a:pPr algn="r"/>
            <a:r>
              <a:rPr lang="es-MX" sz="2800" dirty="0" smtClean="0"/>
              <a:t>Marzo, 2016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7053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3763"/>
            <a:ext cx="10515600" cy="78575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Comentarios finales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1918"/>
            <a:ext cx="10515600" cy="479285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 smtClean="0"/>
              <a:t>La economía conductual y la teoría estándar de la elección.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/>
              <a:t>Los consumidores de </a:t>
            </a:r>
            <a:r>
              <a:rPr lang="es-MX" sz="2400" dirty="0" smtClean="0"/>
              <a:t>servicios de telecomunicaciones por </a:t>
            </a:r>
            <a:r>
              <a:rPr lang="es-MX" sz="2400" dirty="0"/>
              <a:t>lo general se enfrentan a decisiones complejas que requieren juicios simultáneos que involucran múltiples y distintas dimensiones de valor privado.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i="1" dirty="0" smtClean="0"/>
              <a:t>La </a:t>
            </a:r>
            <a:r>
              <a:rPr lang="es-MX" sz="2400" i="1" dirty="0"/>
              <a:t>gente no siempre se comporta de manera racional y a menudo comete errores en sus </a:t>
            </a:r>
            <a:r>
              <a:rPr lang="es-MX" sz="2400" i="1" dirty="0" smtClean="0"/>
              <a:t>decisiones</a:t>
            </a:r>
            <a:r>
              <a:rPr lang="es-MX" sz="2400" dirty="0" smtClean="0"/>
              <a:t>. </a:t>
            </a:r>
            <a:r>
              <a:rPr lang="es-MX" sz="2400" i="1" dirty="0" smtClean="0"/>
              <a:t>Si todos comentemos errores sistemáticos en nuestras decisiones ¿por qué no desarrollar nuevas estrategias, herramientas y métodos que nos ayuden a tomar mejores decisiones para mejor nuestro bienestar</a:t>
            </a:r>
            <a:r>
              <a:rPr lang="es-MX" sz="2400" dirty="0" smtClean="0"/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/>
              <a:t>La experiencia en la aplicación de la economía del comportamiento en servicios financieros, seguros, salud y energía, son referencias a tomar en cuenta</a:t>
            </a:r>
            <a:r>
              <a:rPr lang="es-MX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 smtClean="0"/>
              <a:t>Un pequeño empujón (</a:t>
            </a:r>
            <a:r>
              <a:rPr lang="es-MX" sz="2400" i="1" dirty="0" err="1" smtClean="0"/>
              <a:t>nudge</a:t>
            </a:r>
            <a:r>
              <a:rPr lang="es-MX" sz="2400" dirty="0" smtClean="0"/>
              <a:t>)</a:t>
            </a:r>
            <a:endParaRPr lang="es-MX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es-MX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es-MX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1150880"/>
            <a:ext cx="4724400" cy="134937"/>
            <a:chOff x="0" y="1690688"/>
            <a:chExt cx="4724400" cy="134937"/>
          </a:xfrm>
        </p:grpSpPr>
        <p:sp>
          <p:nvSpPr>
            <p:cNvPr id="10" name="Rectángulo 9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1461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3763"/>
            <a:ext cx="10515600" cy="78575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Referencias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7092"/>
            <a:ext cx="10515600" cy="4792857"/>
          </a:xfrm>
        </p:spPr>
        <p:txBody>
          <a:bodyPr>
            <a:normAutofit lnSpcReduction="10000"/>
          </a:bodyPr>
          <a:lstStyle/>
          <a:p>
            <a:r>
              <a:rPr lang="es-MX" sz="2000" dirty="0" err="1" smtClean="0"/>
              <a:t>Angner</a:t>
            </a:r>
            <a:r>
              <a:rPr lang="es-MX" sz="2000" dirty="0" smtClean="0"/>
              <a:t>, E. (2012), A </a:t>
            </a:r>
            <a:r>
              <a:rPr lang="es-MX" sz="2000" dirty="0" err="1" smtClean="0"/>
              <a:t>course</a:t>
            </a:r>
            <a:r>
              <a:rPr lang="es-MX" sz="2000" dirty="0" smtClean="0"/>
              <a:t> in </a:t>
            </a:r>
            <a:r>
              <a:rPr lang="es-MX" sz="2000" dirty="0" err="1" smtClean="0"/>
              <a:t>Behavioral</a:t>
            </a:r>
            <a:r>
              <a:rPr lang="es-MX" sz="2000" dirty="0" smtClean="0"/>
              <a:t> </a:t>
            </a:r>
            <a:r>
              <a:rPr lang="es-MX" sz="2000" dirty="0" err="1" smtClean="0"/>
              <a:t>Economics</a:t>
            </a:r>
            <a:r>
              <a:rPr lang="es-MX" sz="2000" dirty="0" smtClean="0"/>
              <a:t>, </a:t>
            </a:r>
            <a:r>
              <a:rPr lang="es-MX" sz="2000" dirty="0" err="1" smtClean="0"/>
              <a:t>Palgrave</a:t>
            </a:r>
            <a:r>
              <a:rPr lang="es-MX" sz="2000" dirty="0" smtClean="0"/>
              <a:t> </a:t>
            </a:r>
            <a:r>
              <a:rPr lang="es-MX" sz="2000" dirty="0" err="1" smtClean="0"/>
              <a:t>MacMillan</a:t>
            </a:r>
            <a:r>
              <a:rPr lang="es-MX" sz="2000" dirty="0" smtClean="0"/>
              <a:t>, New York. </a:t>
            </a:r>
          </a:p>
          <a:p>
            <a:r>
              <a:rPr lang="es-MX" sz="2000" dirty="0" err="1" smtClean="0"/>
              <a:t>Ariely</a:t>
            </a:r>
            <a:r>
              <a:rPr lang="es-MX" sz="2000" dirty="0" smtClean="0"/>
              <a:t>, D. (2008), Las trampas del deseo, Editorial Ariel.</a:t>
            </a:r>
          </a:p>
          <a:p>
            <a:r>
              <a:rPr lang="en-US" sz="2000" dirty="0"/>
              <a:t>European Report (2016), Behavioral Insights Applied to Policy,</a:t>
            </a:r>
            <a:r>
              <a:rPr lang="es-MX" sz="2000" dirty="0"/>
              <a:t> </a:t>
            </a:r>
            <a:r>
              <a:rPr lang="es-MX" sz="2000" dirty="0" err="1"/>
              <a:t>European</a:t>
            </a:r>
            <a:r>
              <a:rPr lang="es-MX" sz="2000" dirty="0"/>
              <a:t> </a:t>
            </a:r>
            <a:r>
              <a:rPr lang="es-MX" sz="2000" dirty="0" err="1"/>
              <a:t>Union</a:t>
            </a:r>
            <a:r>
              <a:rPr lang="en-US" sz="2000" dirty="0" smtClean="0"/>
              <a:t>.</a:t>
            </a:r>
            <a:endParaRPr lang="es-MX" sz="2000" dirty="0" smtClean="0"/>
          </a:p>
          <a:p>
            <a:r>
              <a:rPr lang="es-MX" sz="2000" dirty="0" err="1" smtClean="0"/>
              <a:t>Goolsbee</a:t>
            </a:r>
            <a:r>
              <a:rPr lang="es-MX" sz="2000" dirty="0"/>
              <a:t>, A., </a:t>
            </a:r>
            <a:r>
              <a:rPr lang="es-MX" sz="2000" dirty="0" err="1"/>
              <a:t>Levitt</a:t>
            </a:r>
            <a:r>
              <a:rPr lang="es-MX" sz="2000" dirty="0"/>
              <a:t>, S. y </a:t>
            </a:r>
            <a:r>
              <a:rPr lang="es-MX" sz="2000" dirty="0" err="1"/>
              <a:t>Syverson</a:t>
            </a:r>
            <a:r>
              <a:rPr lang="es-MX" sz="2000" dirty="0"/>
              <a:t>, C. (2015), Microeconomía, Editorial REVERTÉ, Madrid</a:t>
            </a:r>
            <a:r>
              <a:rPr lang="es-MX" sz="2000" dirty="0" smtClean="0"/>
              <a:t>.</a:t>
            </a:r>
          </a:p>
          <a:p>
            <a:r>
              <a:rPr lang="en-US" sz="2000" dirty="0"/>
              <a:t>Just, D. (2014), Introduction to Behavioral Economics, Wiley. </a:t>
            </a:r>
            <a:endParaRPr lang="es-MX" sz="2000" dirty="0" smtClean="0"/>
          </a:p>
          <a:p>
            <a:r>
              <a:rPr lang="es-MX" sz="2000" dirty="0" err="1" smtClean="0"/>
              <a:t>Kahneman</a:t>
            </a:r>
            <a:r>
              <a:rPr lang="es-MX" sz="2000" dirty="0"/>
              <a:t>, D. (2015), Pensar rápido Pensar despacio, DEBATE, Madrid</a:t>
            </a:r>
            <a:r>
              <a:rPr lang="es-MX" sz="2000" dirty="0" smtClean="0"/>
              <a:t>.</a:t>
            </a:r>
          </a:p>
          <a:p>
            <a:r>
              <a:rPr lang="es-MX" sz="2000" dirty="0" err="1"/>
              <a:t>Laibson</a:t>
            </a:r>
            <a:r>
              <a:rPr lang="es-MX" sz="2000" dirty="0"/>
              <a:t>, D. y </a:t>
            </a:r>
            <a:r>
              <a:rPr lang="es-MX" sz="2000" dirty="0" err="1"/>
              <a:t>List</a:t>
            </a:r>
            <a:r>
              <a:rPr lang="es-MX" sz="2000" dirty="0"/>
              <a:t>, J. (2015), </a:t>
            </a:r>
            <a:r>
              <a:rPr lang="es-MX" sz="2000" dirty="0" err="1"/>
              <a:t>Behavioral</a:t>
            </a:r>
            <a:r>
              <a:rPr lang="es-MX" sz="2000" dirty="0"/>
              <a:t> </a:t>
            </a:r>
            <a:r>
              <a:rPr lang="es-MX" sz="2000" dirty="0" err="1"/>
              <a:t>Economics</a:t>
            </a:r>
            <a:r>
              <a:rPr lang="es-MX" sz="2000" dirty="0"/>
              <a:t> in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Classroom</a:t>
            </a:r>
            <a:r>
              <a:rPr lang="es-MX" sz="2000" dirty="0"/>
              <a:t>, </a:t>
            </a:r>
            <a:r>
              <a:rPr lang="es-MX" sz="2000" dirty="0" err="1"/>
              <a:t>Principles</a:t>
            </a:r>
            <a:r>
              <a:rPr lang="es-MX" sz="2000" dirty="0"/>
              <a:t> of (</a:t>
            </a:r>
            <a:r>
              <a:rPr lang="es-MX" sz="2000" dirty="0" err="1"/>
              <a:t>Behavioral</a:t>
            </a:r>
            <a:r>
              <a:rPr lang="es-MX" sz="2000" dirty="0"/>
              <a:t>) </a:t>
            </a:r>
            <a:r>
              <a:rPr lang="es-MX" sz="2000" dirty="0" err="1"/>
              <a:t>Economics</a:t>
            </a:r>
            <a:r>
              <a:rPr lang="es-MX" sz="2000" dirty="0"/>
              <a:t>, </a:t>
            </a:r>
            <a:r>
              <a:rPr lang="en-US" sz="2000" dirty="0"/>
              <a:t>American Economic Review: Papers &amp; Proceedings 2015, 105(5): </a:t>
            </a:r>
            <a:r>
              <a:rPr lang="en-US" sz="2000" dirty="0" smtClean="0"/>
              <a:t>385–390</a:t>
            </a:r>
          </a:p>
          <a:p>
            <a:r>
              <a:rPr lang="es-MX" sz="2000" dirty="0" err="1"/>
              <a:t>Lunn</a:t>
            </a:r>
            <a:r>
              <a:rPr lang="es-MX" sz="2000" dirty="0"/>
              <a:t>, P. (</a:t>
            </a:r>
            <a:r>
              <a:rPr lang="en-US" sz="2000" dirty="0"/>
              <a:t>2011)</a:t>
            </a:r>
            <a:r>
              <a:rPr lang="es-MX" sz="2000" dirty="0"/>
              <a:t>, </a:t>
            </a:r>
            <a:r>
              <a:rPr lang="en-US" sz="2000" dirty="0"/>
              <a:t>Telecommunications Consumers: A </a:t>
            </a:r>
            <a:r>
              <a:rPr lang="en-US" sz="2000" dirty="0" err="1"/>
              <a:t>Behavioural</a:t>
            </a:r>
            <a:r>
              <a:rPr lang="en-US" sz="2000" dirty="0"/>
              <a:t> Economic Analysis, ESRI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Miraverte</a:t>
            </a:r>
            <a:r>
              <a:rPr lang="en-US" sz="2000" dirty="0"/>
              <a:t>, E. y Palacios, I. (2013), Consumer inertia, choice dependence and learning from experience in a repeated decision </a:t>
            </a:r>
            <a:r>
              <a:rPr lang="en-US" sz="2000" dirty="0" smtClean="0"/>
              <a:t>problem</a:t>
            </a:r>
            <a:r>
              <a:rPr lang="en-US" sz="2000" dirty="0"/>
              <a:t>.</a:t>
            </a:r>
            <a:endParaRPr lang="en-US" sz="2000" dirty="0" smtClean="0"/>
          </a:p>
          <a:p>
            <a:r>
              <a:rPr lang="es-MX" sz="2000" dirty="0"/>
              <a:t>OXERA (2013),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/>
              <a:t>Netherlands</a:t>
            </a:r>
            <a:r>
              <a:rPr lang="es-MX" sz="2000" dirty="0"/>
              <a:t> </a:t>
            </a:r>
            <a:r>
              <a:rPr lang="es-MX" sz="2000" dirty="0" err="1"/>
              <a:t>Autority</a:t>
            </a:r>
            <a:r>
              <a:rPr lang="es-MX" sz="2000" dirty="0"/>
              <a:t> </a:t>
            </a:r>
            <a:r>
              <a:rPr lang="es-MX" sz="2000" dirty="0" err="1"/>
              <a:t>for</a:t>
            </a:r>
            <a:r>
              <a:rPr lang="es-MX" sz="2000" dirty="0"/>
              <a:t> </a:t>
            </a:r>
            <a:r>
              <a:rPr lang="es-MX" sz="2000" dirty="0" err="1"/>
              <a:t>Consumers</a:t>
            </a:r>
            <a:r>
              <a:rPr lang="es-MX" sz="2000" dirty="0"/>
              <a:t> and </a:t>
            </a:r>
            <a:r>
              <a:rPr lang="es-MX" sz="2000" dirty="0" err="1"/>
              <a:t>Markets</a:t>
            </a:r>
            <a:r>
              <a:rPr lang="es-MX" sz="2000" dirty="0"/>
              <a:t> (ACM</a:t>
            </a:r>
            <a:r>
              <a:rPr lang="es-MX" sz="2000" dirty="0" smtClean="0"/>
              <a:t>).</a:t>
            </a:r>
          </a:p>
          <a:p>
            <a:r>
              <a:rPr lang="es-MX" sz="2000" dirty="0" err="1"/>
              <a:t>Thaler</a:t>
            </a:r>
            <a:r>
              <a:rPr lang="es-MX" sz="2000" dirty="0"/>
              <a:t>, R. y </a:t>
            </a:r>
            <a:r>
              <a:rPr lang="es-MX" sz="2000" dirty="0" err="1"/>
              <a:t>Sunstein</a:t>
            </a:r>
            <a:r>
              <a:rPr lang="es-MX" sz="2000" dirty="0"/>
              <a:t>, C. (2008), </a:t>
            </a:r>
            <a:r>
              <a:rPr lang="es-MX" sz="2000" dirty="0" err="1"/>
              <a:t>Nudge</a:t>
            </a:r>
            <a:r>
              <a:rPr lang="es-MX" sz="2000" dirty="0"/>
              <a:t>, Yale </a:t>
            </a:r>
            <a:r>
              <a:rPr lang="es-MX" sz="2000" dirty="0" err="1"/>
              <a:t>University</a:t>
            </a:r>
            <a:r>
              <a:rPr lang="es-MX" sz="2000" dirty="0"/>
              <a:t> </a:t>
            </a:r>
            <a:r>
              <a:rPr lang="es-MX" sz="2000" dirty="0" err="1"/>
              <a:t>Press</a:t>
            </a:r>
            <a:r>
              <a:rPr lang="es-MX" sz="2000" dirty="0"/>
              <a:t>, Michigan</a:t>
            </a:r>
            <a:r>
              <a:rPr lang="es-MX" sz="2000" dirty="0" smtClean="0"/>
              <a:t>.</a:t>
            </a:r>
            <a:endParaRPr lang="es-MX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s-MX" sz="2000" dirty="0"/>
          </a:p>
          <a:p>
            <a:pPr algn="just"/>
            <a:endParaRPr lang="en-US" dirty="0" smtClean="0"/>
          </a:p>
          <a:p>
            <a:pPr algn="just"/>
            <a:endParaRPr lang="en-US" i="1" dirty="0"/>
          </a:p>
          <a:p>
            <a:pPr algn="just">
              <a:buFont typeface="Wingdings" panose="05000000000000000000" pitchFamily="2" charset="2"/>
              <a:buChar char="ü"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1150880"/>
            <a:ext cx="4724400" cy="134937"/>
            <a:chOff x="0" y="1690688"/>
            <a:chExt cx="4724400" cy="134937"/>
          </a:xfrm>
        </p:grpSpPr>
        <p:sp>
          <p:nvSpPr>
            <p:cNvPr id="10" name="Rectángulo 9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8698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050" y="1684792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3200" i="1" dirty="0"/>
          </a:p>
          <a:p>
            <a:pPr marL="0" indent="0" algn="ctr">
              <a:buNone/>
            </a:pPr>
            <a:r>
              <a:rPr lang="es-MX" sz="4000" i="1" dirty="0" smtClean="0"/>
              <a:t>Gracias</a:t>
            </a:r>
          </a:p>
          <a:p>
            <a:pPr marL="0" indent="0" algn="ctr">
              <a:buNone/>
            </a:pPr>
            <a:endParaRPr lang="es-MX" sz="4000" i="1" dirty="0" smtClean="0"/>
          </a:p>
          <a:p>
            <a:pPr marL="0" indent="0" algn="ctr">
              <a:buNone/>
            </a:pPr>
            <a:r>
              <a:rPr lang="es-MX" sz="4000" i="1" dirty="0"/>
              <a:t>v</a:t>
            </a:r>
            <a:r>
              <a:rPr lang="es-MX" sz="4000" i="1" dirty="0" smtClean="0"/>
              <a:t>ictor.paredes@ift.org.mx</a:t>
            </a:r>
            <a:endParaRPr lang="es-MX" sz="40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209" y="1758"/>
            <a:ext cx="10515600" cy="800271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¿Cuál elegir?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pic>
        <p:nvPicPr>
          <p:cNvPr id="11" name="Picture 2" descr="http://vignette1.wikia.nocookie.net/howto/images/8/8f/Interrogante-duda-pregunta2.jpg/revision/latest?cb=20131124180722&amp;path-prefix=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28" y="2590953"/>
            <a:ext cx="1478313" cy="13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4" y="990799"/>
            <a:ext cx="1234463" cy="865993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" y="2049929"/>
            <a:ext cx="1234463" cy="762487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91" y="983390"/>
            <a:ext cx="1295105" cy="827444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25" y="2017565"/>
            <a:ext cx="1295105" cy="789722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7" y="963974"/>
            <a:ext cx="1308998" cy="959870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31" y="2008472"/>
            <a:ext cx="1453802" cy="955104"/>
          </a:xfrm>
          <a:prstGeom prst="rect">
            <a:avLst/>
          </a:prstGeom>
        </p:spPr>
      </p:pic>
      <p:pic>
        <p:nvPicPr>
          <p:cNvPr id="18" name="Imagen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70" y="4234818"/>
            <a:ext cx="1042730" cy="1447526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6667"/>
          <a:stretch/>
        </p:blipFill>
        <p:spPr bwMode="auto">
          <a:xfrm>
            <a:off x="8099242" y="918660"/>
            <a:ext cx="1393921" cy="1024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72" y="4338688"/>
            <a:ext cx="1156094" cy="1343656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63" y="2080870"/>
            <a:ext cx="1461835" cy="1040502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23" y="884455"/>
            <a:ext cx="1335889" cy="1234225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7" y="2963575"/>
            <a:ext cx="947424" cy="1608426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86" y="3231403"/>
            <a:ext cx="1461834" cy="1311110"/>
          </a:xfrm>
          <a:prstGeom prst="rect">
            <a:avLst/>
          </a:prstGeom>
        </p:spPr>
      </p:pic>
      <p:pic>
        <p:nvPicPr>
          <p:cNvPr id="25" name="Imagen 24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125" y="2055451"/>
            <a:ext cx="1383391" cy="1831027"/>
          </a:xfrm>
          <a:prstGeom prst="rect">
            <a:avLst/>
          </a:prstGeom>
        </p:spPr>
      </p:pic>
      <p:pic>
        <p:nvPicPr>
          <p:cNvPr id="26" name="Imagen 25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69" y="2973627"/>
            <a:ext cx="997937" cy="1598374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72" y="2431172"/>
            <a:ext cx="977305" cy="1699100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r="2410" b="24880"/>
          <a:stretch/>
        </p:blipFill>
        <p:spPr bwMode="auto">
          <a:xfrm>
            <a:off x="3917018" y="3065361"/>
            <a:ext cx="1136078" cy="113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74" y="5772711"/>
            <a:ext cx="1296212" cy="856954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41" y="5771007"/>
            <a:ext cx="1633677" cy="1059130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8" y="4926998"/>
            <a:ext cx="1013934" cy="1603356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8" y="4926998"/>
            <a:ext cx="983460" cy="1614436"/>
          </a:xfrm>
          <a:prstGeom prst="rect">
            <a:avLst/>
          </a:prstGeom>
        </p:spPr>
      </p:pic>
      <p:pic>
        <p:nvPicPr>
          <p:cNvPr id="33" name="Imagen 32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11" y="4572001"/>
            <a:ext cx="1492588" cy="1054015"/>
          </a:xfrm>
          <a:prstGeom prst="rect">
            <a:avLst/>
          </a:prstGeom>
        </p:spPr>
      </p:pic>
      <p:pic>
        <p:nvPicPr>
          <p:cNvPr id="34" name="Imagen 33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55" y="5794821"/>
            <a:ext cx="1580987" cy="735533"/>
          </a:xfrm>
          <a:prstGeom prst="rect">
            <a:avLst/>
          </a:prstGeom>
        </p:spPr>
      </p:pic>
      <p:pic>
        <p:nvPicPr>
          <p:cNvPr id="35" name="Imagen 34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43" y="879978"/>
            <a:ext cx="1051443" cy="1137587"/>
          </a:xfrm>
          <a:prstGeom prst="rect">
            <a:avLst/>
          </a:prstGeom>
        </p:spPr>
      </p:pic>
      <p:pic>
        <p:nvPicPr>
          <p:cNvPr id="36" name="Imagen 35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41" y="5729943"/>
            <a:ext cx="1661738" cy="1068166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44" y="4428349"/>
            <a:ext cx="1093400" cy="1253995"/>
          </a:xfrm>
          <a:prstGeom prst="rect">
            <a:avLst/>
          </a:prstGeom>
        </p:spPr>
      </p:pic>
      <p:pic>
        <p:nvPicPr>
          <p:cNvPr id="38" name="Imagen 37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22" y="873611"/>
            <a:ext cx="1346340" cy="1207791"/>
          </a:xfrm>
          <a:prstGeom prst="rect">
            <a:avLst/>
          </a:prstGeom>
        </p:spPr>
      </p:pic>
      <p:pic>
        <p:nvPicPr>
          <p:cNvPr id="39" name="Imagen 38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10" y="3034018"/>
            <a:ext cx="1389289" cy="1040209"/>
          </a:xfrm>
          <a:prstGeom prst="rect">
            <a:avLst/>
          </a:prstGeom>
        </p:spPr>
      </p:pic>
      <p:pic>
        <p:nvPicPr>
          <p:cNvPr id="40" name="Imagen 39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67" y="4598931"/>
            <a:ext cx="1372472" cy="1090579"/>
          </a:xfrm>
          <a:prstGeom prst="rect">
            <a:avLst/>
          </a:prstGeom>
        </p:spPr>
      </p:pic>
      <p:pic>
        <p:nvPicPr>
          <p:cNvPr id="41" name="Imagen 40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79" y="3963270"/>
            <a:ext cx="1434725" cy="1200398"/>
          </a:xfrm>
          <a:prstGeom prst="rect">
            <a:avLst/>
          </a:prstGeom>
        </p:spPr>
      </p:pic>
      <p:pic>
        <p:nvPicPr>
          <p:cNvPr id="42" name="Imagen 41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65" y="5220594"/>
            <a:ext cx="1502889" cy="1544663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14" y="5794821"/>
            <a:ext cx="1249626" cy="995172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74" y="2689074"/>
            <a:ext cx="1030544" cy="2503057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05" y="842462"/>
            <a:ext cx="869865" cy="17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2" y="2986389"/>
            <a:ext cx="1576995" cy="15769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209" y="1758"/>
            <a:ext cx="10515600" cy="800271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Elección compleja en telefonía móvil 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13185" y="1555851"/>
            <a:ext cx="1754659" cy="313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PREPAGO</a:t>
            </a:r>
            <a:endParaRPr lang="es-MX" dirty="0"/>
          </a:p>
        </p:txBody>
      </p:sp>
      <p:sp>
        <p:nvSpPr>
          <p:cNvPr id="48" name="Rectángulo 47"/>
          <p:cNvSpPr/>
          <p:nvPr/>
        </p:nvSpPr>
        <p:spPr>
          <a:xfrm>
            <a:off x="8229609" y="1569241"/>
            <a:ext cx="1754659" cy="31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POSPAGO</a:t>
            </a:r>
            <a:endParaRPr lang="es-MX" dirty="0"/>
          </a:p>
        </p:txBody>
      </p:sp>
      <p:grpSp>
        <p:nvGrpSpPr>
          <p:cNvPr id="49" name="Grupo 48"/>
          <p:cNvGrpSpPr/>
          <p:nvPr/>
        </p:nvGrpSpPr>
        <p:grpSpPr>
          <a:xfrm>
            <a:off x="0" y="847212"/>
            <a:ext cx="4724400" cy="134937"/>
            <a:chOff x="0" y="1690688"/>
            <a:chExt cx="4724400" cy="134937"/>
          </a:xfrm>
        </p:grpSpPr>
        <p:sp>
          <p:nvSpPr>
            <p:cNvPr id="50" name="Rectángulo 49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665933" y="2538653"/>
            <a:ext cx="1350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Tarifa única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78808" y="2937666"/>
            <a:ext cx="193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Tarifa diferenciada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36917" y="2603029"/>
            <a:ext cx="165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Costo por minuto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47074" y="5171418"/>
            <a:ext cx="178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Costo por segundo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677310" y="3695881"/>
            <a:ext cx="13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Costo por SMS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16459" y="4409532"/>
            <a:ext cx="13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Costo por Kb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985770" y="4485738"/>
            <a:ext cx="13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Costo por Mb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971616" y="4109326"/>
            <a:ext cx="1754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Números gratuitos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308988" y="4748086"/>
            <a:ext cx="1916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Números frecuentes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095756" y="2203425"/>
            <a:ext cx="144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Recarga de $10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936917" y="3377630"/>
            <a:ext cx="144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Recarga de $50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 rot="10800000" flipV="1">
            <a:off x="2735518" y="5122729"/>
            <a:ext cx="161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Recarga de $200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1947" y="3352412"/>
            <a:ext cx="1339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</a:rPr>
              <a:t>Llamadas a USA, Canadá y México</a:t>
            </a:r>
            <a:endParaRPr lang="es-MX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231633" y="2464743"/>
            <a:ext cx="132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Redes sociales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972127" y="2997766"/>
            <a:ext cx="201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Minutos a cualquier concesionario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9898086" y="2674980"/>
            <a:ext cx="1721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Plan controlado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8356835" y="4461009"/>
            <a:ext cx="145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Terminación anticipada de contrato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191747" y="3918090"/>
            <a:ext cx="18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Plan de $1500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9731299" y="4196588"/>
            <a:ext cx="1994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Condiciones de uso 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614170" y="2195731"/>
            <a:ext cx="150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Plan de $189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9959285" y="3333315"/>
            <a:ext cx="150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Costos adicionales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818719" y="4264877"/>
            <a:ext cx="150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Plan controlado libre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 rot="10800000" flipV="1">
            <a:off x="9676065" y="5064067"/>
            <a:ext cx="167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Plan de $499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895020" y="3552128"/>
            <a:ext cx="165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Datos de internet incluidos</a:t>
            </a:r>
            <a:endParaRPr lang="es-MX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50" y="103081"/>
            <a:ext cx="10515600" cy="9979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¿Qué nos dice la economía sobre la elección?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0" y="1150880"/>
            <a:ext cx="4724400" cy="134937"/>
            <a:chOff x="0" y="1690688"/>
            <a:chExt cx="4724400" cy="134937"/>
          </a:xfrm>
        </p:grpSpPr>
        <p:sp>
          <p:nvSpPr>
            <p:cNvPr id="5" name="Rectángulo 4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" t="10664" r="-163" b="-2844"/>
          <a:stretch/>
        </p:blipFill>
        <p:spPr>
          <a:xfrm>
            <a:off x="6461952" y="2376376"/>
            <a:ext cx="5014548" cy="318735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9656" y="1984893"/>
            <a:ext cx="5669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 smtClean="0"/>
              <a:t>Los consumidores conocen aquello que se les da a elegir y son consistentes (completitud y transitividad 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 smtClean="0"/>
              <a:t>Si cumplen lo anterior, las preferencias son racionales.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800" dirty="0" smtClean="0"/>
              <a:t>Dado un ingreso, los precios y sus preferencias, eligen de forma óptima.</a:t>
            </a:r>
          </a:p>
        </p:txBody>
      </p:sp>
    </p:spTree>
    <p:extLst>
      <p:ext uri="{BB962C8B-B14F-4D97-AF65-F5344CB8AC3E}">
        <p14:creationId xmlns:p14="http://schemas.microsoft.com/office/powerpoint/2010/main" val="41173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50" y="186633"/>
            <a:ext cx="10515600" cy="852040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Encuesta Usuarios de Servicios de Telecomunicaciones: telefonía móvil </a:t>
            </a:r>
            <a:r>
              <a:rPr lang="es-MX" sz="2800" dirty="0" smtClean="0"/>
              <a:t>(1) 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4090104768"/>
              </p:ext>
            </p:extLst>
          </p:nvPr>
        </p:nvGraphicFramePr>
        <p:xfrm>
          <a:off x="4182727" y="2189301"/>
          <a:ext cx="4817467" cy="341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5543807" y="3842047"/>
            <a:ext cx="889098" cy="53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80% prepago</a:t>
            </a:r>
            <a:endParaRPr lang="es-MX" sz="12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235991" y="5146158"/>
            <a:ext cx="226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¿Conocen </a:t>
            </a:r>
            <a:r>
              <a:rPr lang="es-MX" sz="1400" b="1" dirty="0"/>
              <a:t>q</a:t>
            </a:r>
            <a:r>
              <a:rPr lang="es-MX" sz="1400" b="1" dirty="0" smtClean="0"/>
              <a:t>ué sucede su saldo que expira?</a:t>
            </a:r>
            <a:endParaRPr lang="es-MX" sz="14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945515" y="1951301"/>
            <a:ext cx="3372514" cy="43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Modalidad de contratación</a:t>
            </a:r>
            <a:endParaRPr lang="es-MX" b="1" dirty="0"/>
          </a:p>
        </p:txBody>
      </p:sp>
      <p:sp>
        <p:nvSpPr>
          <p:cNvPr id="32" name="Rectángulo 31"/>
          <p:cNvSpPr/>
          <p:nvPr/>
        </p:nvSpPr>
        <p:spPr>
          <a:xfrm>
            <a:off x="2530245" y="2864756"/>
            <a:ext cx="989747" cy="10781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53% conocen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530245" y="4019099"/>
            <a:ext cx="996657" cy="9370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47% no conocen</a:t>
            </a:r>
            <a:endParaRPr lang="es-MX" sz="1200" b="1" dirty="0">
              <a:solidFill>
                <a:schemeClr val="tx1"/>
              </a:solidFill>
            </a:endParaRPr>
          </a:p>
        </p:txBody>
      </p:sp>
      <p:cxnSp>
        <p:nvCxnSpPr>
          <p:cNvPr id="35" name="Conector recto 34"/>
          <p:cNvCxnSpPr/>
          <p:nvPr/>
        </p:nvCxnSpPr>
        <p:spPr>
          <a:xfrm>
            <a:off x="3561060" y="2849861"/>
            <a:ext cx="763224" cy="3394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3561060" y="4331397"/>
            <a:ext cx="571502" cy="624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1871453" y="5145950"/>
            <a:ext cx="215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¿Conocen cantidad de datos de su plan?</a:t>
            </a:r>
            <a:endParaRPr lang="es-MX" sz="14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002263" y="6409462"/>
            <a:ext cx="1102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Fuente: Elaboración propia con base en la Cuarta encuesta Usuarios de Servicios de Telecomunicaciones, IFT (2016). </a:t>
            </a:r>
            <a:endParaRPr lang="es-MX" sz="12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0" y="1150880"/>
            <a:ext cx="4724400" cy="134937"/>
            <a:chOff x="0" y="1690688"/>
            <a:chExt cx="4724400" cy="134937"/>
          </a:xfrm>
        </p:grpSpPr>
        <p:sp>
          <p:nvSpPr>
            <p:cNvPr id="23" name="Rectángulo 22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5524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459" y="97752"/>
            <a:ext cx="10515600" cy="1053128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Encuesta Usuarios de Servicios de Telecomunicaciones: telefonía móvil </a:t>
            </a:r>
            <a:r>
              <a:rPr lang="es-MX" sz="2800" dirty="0" smtClean="0"/>
              <a:t>(2) 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8886" y="3665473"/>
            <a:ext cx="3094264" cy="991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32% </a:t>
            </a:r>
            <a:r>
              <a:rPr lang="es-MX" sz="1800" dirty="0" smtClean="0"/>
              <a:t>emitió una queja </a:t>
            </a:r>
          </a:p>
          <a:p>
            <a:pPr marL="0" indent="0" algn="just">
              <a:buNone/>
            </a:pPr>
            <a:r>
              <a:rPr lang="es-MX" sz="1800" b="1" dirty="0" smtClean="0"/>
              <a:t>8%</a:t>
            </a:r>
            <a:r>
              <a:rPr lang="es-MX" sz="1800" dirty="0" smtClean="0"/>
              <a:t> ha cambiado de proveedor en los últimos doce meses</a:t>
            </a:r>
          </a:p>
          <a:p>
            <a:pPr marL="0" indent="0" algn="just">
              <a:buNone/>
            </a:pPr>
            <a:endParaRPr lang="es-MX" sz="2400" dirty="0" smtClean="0">
              <a:solidFill>
                <a:schemeClr val="tx1"/>
              </a:solidFill>
            </a:endParaRPr>
          </a:p>
          <a:p>
            <a:pPr algn="just"/>
            <a:endParaRPr lang="es-MX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089635657"/>
              </p:ext>
            </p:extLst>
          </p:nvPr>
        </p:nvGraphicFramePr>
        <p:xfrm>
          <a:off x="2164703" y="2596098"/>
          <a:ext cx="5163784" cy="327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CuadroTexto 30"/>
          <p:cNvSpPr txBox="1"/>
          <p:nvPr/>
        </p:nvSpPr>
        <p:spPr>
          <a:xfrm>
            <a:off x="838200" y="6382745"/>
            <a:ext cx="1102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Fuente: Elaboración propia con base en la Cuarta encuesta Usuarios de Servicios de Telecomunicaciones, IFT (2016). </a:t>
            </a:r>
            <a:endParaRPr lang="es-MX" sz="12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2844087" y="1885619"/>
            <a:ext cx="3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¿Problemas con el servicio de atención al cliente?</a:t>
            </a:r>
            <a:endParaRPr lang="es-MX" b="1" dirty="0"/>
          </a:p>
        </p:txBody>
      </p:sp>
      <p:sp>
        <p:nvSpPr>
          <p:cNvPr id="19" name="Cerrar llave 18"/>
          <p:cNvSpPr/>
          <p:nvPr/>
        </p:nvSpPr>
        <p:spPr>
          <a:xfrm>
            <a:off x="6223521" y="2743198"/>
            <a:ext cx="335902" cy="2836506"/>
          </a:xfrm>
          <a:prstGeom prst="righ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6" name="Grupo 15"/>
          <p:cNvGrpSpPr/>
          <p:nvPr/>
        </p:nvGrpSpPr>
        <p:grpSpPr>
          <a:xfrm>
            <a:off x="0" y="1150880"/>
            <a:ext cx="4724400" cy="134937"/>
            <a:chOff x="0" y="1690688"/>
            <a:chExt cx="4724400" cy="134937"/>
          </a:xfrm>
        </p:grpSpPr>
        <p:sp>
          <p:nvSpPr>
            <p:cNvPr id="17" name="Rectángulo 16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632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50" y="96266"/>
            <a:ext cx="10515600" cy="1052111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Encuesta Usuarios de Servicios de Telecomunicaciones: telefonía móvil </a:t>
            </a:r>
            <a:r>
              <a:rPr lang="es-MX" sz="2800" dirty="0" smtClean="0"/>
              <a:t>(3)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0" y="1150880"/>
            <a:ext cx="4724400" cy="134937"/>
            <a:chOff x="0" y="1690688"/>
            <a:chExt cx="4724400" cy="134937"/>
          </a:xfrm>
        </p:grpSpPr>
        <p:sp>
          <p:nvSpPr>
            <p:cNvPr id="19" name="Rectángulo 18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708767" y="2212597"/>
            <a:ext cx="489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58%	 $10 a $50 	Cubrir necesidades</a:t>
            </a:r>
          </a:p>
          <a:p>
            <a:r>
              <a:rPr lang="es-MX" dirty="0" smtClean="0"/>
              <a:t>9%	$151 a $200 	Buscan promociones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1912620" y="1599854"/>
            <a:ext cx="2811780" cy="331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MONTO </a:t>
            </a:r>
            <a:r>
              <a:rPr lang="es-MX" dirty="0">
                <a:solidFill>
                  <a:schemeClr val="tx1"/>
                </a:solidFill>
              </a:rPr>
              <a:t>D</a:t>
            </a:r>
            <a:r>
              <a:rPr lang="es-MX" dirty="0" smtClean="0">
                <a:solidFill>
                  <a:schemeClr val="tx1"/>
                </a:solidFill>
              </a:rPr>
              <a:t>E RECARGA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21355" y="1596799"/>
            <a:ext cx="3121950" cy="401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FRECUENCIA DE RECARGA</a:t>
            </a:r>
            <a:endParaRPr lang="es-MX" dirty="0">
              <a:solidFill>
                <a:schemeClr val="tx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920740" y="1583472"/>
            <a:ext cx="13132" cy="1783187"/>
          </a:xfrm>
          <a:prstGeom prst="line">
            <a:avLst/>
          </a:prstGeom>
          <a:ln w="222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6653969" y="2166330"/>
            <a:ext cx="3318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30%	recarga 4 veces al mes</a:t>
            </a:r>
          </a:p>
          <a:p>
            <a:r>
              <a:rPr lang="es-MX" dirty="0" smtClean="0"/>
              <a:t>23%	recarga 2 veces al mes</a:t>
            </a:r>
          </a:p>
          <a:p>
            <a:r>
              <a:rPr lang="es-MX" dirty="0" smtClean="0"/>
              <a:t>23%	recarga 1 vez al mes</a:t>
            </a:r>
          </a:p>
          <a:p>
            <a:r>
              <a:rPr lang="es-MX" dirty="0" smtClean="0"/>
              <a:t>10%	recarga 10 veces al mes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5" y="4009336"/>
            <a:ext cx="1027511" cy="1027511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8753309" y="5021091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MIN	 $100/mes </a:t>
            </a:r>
          </a:p>
          <a:p>
            <a:r>
              <a:rPr lang="es-MX" dirty="0" smtClean="0"/>
              <a:t>MAX	 $500/mes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75211" y="502801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MIN	 $40/mes </a:t>
            </a:r>
          </a:p>
          <a:p>
            <a:r>
              <a:rPr lang="es-MX" dirty="0" smtClean="0"/>
              <a:t>MAX	 $200/mes</a:t>
            </a:r>
            <a:endParaRPr lang="es-MX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85" y="4009336"/>
            <a:ext cx="1027511" cy="1027511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875803" y="6536426"/>
            <a:ext cx="1102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Fuente: Elaboración propia con base en la Cuarta encuesta Usuarios de Servicios de Telecomunicaciones, IFT (2016). </a:t>
            </a:r>
            <a:endParaRPr lang="es-MX" sz="1200" dirty="0"/>
          </a:p>
        </p:txBody>
      </p:sp>
      <p:sp>
        <p:nvSpPr>
          <p:cNvPr id="31" name="Rectángulo 30"/>
          <p:cNvSpPr/>
          <p:nvPr/>
        </p:nvSpPr>
        <p:spPr>
          <a:xfrm>
            <a:off x="701835" y="5351176"/>
            <a:ext cx="10112284" cy="25342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Llamada de flecha hacia arriba 31"/>
          <p:cNvSpPr/>
          <p:nvPr/>
        </p:nvSpPr>
        <p:spPr>
          <a:xfrm>
            <a:off x="5109858" y="5414276"/>
            <a:ext cx="1857983" cy="852026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¿Perfil pospago?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01835" y="1592292"/>
            <a:ext cx="10212644" cy="17947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875803" y="6352760"/>
            <a:ext cx="6033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*Gasto y frecuencia de recarga [$10 - $50] dentro de un mes</a:t>
            </a:r>
            <a:endParaRPr lang="es-MX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382330" y="3591871"/>
            <a:ext cx="231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Recarga 10 veces al mes</a:t>
            </a:r>
            <a:endParaRPr lang="es-MX" sz="16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467311" y="3621473"/>
            <a:ext cx="220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Recarga 4 veces al mes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0642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49" y="207187"/>
            <a:ext cx="10515600" cy="87989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Principios de economía del comportamiento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00" y="0"/>
            <a:ext cx="1431000" cy="1027333"/>
          </a:xfrm>
          <a:prstGeom prst="rect">
            <a:avLst/>
          </a:prstGeom>
        </p:spPr>
      </p:pic>
      <p:sp>
        <p:nvSpPr>
          <p:cNvPr id="10" name="Redondear rectángulo de esquina diagonal 9"/>
          <p:cNvSpPr/>
          <p:nvPr/>
        </p:nvSpPr>
        <p:spPr>
          <a:xfrm>
            <a:off x="616500" y="2030745"/>
            <a:ext cx="3303037" cy="148661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1</a:t>
            </a:r>
            <a:r>
              <a:rPr lang="es-MX" sz="4400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La </a:t>
            </a:r>
            <a:r>
              <a:rPr lang="es-MX" dirty="0">
                <a:solidFill>
                  <a:schemeClr val="tx1"/>
                </a:solidFill>
              </a:rPr>
              <a:t>gente trata de elegir la mejor opción </a:t>
            </a:r>
            <a:r>
              <a:rPr lang="es-MX" dirty="0" smtClean="0">
                <a:solidFill>
                  <a:schemeClr val="tx1"/>
                </a:solidFill>
              </a:rPr>
              <a:t>posible, </a:t>
            </a:r>
            <a:r>
              <a:rPr lang="es-MX" dirty="0">
                <a:solidFill>
                  <a:schemeClr val="tx1"/>
                </a:solidFill>
              </a:rPr>
              <a:t>pero </a:t>
            </a:r>
            <a:r>
              <a:rPr lang="es-MX" dirty="0" smtClean="0">
                <a:solidFill>
                  <a:schemeClr val="tx1"/>
                </a:solidFill>
              </a:rPr>
              <a:t>no siempre lo logra (aprendizaje).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4265711" y="2030745"/>
            <a:ext cx="3546275" cy="148661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2 </a:t>
            </a:r>
            <a:r>
              <a:rPr lang="es-MX" dirty="0" smtClean="0">
                <a:solidFill>
                  <a:schemeClr val="tx1"/>
                </a:solidFill>
              </a:rPr>
              <a:t>La gente se preocupa en cómo el contexto se compara a sus puntos de referencia (efecto dotación y aversión a la pérdida)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8239902" y="1978042"/>
            <a:ext cx="2920482" cy="148661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3 </a:t>
            </a:r>
            <a:r>
              <a:rPr lang="es-MX" dirty="0">
                <a:solidFill>
                  <a:schemeClr val="tx1"/>
                </a:solidFill>
              </a:rPr>
              <a:t>La gente </a:t>
            </a:r>
            <a:r>
              <a:rPr lang="es-MX" dirty="0" smtClean="0">
                <a:solidFill>
                  <a:schemeClr val="tx1"/>
                </a:solidFill>
              </a:rPr>
              <a:t>tiene problemas de autocontrol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2776732" y="4153943"/>
            <a:ext cx="2920482" cy="143535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4 </a:t>
            </a:r>
            <a:r>
              <a:rPr lang="es-MX" dirty="0" smtClean="0">
                <a:solidFill>
                  <a:schemeClr val="tx1"/>
                </a:solidFill>
              </a:rPr>
              <a:t>La </a:t>
            </a:r>
            <a:r>
              <a:rPr lang="es-MX" dirty="0">
                <a:solidFill>
                  <a:schemeClr val="tx1"/>
                </a:solidFill>
              </a:rPr>
              <a:t>gente se preocupa </a:t>
            </a:r>
            <a:r>
              <a:rPr lang="es-MX" dirty="0" smtClean="0">
                <a:solidFill>
                  <a:schemeClr val="tx1"/>
                </a:solidFill>
              </a:rPr>
              <a:t>por su propio bienestar, y también por el de otros.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1" name="Redondear rectángulo de esquina diagonal 20"/>
          <p:cNvSpPr/>
          <p:nvPr/>
        </p:nvSpPr>
        <p:spPr>
          <a:xfrm>
            <a:off x="6546396" y="4095370"/>
            <a:ext cx="2920482" cy="1454611"/>
          </a:xfrm>
          <a:prstGeom prst="round2DiagRect">
            <a:avLst/>
          </a:prstGeom>
          <a:solidFill>
            <a:schemeClr val="bg2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5</a:t>
            </a:r>
            <a:r>
              <a:rPr lang="es-MX" sz="4400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Limitar la elección de la gente para protegerlos de sesgos conductuales (poco popular)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25235" y="6225882"/>
            <a:ext cx="11027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Fuente: </a:t>
            </a:r>
            <a:r>
              <a:rPr lang="es-MX" sz="1200" dirty="0" err="1" smtClean="0"/>
              <a:t>Laibson</a:t>
            </a:r>
            <a:r>
              <a:rPr lang="es-MX" sz="1200" dirty="0" smtClean="0"/>
              <a:t> y </a:t>
            </a:r>
            <a:r>
              <a:rPr lang="es-MX" sz="1200" dirty="0" err="1" smtClean="0"/>
              <a:t>List</a:t>
            </a:r>
            <a:r>
              <a:rPr lang="es-MX" sz="1200" dirty="0" smtClean="0"/>
              <a:t>, 2015. </a:t>
            </a:r>
            <a:endParaRPr lang="es-MX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0" y="1150880"/>
            <a:ext cx="4724400" cy="134937"/>
            <a:chOff x="0" y="1690688"/>
            <a:chExt cx="4724400" cy="134937"/>
          </a:xfrm>
        </p:grpSpPr>
        <p:sp>
          <p:nvSpPr>
            <p:cNvPr id="24" name="Rectángulo 23"/>
            <p:cNvSpPr/>
            <p:nvPr/>
          </p:nvSpPr>
          <p:spPr>
            <a:xfrm>
              <a:off x="0" y="1690688"/>
              <a:ext cx="1562100" cy="134937"/>
            </a:xfrm>
            <a:prstGeom prst="rect">
              <a:avLst/>
            </a:prstGeom>
            <a:solidFill>
              <a:srgbClr val="A7B404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571625" y="1690688"/>
              <a:ext cx="1647825" cy="1349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3114675" y="1690688"/>
              <a:ext cx="1609725" cy="13493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6909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04" y="0"/>
            <a:ext cx="10515600" cy="600951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Sesgos sistemáticos</a:t>
            </a:r>
            <a:endParaRPr lang="es-MX" sz="36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8390"/>
              </p:ext>
            </p:extLst>
          </p:nvPr>
        </p:nvGraphicFramePr>
        <p:xfrm>
          <a:off x="585391" y="653265"/>
          <a:ext cx="10938878" cy="57567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2260"/>
                <a:gridCol w="3498980"/>
                <a:gridCol w="2640563"/>
                <a:gridCol w="3297075"/>
              </a:tblGrid>
              <a:tr h="65071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NOMBRE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EJEMPLOS</a:t>
                      </a:r>
                      <a:r>
                        <a:rPr lang="es-MX" sz="1600" baseline="0" dirty="0" smtClean="0"/>
                        <a:t> DE LA LITERATURA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EJEMPLOS</a:t>
                      </a:r>
                      <a:r>
                        <a:rPr lang="es-MX" sz="1600" baseline="0" dirty="0" smtClean="0"/>
                        <a:t> TELECOM</a:t>
                      </a:r>
                      <a:endParaRPr lang="es-MX" sz="1600" dirty="0"/>
                    </a:p>
                  </a:txBody>
                  <a:tcPr/>
                </a:tc>
              </a:tr>
              <a:tr h="923655">
                <a:tc>
                  <a:txBody>
                    <a:bodyPr/>
                    <a:lstStyle/>
                    <a:p>
                      <a:pPr algn="l"/>
                      <a:r>
                        <a:rPr lang="es-MX" sz="1700" b="1" dirty="0" smtClean="0"/>
                        <a:t>Efecto</a:t>
                      </a:r>
                      <a:r>
                        <a:rPr lang="es-MX" sz="1700" b="1" baseline="0" dirty="0" smtClean="0"/>
                        <a:t> dotación </a:t>
                      </a:r>
                      <a:endParaRPr lang="es-MX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aseline="0" dirty="0" smtClean="0"/>
                        <a:t>Fenómeno en el que el simple hecho de poseer un bien lo hace más valioso.</a:t>
                      </a:r>
                      <a:endParaRPr lang="es-MX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700" dirty="0" smtClean="0"/>
                        <a:t>Garantía de devolución de dinero</a:t>
                      </a:r>
                      <a:r>
                        <a:rPr lang="es-MX" sz="1700" baseline="0" dirty="0" smtClean="0"/>
                        <a:t> si el producto no satisface al consumidor.</a:t>
                      </a:r>
                      <a:endParaRPr lang="es-MX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aseline="0" dirty="0" smtClean="0"/>
                        <a:t>Renuencia a cambiar de proveedor de servicios de telecomunicaciones. </a:t>
                      </a:r>
                    </a:p>
                  </a:txBody>
                  <a:tcPr/>
                </a:tc>
              </a:tr>
              <a:tr h="1163540">
                <a:tc>
                  <a:txBody>
                    <a:bodyPr/>
                    <a:lstStyle/>
                    <a:p>
                      <a:pPr algn="l"/>
                      <a:r>
                        <a:rPr lang="es-MX" sz="1700" b="1" dirty="0" smtClean="0"/>
                        <a:t>Encuadre</a:t>
                      </a:r>
                      <a:endParaRPr lang="es-MX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aseline="0" dirty="0" smtClean="0"/>
                        <a:t>Decisión de una persona está influenciada por los fragmentos específicos de información que tiene.</a:t>
                      </a:r>
                      <a:endParaRPr lang="es-MX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700" baseline="0" dirty="0" smtClean="0"/>
                        <a:t>Ciertas promociones del Buen Fin.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aseline="0" dirty="0" smtClean="0"/>
                        <a:t>Clientes con información de distintos paquetes de TV paga, especificaciones técnicas y contenido no comparable entre sí. </a:t>
                      </a:r>
                    </a:p>
                  </a:txBody>
                  <a:tcPr/>
                </a:tc>
              </a:tr>
              <a:tr h="976072">
                <a:tc>
                  <a:txBody>
                    <a:bodyPr/>
                    <a:lstStyle/>
                    <a:p>
                      <a:pPr algn="l"/>
                      <a:r>
                        <a:rPr lang="es-MX" sz="1700" b="1" dirty="0" smtClean="0"/>
                        <a:t>Aversión a la pérdida</a:t>
                      </a:r>
                      <a:endParaRPr lang="es-MX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Las pérdidas</a:t>
                      </a:r>
                      <a:r>
                        <a:rPr lang="es-MX" sz="1700" baseline="0" dirty="0" smtClean="0"/>
                        <a:t> le duelen mucho más que lo que las ganancias le hacen sentir bien.</a:t>
                      </a:r>
                      <a:endParaRPr lang="es-MX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Apuesta:</a:t>
                      </a:r>
                      <a:r>
                        <a:rPr lang="es-MX" sz="17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s-MX" sz="17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persona </a:t>
                      </a:r>
                      <a:r>
                        <a:rPr lang="es-MX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prefiere no perder</a:t>
                      </a:r>
                      <a:r>
                        <a:rPr lang="es-MX" sz="17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 pesos </a:t>
                      </a:r>
                      <a:r>
                        <a:rPr lang="es-MX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antes que ganar mil pesos.</a:t>
                      </a:r>
                      <a:endParaRPr lang="es-MX" sz="17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700" dirty="0" smtClean="0"/>
                        <a:t>Preferir</a:t>
                      </a:r>
                      <a:r>
                        <a:rPr lang="es-MX" sz="1700" baseline="0" dirty="0" smtClean="0"/>
                        <a:t> prepago a pospago.</a:t>
                      </a:r>
                      <a:endParaRPr lang="es-MX" sz="1700" dirty="0"/>
                    </a:p>
                  </a:txBody>
                  <a:tcPr/>
                </a:tc>
              </a:tr>
              <a:tr h="9150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="1" dirty="0" smtClean="0"/>
                        <a:t>Problemas de autocontrol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En modelo tradicional</a:t>
                      </a:r>
                      <a:r>
                        <a:rPr lang="es-MX" sz="1700" baseline="0" dirty="0" smtClean="0"/>
                        <a:t> las b</a:t>
                      </a:r>
                      <a:r>
                        <a:rPr lang="es-MX" sz="1700" dirty="0" smtClean="0"/>
                        <a:t>uenas</a:t>
                      </a:r>
                      <a:r>
                        <a:rPr lang="es-MX" sz="1700" baseline="0" dirty="0" smtClean="0"/>
                        <a:t> intenciones se reflejan en las acciones, pero no siempre ocurre.</a:t>
                      </a:r>
                      <a:endParaRPr lang="es-MX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Propósitos de dieta, dejar de fumar, ahorro para el retiro, pero no lo hace.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700" dirty="0" smtClean="0"/>
                        <a:t>Consumo</a:t>
                      </a:r>
                      <a:r>
                        <a:rPr lang="es-MX" sz="1700" baseline="0" dirty="0" smtClean="0"/>
                        <a:t> de contenido en línea con dispositivos móviles (redes sociales, compras por internet)</a:t>
                      </a:r>
                      <a:endParaRPr lang="es-MX" sz="1700" dirty="0"/>
                    </a:p>
                  </a:txBody>
                  <a:tcPr/>
                </a:tc>
              </a:tr>
              <a:tr h="976072">
                <a:tc>
                  <a:txBody>
                    <a:bodyPr/>
                    <a:lstStyle/>
                    <a:p>
                      <a:pPr algn="l"/>
                      <a:r>
                        <a:rPr lang="es-MX" sz="1700" b="1" dirty="0" smtClean="0"/>
                        <a:t>Inconsistencia</a:t>
                      </a:r>
                      <a:r>
                        <a:rPr lang="es-MX" sz="1700" b="1" baseline="0" dirty="0" smtClean="0"/>
                        <a:t> </a:t>
                      </a:r>
                      <a:r>
                        <a:rPr lang="es-MX" sz="1700" b="1" baseline="0" dirty="0" err="1" smtClean="0"/>
                        <a:t>intertemporal</a:t>
                      </a:r>
                      <a:endParaRPr lang="es-MX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 smtClean="0"/>
                        <a:t>Tendencia de la gente a dar</a:t>
                      </a:r>
                      <a:r>
                        <a:rPr lang="es-MX" sz="1700" baseline="0" dirty="0" smtClean="0"/>
                        <a:t> una importancia mucho mayor al presente inmediato que al futuro.</a:t>
                      </a:r>
                      <a:endParaRPr lang="es-MX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baseline="0" dirty="0" smtClean="0"/>
                        <a:t>Venta de coches a 0% de enganche.</a:t>
                      </a:r>
                      <a:endParaRPr lang="es-MX" sz="17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700" kern="1200" baseline="0" dirty="0" smtClean="0"/>
                        <a:t>Adquirir un equipo celular “gratis” en la contratación de un plan pospago. </a:t>
                      </a:r>
                      <a:endParaRPr lang="es-MX" sz="17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85389" y="6530764"/>
            <a:ext cx="11027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 smtClean="0"/>
              <a:t>Fuente: </a:t>
            </a:r>
            <a:r>
              <a:rPr lang="es-MX" sz="900" dirty="0" err="1" smtClean="0"/>
              <a:t>Goolsbee</a:t>
            </a:r>
            <a:r>
              <a:rPr lang="es-MX" sz="900" dirty="0" smtClean="0"/>
              <a:t>, </a:t>
            </a:r>
            <a:r>
              <a:rPr lang="es-MX" sz="900" dirty="0" err="1" smtClean="0"/>
              <a:t>Levitt</a:t>
            </a:r>
            <a:r>
              <a:rPr lang="es-MX" sz="900" dirty="0" smtClean="0"/>
              <a:t> y </a:t>
            </a:r>
            <a:r>
              <a:rPr lang="es-MX" sz="900" dirty="0" err="1" smtClean="0"/>
              <a:t>Syverson</a:t>
            </a:r>
            <a:r>
              <a:rPr lang="es-MX" sz="900" dirty="0" smtClean="0"/>
              <a:t>, 2013; </a:t>
            </a:r>
            <a:r>
              <a:rPr lang="es-MX" sz="900" dirty="0" err="1" smtClean="0"/>
              <a:t>Thaler</a:t>
            </a:r>
            <a:r>
              <a:rPr lang="es-MX" sz="900" dirty="0" smtClean="0"/>
              <a:t> y </a:t>
            </a:r>
            <a:r>
              <a:rPr lang="es-MX" sz="900" dirty="0" err="1" smtClean="0"/>
              <a:t>Sunstein</a:t>
            </a:r>
            <a:r>
              <a:rPr lang="es-MX" sz="900" dirty="0" smtClean="0"/>
              <a:t>, 2008; </a:t>
            </a:r>
            <a:r>
              <a:rPr lang="es-MX" sz="900" dirty="0" err="1" smtClean="0"/>
              <a:t>Lunn</a:t>
            </a:r>
            <a:r>
              <a:rPr lang="es-MX" sz="900" dirty="0" smtClean="0"/>
              <a:t>, </a:t>
            </a:r>
            <a:r>
              <a:rPr lang="en-US" sz="900" dirty="0" smtClean="0"/>
              <a:t>2011; </a:t>
            </a:r>
            <a:r>
              <a:rPr lang="en-US" sz="900" dirty="0" err="1" smtClean="0"/>
              <a:t>Miraverte</a:t>
            </a:r>
            <a:r>
              <a:rPr lang="en-US" sz="900" dirty="0" smtClean="0"/>
              <a:t> y </a:t>
            </a:r>
            <a:r>
              <a:rPr lang="en-US" sz="900" dirty="0"/>
              <a:t>P</a:t>
            </a:r>
            <a:r>
              <a:rPr lang="en-US" sz="900" dirty="0" smtClean="0"/>
              <a:t>alacios</a:t>
            </a:r>
            <a:r>
              <a:rPr lang="en-US" sz="900" dirty="0"/>
              <a:t>, </a:t>
            </a:r>
            <a:r>
              <a:rPr lang="en-US" sz="900" dirty="0" smtClean="0"/>
              <a:t>2013; </a:t>
            </a:r>
            <a:r>
              <a:rPr lang="es-MX" sz="900" dirty="0" err="1"/>
              <a:t>Laibson</a:t>
            </a:r>
            <a:r>
              <a:rPr lang="es-MX" sz="900" dirty="0"/>
              <a:t> y </a:t>
            </a:r>
            <a:r>
              <a:rPr lang="es-MX" sz="900" dirty="0" err="1"/>
              <a:t>List</a:t>
            </a:r>
            <a:r>
              <a:rPr lang="es-MX" sz="900" dirty="0"/>
              <a:t>, </a:t>
            </a:r>
            <a:r>
              <a:rPr lang="es-MX" sz="900" dirty="0" smtClean="0"/>
              <a:t>2015.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8047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916</Words>
  <Application>Microsoft Office PowerPoint</Application>
  <PresentationFormat>Panorámica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Economía del comportamiento  y patrones de consumo</vt:lpstr>
      <vt:lpstr>¿Cuál elegir?</vt:lpstr>
      <vt:lpstr>Elección compleja en telefonía móvil </vt:lpstr>
      <vt:lpstr>¿Qué nos dice la economía sobre la elección?</vt:lpstr>
      <vt:lpstr>Encuesta Usuarios de Servicios de Telecomunicaciones: telefonía móvil (1) </vt:lpstr>
      <vt:lpstr>Encuesta Usuarios de Servicios de Telecomunicaciones: telefonía móvil (2) </vt:lpstr>
      <vt:lpstr>Encuesta Usuarios de Servicios de Telecomunicaciones: telefonía móvil (3)</vt:lpstr>
      <vt:lpstr>Principios de economía del comportamiento</vt:lpstr>
      <vt:lpstr>Sesgos sistemáticos</vt:lpstr>
      <vt:lpstr>Comentarios finales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del comportamiento y los patrones de consumo en Telecomunicaciones</dc:title>
  <dc:creator>Juan Antonio Tregear Maldonado</dc:creator>
  <cp:lastModifiedBy>Autor</cp:lastModifiedBy>
  <cp:revision>87</cp:revision>
  <dcterms:created xsi:type="dcterms:W3CDTF">2016-03-08T19:52:06Z</dcterms:created>
  <dcterms:modified xsi:type="dcterms:W3CDTF">2016-03-14T22:01:13Z</dcterms:modified>
</cp:coreProperties>
</file>