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378" r:id="rId3"/>
    <p:sldId id="380" r:id="rId4"/>
    <p:sldId id="381" r:id="rId5"/>
    <p:sldId id="393" r:id="rId6"/>
    <p:sldId id="382" r:id="rId7"/>
    <p:sldId id="384" r:id="rId8"/>
    <p:sldId id="385" r:id="rId9"/>
    <p:sldId id="395" r:id="rId10"/>
    <p:sldId id="388" r:id="rId11"/>
    <p:sldId id="389" r:id="rId12"/>
    <p:sldId id="391" r:id="rId13"/>
    <p:sldId id="39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49" autoAdjust="0"/>
    <p:restoredTop sz="93036" autoAdjust="0"/>
  </p:normalViewPr>
  <p:slideViewPr>
    <p:cSldViewPr>
      <p:cViewPr varScale="1">
        <p:scale>
          <a:sx n="89" d="100"/>
          <a:sy n="89" d="100"/>
        </p:scale>
        <p:origin x="2000"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F9D10C-15EC-1A48-BD59-5C30D98E239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A1A716B-ACB7-4846-9071-88FE08705426}">
      <dgm:prSet custT="1"/>
      <dgm:spPr/>
      <dgm:t>
        <a:bodyPr/>
        <a:lstStyle/>
        <a:p>
          <a:pPr rtl="0"/>
          <a:r>
            <a:rPr lang="es-ES_tradnl" sz="1600" noProof="0" dirty="0" err="1" smtClean="0"/>
            <a:t>Behavioral</a:t>
          </a:r>
          <a:r>
            <a:rPr lang="es-ES_tradnl" sz="1600" noProof="0" dirty="0" smtClean="0"/>
            <a:t> </a:t>
          </a:r>
          <a:r>
            <a:rPr lang="es-ES_tradnl" sz="1600" noProof="0" dirty="0" err="1" smtClean="0"/>
            <a:t>economics</a:t>
          </a:r>
          <a:r>
            <a:rPr lang="es-ES_tradnl" sz="1600" noProof="0" dirty="0" smtClean="0"/>
            <a:t> en política al consumidor</a:t>
          </a:r>
          <a:endParaRPr lang="es-ES_tradnl" sz="1600" noProof="0" dirty="0"/>
        </a:p>
      </dgm:t>
    </dgm:pt>
    <dgm:pt modelId="{D618AFFE-536A-7840-84D7-432682725C13}" type="parTrans" cxnId="{A39DE880-8400-DC40-A96D-AE5A98825BEB}">
      <dgm:prSet/>
      <dgm:spPr/>
      <dgm:t>
        <a:bodyPr/>
        <a:lstStyle/>
        <a:p>
          <a:endParaRPr lang="en-US"/>
        </a:p>
      </dgm:t>
    </dgm:pt>
    <dgm:pt modelId="{1973CE8A-32AF-A54F-ACF6-B085088CFDAC}" type="sibTrans" cxnId="{A39DE880-8400-DC40-A96D-AE5A98825BEB}">
      <dgm:prSet/>
      <dgm:spPr/>
      <dgm:t>
        <a:bodyPr/>
        <a:lstStyle/>
        <a:p>
          <a:endParaRPr lang="en-US"/>
        </a:p>
      </dgm:t>
    </dgm:pt>
    <dgm:pt modelId="{1A25C2B8-F81D-4C41-B3AB-75D8ED389324}">
      <dgm:prSet custT="1"/>
      <dgm:spPr/>
      <dgm:t>
        <a:bodyPr/>
        <a:lstStyle/>
        <a:p>
          <a:pPr marL="57150" lvl="1" indent="0" algn="l" defTabSz="444500" rtl="0">
            <a:lnSpc>
              <a:spcPct val="90000"/>
            </a:lnSpc>
            <a:spcBef>
              <a:spcPct val="0"/>
            </a:spcBef>
            <a:spcAft>
              <a:spcPct val="15000"/>
            </a:spcAft>
            <a:buNone/>
          </a:pPr>
          <a:r>
            <a:rPr lang="es-ES_tradnl" sz="1400" noProof="0" dirty="0" smtClean="0"/>
            <a:t>Hasta qué punto pueden</a:t>
          </a:r>
          <a:r>
            <a:rPr lang="es-ES_tradnl" sz="1400" baseline="0" noProof="0" dirty="0" smtClean="0"/>
            <a:t> las herramientas de BE</a:t>
          </a:r>
          <a:endParaRPr lang="es-ES_tradnl" sz="1400" noProof="0" dirty="0"/>
        </a:p>
      </dgm:t>
    </dgm:pt>
    <dgm:pt modelId="{1476EB14-E22A-B244-83D1-AF2AE1A623D5}" type="parTrans" cxnId="{B656A79C-97B4-DE4F-8D3F-5500EACAB268}">
      <dgm:prSet/>
      <dgm:spPr/>
      <dgm:t>
        <a:bodyPr/>
        <a:lstStyle/>
        <a:p>
          <a:endParaRPr lang="en-US"/>
        </a:p>
      </dgm:t>
    </dgm:pt>
    <dgm:pt modelId="{82DAFE34-D99C-7946-867B-B78FBAFEB52C}" type="sibTrans" cxnId="{B656A79C-97B4-DE4F-8D3F-5500EACAB268}">
      <dgm:prSet/>
      <dgm:spPr/>
      <dgm:t>
        <a:bodyPr/>
        <a:lstStyle/>
        <a:p>
          <a:endParaRPr lang="en-US"/>
        </a:p>
      </dgm:t>
    </dgm:pt>
    <dgm:pt modelId="{A0571DCB-18D5-8B44-9702-46A2B9DDA5F2}">
      <dgm:prSet custT="1"/>
      <dgm:spPr/>
      <dgm:t>
        <a:bodyPr/>
        <a:lstStyle/>
        <a:p>
          <a:pPr marL="114300" lvl="2" indent="0" algn="l" defTabSz="444500" rtl="0">
            <a:lnSpc>
              <a:spcPct val="90000"/>
            </a:lnSpc>
            <a:spcBef>
              <a:spcPct val="0"/>
            </a:spcBef>
            <a:spcAft>
              <a:spcPct val="15000"/>
            </a:spcAft>
            <a:buNone/>
          </a:pPr>
          <a:r>
            <a:rPr lang="es-ES_tradnl" sz="1400" noProof="0" dirty="0" smtClean="0"/>
            <a:t>1) Auxiliar en alcanzar los objetivos de política de</a:t>
          </a:r>
          <a:r>
            <a:rPr lang="es-ES_tradnl" sz="1400" baseline="0" noProof="0" dirty="0" smtClean="0"/>
            <a:t> manera más eficiente</a:t>
          </a:r>
          <a:endParaRPr lang="es-ES_tradnl" sz="1400" noProof="0" dirty="0"/>
        </a:p>
      </dgm:t>
    </dgm:pt>
    <dgm:pt modelId="{CFCA3CAF-E528-2245-8323-1522CEE55B72}" type="parTrans" cxnId="{260D6534-A75E-4D42-B1A0-4F5742942DF4}">
      <dgm:prSet/>
      <dgm:spPr/>
      <dgm:t>
        <a:bodyPr/>
        <a:lstStyle/>
        <a:p>
          <a:endParaRPr lang="en-US"/>
        </a:p>
      </dgm:t>
    </dgm:pt>
    <dgm:pt modelId="{FACD5837-6739-7045-98D8-11DEF245BC4F}" type="sibTrans" cxnId="{260D6534-A75E-4D42-B1A0-4F5742942DF4}">
      <dgm:prSet/>
      <dgm:spPr/>
      <dgm:t>
        <a:bodyPr/>
        <a:lstStyle/>
        <a:p>
          <a:endParaRPr lang="en-US"/>
        </a:p>
      </dgm:t>
    </dgm:pt>
    <dgm:pt modelId="{56C2B6E4-889F-9F48-9E26-5DFB92BB65E0}">
      <dgm:prSet custT="1"/>
      <dgm:spPr/>
      <dgm:t>
        <a:bodyPr/>
        <a:lstStyle/>
        <a:p>
          <a:pPr marL="114300" lvl="2" indent="0" algn="l" defTabSz="444500" rtl="0">
            <a:lnSpc>
              <a:spcPct val="90000"/>
            </a:lnSpc>
            <a:spcBef>
              <a:spcPct val="0"/>
            </a:spcBef>
            <a:spcAft>
              <a:spcPct val="15000"/>
            </a:spcAft>
            <a:buNone/>
          </a:pPr>
          <a:r>
            <a:rPr lang="es-ES_tradnl" sz="1400" noProof="0" dirty="0" smtClean="0"/>
            <a:t>2) Usarse de apoyo o justificación para un objetivos de</a:t>
          </a:r>
          <a:r>
            <a:rPr lang="es-ES_tradnl" sz="1400" baseline="0" noProof="0" dirty="0" smtClean="0"/>
            <a:t> política en particular</a:t>
          </a:r>
          <a:endParaRPr lang="es-ES_tradnl" sz="1400" noProof="0" dirty="0"/>
        </a:p>
      </dgm:t>
    </dgm:pt>
    <dgm:pt modelId="{1DD202B7-6E93-5B45-886B-3C4C8038F838}" type="parTrans" cxnId="{C51483EC-EED3-B143-935A-66361B5F361E}">
      <dgm:prSet/>
      <dgm:spPr/>
      <dgm:t>
        <a:bodyPr/>
        <a:lstStyle/>
        <a:p>
          <a:endParaRPr lang="en-US"/>
        </a:p>
      </dgm:t>
    </dgm:pt>
    <dgm:pt modelId="{59A4B80C-84C4-064A-B3B4-0132D466C5C9}" type="sibTrans" cxnId="{C51483EC-EED3-B143-935A-66361B5F361E}">
      <dgm:prSet/>
      <dgm:spPr/>
      <dgm:t>
        <a:bodyPr/>
        <a:lstStyle/>
        <a:p>
          <a:endParaRPr lang="en-US"/>
        </a:p>
      </dgm:t>
    </dgm:pt>
    <dgm:pt modelId="{51DA6E1D-3ECB-E442-83DC-175E9190C095}">
      <dgm:prSet custT="1"/>
      <dgm:spPr/>
      <dgm:t>
        <a:bodyPr/>
        <a:lstStyle/>
        <a:p>
          <a:pPr marL="57150" lvl="1" indent="0" algn="l" defTabSz="444500" rtl="0">
            <a:lnSpc>
              <a:spcPct val="90000"/>
            </a:lnSpc>
            <a:spcBef>
              <a:spcPct val="0"/>
            </a:spcBef>
            <a:spcAft>
              <a:spcPct val="15000"/>
            </a:spcAft>
            <a:buNone/>
          </a:pPr>
          <a:r>
            <a:rPr lang="es-ES_tradnl" sz="1400" noProof="0" dirty="0" smtClean="0"/>
            <a:t>El valor principal de BE a la política de protección al consumidor está en su habilidad de apoyar</a:t>
          </a:r>
          <a:r>
            <a:rPr lang="es-ES_tradnl" sz="1400" baseline="0" noProof="0" dirty="0" smtClean="0"/>
            <a:t> en una implementación más eficiente de los objetivos de política pública existentes. </a:t>
          </a:r>
          <a:endParaRPr lang="es-ES_tradnl" sz="1400" noProof="0" dirty="0"/>
        </a:p>
      </dgm:t>
    </dgm:pt>
    <dgm:pt modelId="{29793D31-B4B3-E742-B4AA-9265EDC09073}" type="parTrans" cxnId="{6D5B144C-29F2-724F-BAF1-A39B1C430268}">
      <dgm:prSet/>
      <dgm:spPr/>
      <dgm:t>
        <a:bodyPr/>
        <a:lstStyle/>
        <a:p>
          <a:endParaRPr lang="en-US"/>
        </a:p>
      </dgm:t>
    </dgm:pt>
    <dgm:pt modelId="{2B6DD2CC-E5BD-A546-A086-142D18EE95F5}" type="sibTrans" cxnId="{6D5B144C-29F2-724F-BAF1-A39B1C430268}">
      <dgm:prSet/>
      <dgm:spPr/>
      <dgm:t>
        <a:bodyPr/>
        <a:lstStyle/>
        <a:p>
          <a:endParaRPr lang="en-US"/>
        </a:p>
      </dgm:t>
    </dgm:pt>
    <dgm:pt modelId="{BA8E90FD-1C3C-6E43-8E6D-835A4F588BCC}">
      <dgm:prSet custT="1"/>
      <dgm:spPr/>
      <dgm:t>
        <a:bodyPr/>
        <a:lstStyle/>
        <a:p>
          <a:pPr marL="57150" marR="0" lvl="1" indent="-57150" algn="l" defTabSz="444500" rtl="0" eaLnBrk="1" fontAlgn="auto" latinLnBrk="0" hangingPunct="1">
            <a:lnSpc>
              <a:spcPct val="90000"/>
            </a:lnSpc>
            <a:spcBef>
              <a:spcPct val="0"/>
            </a:spcBef>
            <a:spcAft>
              <a:spcPct val="15000"/>
            </a:spcAft>
            <a:buClrTx/>
            <a:buSzTx/>
            <a:buFontTx/>
            <a:buNone/>
            <a:tabLst/>
            <a:defRPr/>
          </a:pPr>
          <a:endParaRPr lang="es-ES_tradnl" sz="1400" noProof="0" dirty="0"/>
        </a:p>
      </dgm:t>
    </dgm:pt>
    <dgm:pt modelId="{4F4C8175-87A8-B146-8E62-CAA9BAFDF1FB}" type="parTrans" cxnId="{C7EA82DC-5AD0-0447-8B1D-BB5D82A83915}">
      <dgm:prSet/>
      <dgm:spPr/>
      <dgm:t>
        <a:bodyPr/>
        <a:lstStyle/>
        <a:p>
          <a:endParaRPr lang="en-US"/>
        </a:p>
      </dgm:t>
    </dgm:pt>
    <dgm:pt modelId="{F4149DCB-C0A2-2946-B73F-B4F08580794B}" type="sibTrans" cxnId="{C7EA82DC-5AD0-0447-8B1D-BB5D82A83915}">
      <dgm:prSet/>
      <dgm:spPr/>
      <dgm:t>
        <a:bodyPr/>
        <a:lstStyle/>
        <a:p>
          <a:endParaRPr lang="en-US"/>
        </a:p>
      </dgm:t>
    </dgm:pt>
    <dgm:pt modelId="{0AF95D2C-E955-C44F-A29A-1B0E3E629F8E}">
      <dgm:prSet custT="1"/>
      <dgm:spPr/>
      <dgm:t>
        <a:bodyPr/>
        <a:lstStyle/>
        <a:p>
          <a:pPr rtl="0"/>
          <a:r>
            <a:rPr lang="es-ES_tradnl" sz="1600" noProof="0" dirty="0" err="1" smtClean="0"/>
            <a:t>Behavioral</a:t>
          </a:r>
          <a:r>
            <a:rPr lang="es-ES_tradnl" sz="1600" noProof="0" dirty="0" smtClean="0"/>
            <a:t> </a:t>
          </a:r>
          <a:r>
            <a:rPr lang="es-ES_tradnl" sz="1600" noProof="0" dirty="0" err="1" smtClean="0"/>
            <a:t>economics</a:t>
          </a:r>
          <a:r>
            <a:rPr lang="es-ES_tradnl" sz="1600" noProof="0" dirty="0" smtClean="0"/>
            <a:t> en política de competencia</a:t>
          </a:r>
          <a:endParaRPr lang="es-ES_tradnl" sz="1600" noProof="0" dirty="0"/>
        </a:p>
      </dgm:t>
    </dgm:pt>
    <dgm:pt modelId="{7C6CE064-0FB7-3045-9C14-4EA446C4F54B}" type="parTrans" cxnId="{5077F84B-05DB-344B-9BEB-7B0945B7C3F4}">
      <dgm:prSet/>
      <dgm:spPr/>
      <dgm:t>
        <a:bodyPr/>
        <a:lstStyle/>
        <a:p>
          <a:endParaRPr lang="en-US"/>
        </a:p>
      </dgm:t>
    </dgm:pt>
    <dgm:pt modelId="{BA5082AB-0149-0E4B-9949-B1BA399A9559}" type="sibTrans" cxnId="{5077F84B-05DB-344B-9BEB-7B0945B7C3F4}">
      <dgm:prSet/>
      <dgm:spPr/>
      <dgm:t>
        <a:bodyPr/>
        <a:lstStyle/>
        <a:p>
          <a:endParaRPr lang="en-US"/>
        </a:p>
      </dgm:t>
    </dgm:pt>
    <dgm:pt modelId="{49D38A68-1293-3F4D-8FFB-08F3E53E3946}">
      <dgm:prSet custT="1"/>
      <dgm:spPr/>
      <dgm:t>
        <a:bodyPr/>
        <a:lstStyle/>
        <a:p>
          <a:pPr rtl="0"/>
          <a:r>
            <a:rPr lang="es-ES_tradnl" sz="1400" noProof="0" dirty="0" smtClean="0"/>
            <a:t>La mayor parte de los análisis económicos</a:t>
          </a:r>
          <a:r>
            <a:rPr lang="es-ES_tradnl" sz="1400" baseline="0" noProof="0" dirty="0" smtClean="0"/>
            <a:t> tratan sobre fenómenos de mercados, no comportamiento individual</a:t>
          </a:r>
          <a:endParaRPr lang="es-ES_tradnl" sz="1400" noProof="0" dirty="0"/>
        </a:p>
      </dgm:t>
    </dgm:pt>
    <dgm:pt modelId="{F2FB2505-B930-D045-B914-88DA74B97703}" type="parTrans" cxnId="{0796B961-2BBF-664F-B031-8EE963C40D55}">
      <dgm:prSet/>
      <dgm:spPr/>
      <dgm:t>
        <a:bodyPr/>
        <a:lstStyle/>
        <a:p>
          <a:endParaRPr lang="en-US"/>
        </a:p>
      </dgm:t>
    </dgm:pt>
    <dgm:pt modelId="{E9D5FC3B-929E-2844-8B1B-91C83752F740}" type="sibTrans" cxnId="{0796B961-2BBF-664F-B031-8EE963C40D55}">
      <dgm:prSet/>
      <dgm:spPr/>
      <dgm:t>
        <a:bodyPr/>
        <a:lstStyle/>
        <a:p>
          <a:endParaRPr lang="en-US"/>
        </a:p>
      </dgm:t>
    </dgm:pt>
    <dgm:pt modelId="{E06BBA5D-147B-F841-9893-E286907F28DA}">
      <dgm:prSet custT="1"/>
      <dgm:spPr/>
      <dgm:t>
        <a:bodyPr/>
        <a:lstStyle/>
        <a:p>
          <a:pPr rtl="0"/>
          <a:r>
            <a:rPr lang="es-ES_tradnl" sz="1400" noProof="0" dirty="0" smtClean="0"/>
            <a:t>Dado que los fenómenos de mercado</a:t>
          </a:r>
          <a:r>
            <a:rPr lang="es-ES_tradnl" sz="1400" baseline="0" noProof="0" dirty="0" smtClean="0"/>
            <a:t> son demasiado complejos para comprender en detalle, el análisis económico necesariamente se apoya de supuestos simplificadores que sacrifican realismo por asequibilidad</a:t>
          </a:r>
          <a:r>
            <a:rPr lang="es-ES_tradnl" sz="1400" noProof="0" dirty="0" smtClean="0"/>
            <a:t>. </a:t>
          </a:r>
          <a:endParaRPr lang="es-ES_tradnl" sz="1400" noProof="0" dirty="0"/>
        </a:p>
      </dgm:t>
    </dgm:pt>
    <dgm:pt modelId="{628500CF-A4EE-0A43-8AC6-2B6082DB16E2}" type="parTrans" cxnId="{ED187E84-456C-E243-AFA4-D2386FDFF7F3}">
      <dgm:prSet/>
      <dgm:spPr/>
      <dgm:t>
        <a:bodyPr/>
        <a:lstStyle/>
        <a:p>
          <a:endParaRPr lang="en-US"/>
        </a:p>
      </dgm:t>
    </dgm:pt>
    <dgm:pt modelId="{54AC0FF9-C4F9-5C4E-8096-E50CCE29DE3F}" type="sibTrans" cxnId="{ED187E84-456C-E243-AFA4-D2386FDFF7F3}">
      <dgm:prSet/>
      <dgm:spPr/>
      <dgm:t>
        <a:bodyPr/>
        <a:lstStyle/>
        <a:p>
          <a:endParaRPr lang="en-US"/>
        </a:p>
      </dgm:t>
    </dgm:pt>
    <dgm:pt modelId="{AA13C720-CC3B-DB40-83CF-904744E25BF1}">
      <dgm:prSet custT="1"/>
      <dgm:spPr/>
      <dgm:t>
        <a:bodyPr/>
        <a:lstStyle/>
        <a:p>
          <a:pPr rtl="0"/>
          <a:r>
            <a:rPr lang="es-ES_tradnl" sz="1600" noProof="0" dirty="0" smtClean="0"/>
            <a:t>El rol del</a:t>
          </a:r>
          <a:r>
            <a:rPr lang="es-ES_tradnl" sz="1600" baseline="0" noProof="0" dirty="0" smtClean="0"/>
            <a:t> supuesto de racionalidad en Economía</a:t>
          </a:r>
          <a:endParaRPr lang="es-ES_tradnl" sz="1600" noProof="0" dirty="0"/>
        </a:p>
      </dgm:t>
    </dgm:pt>
    <dgm:pt modelId="{49E23818-3175-AA40-BAF3-94F5893D675B}" type="parTrans" cxnId="{93F4B0D2-1C96-854B-BC03-B6C9DE08251F}">
      <dgm:prSet/>
      <dgm:spPr/>
      <dgm:t>
        <a:bodyPr/>
        <a:lstStyle/>
        <a:p>
          <a:endParaRPr lang="en-US"/>
        </a:p>
      </dgm:t>
    </dgm:pt>
    <dgm:pt modelId="{9DBA471D-100B-FB48-A575-7D87D1C12366}" type="sibTrans" cxnId="{93F4B0D2-1C96-854B-BC03-B6C9DE08251F}">
      <dgm:prSet/>
      <dgm:spPr/>
      <dgm:t>
        <a:bodyPr/>
        <a:lstStyle/>
        <a:p>
          <a:endParaRPr lang="en-US"/>
        </a:p>
      </dgm:t>
    </dgm:pt>
    <dgm:pt modelId="{997473CC-4CDC-D345-820B-AC9B4053DAE5}">
      <dgm:prSet custT="1"/>
      <dgm:spPr/>
      <dgm:t>
        <a:bodyPr/>
        <a:lstStyle/>
        <a:p>
          <a:pPr rtl="0"/>
          <a:r>
            <a:rPr lang="es-ES_tradnl" sz="1400" noProof="0" dirty="0" smtClean="0"/>
            <a:t>¿Qué tan bien se ajustan los modelos basados en el</a:t>
          </a:r>
          <a:r>
            <a:rPr lang="es-ES_tradnl" sz="1400" baseline="0" noProof="0" dirty="0" smtClean="0"/>
            <a:t> supuesto de racionalidad para predecir fenómenos económicos?</a:t>
          </a:r>
          <a:endParaRPr lang="es-ES_tradnl" sz="1400" noProof="0" dirty="0"/>
        </a:p>
      </dgm:t>
    </dgm:pt>
    <dgm:pt modelId="{BA3F56F0-612F-744B-AE1B-F1B929E45413}" type="parTrans" cxnId="{37F844C4-BD6F-D846-8608-F3BC35830414}">
      <dgm:prSet/>
      <dgm:spPr/>
      <dgm:t>
        <a:bodyPr/>
        <a:lstStyle/>
        <a:p>
          <a:endParaRPr lang="en-US"/>
        </a:p>
      </dgm:t>
    </dgm:pt>
    <dgm:pt modelId="{CD009CD0-2501-0047-9877-A194D493CB7C}" type="sibTrans" cxnId="{37F844C4-BD6F-D846-8608-F3BC35830414}">
      <dgm:prSet/>
      <dgm:spPr/>
      <dgm:t>
        <a:bodyPr/>
        <a:lstStyle/>
        <a:p>
          <a:endParaRPr lang="en-US"/>
        </a:p>
      </dgm:t>
    </dgm:pt>
    <dgm:pt modelId="{F89F2766-6489-9E48-BB86-CC301936DCF2}">
      <dgm:prSet custT="1"/>
      <dgm:spPr/>
      <dgm:t>
        <a:bodyPr/>
        <a:lstStyle/>
        <a:p>
          <a:pPr rtl="0"/>
          <a:r>
            <a:rPr lang="es-ES_tradnl" sz="1400" noProof="0" dirty="0" smtClean="0"/>
            <a:t>A diferencia</a:t>
          </a:r>
          <a:r>
            <a:rPr lang="es-ES_tradnl" sz="1400" baseline="0" noProof="0" dirty="0" smtClean="0"/>
            <a:t> de las ciencias naturales, el análisis económico tiene una dimensión normativa, las conclusiones normativas no necesariamente surgen de un análisis lógico</a:t>
          </a:r>
          <a:endParaRPr lang="es-ES_tradnl" sz="1400" noProof="0" dirty="0"/>
        </a:p>
      </dgm:t>
    </dgm:pt>
    <dgm:pt modelId="{AAE6F64A-1B45-F847-8CAE-3FD95824A04E}" type="parTrans" cxnId="{56963BD9-A129-3647-8832-F6465B4DE55C}">
      <dgm:prSet/>
      <dgm:spPr/>
      <dgm:t>
        <a:bodyPr/>
        <a:lstStyle/>
        <a:p>
          <a:endParaRPr lang="en-US"/>
        </a:p>
      </dgm:t>
    </dgm:pt>
    <dgm:pt modelId="{FA633742-B055-7B41-AFBD-512DD1FEB712}" type="sibTrans" cxnId="{56963BD9-A129-3647-8832-F6465B4DE55C}">
      <dgm:prSet/>
      <dgm:spPr/>
      <dgm:t>
        <a:bodyPr/>
        <a:lstStyle/>
        <a:p>
          <a:endParaRPr lang="en-US"/>
        </a:p>
      </dgm:t>
    </dgm:pt>
    <dgm:pt modelId="{89821540-ED07-8345-91D3-ADC37D421A6C}">
      <dgm:prSet custT="1"/>
      <dgm:spPr/>
      <dgm:t>
        <a:bodyPr/>
        <a:lstStyle/>
        <a:p>
          <a:pPr rtl="0"/>
          <a:r>
            <a:rPr lang="es-ES_tradnl" sz="1400" noProof="0" dirty="0" smtClean="0"/>
            <a:t>El supuesto de racionalidad está apoyado</a:t>
          </a:r>
          <a:r>
            <a:rPr lang="es-ES_tradnl" sz="1400" baseline="0" noProof="0" dirty="0" smtClean="0"/>
            <a:t> de poco contenido empírico—es fácil refutarlo</a:t>
          </a:r>
          <a:endParaRPr lang="es-ES_tradnl" sz="1400" noProof="0" dirty="0"/>
        </a:p>
      </dgm:t>
    </dgm:pt>
    <dgm:pt modelId="{CC3467F3-3D40-B343-A6CC-DAD94CBC0B2B}" type="parTrans" cxnId="{2771F80A-5CA1-AE4C-BACB-6EA15C30F645}">
      <dgm:prSet/>
      <dgm:spPr/>
      <dgm:t>
        <a:bodyPr/>
        <a:lstStyle/>
        <a:p>
          <a:endParaRPr lang="en-US"/>
        </a:p>
      </dgm:t>
    </dgm:pt>
    <dgm:pt modelId="{BF9BBF29-4DA6-4040-A0DC-BF52E305EF9D}" type="sibTrans" cxnId="{2771F80A-5CA1-AE4C-BACB-6EA15C30F645}">
      <dgm:prSet/>
      <dgm:spPr/>
      <dgm:t>
        <a:bodyPr/>
        <a:lstStyle/>
        <a:p>
          <a:endParaRPr lang="en-US"/>
        </a:p>
      </dgm:t>
    </dgm:pt>
    <dgm:pt modelId="{613DE3C3-01F7-864C-9B39-BE0E29FEFF87}" type="pres">
      <dgm:prSet presAssocID="{FAF9D10C-15EC-1A48-BD59-5C30D98E2395}" presName="Name0" presStyleCnt="0">
        <dgm:presLayoutVars>
          <dgm:dir/>
          <dgm:animLvl val="lvl"/>
          <dgm:resizeHandles val="exact"/>
        </dgm:presLayoutVars>
      </dgm:prSet>
      <dgm:spPr/>
      <dgm:t>
        <a:bodyPr/>
        <a:lstStyle/>
        <a:p>
          <a:endParaRPr lang="en-US"/>
        </a:p>
      </dgm:t>
    </dgm:pt>
    <dgm:pt modelId="{BCF3D5F3-A78A-1B43-B4E0-2E9FB361BEF5}" type="pres">
      <dgm:prSet presAssocID="{AA13C720-CC3B-DB40-83CF-904744E25BF1}" presName="composite" presStyleCnt="0"/>
      <dgm:spPr/>
    </dgm:pt>
    <dgm:pt modelId="{BABBBB58-1D8C-024B-8D65-49FFAE721FB1}" type="pres">
      <dgm:prSet presAssocID="{AA13C720-CC3B-DB40-83CF-904744E25BF1}" presName="parTx" presStyleLbl="alignNode1" presStyleIdx="0" presStyleCnt="3" custScaleX="111116" custScaleY="100000">
        <dgm:presLayoutVars>
          <dgm:chMax val="0"/>
          <dgm:chPref val="0"/>
          <dgm:bulletEnabled val="1"/>
        </dgm:presLayoutVars>
      </dgm:prSet>
      <dgm:spPr/>
      <dgm:t>
        <a:bodyPr/>
        <a:lstStyle/>
        <a:p>
          <a:endParaRPr lang="en-US"/>
        </a:p>
      </dgm:t>
    </dgm:pt>
    <dgm:pt modelId="{6BC4F2ED-D2C3-E943-983B-5F787D4AEBB0}" type="pres">
      <dgm:prSet presAssocID="{AA13C720-CC3B-DB40-83CF-904744E25BF1}" presName="desTx" presStyleLbl="alignAccFollowNode1" presStyleIdx="0" presStyleCnt="3" custScaleX="111116">
        <dgm:presLayoutVars>
          <dgm:bulletEnabled val="1"/>
        </dgm:presLayoutVars>
      </dgm:prSet>
      <dgm:spPr/>
      <dgm:t>
        <a:bodyPr/>
        <a:lstStyle/>
        <a:p>
          <a:endParaRPr lang="en-US"/>
        </a:p>
      </dgm:t>
    </dgm:pt>
    <dgm:pt modelId="{ADCD7BA4-D417-2342-A67B-B10F6A8BEB76}" type="pres">
      <dgm:prSet presAssocID="{9DBA471D-100B-FB48-A575-7D87D1C12366}" presName="space" presStyleCnt="0"/>
      <dgm:spPr/>
    </dgm:pt>
    <dgm:pt modelId="{469E9156-9680-5F4A-A76E-844B47A5F323}" type="pres">
      <dgm:prSet presAssocID="{0A1A716B-ACB7-4846-9071-88FE08705426}" presName="composite" presStyleCnt="0"/>
      <dgm:spPr/>
    </dgm:pt>
    <dgm:pt modelId="{DEC0FB44-43B2-324A-AE92-75033B305C04}" type="pres">
      <dgm:prSet presAssocID="{0A1A716B-ACB7-4846-9071-88FE08705426}" presName="parTx" presStyleLbl="alignNode1" presStyleIdx="1" presStyleCnt="3" custScaleX="111116" custScaleY="100000">
        <dgm:presLayoutVars>
          <dgm:chMax val="0"/>
          <dgm:chPref val="0"/>
          <dgm:bulletEnabled val="1"/>
        </dgm:presLayoutVars>
      </dgm:prSet>
      <dgm:spPr/>
      <dgm:t>
        <a:bodyPr/>
        <a:lstStyle/>
        <a:p>
          <a:endParaRPr lang="en-US"/>
        </a:p>
      </dgm:t>
    </dgm:pt>
    <dgm:pt modelId="{144C17FE-8D1E-0F4A-AAB7-CFA9CA6FE39D}" type="pres">
      <dgm:prSet presAssocID="{0A1A716B-ACB7-4846-9071-88FE08705426}" presName="desTx" presStyleLbl="alignAccFollowNode1" presStyleIdx="1" presStyleCnt="3" custScaleX="111116">
        <dgm:presLayoutVars>
          <dgm:bulletEnabled val="1"/>
        </dgm:presLayoutVars>
      </dgm:prSet>
      <dgm:spPr/>
      <dgm:t>
        <a:bodyPr/>
        <a:lstStyle/>
        <a:p>
          <a:endParaRPr lang="en-US"/>
        </a:p>
      </dgm:t>
    </dgm:pt>
    <dgm:pt modelId="{A0C0E335-9598-7B42-8AFC-182A31995E96}" type="pres">
      <dgm:prSet presAssocID="{1973CE8A-32AF-A54F-ACF6-B085088CFDAC}" presName="space" presStyleCnt="0"/>
      <dgm:spPr/>
    </dgm:pt>
    <dgm:pt modelId="{2B1E3359-2E0B-8B4F-B433-31B0230B4AB8}" type="pres">
      <dgm:prSet presAssocID="{0AF95D2C-E955-C44F-A29A-1B0E3E629F8E}" presName="composite" presStyleCnt="0"/>
      <dgm:spPr/>
    </dgm:pt>
    <dgm:pt modelId="{E1744910-E207-4542-AF51-DC9EC1E47B50}" type="pres">
      <dgm:prSet presAssocID="{0AF95D2C-E955-C44F-A29A-1B0E3E629F8E}" presName="parTx" presStyleLbl="alignNode1" presStyleIdx="2" presStyleCnt="3" custScaleX="111116" custScaleY="100000">
        <dgm:presLayoutVars>
          <dgm:chMax val="0"/>
          <dgm:chPref val="0"/>
          <dgm:bulletEnabled val="1"/>
        </dgm:presLayoutVars>
      </dgm:prSet>
      <dgm:spPr/>
      <dgm:t>
        <a:bodyPr/>
        <a:lstStyle/>
        <a:p>
          <a:endParaRPr lang="en-US"/>
        </a:p>
      </dgm:t>
    </dgm:pt>
    <dgm:pt modelId="{26E13234-7B44-124F-A972-5128CDC085C3}" type="pres">
      <dgm:prSet presAssocID="{0AF95D2C-E955-C44F-A29A-1B0E3E629F8E}" presName="desTx" presStyleLbl="alignAccFollowNode1" presStyleIdx="2" presStyleCnt="3" custScaleX="111116">
        <dgm:presLayoutVars>
          <dgm:bulletEnabled val="1"/>
        </dgm:presLayoutVars>
      </dgm:prSet>
      <dgm:spPr/>
      <dgm:t>
        <a:bodyPr/>
        <a:lstStyle/>
        <a:p>
          <a:endParaRPr lang="en-US"/>
        </a:p>
      </dgm:t>
    </dgm:pt>
  </dgm:ptLst>
  <dgm:cxnLst>
    <dgm:cxn modelId="{B656A79C-97B4-DE4F-8D3F-5500EACAB268}" srcId="{0A1A716B-ACB7-4846-9071-88FE08705426}" destId="{1A25C2B8-F81D-4C41-B3AB-75D8ED389324}" srcOrd="0" destOrd="0" parTransId="{1476EB14-E22A-B244-83D1-AF2AE1A623D5}" sibTransId="{82DAFE34-D99C-7946-867B-B78FBAFEB52C}"/>
    <dgm:cxn modelId="{A4DC8E47-3F0B-1948-A4F4-B5B2E4A45594}" type="presOf" srcId="{0A1A716B-ACB7-4846-9071-88FE08705426}" destId="{DEC0FB44-43B2-324A-AE92-75033B305C04}" srcOrd="0" destOrd="0" presId="urn:microsoft.com/office/officeart/2005/8/layout/hList1"/>
    <dgm:cxn modelId="{6D5B144C-29F2-724F-BAF1-A39B1C430268}" srcId="{0A1A716B-ACB7-4846-9071-88FE08705426}" destId="{51DA6E1D-3ECB-E442-83DC-175E9190C095}" srcOrd="1" destOrd="0" parTransId="{29793D31-B4B3-E742-B4AA-9265EDC09073}" sibTransId="{2B6DD2CC-E5BD-A546-A086-142D18EE95F5}"/>
    <dgm:cxn modelId="{93F4B0D2-1C96-854B-BC03-B6C9DE08251F}" srcId="{FAF9D10C-15EC-1A48-BD59-5C30D98E2395}" destId="{AA13C720-CC3B-DB40-83CF-904744E25BF1}" srcOrd="0" destOrd="0" parTransId="{49E23818-3175-AA40-BAF3-94F5893D675B}" sibTransId="{9DBA471D-100B-FB48-A575-7D87D1C12366}"/>
    <dgm:cxn modelId="{8EC51963-0434-934A-8DF7-BEA6C9D9A395}" type="presOf" srcId="{1A25C2B8-F81D-4C41-B3AB-75D8ED389324}" destId="{144C17FE-8D1E-0F4A-AAB7-CFA9CA6FE39D}" srcOrd="0" destOrd="0" presId="urn:microsoft.com/office/officeart/2005/8/layout/hList1"/>
    <dgm:cxn modelId="{A3EECD4F-2348-474C-B70D-997DFEFCCCB6}" type="presOf" srcId="{0AF95D2C-E955-C44F-A29A-1B0E3E629F8E}" destId="{E1744910-E207-4542-AF51-DC9EC1E47B50}" srcOrd="0" destOrd="0" presId="urn:microsoft.com/office/officeart/2005/8/layout/hList1"/>
    <dgm:cxn modelId="{D116FAF3-829A-2745-B417-33149EE0DC30}" type="presOf" srcId="{89821540-ED07-8345-91D3-ADC37D421A6C}" destId="{6BC4F2ED-D2C3-E943-983B-5F787D4AEBB0}" srcOrd="0" destOrd="2" presId="urn:microsoft.com/office/officeart/2005/8/layout/hList1"/>
    <dgm:cxn modelId="{37F844C4-BD6F-D846-8608-F3BC35830414}" srcId="{AA13C720-CC3B-DB40-83CF-904744E25BF1}" destId="{997473CC-4CDC-D345-820B-AC9B4053DAE5}" srcOrd="0" destOrd="0" parTransId="{BA3F56F0-612F-744B-AE1B-F1B929E45413}" sibTransId="{CD009CD0-2501-0047-9877-A194D493CB7C}"/>
    <dgm:cxn modelId="{C44C615D-0659-9F43-9E8A-6E26DAD0B128}" type="presOf" srcId="{BA8E90FD-1C3C-6E43-8E6D-835A4F588BCC}" destId="{144C17FE-8D1E-0F4A-AAB7-CFA9CA6FE39D}" srcOrd="0" destOrd="4" presId="urn:microsoft.com/office/officeart/2005/8/layout/hList1"/>
    <dgm:cxn modelId="{56963BD9-A129-3647-8832-F6465B4DE55C}" srcId="{AA13C720-CC3B-DB40-83CF-904744E25BF1}" destId="{F89F2766-6489-9E48-BB86-CC301936DCF2}" srcOrd="1" destOrd="0" parTransId="{AAE6F64A-1B45-F847-8CAE-3FD95824A04E}" sibTransId="{FA633742-B055-7B41-AFBD-512DD1FEB712}"/>
    <dgm:cxn modelId="{0796B961-2BBF-664F-B031-8EE963C40D55}" srcId="{0AF95D2C-E955-C44F-A29A-1B0E3E629F8E}" destId="{49D38A68-1293-3F4D-8FFB-08F3E53E3946}" srcOrd="0" destOrd="0" parTransId="{F2FB2505-B930-D045-B914-88DA74B97703}" sibTransId="{E9D5FC3B-929E-2844-8B1B-91C83752F740}"/>
    <dgm:cxn modelId="{36C9961B-F6D9-6241-93AE-8D08B154C9FB}" type="presOf" srcId="{AA13C720-CC3B-DB40-83CF-904744E25BF1}" destId="{BABBBB58-1D8C-024B-8D65-49FFAE721FB1}" srcOrd="0" destOrd="0" presId="urn:microsoft.com/office/officeart/2005/8/layout/hList1"/>
    <dgm:cxn modelId="{ED187E84-456C-E243-AFA4-D2386FDFF7F3}" srcId="{0AF95D2C-E955-C44F-A29A-1B0E3E629F8E}" destId="{E06BBA5D-147B-F841-9893-E286907F28DA}" srcOrd="1" destOrd="0" parTransId="{628500CF-A4EE-0A43-8AC6-2B6082DB16E2}" sibTransId="{54AC0FF9-C4F9-5C4E-8096-E50CCE29DE3F}"/>
    <dgm:cxn modelId="{5077F84B-05DB-344B-9BEB-7B0945B7C3F4}" srcId="{FAF9D10C-15EC-1A48-BD59-5C30D98E2395}" destId="{0AF95D2C-E955-C44F-A29A-1B0E3E629F8E}" srcOrd="2" destOrd="0" parTransId="{7C6CE064-0FB7-3045-9C14-4EA446C4F54B}" sibTransId="{BA5082AB-0149-0E4B-9949-B1BA399A9559}"/>
    <dgm:cxn modelId="{A39DE880-8400-DC40-A96D-AE5A98825BEB}" srcId="{FAF9D10C-15EC-1A48-BD59-5C30D98E2395}" destId="{0A1A716B-ACB7-4846-9071-88FE08705426}" srcOrd="1" destOrd="0" parTransId="{D618AFFE-536A-7840-84D7-432682725C13}" sibTransId="{1973CE8A-32AF-A54F-ACF6-B085088CFDAC}"/>
    <dgm:cxn modelId="{2464EAA1-F0AC-3B4A-B6F4-4E589603868E}" type="presOf" srcId="{51DA6E1D-3ECB-E442-83DC-175E9190C095}" destId="{144C17FE-8D1E-0F4A-AAB7-CFA9CA6FE39D}" srcOrd="0" destOrd="3" presId="urn:microsoft.com/office/officeart/2005/8/layout/hList1"/>
    <dgm:cxn modelId="{FC1F75D4-6987-964A-9908-C9D9811C637D}" type="presOf" srcId="{FAF9D10C-15EC-1A48-BD59-5C30D98E2395}" destId="{613DE3C3-01F7-864C-9B39-BE0E29FEFF87}" srcOrd="0" destOrd="0" presId="urn:microsoft.com/office/officeart/2005/8/layout/hList1"/>
    <dgm:cxn modelId="{757B4023-403C-764C-80B7-A89B79ECE3F8}" type="presOf" srcId="{A0571DCB-18D5-8B44-9702-46A2B9DDA5F2}" destId="{144C17FE-8D1E-0F4A-AAB7-CFA9CA6FE39D}" srcOrd="0" destOrd="1" presId="urn:microsoft.com/office/officeart/2005/8/layout/hList1"/>
    <dgm:cxn modelId="{C51483EC-EED3-B143-935A-66361B5F361E}" srcId="{1A25C2B8-F81D-4C41-B3AB-75D8ED389324}" destId="{56C2B6E4-889F-9F48-9E26-5DFB92BB65E0}" srcOrd="1" destOrd="0" parTransId="{1DD202B7-6E93-5B45-886B-3C4C8038F838}" sibTransId="{59A4B80C-84C4-064A-B3B4-0132D466C5C9}"/>
    <dgm:cxn modelId="{260D6534-A75E-4D42-B1A0-4F5742942DF4}" srcId="{1A25C2B8-F81D-4C41-B3AB-75D8ED389324}" destId="{A0571DCB-18D5-8B44-9702-46A2B9DDA5F2}" srcOrd="0" destOrd="0" parTransId="{CFCA3CAF-E528-2245-8323-1522CEE55B72}" sibTransId="{FACD5837-6739-7045-98D8-11DEF245BC4F}"/>
    <dgm:cxn modelId="{CC4771B7-02ED-3847-8B05-CEC03A15A627}" type="presOf" srcId="{F89F2766-6489-9E48-BB86-CC301936DCF2}" destId="{6BC4F2ED-D2C3-E943-983B-5F787D4AEBB0}" srcOrd="0" destOrd="1" presId="urn:microsoft.com/office/officeart/2005/8/layout/hList1"/>
    <dgm:cxn modelId="{8D0C564C-A55B-B142-9DB6-9E9219AD0DDB}" type="presOf" srcId="{E06BBA5D-147B-F841-9893-E286907F28DA}" destId="{26E13234-7B44-124F-A972-5128CDC085C3}" srcOrd="0" destOrd="1" presId="urn:microsoft.com/office/officeart/2005/8/layout/hList1"/>
    <dgm:cxn modelId="{C7EA82DC-5AD0-0447-8B1D-BB5D82A83915}" srcId="{0A1A716B-ACB7-4846-9071-88FE08705426}" destId="{BA8E90FD-1C3C-6E43-8E6D-835A4F588BCC}" srcOrd="2" destOrd="0" parTransId="{4F4C8175-87A8-B146-8E62-CAA9BAFDF1FB}" sibTransId="{F4149DCB-C0A2-2946-B73F-B4F08580794B}"/>
    <dgm:cxn modelId="{A818DC30-2C25-C04F-A0D6-C5496674257A}" type="presOf" srcId="{49D38A68-1293-3F4D-8FFB-08F3E53E3946}" destId="{26E13234-7B44-124F-A972-5128CDC085C3}" srcOrd="0" destOrd="0" presId="urn:microsoft.com/office/officeart/2005/8/layout/hList1"/>
    <dgm:cxn modelId="{EA947382-7822-734E-8EE9-3DD86CDCADDE}" type="presOf" srcId="{56C2B6E4-889F-9F48-9E26-5DFB92BB65E0}" destId="{144C17FE-8D1E-0F4A-AAB7-CFA9CA6FE39D}" srcOrd="0" destOrd="2" presId="urn:microsoft.com/office/officeart/2005/8/layout/hList1"/>
    <dgm:cxn modelId="{8ED92BB3-DF4E-1546-BC21-2B6F13BF21BB}" type="presOf" srcId="{997473CC-4CDC-D345-820B-AC9B4053DAE5}" destId="{6BC4F2ED-D2C3-E943-983B-5F787D4AEBB0}" srcOrd="0" destOrd="0" presId="urn:microsoft.com/office/officeart/2005/8/layout/hList1"/>
    <dgm:cxn modelId="{2771F80A-5CA1-AE4C-BACB-6EA15C30F645}" srcId="{AA13C720-CC3B-DB40-83CF-904744E25BF1}" destId="{89821540-ED07-8345-91D3-ADC37D421A6C}" srcOrd="2" destOrd="0" parTransId="{CC3467F3-3D40-B343-A6CC-DAD94CBC0B2B}" sibTransId="{BF9BBF29-4DA6-4040-A0DC-BF52E305EF9D}"/>
    <dgm:cxn modelId="{98B0A927-B7D1-C04E-BB94-C6E11EEBC145}" type="presParOf" srcId="{613DE3C3-01F7-864C-9B39-BE0E29FEFF87}" destId="{BCF3D5F3-A78A-1B43-B4E0-2E9FB361BEF5}" srcOrd="0" destOrd="0" presId="urn:microsoft.com/office/officeart/2005/8/layout/hList1"/>
    <dgm:cxn modelId="{BCEBCDED-099D-6247-AECD-E30A4E6B0374}" type="presParOf" srcId="{BCF3D5F3-A78A-1B43-B4E0-2E9FB361BEF5}" destId="{BABBBB58-1D8C-024B-8D65-49FFAE721FB1}" srcOrd="0" destOrd="0" presId="urn:microsoft.com/office/officeart/2005/8/layout/hList1"/>
    <dgm:cxn modelId="{5C145FB0-80C5-254D-98B2-8283D19DBFED}" type="presParOf" srcId="{BCF3D5F3-A78A-1B43-B4E0-2E9FB361BEF5}" destId="{6BC4F2ED-D2C3-E943-983B-5F787D4AEBB0}" srcOrd="1" destOrd="0" presId="urn:microsoft.com/office/officeart/2005/8/layout/hList1"/>
    <dgm:cxn modelId="{7CCCC55E-0939-B044-BEF0-ABEC64B45E0E}" type="presParOf" srcId="{613DE3C3-01F7-864C-9B39-BE0E29FEFF87}" destId="{ADCD7BA4-D417-2342-A67B-B10F6A8BEB76}" srcOrd="1" destOrd="0" presId="urn:microsoft.com/office/officeart/2005/8/layout/hList1"/>
    <dgm:cxn modelId="{E565CB64-97A1-2B46-A6AB-ACF37DA2507E}" type="presParOf" srcId="{613DE3C3-01F7-864C-9B39-BE0E29FEFF87}" destId="{469E9156-9680-5F4A-A76E-844B47A5F323}" srcOrd="2" destOrd="0" presId="urn:microsoft.com/office/officeart/2005/8/layout/hList1"/>
    <dgm:cxn modelId="{33808AA2-1C14-F346-A069-BC7EE26757BC}" type="presParOf" srcId="{469E9156-9680-5F4A-A76E-844B47A5F323}" destId="{DEC0FB44-43B2-324A-AE92-75033B305C04}" srcOrd="0" destOrd="0" presId="urn:microsoft.com/office/officeart/2005/8/layout/hList1"/>
    <dgm:cxn modelId="{1A6741E1-D8E8-B243-8B86-A706F10277AB}" type="presParOf" srcId="{469E9156-9680-5F4A-A76E-844B47A5F323}" destId="{144C17FE-8D1E-0F4A-AAB7-CFA9CA6FE39D}" srcOrd="1" destOrd="0" presId="urn:microsoft.com/office/officeart/2005/8/layout/hList1"/>
    <dgm:cxn modelId="{57CA4F66-AF66-F74C-9762-163404D998EA}" type="presParOf" srcId="{613DE3C3-01F7-864C-9B39-BE0E29FEFF87}" destId="{A0C0E335-9598-7B42-8AFC-182A31995E96}" srcOrd="3" destOrd="0" presId="urn:microsoft.com/office/officeart/2005/8/layout/hList1"/>
    <dgm:cxn modelId="{1B6B14C4-B9CD-074B-92EA-332BBF782BBE}" type="presParOf" srcId="{613DE3C3-01F7-864C-9B39-BE0E29FEFF87}" destId="{2B1E3359-2E0B-8B4F-B433-31B0230B4AB8}" srcOrd="4" destOrd="0" presId="urn:microsoft.com/office/officeart/2005/8/layout/hList1"/>
    <dgm:cxn modelId="{5A51FF58-65AB-EB48-8D4B-28F6FB7A978D}" type="presParOf" srcId="{2B1E3359-2E0B-8B4F-B433-31B0230B4AB8}" destId="{E1744910-E207-4542-AF51-DC9EC1E47B50}" srcOrd="0" destOrd="0" presId="urn:microsoft.com/office/officeart/2005/8/layout/hList1"/>
    <dgm:cxn modelId="{5C6BEAEE-DBE2-0245-9896-97D5855F2E36}" type="presParOf" srcId="{2B1E3359-2E0B-8B4F-B433-31B0230B4AB8}" destId="{26E13234-7B44-124F-A972-5128CDC085C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011EDF-124C-7249-9786-7F3F248E848D}"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n-US"/>
        </a:p>
      </dgm:t>
    </dgm:pt>
    <dgm:pt modelId="{C238D98E-B507-474E-A4F0-671C4A7EA704}">
      <dgm:prSet/>
      <dgm:spPr/>
      <dgm:t>
        <a:bodyPr/>
        <a:lstStyle/>
        <a:p>
          <a:pPr rtl="0"/>
          <a:r>
            <a:rPr lang="es-ES" dirty="0" smtClean="0"/>
            <a:t>"Gran parte de la controversia en torno a la economía del comportamiento no es acerca de si los individuos son racionales, sino sobre la competencia del gobierno para proteger a las personas en contra de su propia irracionalidad".</a:t>
          </a:r>
          <a:endParaRPr lang="en-US" dirty="0"/>
        </a:p>
      </dgm:t>
    </dgm:pt>
    <dgm:pt modelId="{4198E0ED-1AFC-C545-9F88-B5B107C4D543}" type="parTrans" cxnId="{BC9A17F8-9832-4649-BAA6-BF6219612192}">
      <dgm:prSet/>
      <dgm:spPr/>
      <dgm:t>
        <a:bodyPr/>
        <a:lstStyle/>
        <a:p>
          <a:endParaRPr lang="en-US"/>
        </a:p>
      </dgm:t>
    </dgm:pt>
    <dgm:pt modelId="{2E202993-5F31-884F-9BA7-035490D87204}" type="sibTrans" cxnId="{BC9A17F8-9832-4649-BAA6-BF6219612192}">
      <dgm:prSet/>
      <dgm:spPr/>
      <dgm:t>
        <a:bodyPr/>
        <a:lstStyle/>
        <a:p>
          <a:endParaRPr lang="en-US"/>
        </a:p>
      </dgm:t>
    </dgm:pt>
    <dgm:pt modelId="{A96C2EC2-7B6D-6947-A79F-676CBDCB35F6}">
      <dgm:prSet/>
      <dgm:spPr/>
      <dgm:t>
        <a:bodyPr/>
        <a:lstStyle/>
        <a:p>
          <a:pPr rtl="0"/>
          <a:r>
            <a:rPr lang="es-ES" dirty="0" smtClean="0"/>
            <a:t>"Estoy, sin embargo, bastante escéptico sobre el valor de la economía del comportamiento en la formulación de los objetivos de la política de protección del consumidor. Esto es especialmente cierto en lo que se refiere a la generación de nuevas intervenciones del gobierno que no podía justificarse sobre la base de la economía convencional."</a:t>
          </a:r>
          <a:endParaRPr lang="en-US" dirty="0"/>
        </a:p>
      </dgm:t>
    </dgm:pt>
    <dgm:pt modelId="{17DD2FBE-C720-A84A-9A0B-6D2A29B48C11}" type="parTrans" cxnId="{4A0194E1-8AF0-F240-B7A1-362F438FE3BE}">
      <dgm:prSet/>
      <dgm:spPr/>
      <dgm:t>
        <a:bodyPr/>
        <a:lstStyle/>
        <a:p>
          <a:endParaRPr lang="en-US"/>
        </a:p>
      </dgm:t>
    </dgm:pt>
    <dgm:pt modelId="{5EDD8D9D-E8B7-964C-8EC2-356B78CE7AED}" type="sibTrans" cxnId="{4A0194E1-8AF0-F240-B7A1-362F438FE3BE}">
      <dgm:prSet/>
      <dgm:spPr/>
      <dgm:t>
        <a:bodyPr/>
        <a:lstStyle/>
        <a:p>
          <a:endParaRPr lang="en-US"/>
        </a:p>
      </dgm:t>
    </dgm:pt>
    <dgm:pt modelId="{3924B2A7-A425-5144-B7E5-1EFF6198C3F6}">
      <dgm:prSet/>
      <dgm:spPr/>
      <dgm:t>
        <a:bodyPr/>
        <a:lstStyle/>
        <a:p>
          <a:pPr rtl="0"/>
          <a:r>
            <a:rPr lang="is-IS" dirty="0" smtClean="0"/>
            <a:t>Salinger (2010) </a:t>
          </a:r>
          <a:endParaRPr lang="en-US" dirty="0"/>
        </a:p>
      </dgm:t>
    </dgm:pt>
    <dgm:pt modelId="{C345ECE9-2D41-5543-A501-1C4E46CCB9A8}" type="parTrans" cxnId="{F4133B67-2F14-A249-A176-CB7CF629C46D}">
      <dgm:prSet/>
      <dgm:spPr/>
      <dgm:t>
        <a:bodyPr/>
        <a:lstStyle/>
        <a:p>
          <a:endParaRPr lang="en-US"/>
        </a:p>
      </dgm:t>
    </dgm:pt>
    <dgm:pt modelId="{E1EA5B3D-9CB2-874C-9854-67615CF2FD40}" type="sibTrans" cxnId="{F4133B67-2F14-A249-A176-CB7CF629C46D}">
      <dgm:prSet/>
      <dgm:spPr/>
      <dgm:t>
        <a:bodyPr/>
        <a:lstStyle/>
        <a:p>
          <a:endParaRPr lang="en-US"/>
        </a:p>
      </dgm:t>
    </dgm:pt>
    <dgm:pt modelId="{C0541A12-2BEC-5B41-BB85-6B53139D97D1}">
      <dgm:prSet/>
      <dgm:spPr/>
      <dgm:t>
        <a:bodyPr/>
        <a:lstStyle/>
        <a:p>
          <a:pPr rtl="0"/>
          <a:r>
            <a:rPr lang="en-US" dirty="0" smtClean="0"/>
            <a:t>Mulholland (2007) </a:t>
          </a:r>
          <a:endParaRPr lang="en-US" dirty="0"/>
        </a:p>
      </dgm:t>
    </dgm:pt>
    <dgm:pt modelId="{858DF349-BB62-5342-AC89-E484CAE504F7}" type="parTrans" cxnId="{3472777C-3883-7248-96CE-AB7D564FC0A2}">
      <dgm:prSet/>
      <dgm:spPr/>
      <dgm:t>
        <a:bodyPr/>
        <a:lstStyle/>
        <a:p>
          <a:endParaRPr lang="en-US"/>
        </a:p>
      </dgm:t>
    </dgm:pt>
    <dgm:pt modelId="{E080DEAF-09E4-344C-AAB2-9D083C1F144D}" type="sibTrans" cxnId="{3472777C-3883-7248-96CE-AB7D564FC0A2}">
      <dgm:prSet/>
      <dgm:spPr/>
      <dgm:t>
        <a:bodyPr/>
        <a:lstStyle/>
        <a:p>
          <a:endParaRPr lang="en-US"/>
        </a:p>
      </dgm:t>
    </dgm:pt>
    <dgm:pt modelId="{EF962182-B2EC-6640-8A7C-6E4D7E162BDE}" type="pres">
      <dgm:prSet presAssocID="{E7011EDF-124C-7249-9786-7F3F248E848D}" presName="linear" presStyleCnt="0">
        <dgm:presLayoutVars>
          <dgm:animLvl val="lvl"/>
          <dgm:resizeHandles val="exact"/>
        </dgm:presLayoutVars>
      </dgm:prSet>
      <dgm:spPr/>
      <dgm:t>
        <a:bodyPr/>
        <a:lstStyle/>
        <a:p>
          <a:endParaRPr lang="en-US"/>
        </a:p>
      </dgm:t>
    </dgm:pt>
    <dgm:pt modelId="{1B136264-4813-3F43-A5FC-077B2C44E921}" type="pres">
      <dgm:prSet presAssocID="{C238D98E-B507-474E-A4F0-671C4A7EA704}" presName="parentText" presStyleLbl="node1" presStyleIdx="0" presStyleCnt="2">
        <dgm:presLayoutVars>
          <dgm:chMax val="0"/>
          <dgm:bulletEnabled val="1"/>
        </dgm:presLayoutVars>
      </dgm:prSet>
      <dgm:spPr/>
      <dgm:t>
        <a:bodyPr/>
        <a:lstStyle/>
        <a:p>
          <a:endParaRPr lang="en-US"/>
        </a:p>
      </dgm:t>
    </dgm:pt>
    <dgm:pt modelId="{1D10CA54-F20D-D242-B597-3F72029C7148}" type="pres">
      <dgm:prSet presAssocID="{C238D98E-B507-474E-A4F0-671C4A7EA704}" presName="childText" presStyleLbl="revTx" presStyleIdx="0" presStyleCnt="2">
        <dgm:presLayoutVars>
          <dgm:bulletEnabled val="1"/>
        </dgm:presLayoutVars>
      </dgm:prSet>
      <dgm:spPr/>
      <dgm:t>
        <a:bodyPr/>
        <a:lstStyle/>
        <a:p>
          <a:endParaRPr lang="en-US"/>
        </a:p>
      </dgm:t>
    </dgm:pt>
    <dgm:pt modelId="{A900288B-29F4-B847-BBCA-BF52608F3472}" type="pres">
      <dgm:prSet presAssocID="{A96C2EC2-7B6D-6947-A79F-676CBDCB35F6}" presName="parentText" presStyleLbl="node1" presStyleIdx="1" presStyleCnt="2">
        <dgm:presLayoutVars>
          <dgm:chMax val="0"/>
          <dgm:bulletEnabled val="1"/>
        </dgm:presLayoutVars>
      </dgm:prSet>
      <dgm:spPr/>
      <dgm:t>
        <a:bodyPr/>
        <a:lstStyle/>
        <a:p>
          <a:endParaRPr lang="en-US"/>
        </a:p>
      </dgm:t>
    </dgm:pt>
    <dgm:pt modelId="{E437DF9F-F66C-504D-AACC-100328615D8A}" type="pres">
      <dgm:prSet presAssocID="{A96C2EC2-7B6D-6947-A79F-676CBDCB35F6}" presName="childText" presStyleLbl="revTx" presStyleIdx="1" presStyleCnt="2">
        <dgm:presLayoutVars>
          <dgm:bulletEnabled val="1"/>
        </dgm:presLayoutVars>
      </dgm:prSet>
      <dgm:spPr/>
      <dgm:t>
        <a:bodyPr/>
        <a:lstStyle/>
        <a:p>
          <a:endParaRPr lang="en-US"/>
        </a:p>
      </dgm:t>
    </dgm:pt>
  </dgm:ptLst>
  <dgm:cxnLst>
    <dgm:cxn modelId="{BC9A17F8-9832-4649-BAA6-BF6219612192}" srcId="{E7011EDF-124C-7249-9786-7F3F248E848D}" destId="{C238D98E-B507-474E-A4F0-671C4A7EA704}" srcOrd="0" destOrd="0" parTransId="{4198E0ED-1AFC-C545-9F88-B5B107C4D543}" sibTransId="{2E202993-5F31-884F-9BA7-035490D87204}"/>
    <dgm:cxn modelId="{CA42B7B8-3529-7C4E-89B3-69760E2C3368}" type="presOf" srcId="{3924B2A7-A425-5144-B7E5-1EFF6198C3F6}" destId="{1D10CA54-F20D-D242-B597-3F72029C7148}" srcOrd="0" destOrd="0" presId="urn:microsoft.com/office/officeart/2005/8/layout/vList2"/>
    <dgm:cxn modelId="{19E88D3D-2F19-AD4D-95F2-7DB08549DD59}" type="presOf" srcId="{E7011EDF-124C-7249-9786-7F3F248E848D}" destId="{EF962182-B2EC-6640-8A7C-6E4D7E162BDE}" srcOrd="0" destOrd="0" presId="urn:microsoft.com/office/officeart/2005/8/layout/vList2"/>
    <dgm:cxn modelId="{F4133B67-2F14-A249-A176-CB7CF629C46D}" srcId="{C238D98E-B507-474E-A4F0-671C4A7EA704}" destId="{3924B2A7-A425-5144-B7E5-1EFF6198C3F6}" srcOrd="0" destOrd="0" parTransId="{C345ECE9-2D41-5543-A501-1C4E46CCB9A8}" sibTransId="{E1EA5B3D-9CB2-874C-9854-67615CF2FD40}"/>
    <dgm:cxn modelId="{4A0194E1-8AF0-F240-B7A1-362F438FE3BE}" srcId="{E7011EDF-124C-7249-9786-7F3F248E848D}" destId="{A96C2EC2-7B6D-6947-A79F-676CBDCB35F6}" srcOrd="1" destOrd="0" parTransId="{17DD2FBE-C720-A84A-9A0B-6D2A29B48C11}" sibTransId="{5EDD8D9D-E8B7-964C-8EC2-356B78CE7AED}"/>
    <dgm:cxn modelId="{C6A192B0-2259-3041-B75B-22D4675461C8}" type="presOf" srcId="{C0541A12-2BEC-5B41-BB85-6B53139D97D1}" destId="{E437DF9F-F66C-504D-AACC-100328615D8A}" srcOrd="0" destOrd="0" presId="urn:microsoft.com/office/officeart/2005/8/layout/vList2"/>
    <dgm:cxn modelId="{B8684174-236E-074F-AE8C-E3DADDF90D16}" type="presOf" srcId="{C238D98E-B507-474E-A4F0-671C4A7EA704}" destId="{1B136264-4813-3F43-A5FC-077B2C44E921}" srcOrd="0" destOrd="0" presId="urn:microsoft.com/office/officeart/2005/8/layout/vList2"/>
    <dgm:cxn modelId="{40B61C97-74AD-1A47-B628-A1A28C9B87EB}" type="presOf" srcId="{A96C2EC2-7B6D-6947-A79F-676CBDCB35F6}" destId="{A900288B-29F4-B847-BBCA-BF52608F3472}" srcOrd="0" destOrd="0" presId="urn:microsoft.com/office/officeart/2005/8/layout/vList2"/>
    <dgm:cxn modelId="{3472777C-3883-7248-96CE-AB7D564FC0A2}" srcId="{A96C2EC2-7B6D-6947-A79F-676CBDCB35F6}" destId="{C0541A12-2BEC-5B41-BB85-6B53139D97D1}" srcOrd="0" destOrd="0" parTransId="{858DF349-BB62-5342-AC89-E484CAE504F7}" sibTransId="{E080DEAF-09E4-344C-AAB2-9D083C1F144D}"/>
    <dgm:cxn modelId="{734AC56C-422B-A949-8864-9E6F0C6DF452}" type="presParOf" srcId="{EF962182-B2EC-6640-8A7C-6E4D7E162BDE}" destId="{1B136264-4813-3F43-A5FC-077B2C44E921}" srcOrd="0" destOrd="0" presId="urn:microsoft.com/office/officeart/2005/8/layout/vList2"/>
    <dgm:cxn modelId="{94DE99CE-6694-944D-B900-0AA39BF385F1}" type="presParOf" srcId="{EF962182-B2EC-6640-8A7C-6E4D7E162BDE}" destId="{1D10CA54-F20D-D242-B597-3F72029C7148}" srcOrd="1" destOrd="0" presId="urn:microsoft.com/office/officeart/2005/8/layout/vList2"/>
    <dgm:cxn modelId="{42B0808B-EED2-7349-8279-79E66E09E0CE}" type="presParOf" srcId="{EF962182-B2EC-6640-8A7C-6E4D7E162BDE}" destId="{A900288B-29F4-B847-BBCA-BF52608F3472}" srcOrd="2" destOrd="0" presId="urn:microsoft.com/office/officeart/2005/8/layout/vList2"/>
    <dgm:cxn modelId="{9FED2A76-1E8A-B847-8709-5C52E84389B3}" type="presParOf" srcId="{EF962182-B2EC-6640-8A7C-6E4D7E162BDE}" destId="{E437DF9F-F66C-504D-AACC-100328615D8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BBB58-1D8C-024B-8D65-49FFAE721FB1}">
      <dsp:nvSpPr>
        <dsp:cNvPr id="0" name=""/>
        <dsp:cNvSpPr/>
      </dsp:nvSpPr>
      <dsp:spPr>
        <a:xfrm>
          <a:off x="6087" y="536944"/>
          <a:ext cx="2764100" cy="9950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s-ES_tradnl" sz="1600" kern="1200" noProof="0" dirty="0" smtClean="0"/>
            <a:t>El rol del</a:t>
          </a:r>
          <a:r>
            <a:rPr lang="es-ES_tradnl" sz="1600" kern="1200" baseline="0" noProof="0" dirty="0" smtClean="0"/>
            <a:t> supuesto de racionalidad en Economía</a:t>
          </a:r>
          <a:endParaRPr lang="es-ES_tradnl" sz="1600" kern="1200" noProof="0" dirty="0"/>
        </a:p>
      </dsp:txBody>
      <dsp:txXfrm>
        <a:off x="6087" y="536944"/>
        <a:ext cx="2764100" cy="995032"/>
      </dsp:txXfrm>
    </dsp:sp>
    <dsp:sp modelId="{6BC4F2ED-D2C3-E943-983B-5F787D4AEBB0}">
      <dsp:nvSpPr>
        <dsp:cNvPr id="0" name=""/>
        <dsp:cNvSpPr/>
      </dsp:nvSpPr>
      <dsp:spPr>
        <a:xfrm>
          <a:off x="6087" y="1531976"/>
          <a:ext cx="2764100" cy="325967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s-ES_tradnl" sz="1400" kern="1200" noProof="0" dirty="0" smtClean="0"/>
            <a:t>¿Qué tan bien se ajustan los modelos basados en el</a:t>
          </a:r>
          <a:r>
            <a:rPr lang="es-ES_tradnl" sz="1400" kern="1200" baseline="0" noProof="0" dirty="0" smtClean="0"/>
            <a:t> supuesto de racionalidad para predecir fenómenos económicos?</a:t>
          </a:r>
          <a:endParaRPr lang="es-ES_tradnl" sz="1400" kern="1200" noProof="0" dirty="0"/>
        </a:p>
        <a:p>
          <a:pPr marL="114300" lvl="1" indent="-114300" algn="l" defTabSz="622300" rtl="0">
            <a:lnSpc>
              <a:spcPct val="90000"/>
            </a:lnSpc>
            <a:spcBef>
              <a:spcPct val="0"/>
            </a:spcBef>
            <a:spcAft>
              <a:spcPct val="15000"/>
            </a:spcAft>
            <a:buChar char="••"/>
          </a:pPr>
          <a:r>
            <a:rPr lang="es-ES_tradnl" sz="1400" kern="1200" noProof="0" dirty="0" smtClean="0"/>
            <a:t>A diferencia</a:t>
          </a:r>
          <a:r>
            <a:rPr lang="es-ES_tradnl" sz="1400" kern="1200" baseline="0" noProof="0" dirty="0" smtClean="0"/>
            <a:t> de las ciencias naturales, el análisis económico tiene una dimensión normativa, las conclusiones normativas no necesariamente surgen de un análisis lógico</a:t>
          </a:r>
          <a:endParaRPr lang="es-ES_tradnl" sz="1400" kern="1200" noProof="0" dirty="0"/>
        </a:p>
        <a:p>
          <a:pPr marL="114300" lvl="1" indent="-114300" algn="l" defTabSz="622300" rtl="0">
            <a:lnSpc>
              <a:spcPct val="90000"/>
            </a:lnSpc>
            <a:spcBef>
              <a:spcPct val="0"/>
            </a:spcBef>
            <a:spcAft>
              <a:spcPct val="15000"/>
            </a:spcAft>
            <a:buChar char="••"/>
          </a:pPr>
          <a:r>
            <a:rPr lang="es-ES_tradnl" sz="1400" kern="1200" noProof="0" dirty="0" smtClean="0"/>
            <a:t>El supuesto de racionalidad está apoyado</a:t>
          </a:r>
          <a:r>
            <a:rPr lang="es-ES_tradnl" sz="1400" kern="1200" baseline="0" noProof="0" dirty="0" smtClean="0"/>
            <a:t> de poco contenido empírico—es fácil refutarlo</a:t>
          </a:r>
          <a:endParaRPr lang="es-ES_tradnl" sz="1400" kern="1200" noProof="0" dirty="0"/>
        </a:p>
      </dsp:txBody>
      <dsp:txXfrm>
        <a:off x="6087" y="1531976"/>
        <a:ext cx="2764100" cy="3259671"/>
      </dsp:txXfrm>
    </dsp:sp>
    <dsp:sp modelId="{DEC0FB44-43B2-324A-AE92-75033B305C04}">
      <dsp:nvSpPr>
        <dsp:cNvPr id="0" name=""/>
        <dsp:cNvSpPr/>
      </dsp:nvSpPr>
      <dsp:spPr>
        <a:xfrm>
          <a:off x="3118449" y="532841"/>
          <a:ext cx="2764100" cy="9950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s-ES_tradnl" sz="1600" kern="1200" noProof="0" dirty="0" err="1" smtClean="0"/>
            <a:t>Behavioral</a:t>
          </a:r>
          <a:r>
            <a:rPr lang="es-ES_tradnl" sz="1600" kern="1200" noProof="0" dirty="0" smtClean="0"/>
            <a:t> </a:t>
          </a:r>
          <a:r>
            <a:rPr lang="es-ES_tradnl" sz="1600" kern="1200" noProof="0" dirty="0" err="1" smtClean="0"/>
            <a:t>economics</a:t>
          </a:r>
          <a:r>
            <a:rPr lang="es-ES_tradnl" sz="1600" kern="1200" noProof="0" dirty="0" smtClean="0"/>
            <a:t> en política al consumidor</a:t>
          </a:r>
          <a:endParaRPr lang="es-ES_tradnl" sz="1600" kern="1200" noProof="0" dirty="0"/>
        </a:p>
      </dsp:txBody>
      <dsp:txXfrm>
        <a:off x="3118449" y="532841"/>
        <a:ext cx="2764100" cy="995032"/>
      </dsp:txXfrm>
    </dsp:sp>
    <dsp:sp modelId="{144C17FE-8D1E-0F4A-AAB7-CFA9CA6FE39D}">
      <dsp:nvSpPr>
        <dsp:cNvPr id="0" name=""/>
        <dsp:cNvSpPr/>
      </dsp:nvSpPr>
      <dsp:spPr>
        <a:xfrm>
          <a:off x="3118449" y="1527873"/>
          <a:ext cx="2764100" cy="32678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57150" lvl="1" indent="0" algn="l" defTabSz="444500" rtl="0">
            <a:lnSpc>
              <a:spcPct val="90000"/>
            </a:lnSpc>
            <a:spcBef>
              <a:spcPct val="0"/>
            </a:spcBef>
            <a:spcAft>
              <a:spcPct val="15000"/>
            </a:spcAft>
            <a:buChar char="••"/>
          </a:pPr>
          <a:r>
            <a:rPr lang="es-ES_tradnl" sz="1400" kern="1200" noProof="0" dirty="0" smtClean="0"/>
            <a:t>Hasta qué punto pueden</a:t>
          </a:r>
          <a:r>
            <a:rPr lang="es-ES_tradnl" sz="1400" kern="1200" baseline="0" noProof="0" dirty="0" smtClean="0"/>
            <a:t> las herramientas de BE</a:t>
          </a:r>
          <a:endParaRPr lang="es-ES_tradnl" sz="1400" kern="1200" noProof="0" dirty="0"/>
        </a:p>
        <a:p>
          <a:pPr marL="114300" lvl="2" indent="0" algn="l" defTabSz="444500" rtl="0">
            <a:lnSpc>
              <a:spcPct val="90000"/>
            </a:lnSpc>
            <a:spcBef>
              <a:spcPct val="0"/>
            </a:spcBef>
            <a:spcAft>
              <a:spcPct val="15000"/>
            </a:spcAft>
            <a:buChar char="••"/>
          </a:pPr>
          <a:r>
            <a:rPr lang="es-ES_tradnl" sz="1400" kern="1200" noProof="0" dirty="0" smtClean="0"/>
            <a:t>1) Auxiliar en alcanzar los objetivos de política de</a:t>
          </a:r>
          <a:r>
            <a:rPr lang="es-ES_tradnl" sz="1400" kern="1200" baseline="0" noProof="0" dirty="0" smtClean="0"/>
            <a:t> manera más eficiente</a:t>
          </a:r>
          <a:endParaRPr lang="es-ES_tradnl" sz="1400" kern="1200" noProof="0" dirty="0"/>
        </a:p>
        <a:p>
          <a:pPr marL="114300" lvl="2" indent="0" algn="l" defTabSz="444500" rtl="0">
            <a:lnSpc>
              <a:spcPct val="90000"/>
            </a:lnSpc>
            <a:spcBef>
              <a:spcPct val="0"/>
            </a:spcBef>
            <a:spcAft>
              <a:spcPct val="15000"/>
            </a:spcAft>
            <a:buChar char="••"/>
          </a:pPr>
          <a:r>
            <a:rPr lang="es-ES_tradnl" sz="1400" kern="1200" noProof="0" dirty="0" smtClean="0"/>
            <a:t>2) Usarse de apoyo o justificación para un objetivos de</a:t>
          </a:r>
          <a:r>
            <a:rPr lang="es-ES_tradnl" sz="1400" kern="1200" baseline="0" noProof="0" dirty="0" smtClean="0"/>
            <a:t> política en particular</a:t>
          </a:r>
          <a:endParaRPr lang="es-ES_tradnl" sz="1400" kern="1200" noProof="0" dirty="0"/>
        </a:p>
        <a:p>
          <a:pPr marL="57150" lvl="1" indent="0" algn="l" defTabSz="444500" rtl="0">
            <a:lnSpc>
              <a:spcPct val="90000"/>
            </a:lnSpc>
            <a:spcBef>
              <a:spcPct val="0"/>
            </a:spcBef>
            <a:spcAft>
              <a:spcPct val="15000"/>
            </a:spcAft>
            <a:buChar char="••"/>
          </a:pPr>
          <a:r>
            <a:rPr lang="es-ES_tradnl" sz="1400" kern="1200" noProof="0" dirty="0" smtClean="0"/>
            <a:t>El valor principal de BE a la política de protección al consumidor está en su habilidad de apoyar</a:t>
          </a:r>
          <a:r>
            <a:rPr lang="es-ES_tradnl" sz="1400" kern="1200" baseline="0" noProof="0" dirty="0" smtClean="0"/>
            <a:t> en una implementación más eficiente de los objetivos de política pública existentes. </a:t>
          </a:r>
          <a:endParaRPr lang="es-ES_tradnl" sz="1400" kern="1200" noProof="0" dirty="0"/>
        </a:p>
        <a:p>
          <a:pPr marL="57150" marR="0" lvl="1" indent="-57150" algn="l" defTabSz="444500" rtl="0" eaLnBrk="1" fontAlgn="auto" latinLnBrk="0" hangingPunct="1">
            <a:lnSpc>
              <a:spcPct val="90000"/>
            </a:lnSpc>
            <a:spcBef>
              <a:spcPct val="0"/>
            </a:spcBef>
            <a:spcAft>
              <a:spcPct val="15000"/>
            </a:spcAft>
            <a:buClrTx/>
            <a:buSzTx/>
            <a:buFontTx/>
            <a:buChar char="••"/>
            <a:tabLst/>
            <a:defRPr/>
          </a:pPr>
          <a:endParaRPr lang="es-ES_tradnl" sz="1400" kern="1200" noProof="0" dirty="0"/>
        </a:p>
      </dsp:txBody>
      <dsp:txXfrm>
        <a:off x="3118449" y="1527873"/>
        <a:ext cx="2764100" cy="3267876"/>
      </dsp:txXfrm>
    </dsp:sp>
    <dsp:sp modelId="{E1744910-E207-4542-AF51-DC9EC1E47B50}">
      <dsp:nvSpPr>
        <dsp:cNvPr id="0" name=""/>
        <dsp:cNvSpPr/>
      </dsp:nvSpPr>
      <dsp:spPr>
        <a:xfrm>
          <a:off x="6230811" y="532841"/>
          <a:ext cx="2764100" cy="9950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s-ES_tradnl" sz="1600" kern="1200" noProof="0" dirty="0" err="1" smtClean="0"/>
            <a:t>Behavioral</a:t>
          </a:r>
          <a:r>
            <a:rPr lang="es-ES_tradnl" sz="1600" kern="1200" noProof="0" dirty="0" smtClean="0"/>
            <a:t> </a:t>
          </a:r>
          <a:r>
            <a:rPr lang="es-ES_tradnl" sz="1600" kern="1200" noProof="0" dirty="0" err="1" smtClean="0"/>
            <a:t>economics</a:t>
          </a:r>
          <a:r>
            <a:rPr lang="es-ES_tradnl" sz="1600" kern="1200" noProof="0" dirty="0" smtClean="0"/>
            <a:t> en política de competencia</a:t>
          </a:r>
          <a:endParaRPr lang="es-ES_tradnl" sz="1600" kern="1200" noProof="0" dirty="0"/>
        </a:p>
      </dsp:txBody>
      <dsp:txXfrm>
        <a:off x="6230811" y="532841"/>
        <a:ext cx="2764100" cy="995032"/>
      </dsp:txXfrm>
    </dsp:sp>
    <dsp:sp modelId="{26E13234-7B44-124F-A972-5128CDC085C3}">
      <dsp:nvSpPr>
        <dsp:cNvPr id="0" name=""/>
        <dsp:cNvSpPr/>
      </dsp:nvSpPr>
      <dsp:spPr>
        <a:xfrm>
          <a:off x="6230811" y="1527873"/>
          <a:ext cx="2764100" cy="32678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s-ES_tradnl" sz="1400" kern="1200" noProof="0" dirty="0" smtClean="0"/>
            <a:t>La mayor parte de los análisis económicos</a:t>
          </a:r>
          <a:r>
            <a:rPr lang="es-ES_tradnl" sz="1400" kern="1200" baseline="0" noProof="0" dirty="0" smtClean="0"/>
            <a:t> tratan sobre fenómenos de mercados, no comportamiento individual</a:t>
          </a:r>
          <a:endParaRPr lang="es-ES_tradnl" sz="1400" kern="1200" noProof="0" dirty="0"/>
        </a:p>
        <a:p>
          <a:pPr marL="114300" lvl="1" indent="-114300" algn="l" defTabSz="622300" rtl="0">
            <a:lnSpc>
              <a:spcPct val="90000"/>
            </a:lnSpc>
            <a:spcBef>
              <a:spcPct val="0"/>
            </a:spcBef>
            <a:spcAft>
              <a:spcPct val="15000"/>
            </a:spcAft>
            <a:buChar char="••"/>
          </a:pPr>
          <a:r>
            <a:rPr lang="es-ES_tradnl" sz="1400" kern="1200" noProof="0" dirty="0" smtClean="0"/>
            <a:t>Dado que los fenómenos de mercado</a:t>
          </a:r>
          <a:r>
            <a:rPr lang="es-ES_tradnl" sz="1400" kern="1200" baseline="0" noProof="0" dirty="0" smtClean="0"/>
            <a:t> son demasiado complejos para comprender en detalle, el análisis económico necesariamente se apoya de supuestos simplificadores que sacrifican realismo por asequibilidad</a:t>
          </a:r>
          <a:r>
            <a:rPr lang="es-ES_tradnl" sz="1400" kern="1200" noProof="0" dirty="0" smtClean="0"/>
            <a:t>. </a:t>
          </a:r>
          <a:endParaRPr lang="es-ES_tradnl" sz="1400" kern="1200" noProof="0" dirty="0"/>
        </a:p>
      </dsp:txBody>
      <dsp:txXfrm>
        <a:off x="6230811" y="1527873"/>
        <a:ext cx="2764100" cy="3267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36264-4813-3F43-A5FC-077B2C44E921}">
      <dsp:nvSpPr>
        <dsp:cNvPr id="0" name=""/>
        <dsp:cNvSpPr/>
      </dsp:nvSpPr>
      <dsp:spPr>
        <a:xfrm>
          <a:off x="0" y="27332"/>
          <a:ext cx="8139290" cy="1826625"/>
        </a:xfrm>
        <a:prstGeom prst="round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s-ES" sz="2100" kern="1200" dirty="0" smtClean="0"/>
            <a:t>"Gran parte de la controversia en torno a la economía del comportamiento no es acerca de si los individuos son racionales, sino sobre la competencia del gobierno para proteger a las personas en contra de su propia irracionalidad".</a:t>
          </a:r>
          <a:endParaRPr lang="en-US" sz="2100" kern="1200" dirty="0"/>
        </a:p>
      </dsp:txBody>
      <dsp:txXfrm>
        <a:off x="89168" y="116500"/>
        <a:ext cx="7960954" cy="1648289"/>
      </dsp:txXfrm>
    </dsp:sp>
    <dsp:sp modelId="{1D10CA54-F20D-D242-B597-3F72029C7148}">
      <dsp:nvSpPr>
        <dsp:cNvPr id="0" name=""/>
        <dsp:cNvSpPr/>
      </dsp:nvSpPr>
      <dsp:spPr>
        <a:xfrm>
          <a:off x="0" y="1853958"/>
          <a:ext cx="813929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422"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is-IS" sz="1600" kern="1200" dirty="0" smtClean="0"/>
            <a:t>Salinger (2010) </a:t>
          </a:r>
          <a:endParaRPr lang="en-US" sz="1600" kern="1200" dirty="0"/>
        </a:p>
      </dsp:txBody>
      <dsp:txXfrm>
        <a:off x="0" y="1853958"/>
        <a:ext cx="8139290" cy="347760"/>
      </dsp:txXfrm>
    </dsp:sp>
    <dsp:sp modelId="{A900288B-29F4-B847-BBCA-BF52608F3472}">
      <dsp:nvSpPr>
        <dsp:cNvPr id="0" name=""/>
        <dsp:cNvSpPr/>
      </dsp:nvSpPr>
      <dsp:spPr>
        <a:xfrm>
          <a:off x="0" y="2201718"/>
          <a:ext cx="8139290" cy="1826625"/>
        </a:xfrm>
        <a:prstGeom prst="round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s-ES" sz="2100" kern="1200" dirty="0" smtClean="0"/>
            <a:t>"Estoy, sin embargo, bastante escéptico sobre el valor de la economía del comportamiento en la formulación de los objetivos de la política de protección del consumidor. Esto es especialmente cierto en lo que se refiere a la generación de nuevas intervenciones del gobierno que no podía justificarse sobre la base de la economía convencional."</a:t>
          </a:r>
          <a:endParaRPr lang="en-US" sz="2100" kern="1200" dirty="0"/>
        </a:p>
      </dsp:txBody>
      <dsp:txXfrm>
        <a:off x="89168" y="2290886"/>
        <a:ext cx="7960954" cy="1648289"/>
      </dsp:txXfrm>
    </dsp:sp>
    <dsp:sp modelId="{E437DF9F-F66C-504D-AACC-100328615D8A}">
      <dsp:nvSpPr>
        <dsp:cNvPr id="0" name=""/>
        <dsp:cNvSpPr/>
      </dsp:nvSpPr>
      <dsp:spPr>
        <a:xfrm>
          <a:off x="0" y="4028343"/>
          <a:ext cx="813929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422"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Mulholland (2007) </a:t>
          </a:r>
          <a:endParaRPr lang="en-US" sz="1600" kern="1200" dirty="0"/>
        </a:p>
      </dsp:txBody>
      <dsp:txXfrm>
        <a:off x="0" y="4028343"/>
        <a:ext cx="8139290" cy="3477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A4C1FC-AA7B-7B4E-A3D6-5F2AF50FE9CA}" type="datetimeFigureOut">
              <a:rPr lang="es-ES" smtClean="0"/>
              <a:pPr/>
              <a:t>15/3/16</a:t>
            </a:fld>
            <a:endParaRPr lang="es-MX"/>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E6FF9E-B01C-E24D-BACA-27B929D0C405}" type="slidenum">
              <a:rPr lang="es-MX" smtClean="0"/>
              <a:pPr/>
              <a:t>‹#›</a:t>
            </a:fld>
            <a:endParaRPr lang="es-MX"/>
          </a:p>
        </p:txBody>
      </p:sp>
    </p:spTree>
    <p:extLst>
      <p:ext uri="{BB962C8B-B14F-4D97-AF65-F5344CB8AC3E}">
        <p14:creationId xmlns:p14="http://schemas.microsoft.com/office/powerpoint/2010/main" val="3724359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79BC0-45D3-498C-956F-7F252497126D}" type="datetimeFigureOut">
              <a:rPr lang="en-US" smtClean="0"/>
              <a:pPr/>
              <a:t>3/15/16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AE17A0-8C2E-4576-BB48-D454638CE4B7}" type="slidenum">
              <a:rPr lang="en-US" smtClean="0"/>
              <a:pPr/>
              <a:t>‹#›</a:t>
            </a:fld>
            <a:endParaRPr lang="en-US"/>
          </a:p>
        </p:txBody>
      </p:sp>
    </p:spTree>
    <p:extLst>
      <p:ext uri="{BB962C8B-B14F-4D97-AF65-F5344CB8AC3E}">
        <p14:creationId xmlns:p14="http://schemas.microsoft.com/office/powerpoint/2010/main" val="378643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s://www.competitionpolicyinternational.com/behavioral-economics-consumer-protection-and-antitrust/"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17774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AE17A0-8C2E-4576-BB48-D454638CE4B7}" type="slidenum">
              <a:rPr lang="en-US" smtClean="0"/>
              <a:pPr/>
              <a:t>3</a:t>
            </a:fld>
            <a:endParaRPr lang="en-US"/>
          </a:p>
        </p:txBody>
      </p:sp>
    </p:spTree>
    <p:extLst>
      <p:ext uri="{BB962C8B-B14F-4D97-AF65-F5344CB8AC3E}">
        <p14:creationId xmlns:p14="http://schemas.microsoft.com/office/powerpoint/2010/main" val="169376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--Brennan, T. (2007), “Consumer Preference Not to Choose: Methodological and Policy Implications.” </a:t>
            </a:r>
            <a:r>
              <a:rPr lang="en-US" sz="1200" i="1" kern="1200" dirty="0" smtClean="0">
                <a:solidFill>
                  <a:schemeClr val="tx1"/>
                </a:solidFill>
                <a:effectLst/>
                <a:latin typeface="+mn-lt"/>
                <a:ea typeface="+mn-ea"/>
                <a:cs typeface="+mn-cs"/>
              </a:rPr>
              <a:t>Energy Policy, </a:t>
            </a:r>
            <a:r>
              <a:rPr lang="en-US" sz="1200" kern="1200" dirty="0" smtClean="0">
                <a:solidFill>
                  <a:schemeClr val="tx1"/>
                </a:solidFill>
                <a:effectLst/>
                <a:latin typeface="+mn-lt"/>
                <a:ea typeface="+mn-ea"/>
                <a:cs typeface="+mn-cs"/>
              </a:rPr>
              <a:t>35:3, 1616-27, http://</a:t>
            </a:r>
            <a:r>
              <a:rPr lang="en-US" sz="1200" kern="1200" dirty="0" err="1" smtClean="0">
                <a:solidFill>
                  <a:schemeClr val="tx1"/>
                </a:solidFill>
                <a:effectLst/>
                <a:latin typeface="+mn-lt"/>
                <a:ea typeface="+mn-ea"/>
                <a:cs typeface="+mn-cs"/>
              </a:rPr>
              <a:t>www.rff.org</a:t>
            </a:r>
            <a:r>
              <a:rPr lang="en-US" sz="1200" kern="1200" dirty="0" smtClean="0">
                <a:solidFill>
                  <a:schemeClr val="tx1"/>
                </a:solidFill>
                <a:effectLst/>
                <a:latin typeface="+mn-lt"/>
                <a:ea typeface="+mn-ea"/>
                <a:cs typeface="+mn-cs"/>
              </a:rPr>
              <a:t>/Documents/RFF-DP-05-51.pdf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--Salinger, Michael, (2010), “</a:t>
            </a:r>
            <a:r>
              <a:rPr lang="en-US" b="1" dirty="0" smtClean="0">
                <a:effectLst/>
                <a:hlinkClick r:id="rId3"/>
              </a:rPr>
              <a:t>Behavioral Economics, Consumer Protection, and Antitrust</a:t>
            </a:r>
            <a:r>
              <a:rPr lang="en-US" b="1" dirty="0" smtClean="0">
                <a:effectLst/>
              </a:rPr>
              <a:t>”, CPI Journal.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--Behavioral Economics and the Federal Trade Commission Joseph P. Mulholland</a:t>
            </a:r>
            <a:r>
              <a:rPr lang="en-US" sz="1200" b="1" i="1" kern="1200" dirty="0" smtClean="0">
                <a:solidFill>
                  <a:schemeClr val="tx1"/>
                </a:solidFill>
                <a:effectLst/>
                <a:latin typeface="+mn-lt"/>
                <a:ea typeface="+mn-ea"/>
                <a:cs typeface="+mn-cs"/>
              </a:rPr>
              <a:t>1 </a:t>
            </a:r>
            <a:r>
              <a:rPr lang="en-US" sz="1200" b="0" i="0" kern="1200" baseline="0" dirty="0" smtClean="0">
                <a:solidFill>
                  <a:schemeClr val="tx1"/>
                </a:solidFill>
                <a:effectLst/>
                <a:latin typeface="+mn-lt"/>
                <a:ea typeface="+mn-ea"/>
                <a:cs typeface="+mn-cs"/>
              </a:rPr>
              <a:t> (12/Dec/2007). </a:t>
            </a:r>
            <a:r>
              <a:rPr lang="en-US" sz="1200" kern="1200" dirty="0" smtClean="0">
                <a:solidFill>
                  <a:schemeClr val="tx1"/>
                </a:solidFill>
                <a:effectLst/>
                <a:latin typeface="+mn-lt"/>
                <a:ea typeface="+mn-ea"/>
                <a:cs typeface="+mn-cs"/>
              </a:rPr>
              <a:t>Presentation to the Australian Productivity Commission Roundtable on </a:t>
            </a:r>
            <a:r>
              <a:rPr lang="en-US" sz="1200" kern="1200" dirty="0" err="1" smtClean="0">
                <a:solidFill>
                  <a:schemeClr val="tx1"/>
                </a:solidFill>
                <a:effectLst/>
                <a:latin typeface="+mn-lt"/>
                <a:ea typeface="+mn-ea"/>
                <a:cs typeface="+mn-cs"/>
              </a:rPr>
              <a:t>Behavioural</a:t>
            </a:r>
            <a:r>
              <a:rPr lang="en-US" sz="1200" kern="1200" dirty="0" smtClean="0">
                <a:solidFill>
                  <a:schemeClr val="tx1"/>
                </a:solidFill>
                <a:effectLst/>
                <a:latin typeface="+mn-lt"/>
                <a:ea typeface="+mn-ea"/>
                <a:cs typeface="+mn-cs"/>
              </a:rPr>
              <a:t> Economics and Public Policy 8-9 August 2007. http://</a:t>
            </a:r>
            <a:r>
              <a:rPr lang="en-US" sz="1200" kern="1200" dirty="0" err="1" smtClean="0">
                <a:solidFill>
                  <a:schemeClr val="tx1"/>
                </a:solidFill>
                <a:effectLst/>
                <a:latin typeface="+mn-lt"/>
                <a:ea typeface="+mn-ea"/>
                <a:cs typeface="+mn-cs"/>
              </a:rPr>
              <a:t>www.pc.gov.au</a:t>
            </a:r>
            <a:r>
              <a:rPr lang="en-US" sz="1200" kern="1200" dirty="0" smtClean="0">
                <a:solidFill>
                  <a:schemeClr val="tx1"/>
                </a:solidFill>
                <a:effectLst/>
                <a:latin typeface="+mn-lt"/>
                <a:ea typeface="+mn-ea"/>
                <a:cs typeface="+mn-cs"/>
              </a:rPr>
              <a:t>/research/</a:t>
            </a:r>
            <a:r>
              <a:rPr lang="en-US" sz="1200" kern="1200" dirty="0" err="1" smtClean="0">
                <a:solidFill>
                  <a:schemeClr val="tx1"/>
                </a:solidFill>
                <a:effectLst/>
                <a:latin typeface="+mn-lt"/>
                <a:ea typeface="+mn-ea"/>
                <a:cs typeface="+mn-cs"/>
              </a:rPr>
              <a:t>confproc</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behaviouraleconomics</a:t>
            </a:r>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--SUMMARY REPORT ON THE FTC BEHAVIORAL ECONOMICS CONFERENCE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Joseph P. Mulholland1. http://</a:t>
            </a:r>
            <a:r>
              <a:rPr lang="en-US" sz="1200" kern="1200" dirty="0" err="1" smtClean="0">
                <a:solidFill>
                  <a:schemeClr val="tx1"/>
                </a:solidFill>
                <a:effectLst/>
                <a:latin typeface="+mn-lt"/>
                <a:ea typeface="+mn-ea"/>
                <a:cs typeface="+mn-cs"/>
              </a:rPr>
              <a:t>www.ftc.gov</a:t>
            </a:r>
            <a:r>
              <a:rPr lang="en-US" sz="1200" kern="1200" dirty="0" smtClean="0">
                <a:solidFill>
                  <a:schemeClr val="tx1"/>
                </a:solidFill>
                <a:effectLst/>
                <a:latin typeface="+mn-lt"/>
                <a:ea typeface="+mn-ea"/>
                <a:cs typeface="+mn-cs"/>
              </a:rPr>
              <a:t>/be/</a:t>
            </a:r>
            <a:r>
              <a:rPr lang="en-US" sz="1200" kern="1200" dirty="0" err="1" smtClean="0">
                <a:solidFill>
                  <a:schemeClr val="tx1"/>
                </a:solidFill>
                <a:effectLst/>
                <a:latin typeface="+mn-lt"/>
                <a:ea typeface="+mn-ea"/>
                <a:cs typeface="+mn-cs"/>
              </a:rPr>
              <a:t>consumerbehavior</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index.shtml</a:t>
            </a:r>
            <a:r>
              <a:rPr lang="en-US" sz="1200" kern="1200" dirty="0" smtClean="0">
                <a:solidFill>
                  <a:schemeClr val="tx1"/>
                </a:solidFill>
                <a:effectLst/>
                <a:latin typeface="+mn-lt"/>
                <a:ea typeface="+mn-ea"/>
                <a:cs typeface="+mn-cs"/>
              </a:rPr>
              <a:t>. </a:t>
            </a:r>
            <a:endParaRPr lang="en-US" dirty="0" smtClean="0"/>
          </a:p>
          <a:p>
            <a:r>
              <a:rPr lang="en-US" sz="1200" kern="1200" dirty="0" smtClean="0">
                <a:solidFill>
                  <a:schemeClr val="tx1"/>
                </a:solidFill>
                <a:effectLst/>
                <a:latin typeface="+mn-lt"/>
                <a:ea typeface="+mn-ea"/>
                <a:cs typeface="+mn-cs"/>
              </a:rPr>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2AE17A0-8C2E-4576-BB48-D454638CE4B7}" type="slidenum">
              <a:rPr lang="en-US" smtClean="0"/>
              <a:pPr/>
              <a:t>5</a:t>
            </a:fld>
            <a:endParaRPr lang="en-US"/>
          </a:p>
        </p:txBody>
      </p:sp>
    </p:spTree>
    <p:extLst>
      <p:ext uri="{BB962C8B-B14F-4D97-AF65-F5344CB8AC3E}">
        <p14:creationId xmlns:p14="http://schemas.microsoft.com/office/powerpoint/2010/main" val="3104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AE17A0-8C2E-4576-BB48-D454638CE4B7}" type="slidenum">
              <a:rPr lang="en-US" smtClean="0"/>
              <a:pPr/>
              <a:t>11</a:t>
            </a:fld>
            <a:endParaRPr lang="en-US"/>
          </a:p>
        </p:txBody>
      </p:sp>
    </p:spTree>
    <p:extLst>
      <p:ext uri="{BB962C8B-B14F-4D97-AF65-F5344CB8AC3E}">
        <p14:creationId xmlns:p14="http://schemas.microsoft.com/office/powerpoint/2010/main" val="996190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1C37D6-250D-4171-9009-B4302242896F}" type="datetimeFigureOut">
              <a:rPr lang="en-US" smtClean="0"/>
              <a:pPr/>
              <a:t>3/15/16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1C37D6-250D-4171-9009-B4302242896F}" type="datetimeFigureOut">
              <a:rPr lang="en-US" smtClean="0"/>
              <a:pPr/>
              <a:t>3/15/16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1C37D6-250D-4171-9009-B4302242896F}" type="datetimeFigureOut">
              <a:rPr lang="en-US" smtClean="0"/>
              <a:pPr/>
              <a:t>3/15/16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3696855" y="-1"/>
            <a:ext cx="5447145" cy="5738091"/>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pic>
        <p:nvPicPr>
          <p:cNvPr id="13" name="Picture 12" descr="Screen shot 2011-03-07 at 3.27.17 PM.png"/>
          <p:cNvPicPr>
            <a:picLocks noChangeAspect="1"/>
          </p:cNvPicPr>
          <p:nvPr userDrawn="1"/>
        </p:nvPicPr>
        <p:blipFill>
          <a:blip r:embed="rId2" cstate="print">
            <a:alphaModFix amt="55000"/>
            <a:extLst>
              <a:ext uri="{28A0092B-C50C-407E-A947-70E740481C1C}">
                <a14:useLocalDpi xmlns:a14="http://schemas.microsoft.com/office/drawing/2010/main" val="0"/>
              </a:ext>
            </a:extLst>
          </a:blip>
          <a:stretch>
            <a:fillRect/>
          </a:stretch>
        </p:blipFill>
        <p:spPr>
          <a:xfrm>
            <a:off x="3609107" y="442768"/>
            <a:ext cx="5511800" cy="4851400"/>
          </a:xfrm>
          <a:prstGeom prst="rect">
            <a:avLst/>
          </a:prstGeom>
        </p:spPr>
      </p:pic>
      <p:sp>
        <p:nvSpPr>
          <p:cNvPr id="8" name="Rectangle 7"/>
          <p:cNvSpPr/>
          <p:nvPr userDrawn="1"/>
        </p:nvSpPr>
        <p:spPr>
          <a:xfrm>
            <a:off x="0" y="0"/>
            <a:ext cx="3186545"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pic>
        <p:nvPicPr>
          <p:cNvPr id="7" name="Picture 6" descr="header.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6200000">
            <a:off x="-346361" y="2597727"/>
            <a:ext cx="6857999" cy="1662545"/>
          </a:xfrm>
          <a:prstGeom prst="rect">
            <a:avLst/>
          </a:prstGeom>
        </p:spPr>
      </p:pic>
      <p:sp>
        <p:nvSpPr>
          <p:cNvPr id="2" name="Title 1"/>
          <p:cNvSpPr>
            <a:spLocks noGrp="1"/>
          </p:cNvSpPr>
          <p:nvPr>
            <p:ph type="ctrTitle"/>
          </p:nvPr>
        </p:nvSpPr>
        <p:spPr bwMode="black">
          <a:xfrm>
            <a:off x="3913912" y="2130425"/>
            <a:ext cx="4710543" cy="1470025"/>
          </a:xfrm>
        </p:spPr>
        <p:txBody>
          <a:bodyPr>
            <a:normAutofit/>
          </a:bodyPr>
          <a:lstStyle>
            <a:lvl1pPr algn="l">
              <a:defRPr sz="32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3913912" y="3595832"/>
            <a:ext cx="4710543" cy="1570037"/>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0" name="Picture 9" descr="glo_extra_rgb.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5754" y="2130425"/>
            <a:ext cx="2930791" cy="1022670"/>
          </a:xfrm>
          <a:prstGeom prst="rect">
            <a:avLst/>
          </a:prstGeom>
        </p:spPr>
      </p:pic>
      <p:sp>
        <p:nvSpPr>
          <p:cNvPr id="12" name="Rectangle 11"/>
          <p:cNvSpPr/>
          <p:nvPr userDrawn="1"/>
        </p:nvSpPr>
        <p:spPr>
          <a:xfrm>
            <a:off x="0" y="5738090"/>
            <a:ext cx="9144000" cy="1131456"/>
          </a:xfrm>
          <a:prstGeom prst="rect">
            <a:avLst/>
          </a:prstGeom>
          <a:solidFill>
            <a:srgbClr val="004D8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sp>
        <p:nvSpPr>
          <p:cNvPr id="4" name="Date Placeholder 3"/>
          <p:cNvSpPr>
            <a:spLocks noGrp="1"/>
          </p:cNvSpPr>
          <p:nvPr>
            <p:ph type="dt" sz="half" idx="10"/>
          </p:nvPr>
        </p:nvSpPr>
        <p:spPr>
          <a:xfrm>
            <a:off x="3913912" y="5165869"/>
            <a:ext cx="2133600" cy="365125"/>
          </a:xfrm>
        </p:spPr>
        <p:txBody>
          <a:bodyPr/>
          <a:lstStyle>
            <a:lvl1pPr>
              <a:defRPr>
                <a:solidFill>
                  <a:schemeClr val="bg1">
                    <a:lumMod val="50000"/>
                  </a:schemeClr>
                </a:solidFill>
              </a:defRPr>
            </a:lvl1pPr>
          </a:lstStyle>
          <a:p>
            <a:fld id="{EEE4342C-F354-4A12-92D3-F34CD27057F8}" type="datetime5">
              <a:rPr lang="en-US" smtClean="0">
                <a:solidFill>
                  <a:prstClr val="white">
                    <a:lumMod val="50000"/>
                  </a:prstClr>
                </a:solidFill>
              </a:rPr>
              <a:pPr/>
              <a:t>15-Mar-16</a:t>
            </a:fld>
            <a:endParaRPr lang="en-US" dirty="0">
              <a:solidFill>
                <a:prstClr val="white">
                  <a:lumMod val="50000"/>
                </a:prstClr>
              </a:solidFill>
            </a:endParaRPr>
          </a:p>
        </p:txBody>
      </p:sp>
    </p:spTree>
    <p:extLst>
      <p:ext uri="{BB962C8B-B14F-4D97-AF65-F5344CB8AC3E}">
        <p14:creationId xmlns:p14="http://schemas.microsoft.com/office/powerpoint/2010/main" val="1873056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704274" y="0"/>
            <a:ext cx="6735618" cy="1283988"/>
          </a:xfrm>
        </p:spPr>
        <p:txBody>
          <a:bodyPr/>
          <a:lstStyle/>
          <a:p>
            <a:r>
              <a:rPr lang="en-US"/>
              <a:t>Click to edit Master title style</a:t>
            </a:r>
          </a:p>
        </p:txBody>
      </p:sp>
      <p:sp>
        <p:nvSpPr>
          <p:cNvPr id="3" name="Content Placeholder 2"/>
          <p:cNvSpPr>
            <a:spLocks noGrp="1"/>
          </p:cNvSpPr>
          <p:nvPr>
            <p:ph idx="1"/>
          </p:nvPr>
        </p:nvSpPr>
        <p:spPr>
          <a:xfrm>
            <a:off x="681182" y="1600201"/>
            <a:ext cx="7285182" cy="44034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bwMode="white"/>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6" name="Slide Number Placeholder 5"/>
          <p:cNvSpPr>
            <a:spLocks noGrp="1"/>
          </p:cNvSpPr>
          <p:nvPr>
            <p:ph type="sldNum" sz="quarter" idx="12"/>
          </p:nvPr>
        </p:nvSpPr>
        <p:spPr bwMode="white"/>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25562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0"/>
            <a:ext cx="9144000" cy="4406900"/>
          </a:xfrm>
          <a:prstGeom prst="rect">
            <a:avLst/>
          </a:prstGeom>
          <a:solidFill>
            <a:srgbClr val="FFFF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sp>
        <p:nvSpPr>
          <p:cNvPr id="7" name="Rectangle 6"/>
          <p:cNvSpPr/>
          <p:nvPr userDrawn="1"/>
        </p:nvSpPr>
        <p:spPr>
          <a:xfrm>
            <a:off x="0" y="4406900"/>
            <a:ext cx="9144000" cy="2462645"/>
          </a:xfrm>
          <a:prstGeom prst="rect">
            <a:avLst/>
          </a:prstGeom>
          <a:solidFill>
            <a:srgbClr val="004D8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bwMode="white">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bwMode="white"/>
        <p:txBody>
          <a:bodyPr/>
          <a:lstStyle/>
          <a:p>
            <a:fld id="{012EE934-9752-47AB-8F4D-583265C0B2D1}" type="datetime5">
              <a:rPr lang="en-US" smtClean="0">
                <a:solidFill>
                  <a:prstClr val="white"/>
                </a:solidFill>
              </a:rPr>
              <a:pPr/>
              <a:t>15-Mar-16</a:t>
            </a:fld>
            <a:endParaRPr lang="en-US" dirty="0">
              <a:solidFill>
                <a:prstClr val="white"/>
              </a:solidFill>
            </a:endParaRPr>
          </a:p>
        </p:txBody>
      </p:sp>
      <p:sp>
        <p:nvSpPr>
          <p:cNvPr id="6" name="Slide Number Placeholder 5"/>
          <p:cNvSpPr>
            <a:spLocks noGrp="1"/>
          </p:cNvSpPr>
          <p:nvPr>
            <p:ph type="sldNum" sz="quarter" idx="12"/>
          </p:nvPr>
        </p:nvSpPr>
        <p:spPr bwMode="white"/>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08724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bwMode="white"/>
        <p:txBody>
          <a:bodyPr/>
          <a:lstStyle/>
          <a:p>
            <a:fld id="{C53A3A5F-7006-410E-A6E1-BCE965171DDF}" type="datetime5">
              <a:rPr lang="en-US" smtClean="0">
                <a:solidFill>
                  <a:prstClr val="white"/>
                </a:solidFill>
              </a:rPr>
              <a:pPr/>
              <a:t>15-Mar-16</a:t>
            </a:fld>
            <a:endParaRPr lang="en-US" dirty="0">
              <a:solidFill>
                <a:prstClr val="white"/>
              </a:solidFill>
            </a:endParaRPr>
          </a:p>
        </p:txBody>
      </p:sp>
      <p:sp>
        <p:nvSpPr>
          <p:cNvPr id="7" name="Slide Number Placeholder 6"/>
          <p:cNvSpPr>
            <a:spLocks noGrp="1"/>
          </p:cNvSpPr>
          <p:nvPr>
            <p:ph type="sldNum" sz="quarter" idx="12"/>
          </p:nvPr>
        </p:nvSpPr>
        <p:spPr bwMode="white"/>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88799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3B4A43-4AD6-4FC2-B2A5-E9C8A7070DB1}" type="datetime5">
              <a:rPr lang="en-US" smtClean="0">
                <a:solidFill>
                  <a:prstClr val="white"/>
                </a:solidFill>
              </a:rPr>
              <a:pPr/>
              <a:t>15-Mar-16</a:t>
            </a:fld>
            <a:endParaRPr lang="en-US" dirty="0">
              <a:solidFill>
                <a:prstClr val="white"/>
              </a:solidFill>
            </a:endParaRPr>
          </a:p>
        </p:txBody>
      </p:sp>
      <p:sp>
        <p:nvSpPr>
          <p:cNvPr id="9" name="Slide Number Placeholder 8"/>
          <p:cNvSpPr>
            <a:spLocks noGrp="1"/>
          </p:cNvSpPr>
          <p:nvPr>
            <p:ph type="sldNum" sz="quarter" idx="12"/>
          </p:nvPr>
        </p:nvSpPr>
        <p:spPr/>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27841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80E69C8-90CD-4A33-83A8-34FD4B4D41CB}" type="datetime5">
              <a:rPr lang="en-US" smtClean="0">
                <a:solidFill>
                  <a:prstClr val="white"/>
                </a:solidFill>
              </a:rPr>
              <a:pPr/>
              <a:t>15-Mar-16</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F0B54314-BF1E-5E4D-920D-F0DE0E66075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577850" y="1500188"/>
            <a:ext cx="7780338" cy="4017962"/>
          </a:xfrm>
        </p:spPr>
        <p:txBody>
          <a:bodyPr/>
          <a:lstStyle/>
          <a:p>
            <a:endParaRPr lang="en-US" dirty="0"/>
          </a:p>
        </p:txBody>
      </p:sp>
    </p:spTree>
    <p:extLst>
      <p:ext uri="{BB962C8B-B14F-4D97-AF65-F5344CB8AC3E}">
        <p14:creationId xmlns:p14="http://schemas.microsoft.com/office/powerpoint/2010/main" val="2383941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userDrawn="1"/>
        </p:nvSpPr>
        <p:spPr>
          <a:xfrm>
            <a:off x="0" y="0"/>
            <a:ext cx="9144000" cy="1789545"/>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3E3F3C-EC9A-4982-A7F5-D8257847CEBB}" type="datetime5">
              <a:rPr lang="en-US" smtClean="0">
                <a:solidFill>
                  <a:prstClr val="white"/>
                </a:solidFill>
              </a:rPr>
              <a:pPr/>
              <a:t>15-Mar-16</a:t>
            </a:fld>
            <a:endParaRPr lang="en-US" dirty="0">
              <a:solidFill>
                <a:prstClr val="white"/>
              </a:solidFill>
            </a:endParaRPr>
          </a:p>
        </p:txBody>
      </p:sp>
      <p:sp>
        <p:nvSpPr>
          <p:cNvPr id="7" name="Slide Number Placeholder 6"/>
          <p:cNvSpPr>
            <a:spLocks noGrp="1"/>
          </p:cNvSpPr>
          <p:nvPr>
            <p:ph type="sldNum" sz="quarter" idx="12"/>
          </p:nvPr>
        </p:nvSpPr>
        <p:spPr/>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09353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6172200"/>
          </a:xfrm>
          <a:prstGeom prst="rect">
            <a:avLst/>
          </a:prstGeom>
          <a:solidFill>
            <a:srgbClr val="FFFFFF"/>
          </a:solidFill>
          <a:ln>
            <a:solidFill>
              <a:srgbClr val="FFFFF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C191DB-8284-48B0-9CF9-D7A28CA9D88F}" type="datetime5">
              <a:rPr lang="en-US" smtClean="0">
                <a:solidFill>
                  <a:prstClr val="white"/>
                </a:solidFill>
              </a:rPr>
              <a:pPr/>
              <a:t>15-Mar-16</a:t>
            </a:fld>
            <a:endParaRPr lang="en-US" dirty="0">
              <a:solidFill>
                <a:prstClr val="white"/>
              </a:solidFill>
            </a:endParaRPr>
          </a:p>
        </p:txBody>
      </p:sp>
      <p:sp>
        <p:nvSpPr>
          <p:cNvPr id="7" name="Slide Number Placeholder 6"/>
          <p:cNvSpPr>
            <a:spLocks noGrp="1"/>
          </p:cNvSpPr>
          <p:nvPr>
            <p:ph type="sldNum" sz="quarter" idx="12"/>
          </p:nvPr>
        </p:nvSpPr>
        <p:spPr/>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7695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1C37D6-250D-4171-9009-B4302242896F}" type="datetimeFigureOut">
              <a:rPr lang="en-US" smtClean="0"/>
              <a:pPr/>
              <a:t>3/15/16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DBBE-3ED0-40A2-8FC9-50DC8A5E6DAF}" type="datetime5">
              <a:rPr lang="en-US" smtClean="0">
                <a:solidFill>
                  <a:prstClr val="white"/>
                </a:solidFill>
              </a:rPr>
              <a:pPr/>
              <a:t>15-Mar-16</a:t>
            </a:fld>
            <a:endParaRPr lang="en-US" dirty="0">
              <a:solidFill>
                <a:prstClr val="white"/>
              </a:solidFill>
            </a:endParaRPr>
          </a:p>
        </p:txBody>
      </p:sp>
      <p:sp>
        <p:nvSpPr>
          <p:cNvPr id="6" name="Slide Number Placeholder 5"/>
          <p:cNvSpPr>
            <a:spLocks noGrp="1"/>
          </p:cNvSpPr>
          <p:nvPr>
            <p:ph type="sldNum" sz="quarter" idx="12"/>
          </p:nvPr>
        </p:nvSpPr>
        <p:spPr/>
        <p:txBody>
          <a:bodyPr/>
          <a:lstStyle/>
          <a:p>
            <a:fld id="{F0B54314-BF1E-5E4D-920D-F0DE0E66075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2560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1C37D6-250D-4171-9009-B4302242896F}" type="datetimeFigureOut">
              <a:rPr lang="en-US" smtClean="0"/>
              <a:pPr/>
              <a:t>3/15/16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1C37D6-250D-4171-9009-B4302242896F}" type="datetimeFigureOut">
              <a:rPr lang="en-US" smtClean="0"/>
              <a:pPr/>
              <a:t>3/15/16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1C37D6-250D-4171-9009-B4302242896F}" type="datetimeFigureOut">
              <a:rPr lang="en-US" smtClean="0"/>
              <a:pPr/>
              <a:t>3/15/16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1C37D6-250D-4171-9009-B4302242896F}" type="datetimeFigureOut">
              <a:rPr lang="en-US" smtClean="0"/>
              <a:pPr/>
              <a:t>3/15/16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C37D6-250D-4171-9009-B4302242896F}" type="datetimeFigureOut">
              <a:rPr lang="en-US" smtClean="0"/>
              <a:pPr/>
              <a:t>3/15/16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1C37D6-250D-4171-9009-B4302242896F}" type="datetimeFigureOut">
              <a:rPr lang="en-US" smtClean="0"/>
              <a:pPr/>
              <a:t>3/15/16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1C37D6-250D-4171-9009-B4302242896F}" type="datetimeFigureOut">
              <a:rPr lang="en-US" smtClean="0"/>
              <a:pPr/>
              <a:t>3/15/16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27154C-02FB-4302-96F0-E5F2D74E56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C37D6-250D-4171-9009-B4302242896F}" type="datetimeFigureOut">
              <a:rPr lang="en-US" smtClean="0"/>
              <a:pPr/>
              <a:t>3/15/16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7154C-02FB-4302-96F0-E5F2D74E56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creen shot 2011-03-07 at 3.27.17 PM.png"/>
          <p:cNvPicPr>
            <a:picLocks noChangeAspect="1"/>
          </p:cNvPicPr>
          <p:nvPr userDrawn="1"/>
        </p:nvPicPr>
        <p:blipFill>
          <a:blip r:embed="rId11" cstate="print">
            <a:alphaModFix amt="55000"/>
            <a:extLst>
              <a:ext uri="{28A0092B-C50C-407E-A947-70E740481C1C}">
                <a14:useLocalDpi xmlns:a14="http://schemas.microsoft.com/office/drawing/2010/main" val="0"/>
              </a:ext>
            </a:extLst>
          </a:blip>
          <a:stretch>
            <a:fillRect/>
          </a:stretch>
        </p:blipFill>
        <p:spPr>
          <a:xfrm>
            <a:off x="4431512" y="1833473"/>
            <a:ext cx="4579346" cy="4030670"/>
          </a:xfrm>
          <a:prstGeom prst="rect">
            <a:avLst/>
          </a:prstGeom>
        </p:spPr>
      </p:pic>
      <p:sp>
        <p:nvSpPr>
          <p:cNvPr id="9" name="Rectangle 8"/>
          <p:cNvSpPr/>
          <p:nvPr userDrawn="1"/>
        </p:nvSpPr>
        <p:spPr bwMode="black">
          <a:xfrm>
            <a:off x="0" y="6126163"/>
            <a:ext cx="9144000" cy="743382"/>
          </a:xfrm>
          <a:prstGeom prst="rect">
            <a:avLst/>
          </a:prstGeom>
          <a:solidFill>
            <a:srgbClr val="004D8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457200"/>
            <a:endParaRPr lang="en-US" dirty="0">
              <a:solidFill>
                <a:prstClr val="white"/>
              </a:solidFill>
            </a:endParaRPr>
          </a:p>
        </p:txBody>
      </p:sp>
      <p:pic>
        <p:nvPicPr>
          <p:cNvPr id="8" name="Picture 7" descr="heade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0"/>
            <a:ext cx="9144000" cy="1662545"/>
          </a:xfrm>
          <a:prstGeom prst="rect">
            <a:avLst/>
          </a:prstGeom>
        </p:spPr>
      </p:pic>
      <p:sp>
        <p:nvSpPr>
          <p:cNvPr id="2" name="Title Placeholder 1"/>
          <p:cNvSpPr>
            <a:spLocks noGrp="1"/>
          </p:cNvSpPr>
          <p:nvPr>
            <p:ph type="title"/>
          </p:nvPr>
        </p:nvSpPr>
        <p:spPr bwMode="white">
          <a:xfrm>
            <a:off x="577273" y="101463"/>
            <a:ext cx="6735618"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77272" y="1600200"/>
            <a:ext cx="7885545"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bwMode="white">
          <a:xfrm>
            <a:off x="457200" y="6356350"/>
            <a:ext cx="2133600" cy="365125"/>
          </a:xfrm>
          <a:prstGeom prst="rect">
            <a:avLst/>
          </a:prstGeom>
        </p:spPr>
        <p:txBody>
          <a:bodyPr vert="horz" lIns="91440" tIns="45720" rIns="91440" bIns="45720" rtlCol="0" anchor="ctr"/>
          <a:lstStyle>
            <a:lvl1pPr algn="l">
              <a:defRPr sz="1200">
                <a:solidFill>
                  <a:schemeClr val="bg1"/>
                </a:solidFill>
                <a:latin typeface="Trebuchet MS"/>
                <a:cs typeface="Trebuchet MS"/>
              </a:defRPr>
            </a:lvl1pPr>
          </a:lstStyle>
          <a:p>
            <a:pPr defTabSz="457200"/>
            <a:fld id="{4B1EE231-A4E8-476C-8E8A-0E42954D2866}" type="datetime5">
              <a:rPr lang="en-US" smtClean="0">
                <a:solidFill>
                  <a:prstClr val="white"/>
                </a:solidFill>
              </a:rPr>
              <a:pPr defTabSz="457200"/>
              <a:t>15-Mar-16</a:t>
            </a:fld>
            <a:endParaRPr lang="en-US" dirty="0">
              <a:solidFill>
                <a:prstClr val="white"/>
              </a:solidFill>
            </a:endParaRPr>
          </a:p>
        </p:txBody>
      </p:sp>
      <p:sp>
        <p:nvSpPr>
          <p:cNvPr id="6" name="Slide Number Placeholder 5"/>
          <p:cNvSpPr>
            <a:spLocks noGrp="1"/>
          </p:cNvSpPr>
          <p:nvPr>
            <p:ph type="sldNum" sz="quarter" idx="4"/>
          </p:nvPr>
        </p:nvSpPr>
        <p:spPr bwMode="white">
          <a:xfrm>
            <a:off x="6553200" y="6356350"/>
            <a:ext cx="2133600" cy="365125"/>
          </a:xfrm>
          <a:prstGeom prst="rect">
            <a:avLst/>
          </a:prstGeom>
        </p:spPr>
        <p:txBody>
          <a:bodyPr vert="horz" lIns="91440" tIns="45720" rIns="91440" bIns="45720" rtlCol="0" anchor="ctr"/>
          <a:lstStyle>
            <a:lvl1pPr algn="r">
              <a:defRPr sz="1200">
                <a:solidFill>
                  <a:schemeClr val="bg1"/>
                </a:solidFill>
                <a:latin typeface="Trebuchet MS"/>
                <a:cs typeface="Trebuchet MS"/>
              </a:defRPr>
            </a:lvl1pPr>
          </a:lstStyle>
          <a:p>
            <a:pPr defTabSz="457200"/>
            <a:fld id="{F0B54314-BF1E-5E4D-920D-F0DE0E660752}"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3440649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457200" rtl="0" eaLnBrk="1" latinLnBrk="0" hangingPunct="1">
        <a:spcBef>
          <a:spcPct val="0"/>
        </a:spcBef>
        <a:buNone/>
        <a:defRPr sz="3600" kern="1200">
          <a:solidFill>
            <a:schemeClr val="bg1"/>
          </a:solidFill>
          <a:latin typeface="Trebuchet MS"/>
          <a:ea typeface="+mj-ea"/>
          <a:cs typeface="Trebuchet M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rebuchet MS"/>
          <a:ea typeface="+mn-ea"/>
          <a:cs typeface="Trebuchet MS"/>
        </a:defRPr>
      </a:lvl1pPr>
      <a:lvl2pPr marL="742950" indent="-285750" algn="l" defTabSz="457200" rtl="0" eaLnBrk="1" latinLnBrk="0" hangingPunct="1">
        <a:spcBef>
          <a:spcPct val="20000"/>
        </a:spcBef>
        <a:buFont typeface="Arial"/>
        <a:buChar char="–"/>
        <a:defRPr sz="2800" kern="1200">
          <a:solidFill>
            <a:schemeClr val="tx1"/>
          </a:solidFill>
          <a:latin typeface="Trebuchet MS"/>
          <a:ea typeface="+mn-ea"/>
          <a:cs typeface="Trebuchet MS"/>
        </a:defRPr>
      </a:lvl2pPr>
      <a:lvl3pPr marL="1143000" indent="-228600" algn="l" defTabSz="457200" rtl="0" eaLnBrk="1" latinLnBrk="0" hangingPunct="1">
        <a:spcBef>
          <a:spcPct val="20000"/>
        </a:spcBef>
        <a:buFont typeface="Arial"/>
        <a:buChar char="•"/>
        <a:defRPr sz="2400" kern="1200">
          <a:solidFill>
            <a:schemeClr val="tx1"/>
          </a:solidFill>
          <a:latin typeface="Trebuchet MS"/>
          <a:ea typeface="+mn-ea"/>
          <a:cs typeface="Trebuchet MS"/>
        </a:defRPr>
      </a:lvl3pPr>
      <a:lvl4pPr marL="1600200" indent="-228600" algn="l" defTabSz="457200" rtl="0" eaLnBrk="1" latinLnBrk="0" hangingPunct="1">
        <a:spcBef>
          <a:spcPct val="20000"/>
        </a:spcBef>
        <a:buFont typeface="Arial"/>
        <a:buChar char="–"/>
        <a:defRPr sz="2000" kern="1200">
          <a:solidFill>
            <a:schemeClr val="tx1"/>
          </a:solidFill>
          <a:latin typeface="Trebuchet MS"/>
          <a:ea typeface="+mn-ea"/>
          <a:cs typeface="Trebuchet MS"/>
        </a:defRPr>
      </a:lvl4pPr>
      <a:lvl5pPr marL="2057400" indent="-228600" algn="l" defTabSz="457200" rtl="0" eaLnBrk="1" latinLnBrk="0" hangingPunct="1">
        <a:spcBef>
          <a:spcPct val="20000"/>
        </a:spcBef>
        <a:buFont typeface="Arial"/>
        <a:buChar char="»"/>
        <a:defRPr sz="2000" kern="1200">
          <a:solidFill>
            <a:schemeClr val="tx1"/>
          </a:solidFill>
          <a:latin typeface="Trebuchet MS"/>
          <a:ea typeface="+mn-ea"/>
          <a:cs typeface="Trebuchet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3.xml"/><Relationship Id="rId2"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3913912" y="685800"/>
            <a:ext cx="4710543" cy="2914651"/>
          </a:xfrm>
        </p:spPr>
        <p:txBody>
          <a:bodyPr>
            <a:normAutofit/>
          </a:bodyPr>
          <a:lstStyle/>
          <a:p>
            <a:r>
              <a:rPr lang="es-ES_tradnl" b="1" i="1" dirty="0" err="1" smtClean="0">
                <a:solidFill>
                  <a:schemeClr val="tx2"/>
                </a:solidFill>
              </a:rPr>
              <a:t>Behavioral</a:t>
            </a:r>
            <a:r>
              <a:rPr lang="es-ES_tradnl" b="1" i="1" dirty="0" smtClean="0">
                <a:solidFill>
                  <a:schemeClr val="tx2"/>
                </a:solidFill>
              </a:rPr>
              <a:t> </a:t>
            </a:r>
            <a:r>
              <a:rPr lang="es-ES_tradnl" b="1" i="1" dirty="0" err="1" smtClean="0">
                <a:solidFill>
                  <a:schemeClr val="tx2"/>
                </a:solidFill>
              </a:rPr>
              <a:t>economics</a:t>
            </a:r>
            <a:r>
              <a:rPr lang="es-ES_tradnl" b="1" i="1" dirty="0" smtClean="0">
                <a:solidFill>
                  <a:schemeClr val="tx2"/>
                </a:solidFill>
              </a:rPr>
              <a:t> </a:t>
            </a:r>
            <a:r>
              <a:rPr lang="es-ES_tradnl" b="1" dirty="0" smtClean="0">
                <a:solidFill>
                  <a:schemeClr val="tx2"/>
                </a:solidFill>
              </a:rPr>
              <a:t>y políticas públicas dirigidas al consumidor en Telecom</a:t>
            </a:r>
            <a:endParaRPr lang="es-ES_tradnl" b="1" dirty="0">
              <a:solidFill>
                <a:schemeClr val="tx2"/>
              </a:solidFill>
            </a:endParaRPr>
          </a:p>
        </p:txBody>
      </p:sp>
      <p:sp>
        <p:nvSpPr>
          <p:cNvPr id="3" name="Subtitle 2"/>
          <p:cNvSpPr>
            <a:spLocks noGrp="1"/>
          </p:cNvSpPr>
          <p:nvPr>
            <p:ph type="subTitle" idx="1"/>
          </p:nvPr>
        </p:nvSpPr>
        <p:spPr/>
        <p:txBody>
          <a:bodyPr>
            <a:normAutofit fontScale="85000" lnSpcReduction="20000"/>
          </a:bodyPr>
          <a:lstStyle/>
          <a:p>
            <a:r>
              <a:rPr lang="en-US" sz="4800" b="1" dirty="0"/>
              <a:t/>
            </a:r>
            <a:br>
              <a:rPr lang="en-US" sz="4800" b="1" dirty="0"/>
            </a:br>
            <a:r>
              <a:rPr lang="en-US" sz="4800" b="1" dirty="0"/>
              <a:t/>
            </a:r>
            <a:br>
              <a:rPr lang="en-US" sz="4800" b="1" dirty="0"/>
            </a:br>
            <a:r>
              <a:rPr lang="en-US" sz="1900" b="1" dirty="0"/>
              <a:t/>
            </a:r>
            <a:br>
              <a:rPr lang="en-US" sz="1900" b="1" dirty="0"/>
            </a:br>
            <a:endParaRPr lang="en-US" sz="1900" dirty="0"/>
          </a:p>
        </p:txBody>
      </p:sp>
      <p:sp>
        <p:nvSpPr>
          <p:cNvPr id="8" name="Date Placeholder 3"/>
          <p:cNvSpPr txBox="1">
            <a:spLocks/>
          </p:cNvSpPr>
          <p:nvPr/>
        </p:nvSpPr>
        <p:spPr bwMode="white">
          <a:xfrm>
            <a:off x="3886200" y="4350327"/>
            <a:ext cx="2126673" cy="891598"/>
          </a:xfrm>
          <a:prstGeom prst="rect">
            <a:avLst/>
          </a:prstGeom>
        </p:spPr>
        <p:txBody>
          <a:bodyPr vert="horz" lIns="91440" tIns="45720" rIns="91440" bIns="45720" rtlCol="0" anchor="ctr"/>
          <a:lstStyle/>
          <a:p>
            <a:pPr defTabSz="457200">
              <a:defRPr/>
            </a:pPr>
            <a:r>
              <a:rPr lang="en-US" sz="1400" dirty="0">
                <a:solidFill>
                  <a:prstClr val="white">
                    <a:lumMod val="50000"/>
                  </a:prstClr>
                </a:solidFill>
                <a:latin typeface="Trebuchet MS"/>
                <a:cs typeface="Trebuchet MS"/>
              </a:rPr>
              <a:t>Elisa </a:t>
            </a:r>
            <a:r>
              <a:rPr lang="en-US" sz="1400" dirty="0" smtClean="0">
                <a:solidFill>
                  <a:prstClr val="white">
                    <a:lumMod val="50000"/>
                  </a:prstClr>
                </a:solidFill>
                <a:latin typeface="Trebuchet MS"/>
                <a:cs typeface="Trebuchet MS"/>
              </a:rPr>
              <a:t>V. Mariscal, Ph.D.</a:t>
            </a:r>
            <a:endParaRPr lang="en-US" sz="1400" dirty="0">
              <a:solidFill>
                <a:prstClr val="white">
                  <a:lumMod val="50000"/>
                </a:prstClr>
              </a:solidFill>
              <a:latin typeface="Trebuchet MS"/>
              <a:cs typeface="Trebuchet MS"/>
            </a:endParaRPr>
          </a:p>
          <a:p>
            <a:pPr defTabSz="457200">
              <a:defRPr/>
            </a:pPr>
            <a:endParaRPr lang="en-US" sz="1200" dirty="0">
              <a:solidFill>
                <a:prstClr val="white">
                  <a:lumMod val="50000"/>
                </a:prstClr>
              </a:solidFill>
              <a:latin typeface="Trebuchet MS"/>
              <a:cs typeface="Trebuchet MS"/>
            </a:endParaRPr>
          </a:p>
          <a:p>
            <a:pPr defTabSz="457200">
              <a:defRPr/>
            </a:pPr>
            <a:r>
              <a:rPr lang="en-US" sz="1200" dirty="0">
                <a:solidFill>
                  <a:prstClr val="white">
                    <a:lumMod val="50000"/>
                  </a:prstClr>
                </a:solidFill>
                <a:latin typeface="Trebuchet MS"/>
                <a:cs typeface="Trebuchet MS"/>
              </a:rPr>
              <a:t>15/03/2016</a:t>
            </a:r>
          </a:p>
        </p:txBody>
      </p:sp>
    </p:spTree>
    <p:extLst>
      <p:ext uri="{BB962C8B-B14F-4D97-AF65-F5344CB8AC3E}">
        <p14:creationId xmlns:p14="http://schemas.microsoft.com/office/powerpoint/2010/main" val="679358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0"/>
            <a:ext cx="8712968" cy="1283988"/>
          </a:xfrm>
        </p:spPr>
        <p:txBody>
          <a:bodyPr>
            <a:noAutofit/>
          </a:bodyPr>
          <a:lstStyle/>
          <a:p>
            <a:r>
              <a:rPr lang="es-MX" sz="3200" dirty="0" smtClean="0"/>
              <a:t>Oportunismo de las empresas para aprovechar límites </a:t>
            </a:r>
            <a:r>
              <a:rPr lang="es-MX" sz="3200" dirty="0"/>
              <a:t>de </a:t>
            </a:r>
            <a:r>
              <a:rPr lang="es-MX" sz="3200" dirty="0" smtClean="0"/>
              <a:t>los </a:t>
            </a:r>
            <a:r>
              <a:rPr lang="es-MX" sz="3200" u="sng" dirty="0" smtClean="0"/>
              <a:t>usuarios</a:t>
            </a:r>
            <a:r>
              <a:rPr lang="es-MX" sz="3200" dirty="0" smtClean="0"/>
              <a:t> en adquirir información</a:t>
            </a:r>
            <a:endParaRPr lang="es-ES" sz="3200" dirty="0"/>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n-US" smtClean="0">
                <a:solidFill>
                  <a:prstClr val="white"/>
                </a:solidFill>
              </a:rPr>
              <a:pPr/>
              <a:t>10</a:t>
            </a:fld>
            <a:endParaRPr lang="en-US" dirty="0">
              <a:solidFill>
                <a:prstClr val="white"/>
              </a:solidFill>
            </a:endParaRPr>
          </a:p>
        </p:txBody>
      </p:sp>
      <p:sp>
        <p:nvSpPr>
          <p:cNvPr id="6" name="Pentágono 5"/>
          <p:cNvSpPr/>
          <p:nvPr/>
        </p:nvSpPr>
        <p:spPr>
          <a:xfrm>
            <a:off x="323528" y="1428004"/>
            <a:ext cx="2736304" cy="772507"/>
          </a:xfrm>
          <a:prstGeom prst="homePlate">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t>Acciones</a:t>
            </a:r>
          </a:p>
        </p:txBody>
      </p:sp>
      <p:sp>
        <p:nvSpPr>
          <p:cNvPr id="7" name="Cheurón 6"/>
          <p:cNvSpPr/>
          <p:nvPr/>
        </p:nvSpPr>
        <p:spPr>
          <a:xfrm>
            <a:off x="3203848" y="1428004"/>
            <a:ext cx="2736304" cy="772507"/>
          </a:xfrm>
          <a:prstGeom prst="chevron">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solidFill>
                  <a:schemeClr val="bg1"/>
                </a:solidFill>
              </a:rPr>
              <a:t>Remedios</a:t>
            </a:r>
          </a:p>
        </p:txBody>
      </p:sp>
      <p:sp>
        <p:nvSpPr>
          <p:cNvPr id="8" name="Cheurón 7"/>
          <p:cNvSpPr/>
          <p:nvPr/>
        </p:nvSpPr>
        <p:spPr>
          <a:xfrm>
            <a:off x="5940152" y="1428004"/>
            <a:ext cx="2736304" cy="776860"/>
          </a:xfrm>
          <a:prstGeom prst="chevron">
            <a:avLst/>
          </a:prstGeom>
          <a:solidFill>
            <a:schemeClr val="accent1">
              <a:lumMod val="60000"/>
              <a:lumOff val="40000"/>
            </a:schemeClr>
          </a:solidFill>
          <a:ln>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solidFill>
                  <a:schemeClr val="tx2"/>
                </a:solidFill>
              </a:rPr>
              <a:t>Riesgo del remedio</a:t>
            </a:r>
          </a:p>
        </p:txBody>
      </p:sp>
      <p:sp>
        <p:nvSpPr>
          <p:cNvPr id="9" name="Rectángulo 8"/>
          <p:cNvSpPr/>
          <p:nvPr/>
        </p:nvSpPr>
        <p:spPr>
          <a:xfrm>
            <a:off x="323528" y="2348881"/>
            <a:ext cx="2553047" cy="86409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1"/>
                </a:solidFill>
              </a:rPr>
              <a:t>Cargos ocultos</a:t>
            </a:r>
          </a:p>
        </p:txBody>
      </p:sp>
      <p:sp>
        <p:nvSpPr>
          <p:cNvPr id="10" name="Rectángulo 9"/>
          <p:cNvSpPr/>
          <p:nvPr/>
        </p:nvSpPr>
        <p:spPr>
          <a:xfrm>
            <a:off x="323528" y="3291410"/>
            <a:ext cx="2553047" cy="86409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1"/>
                </a:solidFill>
              </a:rPr>
              <a:t>Publicidad engañosa</a:t>
            </a:r>
          </a:p>
        </p:txBody>
      </p:sp>
      <p:sp>
        <p:nvSpPr>
          <p:cNvPr id="11" name="Rectángulo 10"/>
          <p:cNvSpPr/>
          <p:nvPr/>
        </p:nvSpPr>
        <p:spPr>
          <a:xfrm>
            <a:off x="3268217" y="2327524"/>
            <a:ext cx="2553047" cy="86409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1"/>
                </a:solidFill>
              </a:rPr>
              <a:t>Transparencia</a:t>
            </a:r>
            <a:r>
              <a:rPr lang="es-ES" dirty="0"/>
              <a:t> </a:t>
            </a:r>
          </a:p>
        </p:txBody>
      </p:sp>
      <p:sp>
        <p:nvSpPr>
          <p:cNvPr id="12" name="Rectángulo 11"/>
          <p:cNvSpPr/>
          <p:nvPr/>
        </p:nvSpPr>
        <p:spPr>
          <a:xfrm>
            <a:off x="3268217" y="3291410"/>
            <a:ext cx="2553047" cy="86409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1"/>
                </a:solidFill>
              </a:rPr>
              <a:t>Supervisión</a:t>
            </a:r>
            <a:r>
              <a:rPr lang="es-ES" dirty="0"/>
              <a:t> </a:t>
            </a:r>
          </a:p>
        </p:txBody>
      </p:sp>
      <p:sp>
        <p:nvSpPr>
          <p:cNvPr id="13" name="Rectángulo 12"/>
          <p:cNvSpPr/>
          <p:nvPr/>
        </p:nvSpPr>
        <p:spPr>
          <a:xfrm>
            <a:off x="5979393" y="2327524"/>
            <a:ext cx="2553047" cy="864096"/>
          </a:xfrm>
          <a:prstGeom prst="rect">
            <a:avLst/>
          </a:prstGeom>
          <a:solidFill>
            <a:schemeClr val="accent1">
              <a:lumMod val="60000"/>
              <a:lumOff val="40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2"/>
                </a:solidFill>
              </a:rPr>
              <a:t>Favorece la colusión</a:t>
            </a:r>
          </a:p>
        </p:txBody>
      </p:sp>
      <p:sp>
        <p:nvSpPr>
          <p:cNvPr id="14" name="Rectángulo 13"/>
          <p:cNvSpPr/>
          <p:nvPr/>
        </p:nvSpPr>
        <p:spPr>
          <a:xfrm>
            <a:off x="5979393" y="3291410"/>
            <a:ext cx="2553047" cy="864096"/>
          </a:xfrm>
          <a:prstGeom prst="rect">
            <a:avLst/>
          </a:prstGeom>
          <a:solidFill>
            <a:schemeClr val="accent1">
              <a:lumMod val="60000"/>
              <a:lumOff val="40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200" dirty="0">
                <a:solidFill>
                  <a:schemeClr val="tx2"/>
                </a:solidFill>
              </a:rPr>
              <a:t>Limita </a:t>
            </a:r>
            <a:r>
              <a:rPr lang="es-ES" sz="2200" dirty="0" smtClean="0">
                <a:solidFill>
                  <a:schemeClr val="tx2"/>
                </a:solidFill>
              </a:rPr>
              <a:t>información valiosa</a:t>
            </a:r>
            <a:endParaRPr lang="es-ES" sz="2200" dirty="0">
              <a:solidFill>
                <a:schemeClr val="tx2"/>
              </a:solidFill>
            </a:endParaRPr>
          </a:p>
        </p:txBody>
      </p:sp>
      <p:sp>
        <p:nvSpPr>
          <p:cNvPr id="15" name="Rectángulo 14"/>
          <p:cNvSpPr/>
          <p:nvPr/>
        </p:nvSpPr>
        <p:spPr>
          <a:xfrm>
            <a:off x="1763689" y="4653137"/>
            <a:ext cx="7200799" cy="1296144"/>
          </a:xfrm>
          <a:prstGeom prst="rect">
            <a:avLst/>
          </a:prstGeom>
          <a:solidFill>
            <a:schemeClr val="bg1">
              <a:lumMod val="9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85725" indent="-85725" algn="just">
              <a:buFont typeface="Arial" panose="020B0604020202020204" pitchFamily="34" charset="0"/>
              <a:buChar char="•"/>
            </a:pPr>
            <a:r>
              <a:rPr lang="es-MX" sz="1600" dirty="0">
                <a:solidFill>
                  <a:schemeClr val="tx2"/>
                </a:solidFill>
              </a:rPr>
              <a:t>La competencia incrementa el poder adquisitivo y el </a:t>
            </a:r>
            <a:r>
              <a:rPr lang="es-MX" sz="1600" b="1" dirty="0">
                <a:solidFill>
                  <a:schemeClr val="tx2"/>
                </a:solidFill>
              </a:rPr>
              <a:t>bienestar de los consumidores</a:t>
            </a:r>
          </a:p>
          <a:p>
            <a:pPr marL="85725" indent="-85725" algn="just">
              <a:buFont typeface="Arial" panose="020B0604020202020204" pitchFamily="34" charset="0"/>
              <a:buChar char="•"/>
            </a:pPr>
            <a:r>
              <a:rPr lang="es-MX" sz="1600" dirty="0">
                <a:solidFill>
                  <a:schemeClr val="tx2"/>
                </a:solidFill>
              </a:rPr>
              <a:t>La política de competencia consiste en una serie de instrumentos que utiliza el Estado para proteger y promover la eficiencia de los mercados en </a:t>
            </a:r>
            <a:r>
              <a:rPr lang="es-MX" sz="1600" b="1" dirty="0">
                <a:solidFill>
                  <a:schemeClr val="tx2"/>
                </a:solidFill>
              </a:rPr>
              <a:t>beneficio del consumidor</a:t>
            </a:r>
            <a:endParaRPr lang="es-ES" sz="1600" b="1" dirty="0">
              <a:solidFill>
                <a:schemeClr val="tx2"/>
              </a:solidFill>
            </a:endParaRPr>
          </a:p>
        </p:txBody>
      </p:sp>
      <p:sp>
        <p:nvSpPr>
          <p:cNvPr id="16" name="Pentágono 15"/>
          <p:cNvSpPr/>
          <p:nvPr/>
        </p:nvSpPr>
        <p:spPr>
          <a:xfrm>
            <a:off x="107504" y="4653137"/>
            <a:ext cx="1656185" cy="1224135"/>
          </a:xfrm>
          <a:prstGeom prst="homePlate">
            <a:avLst>
              <a:gd name="adj" fmla="val 22957"/>
            </a:avLst>
          </a:prstGeom>
          <a:solidFill>
            <a:schemeClr val="tx2"/>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2400" b="1" dirty="0"/>
              <a:t>LFCE</a:t>
            </a:r>
          </a:p>
          <a:p>
            <a:pPr algn="ctr"/>
            <a:r>
              <a:rPr lang="es-MX" b="1" dirty="0"/>
              <a:t> Beneficia a  consumidores</a:t>
            </a:r>
            <a:endParaRPr lang="es-ES" b="1" dirty="0"/>
          </a:p>
        </p:txBody>
      </p:sp>
    </p:spTree>
    <p:extLst>
      <p:ext uri="{BB962C8B-B14F-4D97-AF65-F5344CB8AC3E}">
        <p14:creationId xmlns:p14="http://schemas.microsoft.com/office/powerpoint/2010/main" val="229015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Al aplicar </a:t>
            </a:r>
            <a:r>
              <a:rPr lang="es-ES_tradnl" i="1" dirty="0" smtClean="0"/>
              <a:t>BE</a:t>
            </a:r>
            <a:r>
              <a:rPr lang="es-ES_tradnl" dirty="0" smtClean="0"/>
              <a:t> en políticas públicas vale la pena cuestionarse …</a:t>
            </a:r>
            <a:endParaRPr lang="es-ES_tradnl" dirty="0"/>
          </a:p>
        </p:txBody>
      </p:sp>
      <p:sp>
        <p:nvSpPr>
          <p:cNvPr id="4" name="Date Placeholder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F0B54314-BF1E-5E4D-920D-F0DE0E660752}" type="slidenum">
              <a:rPr lang="en-US" smtClean="0">
                <a:solidFill>
                  <a:prstClr val="white"/>
                </a:solidFill>
              </a:rPr>
              <a:pPr/>
              <a:t>11</a:t>
            </a:fld>
            <a:endParaRPr lang="en-US" dirty="0">
              <a:solidFill>
                <a:prstClr val="white"/>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927715530"/>
              </p:ext>
            </p:extLst>
          </p:nvPr>
        </p:nvGraphicFramePr>
        <p:xfrm>
          <a:off x="107504" y="1196752"/>
          <a:ext cx="9001000"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7684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712968" cy="1283988"/>
          </a:xfrm>
        </p:spPr>
        <p:txBody>
          <a:bodyPr>
            <a:normAutofit fontScale="90000"/>
          </a:bodyPr>
          <a:lstStyle/>
          <a:p>
            <a:r>
              <a:rPr lang="es-ES_tradnl" dirty="0" smtClean="0"/>
              <a:t>Algunas consideraciones en el uso de herramientas de </a:t>
            </a:r>
            <a:r>
              <a:rPr lang="es-ES_tradnl" i="1" dirty="0" smtClean="0"/>
              <a:t>BE </a:t>
            </a:r>
            <a:r>
              <a:rPr lang="es-ES_tradnl" dirty="0" smtClean="0"/>
              <a:t>para la política pública</a:t>
            </a:r>
            <a:endParaRPr lang="es-ES_tradnl" dirty="0"/>
          </a:p>
        </p:txBody>
      </p:sp>
      <p:sp>
        <p:nvSpPr>
          <p:cNvPr id="4" name="Date Placeholder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F0B54314-BF1E-5E4D-920D-F0DE0E660752}" type="slidenum">
              <a:rPr lang="en-US" smtClean="0">
                <a:solidFill>
                  <a:prstClr val="white"/>
                </a:solidFill>
              </a:rPr>
              <a:pPr/>
              <a:t>12</a:t>
            </a:fld>
            <a:endParaRPr lang="en-US" dirty="0">
              <a:solidFill>
                <a:prstClr val="white"/>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103759450"/>
              </p:ext>
            </p:extLst>
          </p:nvPr>
        </p:nvGraphicFramePr>
        <p:xfrm>
          <a:off x="681182" y="1600201"/>
          <a:ext cx="8139290" cy="4403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0179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Contenido</a:t>
            </a:r>
            <a:endParaRPr lang="es-ES" dirty="0"/>
          </a:p>
        </p:txBody>
      </p:sp>
      <p:sp>
        <p:nvSpPr>
          <p:cNvPr id="3" name="Marcador de contenido 2"/>
          <p:cNvSpPr>
            <a:spLocks noGrp="1"/>
          </p:cNvSpPr>
          <p:nvPr>
            <p:ph idx="1"/>
          </p:nvPr>
        </p:nvSpPr>
        <p:spPr>
          <a:xfrm>
            <a:off x="722670" y="1700808"/>
            <a:ext cx="7900174" cy="4041018"/>
          </a:xfrm>
        </p:spPr>
        <p:txBody>
          <a:bodyPr>
            <a:normAutofit fontScale="77500" lnSpcReduction="20000"/>
          </a:bodyPr>
          <a:lstStyle/>
          <a:p>
            <a:pPr marL="571500" indent="-571500">
              <a:buFont typeface="+mj-lt"/>
              <a:buAutoNum type="arabicPeriod"/>
            </a:pPr>
            <a:r>
              <a:rPr lang="es-MX" dirty="0" smtClean="0">
                <a:solidFill>
                  <a:schemeClr val="tx2"/>
                </a:solidFill>
              </a:rPr>
              <a:t>Definici</a:t>
            </a:r>
            <a:r>
              <a:rPr lang="en-US" dirty="0" err="1" smtClean="0">
                <a:solidFill>
                  <a:schemeClr val="tx2"/>
                </a:solidFill>
              </a:rPr>
              <a:t>ón</a:t>
            </a:r>
            <a:r>
              <a:rPr lang="en-US" dirty="0" smtClean="0">
                <a:solidFill>
                  <a:schemeClr val="tx2"/>
                </a:solidFill>
              </a:rPr>
              <a:t>: </a:t>
            </a:r>
            <a:r>
              <a:rPr lang="es-MX" dirty="0" smtClean="0">
                <a:solidFill>
                  <a:schemeClr val="tx2"/>
                </a:solidFill>
              </a:rPr>
              <a:t>Behavioral Economics (</a:t>
            </a:r>
            <a:r>
              <a:rPr lang="es-MX" i="1" dirty="0" smtClean="0">
                <a:solidFill>
                  <a:schemeClr val="tx2"/>
                </a:solidFill>
              </a:rPr>
              <a:t>BE</a:t>
            </a:r>
            <a:r>
              <a:rPr lang="es-MX" dirty="0" smtClean="0">
                <a:solidFill>
                  <a:schemeClr val="tx2"/>
                </a:solidFill>
              </a:rPr>
              <a:t>) o Economía </a:t>
            </a:r>
            <a:r>
              <a:rPr lang="es-MX" dirty="0">
                <a:solidFill>
                  <a:schemeClr val="tx2"/>
                </a:solidFill>
              </a:rPr>
              <a:t>del </a:t>
            </a:r>
            <a:r>
              <a:rPr lang="es-MX" dirty="0" smtClean="0">
                <a:solidFill>
                  <a:schemeClr val="tx2"/>
                </a:solidFill>
              </a:rPr>
              <a:t>comportamiento</a:t>
            </a:r>
          </a:p>
          <a:p>
            <a:pPr marL="571500" indent="-571500">
              <a:buFont typeface="+mj-lt"/>
              <a:buAutoNum type="arabicPeriod"/>
            </a:pPr>
            <a:endParaRPr lang="es-MX" dirty="0" smtClean="0">
              <a:solidFill>
                <a:schemeClr val="tx2"/>
              </a:solidFill>
            </a:endParaRPr>
          </a:p>
          <a:p>
            <a:pPr marL="571500" indent="-571500">
              <a:buFont typeface="+mj-lt"/>
              <a:buAutoNum type="arabicPeriod"/>
            </a:pPr>
            <a:r>
              <a:rPr lang="es-MX" dirty="0" smtClean="0">
                <a:solidFill>
                  <a:schemeClr val="tx2"/>
                </a:solidFill>
              </a:rPr>
              <a:t>Objetivos regulatorios hacia los consumidores en materia de Telecom</a:t>
            </a:r>
          </a:p>
          <a:p>
            <a:pPr marL="971550" lvl="1" indent="-571500">
              <a:buFont typeface="+mj-lt"/>
              <a:buAutoNum type="arabicPeriod"/>
            </a:pPr>
            <a:r>
              <a:rPr lang="es-MX" dirty="0" smtClean="0">
                <a:solidFill>
                  <a:schemeClr val="tx2"/>
                </a:solidFill>
              </a:rPr>
              <a:t>Política del consumidor</a:t>
            </a:r>
            <a:endParaRPr lang="es-MX" dirty="0">
              <a:solidFill>
                <a:schemeClr val="tx2"/>
              </a:solidFill>
            </a:endParaRPr>
          </a:p>
          <a:p>
            <a:pPr marL="971550" lvl="1" indent="-571500">
              <a:buFont typeface="+mj-lt"/>
              <a:buAutoNum type="arabicPeriod"/>
            </a:pPr>
            <a:r>
              <a:rPr lang="es-MX" dirty="0" smtClean="0">
                <a:solidFill>
                  <a:schemeClr val="tx2"/>
                </a:solidFill>
              </a:rPr>
              <a:t>Política </a:t>
            </a:r>
            <a:r>
              <a:rPr lang="es-MX" dirty="0">
                <a:solidFill>
                  <a:schemeClr val="tx2"/>
                </a:solidFill>
              </a:rPr>
              <a:t>de </a:t>
            </a:r>
            <a:r>
              <a:rPr lang="es-MX" dirty="0" smtClean="0">
                <a:solidFill>
                  <a:schemeClr val="tx2"/>
                </a:solidFill>
              </a:rPr>
              <a:t>competencia</a:t>
            </a:r>
          </a:p>
          <a:p>
            <a:pPr marL="1371600" lvl="2" indent="-571500">
              <a:buFont typeface="+mj-lt"/>
              <a:buAutoNum type="arabicPeriod"/>
            </a:pPr>
            <a:r>
              <a:rPr lang="es-MX" dirty="0" smtClean="0">
                <a:solidFill>
                  <a:schemeClr val="tx2"/>
                </a:solidFill>
              </a:rPr>
              <a:t>Empresas con comportamiento hacia otras empresas</a:t>
            </a:r>
          </a:p>
          <a:p>
            <a:pPr marL="1371600" lvl="2" indent="-571500">
              <a:buFont typeface="+mj-lt"/>
              <a:buAutoNum type="arabicPeriod"/>
            </a:pPr>
            <a:r>
              <a:rPr lang="es-MX" dirty="0" smtClean="0">
                <a:solidFill>
                  <a:schemeClr val="tx2"/>
                </a:solidFill>
              </a:rPr>
              <a:t>Empresas con consumidores</a:t>
            </a:r>
          </a:p>
          <a:p>
            <a:pPr marL="971550" lvl="1" indent="-571500">
              <a:buFont typeface="+mj-lt"/>
              <a:buAutoNum type="arabicPeriod"/>
            </a:pPr>
            <a:endParaRPr lang="es-MX" dirty="0">
              <a:solidFill>
                <a:schemeClr val="tx2"/>
              </a:solidFill>
            </a:endParaRPr>
          </a:p>
          <a:p>
            <a:pPr marL="571500" indent="-571500">
              <a:buFont typeface="+mj-lt"/>
              <a:buAutoNum type="arabicPeriod"/>
            </a:pPr>
            <a:r>
              <a:rPr lang="es-MX" dirty="0" smtClean="0">
                <a:solidFill>
                  <a:schemeClr val="tx2"/>
                </a:solidFill>
              </a:rPr>
              <a:t>Lecciones y consideraciones para la Política Pública en Telecom</a:t>
            </a:r>
            <a:endParaRPr lang="es-ES" dirty="0">
              <a:solidFill>
                <a:schemeClr val="tx2"/>
              </a:solidFill>
            </a:endParaRPr>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n-US" smtClean="0">
                <a:solidFill>
                  <a:prstClr val="white"/>
                </a:solidFill>
              </a:rPr>
              <a:pPr/>
              <a:t>2</a:t>
            </a:fld>
            <a:endParaRPr lang="en-US" dirty="0">
              <a:solidFill>
                <a:prstClr val="white"/>
              </a:solidFill>
            </a:endParaRPr>
          </a:p>
        </p:txBody>
      </p:sp>
    </p:spTree>
    <p:extLst>
      <p:ext uri="{BB962C8B-B14F-4D97-AF65-F5344CB8AC3E}">
        <p14:creationId xmlns:p14="http://schemas.microsoft.com/office/powerpoint/2010/main" val="328046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4274" y="0"/>
            <a:ext cx="7756158" cy="1283988"/>
          </a:xfrm>
        </p:spPr>
        <p:txBody>
          <a:bodyPr>
            <a:normAutofit/>
          </a:bodyPr>
          <a:lstStyle/>
          <a:p>
            <a:r>
              <a:rPr lang="es-ES_tradnl" dirty="0" smtClean="0"/>
              <a:t>1. Economía del Comportamiento</a:t>
            </a:r>
            <a:endParaRPr lang="es-ES_tradnl" dirty="0"/>
          </a:p>
        </p:txBody>
      </p:sp>
      <p:sp>
        <p:nvSpPr>
          <p:cNvPr id="4" name="Marcador de fecha 3"/>
          <p:cNvSpPr>
            <a:spLocks noGrp="1"/>
          </p:cNvSpPr>
          <p:nvPr>
            <p:ph type="dt" sz="half" idx="10"/>
          </p:nvPr>
        </p:nvSpPr>
        <p:spPr/>
        <p:txBody>
          <a:bodyPr/>
          <a:lstStyle/>
          <a:p>
            <a:fld id="{7C2E6FC5-0B22-4E0E-A707-FE619C03A98F}" type="datetime5">
              <a:rPr lang="es-ES_tradnl" smtClean="0">
                <a:solidFill>
                  <a:prstClr val="white"/>
                </a:solidFill>
              </a:rPr>
              <a:pPr/>
              <a:t>15-Mar-16</a:t>
            </a:fld>
            <a:endParaRPr lang="es-ES_tradnl"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s-ES_tradnl" smtClean="0">
                <a:solidFill>
                  <a:prstClr val="white"/>
                </a:solidFill>
              </a:rPr>
              <a:pPr/>
              <a:t>3</a:t>
            </a:fld>
            <a:endParaRPr lang="es-ES_tradnl" dirty="0">
              <a:solidFill>
                <a:prstClr val="white"/>
              </a:solidFill>
            </a:endParaRPr>
          </a:p>
        </p:txBody>
      </p:sp>
      <p:sp>
        <p:nvSpPr>
          <p:cNvPr id="8" name="Rectángulo 7"/>
          <p:cNvSpPr/>
          <p:nvPr/>
        </p:nvSpPr>
        <p:spPr>
          <a:xfrm>
            <a:off x="1549971" y="1442564"/>
            <a:ext cx="7344715" cy="1647763"/>
          </a:xfrm>
          <a:prstGeom prst="rect">
            <a:avLst/>
          </a:prstGeom>
          <a:solidFill>
            <a:schemeClr val="accent1">
              <a:lumMod val="20000"/>
              <a:lumOff val="80000"/>
            </a:schemeClr>
          </a:solid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180975" indent="-180975" algn="just">
              <a:buFont typeface="Arial" panose="020B0604020202020204" pitchFamily="34" charset="0"/>
              <a:buChar char="•"/>
            </a:pPr>
            <a:r>
              <a:rPr lang="es-ES_tradnl" dirty="0" smtClean="0">
                <a:solidFill>
                  <a:schemeClr val="tx2"/>
                </a:solidFill>
              </a:rPr>
              <a:t>Estudia cómo eligen realmente los consumidores</a:t>
            </a:r>
          </a:p>
          <a:p>
            <a:pPr marL="638175" lvl="1" indent="-180975" algn="just">
              <a:buFont typeface="Arial" panose="020B0604020202020204" pitchFamily="34" charset="0"/>
              <a:buChar char="•"/>
            </a:pPr>
            <a:r>
              <a:rPr lang="es-ES_tradnl" sz="1600" dirty="0" smtClean="0">
                <a:solidFill>
                  <a:schemeClr val="tx2"/>
                </a:solidFill>
              </a:rPr>
              <a:t>Utiliza herramientas de la psicología para hacer predicciones sobre la toma de decisiones</a:t>
            </a:r>
          </a:p>
          <a:p>
            <a:pPr marL="638175" lvl="1" indent="-180975" algn="just">
              <a:buFont typeface="Arial" panose="020B0604020202020204" pitchFamily="34" charset="0"/>
              <a:buChar char="•"/>
            </a:pPr>
            <a:r>
              <a:rPr lang="es-ES_tradnl" sz="1600" dirty="0" smtClean="0">
                <a:solidFill>
                  <a:schemeClr val="tx2"/>
                </a:solidFill>
              </a:rPr>
              <a:t>Algunas contradicen el modelo económico convencional de los agentes económicos racionales</a:t>
            </a:r>
            <a:endParaRPr lang="es-ES_tradnl" sz="1600" dirty="0">
              <a:solidFill>
                <a:schemeClr val="tx2"/>
              </a:solidFill>
            </a:endParaRPr>
          </a:p>
        </p:txBody>
      </p:sp>
      <p:sp>
        <p:nvSpPr>
          <p:cNvPr id="19" name="Flecha derecha 18"/>
          <p:cNvSpPr/>
          <p:nvPr/>
        </p:nvSpPr>
        <p:spPr>
          <a:xfrm>
            <a:off x="19084" y="1437704"/>
            <a:ext cx="1512168" cy="677423"/>
          </a:xfrm>
          <a:prstGeom prst="rightArrow">
            <a:avLst>
              <a:gd name="adj1" fmla="val 99208"/>
              <a:gd name="adj2" fmla="val 26773"/>
            </a:avLst>
          </a:prstGeom>
          <a:solidFill>
            <a:schemeClr val="tx2"/>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000" b="1" dirty="0" smtClean="0"/>
              <a:t>Definición</a:t>
            </a:r>
            <a:endParaRPr lang="es-ES_tradnl" sz="2000" b="1" dirty="0"/>
          </a:p>
        </p:txBody>
      </p:sp>
      <p:sp>
        <p:nvSpPr>
          <p:cNvPr id="16" name="Rectángulo redondeado 13"/>
          <p:cNvSpPr/>
          <p:nvPr/>
        </p:nvSpPr>
        <p:spPr>
          <a:xfrm>
            <a:off x="2102827" y="3717032"/>
            <a:ext cx="2178868" cy="978170"/>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MX" dirty="0">
                <a:solidFill>
                  <a:schemeClr val="tx2"/>
                </a:solidFill>
              </a:rPr>
              <a:t>Racionalidad </a:t>
            </a:r>
            <a:r>
              <a:rPr lang="es-MX" dirty="0" smtClean="0">
                <a:solidFill>
                  <a:schemeClr val="tx2"/>
                </a:solidFill>
              </a:rPr>
              <a:t>limitada (bounded rationality)</a:t>
            </a:r>
            <a:endParaRPr lang="es-MX" dirty="0">
              <a:solidFill>
                <a:schemeClr val="tx2"/>
              </a:solidFill>
            </a:endParaRPr>
          </a:p>
        </p:txBody>
      </p:sp>
      <p:sp>
        <p:nvSpPr>
          <p:cNvPr id="18" name="Rectángulo redondeado 15"/>
          <p:cNvSpPr/>
          <p:nvPr/>
        </p:nvSpPr>
        <p:spPr>
          <a:xfrm>
            <a:off x="6866990" y="3717032"/>
            <a:ext cx="2112864" cy="978170"/>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a:solidFill>
                  <a:schemeClr val="tx2"/>
                </a:solidFill>
              </a:rPr>
              <a:t>Autocontrol incompleto</a:t>
            </a:r>
          </a:p>
        </p:txBody>
      </p:sp>
      <p:sp>
        <p:nvSpPr>
          <p:cNvPr id="21" name="Rectángulo redondeado 17"/>
          <p:cNvSpPr/>
          <p:nvPr/>
        </p:nvSpPr>
        <p:spPr>
          <a:xfrm>
            <a:off x="4570704" y="3717032"/>
            <a:ext cx="2015247" cy="978170"/>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solidFill>
                  <a:schemeClr val="tx2"/>
                </a:solidFill>
              </a:rPr>
              <a:t>Interés </a:t>
            </a:r>
            <a:r>
              <a:rPr lang="es-ES" dirty="0">
                <a:solidFill>
                  <a:schemeClr val="tx2"/>
                </a:solidFill>
              </a:rPr>
              <a:t>propio </a:t>
            </a:r>
            <a:r>
              <a:rPr lang="es-ES" dirty="0" smtClean="0">
                <a:solidFill>
                  <a:schemeClr val="tx2"/>
                </a:solidFill>
              </a:rPr>
              <a:t>incompleto</a:t>
            </a:r>
            <a:endParaRPr lang="es-ES" dirty="0">
              <a:solidFill>
                <a:schemeClr val="tx2"/>
              </a:solidFill>
            </a:endParaRPr>
          </a:p>
        </p:txBody>
      </p:sp>
      <p:sp>
        <p:nvSpPr>
          <p:cNvPr id="22" name="Flecha derecha 22"/>
          <p:cNvSpPr/>
          <p:nvPr/>
        </p:nvSpPr>
        <p:spPr>
          <a:xfrm>
            <a:off x="0" y="3798267"/>
            <a:ext cx="1662296" cy="870526"/>
          </a:xfrm>
          <a:prstGeom prst="rightArrow">
            <a:avLst>
              <a:gd name="adj1" fmla="val 75307"/>
              <a:gd name="adj2" fmla="val 26773"/>
            </a:avLst>
          </a:prstGeom>
          <a:solidFill>
            <a:schemeClr val="tx2"/>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600" b="1" dirty="0"/>
              <a:t>Salinger (</a:t>
            </a:r>
            <a:r>
              <a:rPr lang="es-MX" sz="1600" b="1" dirty="0" smtClean="0"/>
              <a:t>2010)</a:t>
            </a:r>
            <a:endParaRPr lang="es-ES" sz="1600" b="1" dirty="0"/>
          </a:p>
        </p:txBody>
      </p:sp>
      <p:sp>
        <p:nvSpPr>
          <p:cNvPr id="26" name="Rectángulo redondeado 19"/>
          <p:cNvSpPr/>
          <p:nvPr/>
        </p:nvSpPr>
        <p:spPr>
          <a:xfrm>
            <a:off x="2071953" y="4896743"/>
            <a:ext cx="2239109" cy="938584"/>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MX" dirty="0">
                <a:solidFill>
                  <a:schemeClr val="tx2"/>
                </a:solidFill>
              </a:rPr>
              <a:t>Preferencia revelada de no elegir</a:t>
            </a:r>
            <a:endParaRPr lang="es-ES" dirty="0">
              <a:solidFill>
                <a:schemeClr val="tx2"/>
              </a:solidFill>
            </a:endParaRPr>
          </a:p>
        </p:txBody>
      </p:sp>
      <p:sp>
        <p:nvSpPr>
          <p:cNvPr id="27" name="Flecha derecha 23"/>
          <p:cNvSpPr/>
          <p:nvPr/>
        </p:nvSpPr>
        <p:spPr>
          <a:xfrm>
            <a:off x="0" y="4902313"/>
            <a:ext cx="1678203" cy="835296"/>
          </a:xfrm>
          <a:prstGeom prst="rightArrow">
            <a:avLst>
              <a:gd name="adj1" fmla="val 75307"/>
              <a:gd name="adj2" fmla="val 26773"/>
            </a:avLst>
          </a:prstGeom>
          <a:solidFill>
            <a:schemeClr val="tx2"/>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600" b="1" dirty="0"/>
              <a:t>Brennan </a:t>
            </a:r>
            <a:r>
              <a:rPr lang="es-MX" sz="1600" b="1" dirty="0" smtClean="0"/>
              <a:t>(</a:t>
            </a:r>
            <a:r>
              <a:rPr lang="es-MX" sz="1600" b="1" dirty="0"/>
              <a:t>2007)</a:t>
            </a:r>
            <a:endParaRPr lang="es-ES" sz="1600" b="1" dirty="0"/>
          </a:p>
        </p:txBody>
      </p:sp>
    </p:spTree>
    <p:extLst>
      <p:ext uri="{BB962C8B-B14F-4D97-AF65-F5344CB8AC3E}">
        <p14:creationId xmlns:p14="http://schemas.microsoft.com/office/powerpoint/2010/main" val="1808958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116198" cy="1283988"/>
          </a:xfrm>
        </p:spPr>
        <p:txBody>
          <a:bodyPr>
            <a:normAutofit fontScale="90000"/>
          </a:bodyPr>
          <a:lstStyle/>
          <a:p>
            <a:r>
              <a:rPr lang="es-ES_tradnl" i="1" dirty="0" smtClean="0"/>
              <a:t>BE</a:t>
            </a:r>
            <a:r>
              <a:rPr lang="es-ES_tradnl" dirty="0" smtClean="0"/>
              <a:t> resalta el rol de la información en el análisis económico de políticas públicas…</a:t>
            </a:r>
            <a:endParaRPr lang="es-ES_tradnl" dirty="0"/>
          </a:p>
        </p:txBody>
      </p:sp>
      <p:sp>
        <p:nvSpPr>
          <p:cNvPr id="4" name="Date Placeholder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F0B54314-BF1E-5E4D-920D-F0DE0E660752}" type="slidenum">
              <a:rPr lang="en-US" smtClean="0">
                <a:solidFill>
                  <a:prstClr val="white"/>
                </a:solidFill>
              </a:rPr>
              <a:pPr/>
              <a:t>4</a:t>
            </a:fld>
            <a:endParaRPr lang="en-US" dirty="0">
              <a:solidFill>
                <a:prstClr val="white"/>
              </a:solidFill>
            </a:endParaRPr>
          </a:p>
        </p:txBody>
      </p:sp>
      <p:sp>
        <p:nvSpPr>
          <p:cNvPr id="6" name="Rectángulo 9"/>
          <p:cNvSpPr/>
          <p:nvPr/>
        </p:nvSpPr>
        <p:spPr>
          <a:xfrm>
            <a:off x="827584" y="1556792"/>
            <a:ext cx="7632848" cy="4320480"/>
          </a:xfrm>
          <a:prstGeom prst="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es-ES_tradnl" sz="2400" dirty="0" smtClean="0">
                <a:solidFill>
                  <a:schemeClr val="accent1">
                    <a:lumMod val="75000"/>
                  </a:schemeClr>
                </a:solidFill>
              </a:rPr>
              <a:t>“Uno no debería tener que decirle a los académicos que la información es un recurso valioso: el conocimiento es poder. Y sin embargo, ocupa una colonia pobre en la ciudad de la economía. Sobre todo se ignora: la mejor tecnología se supone que se conoce; la relación de los productos a las preferencias del consumidor es un simple dato.”</a:t>
            </a:r>
          </a:p>
          <a:p>
            <a:r>
              <a:rPr lang="es-ES_tradnl" sz="2400" dirty="0" smtClean="0">
                <a:solidFill>
                  <a:schemeClr val="accent1">
                    <a:lumMod val="75000"/>
                  </a:schemeClr>
                </a:solidFill>
              </a:rPr>
              <a:t> </a:t>
            </a:r>
          </a:p>
          <a:p>
            <a:endParaRPr lang="es-ES_tradnl" dirty="0" smtClean="0">
              <a:solidFill>
                <a:schemeClr val="accent1">
                  <a:lumMod val="75000"/>
                </a:schemeClr>
              </a:solidFill>
            </a:endParaRPr>
          </a:p>
          <a:p>
            <a:pPr algn="r"/>
            <a:r>
              <a:rPr lang="es-ES_tradnl" dirty="0" smtClean="0">
                <a:solidFill>
                  <a:schemeClr val="accent1">
                    <a:lumMod val="75000"/>
                  </a:schemeClr>
                </a:solidFill>
              </a:rPr>
              <a:t>George </a:t>
            </a:r>
            <a:r>
              <a:rPr lang="es-ES_tradnl" dirty="0" err="1" smtClean="0">
                <a:solidFill>
                  <a:schemeClr val="accent1">
                    <a:lumMod val="75000"/>
                  </a:schemeClr>
                </a:solidFill>
              </a:rPr>
              <a:t>Stigler</a:t>
            </a:r>
            <a:r>
              <a:rPr lang="es-ES_tradnl" dirty="0" smtClean="0">
                <a:solidFill>
                  <a:schemeClr val="accent1">
                    <a:lumMod val="75000"/>
                  </a:schemeClr>
                </a:solidFill>
              </a:rPr>
              <a:t>, </a:t>
            </a:r>
            <a:r>
              <a:rPr lang="es-ES_tradnl" i="1" dirty="0" err="1" smtClean="0">
                <a:solidFill>
                  <a:schemeClr val="accent1">
                    <a:lumMod val="75000"/>
                  </a:schemeClr>
                </a:solidFill>
              </a:rPr>
              <a:t>The</a:t>
            </a:r>
            <a:r>
              <a:rPr lang="es-ES_tradnl" i="1" dirty="0" smtClean="0">
                <a:solidFill>
                  <a:schemeClr val="accent1">
                    <a:lumMod val="75000"/>
                  </a:schemeClr>
                </a:solidFill>
              </a:rPr>
              <a:t> </a:t>
            </a:r>
            <a:r>
              <a:rPr lang="es-ES_tradnl" i="1" dirty="0" err="1" smtClean="0">
                <a:solidFill>
                  <a:schemeClr val="accent1">
                    <a:lumMod val="75000"/>
                  </a:schemeClr>
                </a:solidFill>
              </a:rPr>
              <a:t>Economics</a:t>
            </a:r>
            <a:r>
              <a:rPr lang="es-ES_tradnl" i="1" dirty="0" smtClean="0">
                <a:solidFill>
                  <a:schemeClr val="accent1">
                    <a:lumMod val="75000"/>
                  </a:schemeClr>
                </a:solidFill>
              </a:rPr>
              <a:t> of </a:t>
            </a:r>
            <a:r>
              <a:rPr lang="es-ES_tradnl" i="1" dirty="0" err="1" smtClean="0">
                <a:solidFill>
                  <a:schemeClr val="accent1">
                    <a:lumMod val="75000"/>
                  </a:schemeClr>
                </a:solidFill>
              </a:rPr>
              <a:t>Information</a:t>
            </a:r>
            <a:r>
              <a:rPr lang="es-ES_tradnl" dirty="0" smtClean="0">
                <a:solidFill>
                  <a:schemeClr val="accent1">
                    <a:lumMod val="75000"/>
                  </a:schemeClr>
                </a:solidFill>
              </a:rPr>
              <a:t>, JPE, v.69, 1961. </a:t>
            </a:r>
            <a:endParaRPr lang="es-ES_tradnl" dirty="0">
              <a:solidFill>
                <a:schemeClr val="accent1">
                  <a:lumMod val="75000"/>
                </a:schemeClr>
              </a:solidFill>
            </a:endParaRPr>
          </a:p>
        </p:txBody>
      </p:sp>
    </p:spTree>
    <p:extLst>
      <p:ext uri="{BB962C8B-B14F-4D97-AF65-F5344CB8AC3E}">
        <p14:creationId xmlns:p14="http://schemas.microsoft.com/office/powerpoint/2010/main" val="182258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0"/>
            <a:ext cx="8332222" cy="1283988"/>
          </a:xfrm>
        </p:spPr>
        <p:txBody>
          <a:bodyPr/>
          <a:lstStyle/>
          <a:p>
            <a:r>
              <a:rPr lang="es-ES_tradnl" smtClean="0"/>
              <a:t>2. </a:t>
            </a:r>
            <a:r>
              <a:rPr lang="es-ES_tradnl" dirty="0" smtClean="0"/>
              <a:t>Objetivos Regulatorios hacia los consumidores en materia de Telecom</a:t>
            </a:r>
            <a:endParaRPr lang="es-ES_tradnl" dirty="0"/>
          </a:p>
        </p:txBody>
      </p:sp>
      <p:sp>
        <p:nvSpPr>
          <p:cNvPr id="4" name="Marcador de fecha 3"/>
          <p:cNvSpPr>
            <a:spLocks noGrp="1"/>
          </p:cNvSpPr>
          <p:nvPr>
            <p:ph type="dt" sz="half" idx="10"/>
          </p:nvPr>
        </p:nvSpPr>
        <p:spPr/>
        <p:txBody>
          <a:bodyPr/>
          <a:lstStyle/>
          <a:p>
            <a:fld id="{7C2E6FC5-0B22-4E0E-A707-FE619C03A98F}" type="datetime5">
              <a:rPr lang="es-ES_tradnl" smtClean="0">
                <a:solidFill>
                  <a:prstClr val="white"/>
                </a:solidFill>
              </a:rPr>
              <a:pPr/>
              <a:t>15-Mar-16</a:t>
            </a:fld>
            <a:endParaRPr lang="es-ES_tradnl"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s-ES_tradnl" smtClean="0">
                <a:solidFill>
                  <a:prstClr val="white"/>
                </a:solidFill>
              </a:rPr>
              <a:pPr/>
              <a:t>5</a:t>
            </a:fld>
            <a:endParaRPr lang="es-ES_tradnl" dirty="0">
              <a:solidFill>
                <a:prstClr val="white"/>
              </a:solidFill>
            </a:endParaRPr>
          </a:p>
        </p:txBody>
      </p:sp>
      <p:sp>
        <p:nvSpPr>
          <p:cNvPr id="21" name="Rectángulo 5"/>
          <p:cNvSpPr/>
          <p:nvPr/>
        </p:nvSpPr>
        <p:spPr>
          <a:xfrm>
            <a:off x="1517525" y="3482052"/>
            <a:ext cx="7377161" cy="955060"/>
          </a:xfrm>
          <a:prstGeom prst="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ES_tradnl" i="1" dirty="0" smtClean="0">
                <a:solidFill>
                  <a:schemeClr val="tx2"/>
                </a:solidFill>
              </a:rPr>
              <a:t>Política de competencia</a:t>
            </a:r>
            <a:r>
              <a:rPr lang="es-ES_tradnl" dirty="0" smtClean="0">
                <a:solidFill>
                  <a:schemeClr val="tx2"/>
                </a:solidFill>
              </a:rPr>
              <a:t>: </a:t>
            </a:r>
          </a:p>
          <a:p>
            <a:pPr algn="just"/>
            <a:r>
              <a:rPr lang="es-ES_tradnl" dirty="0" smtClean="0">
                <a:solidFill>
                  <a:schemeClr val="tx2"/>
                </a:solidFill>
              </a:rPr>
              <a:t>Promoción de un entorno de competencia para procurar el funcionamiento eficiente de los mercados, en </a:t>
            </a:r>
            <a:r>
              <a:rPr lang="es-ES_tradnl" b="1" dirty="0" smtClean="0">
                <a:solidFill>
                  <a:schemeClr val="tx2"/>
                </a:solidFill>
              </a:rPr>
              <a:t>beneficio de los consumidores</a:t>
            </a:r>
            <a:endParaRPr lang="es-ES_tradnl" b="1" dirty="0">
              <a:solidFill>
                <a:schemeClr val="tx2"/>
              </a:solidFill>
            </a:endParaRPr>
          </a:p>
        </p:txBody>
      </p:sp>
      <p:sp>
        <p:nvSpPr>
          <p:cNvPr id="22" name="Elipse 8"/>
          <p:cNvSpPr/>
          <p:nvPr/>
        </p:nvSpPr>
        <p:spPr>
          <a:xfrm>
            <a:off x="1159370" y="2660830"/>
            <a:ext cx="327695" cy="355079"/>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600" b="1" dirty="0" smtClean="0"/>
              <a:t>A</a:t>
            </a:r>
            <a:endParaRPr lang="es-ES_tradnl" sz="1600" b="1" dirty="0"/>
          </a:p>
        </p:txBody>
      </p:sp>
      <p:sp>
        <p:nvSpPr>
          <p:cNvPr id="25" name="Rectángulo 9"/>
          <p:cNvSpPr/>
          <p:nvPr/>
        </p:nvSpPr>
        <p:spPr>
          <a:xfrm>
            <a:off x="1517525" y="2564904"/>
            <a:ext cx="7377161" cy="664713"/>
          </a:xfrm>
          <a:prstGeom prst="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ES_tradnl" i="1" dirty="0" smtClean="0">
                <a:solidFill>
                  <a:schemeClr val="tx2"/>
                </a:solidFill>
              </a:rPr>
              <a:t>Protección al consumidor</a:t>
            </a:r>
            <a:r>
              <a:rPr lang="es-ES_tradnl" dirty="0" smtClean="0">
                <a:solidFill>
                  <a:schemeClr val="tx2"/>
                </a:solidFill>
              </a:rPr>
              <a:t>: </a:t>
            </a:r>
          </a:p>
          <a:p>
            <a:pPr algn="just"/>
            <a:r>
              <a:rPr lang="es-ES_tradnl" dirty="0" smtClean="0">
                <a:solidFill>
                  <a:schemeClr val="tx2"/>
                </a:solidFill>
              </a:rPr>
              <a:t>A través de mejorar las elecciones del consumidor</a:t>
            </a:r>
            <a:endParaRPr lang="es-ES_tradnl" dirty="0">
              <a:solidFill>
                <a:schemeClr val="tx2"/>
              </a:solidFill>
            </a:endParaRPr>
          </a:p>
        </p:txBody>
      </p:sp>
      <p:sp>
        <p:nvSpPr>
          <p:cNvPr id="26" name="Elipse 12"/>
          <p:cNvSpPr/>
          <p:nvPr/>
        </p:nvSpPr>
        <p:spPr>
          <a:xfrm>
            <a:off x="1159370" y="3517295"/>
            <a:ext cx="327695" cy="355079"/>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600" b="1" dirty="0" smtClean="0"/>
              <a:t>B</a:t>
            </a:r>
            <a:endParaRPr lang="es-ES_tradnl" sz="1600" b="1" dirty="0"/>
          </a:p>
        </p:txBody>
      </p:sp>
      <p:sp>
        <p:nvSpPr>
          <p:cNvPr id="27" name="Rectángulo 13"/>
          <p:cNvSpPr/>
          <p:nvPr/>
        </p:nvSpPr>
        <p:spPr>
          <a:xfrm>
            <a:off x="1517524" y="4727459"/>
            <a:ext cx="7377161" cy="1221821"/>
          </a:xfrm>
          <a:prstGeom prst="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ES_tradnl" i="1" dirty="0" smtClean="0">
                <a:solidFill>
                  <a:schemeClr val="tx2"/>
                </a:solidFill>
              </a:rPr>
              <a:t>Política pública enfocada al consumidor de Telecom</a:t>
            </a:r>
          </a:p>
          <a:p>
            <a:pPr marL="285750" indent="-285750" algn="just">
              <a:buFont typeface="Arial" charset="0"/>
              <a:buChar char="•"/>
            </a:pPr>
            <a:r>
              <a:rPr lang="es-ES_tradnl" dirty="0" smtClean="0">
                <a:solidFill>
                  <a:schemeClr val="tx2"/>
                </a:solidFill>
              </a:rPr>
              <a:t>¿Cómo complementar ambos objetivos de política pública?</a:t>
            </a:r>
          </a:p>
          <a:p>
            <a:pPr marL="285750" indent="-285750" algn="just">
              <a:buFont typeface="Arial" charset="0"/>
              <a:buChar char="•"/>
            </a:pPr>
            <a:r>
              <a:rPr lang="es-ES_tradnl" dirty="0" smtClean="0">
                <a:solidFill>
                  <a:schemeClr val="tx2"/>
                </a:solidFill>
              </a:rPr>
              <a:t>Competencia + </a:t>
            </a:r>
            <a:r>
              <a:rPr lang="es-ES_tradnl" u="sng" dirty="0" smtClean="0">
                <a:solidFill>
                  <a:schemeClr val="tx2"/>
                </a:solidFill>
              </a:rPr>
              <a:t>Información</a:t>
            </a:r>
            <a:r>
              <a:rPr lang="es-ES_tradnl" dirty="0" smtClean="0">
                <a:solidFill>
                  <a:schemeClr val="tx2"/>
                </a:solidFill>
              </a:rPr>
              <a:t> veraz a los consumidores, resultará en mejores productos a menores precios</a:t>
            </a:r>
            <a:endParaRPr lang="es-ES_tradnl" dirty="0">
              <a:solidFill>
                <a:schemeClr val="tx2"/>
              </a:solidFill>
            </a:endParaRPr>
          </a:p>
        </p:txBody>
      </p:sp>
      <p:sp>
        <p:nvSpPr>
          <p:cNvPr id="28" name="Elipse 16"/>
          <p:cNvSpPr/>
          <p:nvPr/>
        </p:nvSpPr>
        <p:spPr>
          <a:xfrm>
            <a:off x="1159370" y="5015491"/>
            <a:ext cx="327695" cy="355079"/>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600" b="1" dirty="0" smtClean="0"/>
              <a:t>C</a:t>
            </a:r>
            <a:endParaRPr lang="es-ES_tradnl" sz="1600" b="1" dirty="0"/>
          </a:p>
        </p:txBody>
      </p:sp>
      <p:sp>
        <p:nvSpPr>
          <p:cNvPr id="29" name="Flecha derecha 19"/>
          <p:cNvSpPr/>
          <p:nvPr/>
        </p:nvSpPr>
        <p:spPr>
          <a:xfrm>
            <a:off x="5356" y="1774096"/>
            <a:ext cx="4782667" cy="574784"/>
          </a:xfrm>
          <a:prstGeom prst="rightArrow">
            <a:avLst>
              <a:gd name="adj1" fmla="val 99208"/>
              <a:gd name="adj2" fmla="val 26773"/>
            </a:avLst>
          </a:prstGeom>
          <a:solidFill>
            <a:schemeClr val="tx2"/>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000" b="1" dirty="0" smtClean="0"/>
              <a:t>En el contexto de objetivos regulatorios</a:t>
            </a:r>
            <a:endParaRPr lang="es-ES_tradnl" sz="2000" b="1" dirty="0"/>
          </a:p>
        </p:txBody>
      </p:sp>
    </p:spTree>
    <p:extLst>
      <p:ext uri="{BB962C8B-B14F-4D97-AF65-F5344CB8AC3E}">
        <p14:creationId xmlns:p14="http://schemas.microsoft.com/office/powerpoint/2010/main" val="302096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0"/>
            <a:ext cx="8568952" cy="1283988"/>
          </a:xfrm>
        </p:spPr>
        <p:txBody>
          <a:bodyPr>
            <a:normAutofit/>
          </a:bodyPr>
          <a:lstStyle/>
          <a:p>
            <a:r>
              <a:rPr lang="es-ES_tradnl" dirty="0" smtClean="0"/>
              <a:t>Política del Consumidor</a:t>
            </a:r>
            <a:endParaRPr lang="es-ES_tradnl" dirty="0"/>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6" name="Marcador de número de diapositiva 5"/>
          <p:cNvSpPr>
            <a:spLocks noGrp="1"/>
          </p:cNvSpPr>
          <p:nvPr>
            <p:ph type="sldNum" sz="quarter" idx="12"/>
          </p:nvPr>
        </p:nvSpPr>
        <p:spPr/>
        <p:txBody>
          <a:bodyPr/>
          <a:lstStyle/>
          <a:p>
            <a:fld id="{F0B54314-BF1E-5E4D-920D-F0DE0E660752}" type="slidenum">
              <a:rPr lang="en-US" smtClean="0">
                <a:solidFill>
                  <a:prstClr val="white"/>
                </a:solidFill>
              </a:rPr>
              <a:pPr/>
              <a:t>6</a:t>
            </a:fld>
            <a:endParaRPr lang="en-US" dirty="0">
              <a:solidFill>
                <a:prstClr val="white"/>
              </a:solidFill>
            </a:endParaRPr>
          </a:p>
        </p:txBody>
      </p:sp>
      <p:sp>
        <p:nvSpPr>
          <p:cNvPr id="7" name="Cheurón 6"/>
          <p:cNvSpPr/>
          <p:nvPr/>
        </p:nvSpPr>
        <p:spPr>
          <a:xfrm>
            <a:off x="780434" y="2200100"/>
            <a:ext cx="3411836" cy="3029100"/>
          </a:xfrm>
          <a:prstGeom prst="chevron">
            <a:avLst>
              <a:gd name="adj" fmla="val 2474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charset="0"/>
              <a:buChar char="•"/>
            </a:pPr>
            <a:endParaRPr lang="es-ES_tradnl" dirty="0" smtClean="0">
              <a:solidFill>
                <a:schemeClr val="tx2"/>
              </a:solidFill>
            </a:endParaRPr>
          </a:p>
          <a:p>
            <a:pPr marL="285750" indent="-285750">
              <a:buFont typeface="Arial" charset="0"/>
              <a:buChar char="•"/>
            </a:pPr>
            <a:endParaRPr lang="es-ES_tradnl" dirty="0" smtClean="0">
              <a:solidFill>
                <a:schemeClr val="tx2"/>
              </a:solidFill>
            </a:endParaRPr>
          </a:p>
          <a:p>
            <a:pPr marL="285750" indent="-285750">
              <a:buFont typeface="Arial" charset="0"/>
              <a:buChar char="•"/>
            </a:pPr>
            <a:endParaRPr lang="es-ES_tradnl" dirty="0" smtClean="0">
              <a:solidFill>
                <a:schemeClr val="tx2"/>
              </a:solidFill>
            </a:endParaRPr>
          </a:p>
          <a:p>
            <a:pPr marL="285750" indent="-285750">
              <a:buFont typeface="Arial" charset="0"/>
              <a:buChar char="•"/>
            </a:pPr>
            <a:r>
              <a:rPr lang="es-ES_tradnl" sz="1600" dirty="0" smtClean="0">
                <a:solidFill>
                  <a:schemeClr val="tx2"/>
                </a:solidFill>
              </a:rPr>
              <a:t>Engaño</a:t>
            </a:r>
          </a:p>
          <a:p>
            <a:pPr marL="285750" indent="-285750">
              <a:buFont typeface="Arial" charset="0"/>
              <a:buChar char="•"/>
            </a:pPr>
            <a:r>
              <a:rPr lang="es-ES_tradnl" sz="1600" dirty="0" smtClean="0">
                <a:solidFill>
                  <a:schemeClr val="tx2"/>
                </a:solidFill>
              </a:rPr>
              <a:t>Fraude</a:t>
            </a:r>
          </a:p>
          <a:p>
            <a:pPr marL="285750" indent="-285750">
              <a:buFont typeface="Arial" charset="0"/>
              <a:buChar char="•"/>
            </a:pPr>
            <a:r>
              <a:rPr lang="es-ES_tradnl" sz="1600" dirty="0" smtClean="0">
                <a:solidFill>
                  <a:schemeClr val="tx2"/>
                </a:solidFill>
              </a:rPr>
              <a:t>Privacidad</a:t>
            </a:r>
            <a:endParaRPr lang="es-ES_tradnl" sz="1600" dirty="0">
              <a:solidFill>
                <a:schemeClr val="tx2"/>
              </a:solidFill>
            </a:endParaRPr>
          </a:p>
          <a:p>
            <a:pPr marL="285750" indent="-285750">
              <a:buFont typeface="Arial" charset="0"/>
              <a:buChar char="•"/>
            </a:pPr>
            <a:r>
              <a:rPr lang="es-ES_tradnl" sz="1600" dirty="0">
                <a:solidFill>
                  <a:schemeClr val="tx2"/>
                </a:solidFill>
              </a:rPr>
              <a:t>Seguridad</a:t>
            </a:r>
          </a:p>
          <a:p>
            <a:pPr marL="285750" indent="-285750">
              <a:buFont typeface="Arial" charset="0"/>
              <a:buChar char="•"/>
            </a:pPr>
            <a:r>
              <a:rPr lang="es-ES_tradnl" sz="1600" dirty="0" smtClean="0">
                <a:solidFill>
                  <a:schemeClr val="tx2"/>
                </a:solidFill>
              </a:rPr>
              <a:t>Incumplimiento unilateral de contratos</a:t>
            </a:r>
          </a:p>
          <a:p>
            <a:pPr marL="285750" indent="-285750">
              <a:buFont typeface="Arial" charset="0"/>
              <a:buChar char="•"/>
            </a:pPr>
            <a:r>
              <a:rPr lang="es-ES_tradnl" sz="1600" dirty="0" smtClean="0">
                <a:solidFill>
                  <a:schemeClr val="tx2"/>
                </a:solidFill>
              </a:rPr>
              <a:t>Cobros indebidos</a:t>
            </a:r>
          </a:p>
          <a:p>
            <a:pPr marL="285750" indent="-285750">
              <a:buFont typeface="Arial" charset="0"/>
              <a:buChar char="•"/>
            </a:pPr>
            <a:endParaRPr lang="es-ES_tradnl" dirty="0" smtClean="0">
              <a:solidFill>
                <a:schemeClr val="tx2"/>
              </a:solidFill>
            </a:endParaRPr>
          </a:p>
          <a:p>
            <a:pPr marL="285750" indent="-285750">
              <a:buFont typeface="Arial" charset="0"/>
              <a:buChar char="•"/>
            </a:pPr>
            <a:endParaRPr lang="es-ES_tradnl" dirty="0" smtClean="0">
              <a:solidFill>
                <a:schemeClr val="tx2"/>
              </a:solidFill>
            </a:endParaRPr>
          </a:p>
          <a:p>
            <a:endParaRPr lang="es-ES_tradnl" dirty="0">
              <a:solidFill>
                <a:schemeClr val="tx2"/>
              </a:solidFill>
            </a:endParaRPr>
          </a:p>
        </p:txBody>
      </p:sp>
      <p:sp>
        <p:nvSpPr>
          <p:cNvPr id="13" name="Cheurón 12"/>
          <p:cNvSpPr/>
          <p:nvPr/>
        </p:nvSpPr>
        <p:spPr>
          <a:xfrm>
            <a:off x="512221" y="1345006"/>
            <a:ext cx="3555723" cy="672632"/>
          </a:xfrm>
          <a:prstGeom prst="chevron">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2000" b="1" dirty="0">
                <a:solidFill>
                  <a:schemeClr val="bg1"/>
                </a:solidFill>
              </a:rPr>
              <a:t>Conductas que dañan al consumidor</a:t>
            </a:r>
            <a:endParaRPr lang="es-ES" sz="2000" b="1" dirty="0">
              <a:solidFill>
                <a:schemeClr val="bg1"/>
              </a:solidFill>
            </a:endParaRPr>
          </a:p>
        </p:txBody>
      </p:sp>
      <p:grpSp>
        <p:nvGrpSpPr>
          <p:cNvPr id="15" name="Grupo 14"/>
          <p:cNvGrpSpPr/>
          <p:nvPr/>
        </p:nvGrpSpPr>
        <p:grpSpPr>
          <a:xfrm>
            <a:off x="4716016" y="2200100"/>
            <a:ext cx="3888432" cy="726440"/>
            <a:chOff x="4572000" y="2276872"/>
            <a:chExt cx="3888432" cy="1080120"/>
          </a:xfrm>
        </p:grpSpPr>
        <p:sp>
          <p:nvSpPr>
            <p:cNvPr id="10" name="Cheurón 9"/>
            <p:cNvSpPr/>
            <p:nvPr/>
          </p:nvSpPr>
          <p:spPr>
            <a:xfrm rot="10800000">
              <a:off x="4572000" y="2276872"/>
              <a:ext cx="3888432" cy="1080120"/>
            </a:xfrm>
            <a:prstGeom prst="chevron">
              <a:avLst>
                <a:gd name="adj" fmla="val 2474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dirty="0">
                <a:solidFill>
                  <a:schemeClr val="tx1"/>
                </a:solidFill>
              </a:endParaRPr>
            </a:p>
          </p:txBody>
        </p:sp>
        <p:sp>
          <p:nvSpPr>
            <p:cNvPr id="3" name="CuadroTexto 2"/>
            <p:cNvSpPr txBox="1"/>
            <p:nvPr/>
          </p:nvSpPr>
          <p:spPr>
            <a:xfrm>
              <a:off x="4932040" y="2420888"/>
              <a:ext cx="3096344" cy="503385"/>
            </a:xfrm>
            <a:prstGeom prst="rect">
              <a:avLst/>
            </a:prstGeom>
            <a:noFill/>
          </p:spPr>
          <p:txBody>
            <a:bodyPr wrap="square" rtlCol="0">
              <a:spAutoFit/>
            </a:bodyPr>
            <a:lstStyle/>
            <a:p>
              <a:pPr algn="ctr"/>
              <a:r>
                <a:rPr lang="es-MX" sz="1600" dirty="0">
                  <a:solidFill>
                    <a:schemeClr val="tx2"/>
                  </a:solidFill>
                </a:rPr>
                <a:t>Regulación publicidad engañosa</a:t>
              </a:r>
              <a:endParaRPr lang="es-ES" sz="1600" dirty="0">
                <a:solidFill>
                  <a:schemeClr val="tx2"/>
                </a:solidFill>
              </a:endParaRPr>
            </a:p>
          </p:txBody>
        </p:sp>
      </p:grpSp>
      <p:grpSp>
        <p:nvGrpSpPr>
          <p:cNvPr id="16" name="Grupo 15"/>
          <p:cNvGrpSpPr/>
          <p:nvPr/>
        </p:nvGrpSpPr>
        <p:grpSpPr>
          <a:xfrm>
            <a:off x="4716015" y="4502759"/>
            <a:ext cx="3888432" cy="726440"/>
            <a:chOff x="4450031" y="2461370"/>
            <a:chExt cx="3888432" cy="1080120"/>
          </a:xfrm>
        </p:grpSpPr>
        <p:sp>
          <p:nvSpPr>
            <p:cNvPr id="17" name="Cheurón 16"/>
            <p:cNvSpPr/>
            <p:nvPr/>
          </p:nvSpPr>
          <p:spPr>
            <a:xfrm rot="10800000">
              <a:off x="4450031" y="2461370"/>
              <a:ext cx="3888432" cy="1080120"/>
            </a:xfrm>
            <a:prstGeom prst="chevron">
              <a:avLst>
                <a:gd name="adj" fmla="val 2474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dirty="0">
                <a:solidFill>
                  <a:schemeClr val="tx1"/>
                </a:solidFill>
              </a:endParaRPr>
            </a:p>
          </p:txBody>
        </p:sp>
        <p:sp>
          <p:nvSpPr>
            <p:cNvPr id="18" name="CuadroTexto 17"/>
            <p:cNvSpPr txBox="1"/>
            <p:nvPr/>
          </p:nvSpPr>
          <p:spPr>
            <a:xfrm>
              <a:off x="4932040" y="2564942"/>
              <a:ext cx="3096344" cy="869483"/>
            </a:xfrm>
            <a:prstGeom prst="rect">
              <a:avLst/>
            </a:prstGeom>
            <a:noFill/>
          </p:spPr>
          <p:txBody>
            <a:bodyPr wrap="square" rtlCol="0">
              <a:spAutoFit/>
            </a:bodyPr>
            <a:lstStyle/>
            <a:p>
              <a:pPr algn="ctr"/>
              <a:r>
                <a:rPr lang="es-MX" sz="1600" dirty="0" smtClean="0">
                  <a:solidFill>
                    <a:schemeClr val="tx2"/>
                  </a:solidFill>
                </a:rPr>
                <a:t>Ofrecer períodos </a:t>
              </a:r>
              <a:r>
                <a:rPr lang="es-MX" sz="1600" dirty="0">
                  <a:solidFill>
                    <a:schemeClr val="tx2"/>
                  </a:solidFill>
                </a:rPr>
                <a:t>de reflexión </a:t>
              </a:r>
            </a:p>
            <a:p>
              <a:pPr algn="ctr"/>
              <a:r>
                <a:rPr lang="es-MX" sz="1600" dirty="0">
                  <a:solidFill>
                    <a:schemeClr val="tx2"/>
                  </a:solidFill>
                </a:rPr>
                <a:t>(</a:t>
              </a:r>
              <a:r>
                <a:rPr lang="es-MX" sz="1600" i="1" dirty="0" err="1">
                  <a:solidFill>
                    <a:schemeClr val="tx2"/>
                  </a:solidFill>
                </a:rPr>
                <a:t>cooling</a:t>
              </a:r>
              <a:r>
                <a:rPr lang="es-MX" sz="1600" i="1" dirty="0">
                  <a:solidFill>
                    <a:schemeClr val="tx2"/>
                  </a:solidFill>
                </a:rPr>
                <a:t> off </a:t>
              </a:r>
              <a:r>
                <a:rPr lang="es-MX" sz="1600" i="1" dirty="0" err="1">
                  <a:solidFill>
                    <a:schemeClr val="tx2"/>
                  </a:solidFill>
                </a:rPr>
                <a:t>periods</a:t>
              </a:r>
              <a:r>
                <a:rPr lang="es-MX" sz="1600" dirty="0">
                  <a:solidFill>
                    <a:schemeClr val="tx2"/>
                  </a:solidFill>
                </a:rPr>
                <a:t>)</a:t>
              </a:r>
              <a:endParaRPr lang="es-ES" sz="1600" dirty="0">
                <a:solidFill>
                  <a:schemeClr val="tx2"/>
                </a:solidFill>
              </a:endParaRPr>
            </a:p>
          </p:txBody>
        </p:sp>
      </p:grpSp>
      <p:grpSp>
        <p:nvGrpSpPr>
          <p:cNvPr id="21" name="Grupo 20"/>
          <p:cNvGrpSpPr/>
          <p:nvPr/>
        </p:nvGrpSpPr>
        <p:grpSpPr>
          <a:xfrm>
            <a:off x="4666345" y="1340768"/>
            <a:ext cx="3794086" cy="672632"/>
            <a:chOff x="4666345" y="1439876"/>
            <a:chExt cx="3794086" cy="611923"/>
          </a:xfrm>
        </p:grpSpPr>
        <p:sp>
          <p:nvSpPr>
            <p:cNvPr id="19" name="Cheurón 18"/>
            <p:cNvSpPr/>
            <p:nvPr/>
          </p:nvSpPr>
          <p:spPr>
            <a:xfrm rot="10800000">
              <a:off x="4666345" y="1439876"/>
              <a:ext cx="3794086" cy="611923"/>
            </a:xfrm>
            <a:prstGeom prst="chevron">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2000" b="1" dirty="0">
                <a:solidFill>
                  <a:schemeClr val="bg1"/>
                </a:solidFill>
              </a:endParaRPr>
            </a:p>
          </p:txBody>
        </p:sp>
        <p:sp>
          <p:nvSpPr>
            <p:cNvPr id="20" name="CuadroTexto 19"/>
            <p:cNvSpPr txBox="1"/>
            <p:nvPr/>
          </p:nvSpPr>
          <p:spPr>
            <a:xfrm>
              <a:off x="5112060" y="1561171"/>
              <a:ext cx="2916324" cy="369332"/>
            </a:xfrm>
            <a:prstGeom prst="rect">
              <a:avLst/>
            </a:prstGeom>
            <a:noFill/>
          </p:spPr>
          <p:txBody>
            <a:bodyPr wrap="square" rtlCol="0">
              <a:spAutoFit/>
            </a:bodyPr>
            <a:lstStyle/>
            <a:p>
              <a:pPr algn="ctr"/>
              <a:r>
                <a:rPr lang="es-MX" sz="2000" b="1" dirty="0">
                  <a:solidFill>
                    <a:schemeClr val="bg1"/>
                  </a:solidFill>
                </a:rPr>
                <a:t>Política Pública</a:t>
              </a:r>
              <a:endParaRPr lang="es-ES" sz="2000" b="1" dirty="0">
                <a:solidFill>
                  <a:schemeClr val="bg1"/>
                </a:solidFill>
              </a:endParaRPr>
            </a:p>
          </p:txBody>
        </p:sp>
      </p:grpSp>
      <p:grpSp>
        <p:nvGrpSpPr>
          <p:cNvPr id="22" name="Grupo 21"/>
          <p:cNvGrpSpPr/>
          <p:nvPr/>
        </p:nvGrpSpPr>
        <p:grpSpPr>
          <a:xfrm>
            <a:off x="4716016" y="2958733"/>
            <a:ext cx="3888432" cy="726441"/>
            <a:chOff x="4572000" y="2276872"/>
            <a:chExt cx="3888432" cy="1080120"/>
          </a:xfrm>
        </p:grpSpPr>
        <p:sp>
          <p:nvSpPr>
            <p:cNvPr id="23" name="Cheurón 22"/>
            <p:cNvSpPr/>
            <p:nvPr/>
          </p:nvSpPr>
          <p:spPr>
            <a:xfrm rot="10800000">
              <a:off x="4572000" y="2276872"/>
              <a:ext cx="3888432" cy="1080120"/>
            </a:xfrm>
            <a:prstGeom prst="chevron">
              <a:avLst>
                <a:gd name="adj" fmla="val 2474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dirty="0">
                <a:solidFill>
                  <a:schemeClr val="tx1"/>
                </a:solidFill>
              </a:endParaRPr>
            </a:p>
          </p:txBody>
        </p:sp>
        <p:sp>
          <p:nvSpPr>
            <p:cNvPr id="24" name="CuadroTexto 23"/>
            <p:cNvSpPr txBox="1"/>
            <p:nvPr/>
          </p:nvSpPr>
          <p:spPr>
            <a:xfrm>
              <a:off x="4932040" y="2420888"/>
              <a:ext cx="3096344" cy="503384"/>
            </a:xfrm>
            <a:prstGeom prst="rect">
              <a:avLst/>
            </a:prstGeom>
            <a:noFill/>
          </p:spPr>
          <p:txBody>
            <a:bodyPr wrap="square" rtlCol="0">
              <a:spAutoFit/>
            </a:bodyPr>
            <a:lstStyle/>
            <a:p>
              <a:pPr algn="ctr"/>
              <a:r>
                <a:rPr lang="es-MX" sz="1600" dirty="0">
                  <a:solidFill>
                    <a:schemeClr val="tx2"/>
                  </a:solidFill>
                </a:rPr>
                <a:t>Regular privacidad, seguridad, etc</a:t>
              </a:r>
              <a:r>
                <a:rPr lang="es-MX" sz="1600" dirty="0" smtClean="0">
                  <a:solidFill>
                    <a:schemeClr val="tx2"/>
                  </a:solidFill>
                </a:rPr>
                <a:t>.</a:t>
              </a:r>
              <a:endParaRPr lang="es-ES" sz="1600" dirty="0">
                <a:solidFill>
                  <a:schemeClr val="tx2"/>
                </a:solidFill>
              </a:endParaRPr>
            </a:p>
          </p:txBody>
        </p:sp>
      </p:grpSp>
      <p:grpSp>
        <p:nvGrpSpPr>
          <p:cNvPr id="25" name="Grupo 14"/>
          <p:cNvGrpSpPr/>
          <p:nvPr/>
        </p:nvGrpSpPr>
        <p:grpSpPr>
          <a:xfrm>
            <a:off x="4716015" y="3718940"/>
            <a:ext cx="3888432" cy="726440"/>
            <a:chOff x="4572000" y="2276872"/>
            <a:chExt cx="3888432" cy="1080120"/>
          </a:xfrm>
        </p:grpSpPr>
        <p:sp>
          <p:nvSpPr>
            <p:cNvPr id="26" name="Cheurón 9"/>
            <p:cNvSpPr/>
            <p:nvPr/>
          </p:nvSpPr>
          <p:spPr>
            <a:xfrm rot="10800000">
              <a:off x="4572000" y="2276872"/>
              <a:ext cx="3888432" cy="1080120"/>
            </a:xfrm>
            <a:prstGeom prst="chevron">
              <a:avLst>
                <a:gd name="adj" fmla="val 2474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dirty="0">
                <a:solidFill>
                  <a:schemeClr val="tx1"/>
                </a:solidFill>
              </a:endParaRPr>
            </a:p>
          </p:txBody>
        </p:sp>
        <p:sp>
          <p:nvSpPr>
            <p:cNvPr id="27" name="CuadroTexto 2"/>
            <p:cNvSpPr txBox="1"/>
            <p:nvPr/>
          </p:nvSpPr>
          <p:spPr>
            <a:xfrm>
              <a:off x="4932040" y="2420888"/>
              <a:ext cx="3096344" cy="503385"/>
            </a:xfrm>
            <a:prstGeom prst="rect">
              <a:avLst/>
            </a:prstGeom>
            <a:noFill/>
          </p:spPr>
          <p:txBody>
            <a:bodyPr wrap="square" rtlCol="0">
              <a:spAutoFit/>
            </a:bodyPr>
            <a:lstStyle/>
            <a:p>
              <a:pPr algn="ctr"/>
              <a:endParaRPr lang="es-ES" sz="1600" dirty="0">
                <a:solidFill>
                  <a:schemeClr val="tx2"/>
                </a:solidFill>
              </a:endParaRPr>
            </a:p>
          </p:txBody>
        </p:sp>
      </p:grpSp>
      <p:sp>
        <p:nvSpPr>
          <p:cNvPr id="5" name="Rectangle 4"/>
          <p:cNvSpPr/>
          <p:nvPr/>
        </p:nvSpPr>
        <p:spPr>
          <a:xfrm>
            <a:off x="4945247" y="3790636"/>
            <a:ext cx="3348371" cy="584775"/>
          </a:xfrm>
          <a:prstGeom prst="rect">
            <a:avLst/>
          </a:prstGeom>
        </p:spPr>
        <p:txBody>
          <a:bodyPr wrap="square">
            <a:spAutoFit/>
          </a:bodyPr>
          <a:lstStyle/>
          <a:p>
            <a:pPr algn="ctr"/>
            <a:r>
              <a:rPr lang="es-ES_tradnl" sz="1600" dirty="0" smtClean="0">
                <a:solidFill>
                  <a:schemeClr val="tx2"/>
                </a:solidFill>
              </a:rPr>
              <a:t>Mejorar la información que se presenta al consumidor</a:t>
            </a:r>
            <a:endParaRPr lang="es-ES_tradnl" sz="1600" dirty="0">
              <a:solidFill>
                <a:schemeClr val="tx2"/>
              </a:solidFill>
            </a:endParaRPr>
          </a:p>
        </p:txBody>
      </p:sp>
      <p:sp>
        <p:nvSpPr>
          <p:cNvPr id="11" name="TextBox 10"/>
          <p:cNvSpPr txBox="1"/>
          <p:nvPr/>
        </p:nvSpPr>
        <p:spPr>
          <a:xfrm>
            <a:off x="780434" y="5301208"/>
            <a:ext cx="7824013" cy="707886"/>
          </a:xfrm>
          <a:prstGeom prst="rect">
            <a:avLst/>
          </a:prstGeom>
          <a:solidFill>
            <a:schemeClr val="accent1">
              <a:lumMod val="40000"/>
              <a:lumOff val="60000"/>
            </a:schemeClr>
          </a:solidFill>
          <a:ln>
            <a:solidFill>
              <a:schemeClr val="accent1">
                <a:lumMod val="40000"/>
                <a:lumOff val="60000"/>
              </a:schemeClr>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s-ES_tradnl" sz="2000" i="1" dirty="0" err="1" smtClean="0"/>
              <a:t>Behavioral</a:t>
            </a:r>
            <a:r>
              <a:rPr lang="es-ES_tradnl" sz="2000" i="1" dirty="0" smtClean="0"/>
              <a:t> </a:t>
            </a:r>
            <a:r>
              <a:rPr lang="es-ES_tradnl" sz="2000" i="1" dirty="0" err="1" smtClean="0"/>
              <a:t>Economics</a:t>
            </a:r>
            <a:r>
              <a:rPr lang="es-ES_tradnl" sz="2000" dirty="0" smtClean="0"/>
              <a:t>: </a:t>
            </a:r>
          </a:p>
          <a:p>
            <a:pPr algn="ctr"/>
            <a:r>
              <a:rPr lang="es-ES_tradnl" sz="2000" dirty="0" smtClean="0"/>
              <a:t>miopía, comportamientos impulsivos, decisiones no racionales</a:t>
            </a:r>
            <a:endParaRPr lang="es-ES_tradnl" sz="2000" dirty="0"/>
          </a:p>
        </p:txBody>
      </p:sp>
    </p:spTree>
    <p:extLst>
      <p:ext uri="{BB962C8B-B14F-4D97-AF65-F5344CB8AC3E}">
        <p14:creationId xmlns:p14="http://schemas.microsoft.com/office/powerpoint/2010/main" val="198527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4274" y="0"/>
            <a:ext cx="8116198" cy="1283988"/>
          </a:xfrm>
        </p:spPr>
        <p:txBody>
          <a:bodyPr>
            <a:normAutofit/>
          </a:bodyPr>
          <a:lstStyle/>
          <a:p>
            <a:r>
              <a:rPr lang="es-MX" dirty="0" smtClean="0"/>
              <a:t>Normas para la regulación de publicidad </a:t>
            </a:r>
            <a:r>
              <a:rPr lang="es-MX" dirty="0"/>
              <a:t>engañosa</a:t>
            </a:r>
            <a:endParaRPr lang="es-ES" dirty="0"/>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n-US" smtClean="0">
                <a:solidFill>
                  <a:prstClr val="white"/>
                </a:solidFill>
              </a:rPr>
              <a:pPr/>
              <a:t>7</a:t>
            </a:fld>
            <a:endParaRPr lang="en-US" dirty="0">
              <a:solidFill>
                <a:prstClr val="white"/>
              </a:solidFill>
            </a:endParaRPr>
          </a:p>
        </p:txBody>
      </p:sp>
      <p:sp>
        <p:nvSpPr>
          <p:cNvPr id="6" name="Rectángulo 5"/>
          <p:cNvSpPr/>
          <p:nvPr/>
        </p:nvSpPr>
        <p:spPr>
          <a:xfrm>
            <a:off x="264489" y="2024798"/>
            <a:ext cx="2365920" cy="4072802"/>
          </a:xfrm>
          <a:prstGeom prst="rect">
            <a:avLst/>
          </a:prstGeom>
          <a:solidFill>
            <a:schemeClr val="bg1">
              <a:lumMod val="9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b="1" dirty="0">
                <a:solidFill>
                  <a:schemeClr val="tx2"/>
                </a:solidFill>
              </a:rPr>
              <a:t>Art. 6. </a:t>
            </a:r>
          </a:p>
          <a:p>
            <a:pPr algn="ctr"/>
            <a:r>
              <a:rPr lang="es-MX" sz="1400" b="1" dirty="0">
                <a:solidFill>
                  <a:schemeClr val="tx2"/>
                </a:solidFill>
              </a:rPr>
              <a:t>IV. </a:t>
            </a:r>
            <a:r>
              <a:rPr lang="es-MX" sz="1400" dirty="0">
                <a:solidFill>
                  <a:schemeClr val="tx2"/>
                </a:solidFill>
              </a:rPr>
              <a:t>Se prohíbe la </a:t>
            </a:r>
            <a:r>
              <a:rPr lang="es-MX" sz="1400" b="1" dirty="0">
                <a:solidFill>
                  <a:schemeClr val="tx2"/>
                </a:solidFill>
              </a:rPr>
              <a:t>transmisión de publicidad o propaganda presentada como información periodística o noticiosa</a:t>
            </a:r>
            <a:r>
              <a:rPr lang="es-MX" sz="1400" dirty="0">
                <a:solidFill>
                  <a:schemeClr val="tx2"/>
                </a:solidFill>
              </a:rPr>
              <a:t>;...</a:t>
            </a:r>
          </a:p>
          <a:p>
            <a:pPr algn="ctr"/>
            <a:endParaRPr lang="es-MX" sz="1400" dirty="0">
              <a:solidFill>
                <a:schemeClr val="tx2"/>
              </a:solidFill>
            </a:endParaRPr>
          </a:p>
          <a:p>
            <a:pPr algn="ctr"/>
            <a:endParaRPr lang="es-MX" sz="1400" dirty="0">
              <a:solidFill>
                <a:schemeClr val="tx2"/>
              </a:solidFill>
            </a:endParaRPr>
          </a:p>
          <a:p>
            <a:pPr algn="ctr"/>
            <a:r>
              <a:rPr lang="es-MX" sz="1400" b="1" dirty="0">
                <a:solidFill>
                  <a:schemeClr val="tx2"/>
                </a:solidFill>
              </a:rPr>
              <a:t>Transitorio Tercero</a:t>
            </a:r>
          </a:p>
          <a:p>
            <a:pPr algn="ctr"/>
            <a:r>
              <a:rPr lang="es-MX" sz="1400" b="1" dirty="0">
                <a:solidFill>
                  <a:schemeClr val="tx2"/>
                </a:solidFill>
              </a:rPr>
              <a:t>V.  </a:t>
            </a:r>
            <a:r>
              <a:rPr lang="es-MX" sz="1400" dirty="0">
                <a:solidFill>
                  <a:schemeClr val="tx2"/>
                </a:solidFill>
              </a:rPr>
              <a:t>Establecer la </a:t>
            </a:r>
            <a:r>
              <a:rPr lang="es-MX" sz="1400" b="1" dirty="0">
                <a:solidFill>
                  <a:schemeClr val="tx2"/>
                </a:solidFill>
              </a:rPr>
              <a:t>prohibición de difundir publicidad engañosa o subrepticia</a:t>
            </a:r>
            <a:r>
              <a:rPr lang="es-MX" sz="1400" dirty="0">
                <a:solidFill>
                  <a:schemeClr val="tx2"/>
                </a:solidFill>
              </a:rPr>
              <a:t>;</a:t>
            </a:r>
          </a:p>
          <a:p>
            <a:pPr algn="ctr"/>
            <a:endParaRPr lang="es-ES" sz="1400" dirty="0">
              <a:solidFill>
                <a:schemeClr val="tx2"/>
              </a:solidFill>
            </a:endParaRPr>
          </a:p>
        </p:txBody>
      </p:sp>
      <p:sp>
        <p:nvSpPr>
          <p:cNvPr id="7" name="Rectángulo 6"/>
          <p:cNvSpPr/>
          <p:nvPr/>
        </p:nvSpPr>
        <p:spPr>
          <a:xfrm>
            <a:off x="264489" y="1375897"/>
            <a:ext cx="2365920" cy="675432"/>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b="1" dirty="0"/>
              <a:t>Reforma Constitucional (2013)</a:t>
            </a:r>
            <a:endParaRPr lang="es-ES" b="1" dirty="0"/>
          </a:p>
        </p:txBody>
      </p:sp>
      <p:sp>
        <p:nvSpPr>
          <p:cNvPr id="8" name="Rectángulo 7"/>
          <p:cNvSpPr/>
          <p:nvPr/>
        </p:nvSpPr>
        <p:spPr>
          <a:xfrm>
            <a:off x="2998168" y="2022932"/>
            <a:ext cx="2365920" cy="4074668"/>
          </a:xfrm>
          <a:prstGeom prst="rect">
            <a:avLst/>
          </a:prstGeom>
          <a:solidFill>
            <a:schemeClr val="bg1">
              <a:lumMod val="9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b="1" dirty="0">
                <a:solidFill>
                  <a:schemeClr val="tx2"/>
                </a:solidFill>
              </a:rPr>
              <a:t>Art. 238</a:t>
            </a:r>
          </a:p>
          <a:p>
            <a:pPr algn="ctr"/>
            <a:r>
              <a:rPr lang="es-MX" sz="1400" dirty="0">
                <a:solidFill>
                  <a:schemeClr val="tx2"/>
                </a:solidFill>
              </a:rPr>
              <a:t>Con la finalidad de</a:t>
            </a:r>
            <a:r>
              <a:rPr lang="es-MX" sz="1400" b="1" dirty="0">
                <a:solidFill>
                  <a:schemeClr val="tx2"/>
                </a:solidFill>
              </a:rPr>
              <a:t> evitar la transmisión de publicidad engañosa, </a:t>
            </a:r>
            <a:r>
              <a:rPr lang="es-MX" sz="1400" dirty="0">
                <a:solidFill>
                  <a:schemeClr val="tx2"/>
                </a:solidFill>
              </a:rPr>
              <a:t>sin afectar la libertad de expresión y de</a:t>
            </a:r>
          </a:p>
          <a:p>
            <a:pPr algn="ctr"/>
            <a:r>
              <a:rPr lang="es-MX" sz="1400" dirty="0">
                <a:solidFill>
                  <a:schemeClr val="tx2"/>
                </a:solidFill>
              </a:rPr>
              <a:t>difusión</a:t>
            </a:r>
            <a:r>
              <a:rPr lang="es-MX" sz="1400" b="1" dirty="0">
                <a:solidFill>
                  <a:schemeClr val="tx2"/>
                </a:solidFill>
              </a:rPr>
              <a:t>, se prohíbe la transmisión de publicidad o propaganda presentada como información periodística o noticiosa.</a:t>
            </a:r>
          </a:p>
          <a:p>
            <a:pPr algn="ctr"/>
            <a:endParaRPr lang="es-MX" sz="1400" b="1" dirty="0">
              <a:solidFill>
                <a:schemeClr val="tx2"/>
              </a:solidFill>
            </a:endParaRPr>
          </a:p>
          <a:p>
            <a:pPr algn="ctr"/>
            <a:endParaRPr lang="es-MX" sz="1400" b="1" dirty="0">
              <a:solidFill>
                <a:schemeClr val="tx2"/>
              </a:solidFill>
            </a:endParaRPr>
          </a:p>
          <a:p>
            <a:pPr algn="ctr"/>
            <a:endParaRPr lang="es-ES" sz="1400" b="1" dirty="0">
              <a:solidFill>
                <a:schemeClr val="tx2"/>
              </a:solidFill>
            </a:endParaRPr>
          </a:p>
        </p:txBody>
      </p:sp>
      <p:sp>
        <p:nvSpPr>
          <p:cNvPr id="9" name="Rectángulo 8"/>
          <p:cNvSpPr/>
          <p:nvPr/>
        </p:nvSpPr>
        <p:spPr>
          <a:xfrm>
            <a:off x="2998168" y="1375897"/>
            <a:ext cx="2365920" cy="661234"/>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b="1" dirty="0" err="1"/>
              <a:t>LFTyR</a:t>
            </a:r>
            <a:endParaRPr lang="es-ES" b="1" dirty="0"/>
          </a:p>
        </p:txBody>
      </p:sp>
      <p:sp>
        <p:nvSpPr>
          <p:cNvPr id="10" name="Rectángulo 9"/>
          <p:cNvSpPr/>
          <p:nvPr/>
        </p:nvSpPr>
        <p:spPr>
          <a:xfrm>
            <a:off x="5580112" y="2037131"/>
            <a:ext cx="3456384" cy="4060469"/>
          </a:xfrm>
          <a:prstGeom prst="rect">
            <a:avLst/>
          </a:prstGeom>
          <a:solidFill>
            <a:schemeClr val="bg1">
              <a:lumMod val="9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b="1" dirty="0">
                <a:solidFill>
                  <a:schemeClr val="tx2"/>
                </a:solidFill>
              </a:rPr>
              <a:t>Art. 24 </a:t>
            </a:r>
          </a:p>
          <a:p>
            <a:pPr algn="ctr"/>
            <a:r>
              <a:rPr lang="es-MX" sz="1400" dirty="0">
                <a:solidFill>
                  <a:schemeClr val="tx2"/>
                </a:solidFill>
              </a:rPr>
              <a:t>Atribuciones procuraduría:</a:t>
            </a:r>
          </a:p>
          <a:p>
            <a:pPr algn="ctr"/>
            <a:r>
              <a:rPr lang="es-MX" sz="1400" dirty="0">
                <a:solidFill>
                  <a:schemeClr val="tx2"/>
                </a:solidFill>
              </a:rPr>
              <a:t>IX Ter. Promover la coordinación entre las autoridades federales, estatales y municipales que corresponda, a fin de asegurar la protección efectiva al consumidor </a:t>
            </a:r>
            <a:r>
              <a:rPr lang="es-MX" sz="1400" b="1" dirty="0">
                <a:solidFill>
                  <a:schemeClr val="tx2"/>
                </a:solidFill>
              </a:rPr>
              <a:t>en contra de la información o publicidad engañosa o abusiva</a:t>
            </a:r>
            <a:r>
              <a:rPr lang="es-MX" sz="1400" dirty="0">
                <a:solidFill>
                  <a:schemeClr val="tx2"/>
                </a:solidFill>
              </a:rPr>
              <a:t>;</a:t>
            </a:r>
          </a:p>
          <a:p>
            <a:pPr algn="ctr"/>
            <a:endParaRPr lang="es-MX" sz="1400" dirty="0">
              <a:solidFill>
                <a:schemeClr val="tx2"/>
              </a:solidFill>
            </a:endParaRPr>
          </a:p>
          <a:p>
            <a:pPr algn="ctr"/>
            <a:r>
              <a:rPr lang="es-MX" sz="1400" b="1" dirty="0">
                <a:solidFill>
                  <a:schemeClr val="tx2"/>
                </a:solidFill>
              </a:rPr>
              <a:t>Capítulo 3. Art. 32</a:t>
            </a:r>
          </a:p>
          <a:p>
            <a:pPr algn="ctr"/>
            <a:r>
              <a:rPr lang="es-MX" sz="1400" b="1" dirty="0">
                <a:solidFill>
                  <a:schemeClr val="tx2"/>
                </a:solidFill>
              </a:rPr>
              <a:t>Definición publicidad engañosa</a:t>
            </a:r>
          </a:p>
          <a:p>
            <a:pPr algn="ctr"/>
            <a:r>
              <a:rPr lang="es-MX" sz="1400" dirty="0">
                <a:solidFill>
                  <a:schemeClr val="tx2"/>
                </a:solidFill>
              </a:rPr>
              <a:t>“…refiere características o información relacionadas con algún bien,  producto o servicio que pudiendo o no ser verdaderas, </a:t>
            </a:r>
            <a:r>
              <a:rPr lang="es-MX" sz="1400" b="1" dirty="0">
                <a:solidFill>
                  <a:schemeClr val="tx2"/>
                </a:solidFill>
              </a:rPr>
              <a:t>inducen a error o confusión al consumidor </a:t>
            </a:r>
            <a:r>
              <a:rPr lang="es-MX" sz="1400" dirty="0">
                <a:solidFill>
                  <a:schemeClr val="tx2"/>
                </a:solidFill>
              </a:rPr>
              <a:t>por la forma inexacta, falsa, exagerada, parcial, artificiosa o tendenciosa en que se presenta.”</a:t>
            </a:r>
            <a:endParaRPr lang="es-ES" sz="1400" dirty="0">
              <a:solidFill>
                <a:schemeClr val="tx2"/>
              </a:solidFill>
            </a:endParaRPr>
          </a:p>
        </p:txBody>
      </p:sp>
      <p:sp>
        <p:nvSpPr>
          <p:cNvPr id="11" name="Rectángulo 10"/>
          <p:cNvSpPr/>
          <p:nvPr/>
        </p:nvSpPr>
        <p:spPr>
          <a:xfrm>
            <a:off x="5580112" y="1375897"/>
            <a:ext cx="3456384" cy="675433"/>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b="1" dirty="0"/>
              <a:t>Ley de Protección al Consumidor</a:t>
            </a:r>
            <a:endParaRPr lang="es-ES" b="1" dirty="0"/>
          </a:p>
        </p:txBody>
      </p:sp>
    </p:spTree>
    <p:extLst>
      <p:ext uri="{BB962C8B-B14F-4D97-AF65-F5344CB8AC3E}">
        <p14:creationId xmlns:p14="http://schemas.microsoft.com/office/powerpoint/2010/main" val="92363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11035"/>
            <a:ext cx="8645439" cy="1283988"/>
          </a:xfrm>
        </p:spPr>
        <p:txBody>
          <a:bodyPr>
            <a:normAutofit/>
          </a:bodyPr>
          <a:lstStyle/>
          <a:p>
            <a:pPr marL="539750" indent="-452438"/>
            <a:r>
              <a:rPr lang="es-MX" dirty="0" smtClean="0"/>
              <a:t>Política </a:t>
            </a:r>
            <a:r>
              <a:rPr lang="es-MX" dirty="0"/>
              <a:t>de </a:t>
            </a:r>
            <a:r>
              <a:rPr lang="es-MX" dirty="0" smtClean="0"/>
              <a:t>competencia</a:t>
            </a:r>
            <a:endParaRPr lang="es-ES" sz="2800" dirty="0"/>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n-US" smtClean="0">
                <a:solidFill>
                  <a:prstClr val="white"/>
                </a:solidFill>
              </a:rPr>
              <a:pPr/>
              <a:t>8</a:t>
            </a:fld>
            <a:endParaRPr lang="en-US" dirty="0">
              <a:solidFill>
                <a:prstClr val="white"/>
              </a:solidFill>
            </a:endParaRPr>
          </a:p>
        </p:txBody>
      </p:sp>
      <p:sp>
        <p:nvSpPr>
          <p:cNvPr id="6" name="Rectángulo 5"/>
          <p:cNvSpPr/>
          <p:nvPr/>
        </p:nvSpPr>
        <p:spPr>
          <a:xfrm>
            <a:off x="323528" y="3210875"/>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Ambiente complejo e incierto, toma de decisiones rápidas</a:t>
            </a:r>
          </a:p>
        </p:txBody>
      </p:sp>
      <p:sp>
        <p:nvSpPr>
          <p:cNvPr id="7" name="Rectángulo 6"/>
          <p:cNvSpPr/>
          <p:nvPr/>
        </p:nvSpPr>
        <p:spPr>
          <a:xfrm>
            <a:off x="323528" y="4146979"/>
            <a:ext cx="2475098" cy="882098"/>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Estrategias complejas de interacción con rivales</a:t>
            </a:r>
          </a:p>
        </p:txBody>
      </p:sp>
      <p:sp>
        <p:nvSpPr>
          <p:cNvPr id="8" name="Rectángulo 7"/>
          <p:cNvSpPr/>
          <p:nvPr/>
        </p:nvSpPr>
        <p:spPr>
          <a:xfrm>
            <a:off x="296702" y="5114885"/>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Empresas con bajo desempeño tardan en salir, toman decisiones cruciales con retraso</a:t>
            </a:r>
          </a:p>
        </p:txBody>
      </p:sp>
      <p:sp>
        <p:nvSpPr>
          <p:cNvPr id="9" name="Rectángulo 8"/>
          <p:cNvSpPr/>
          <p:nvPr/>
        </p:nvSpPr>
        <p:spPr>
          <a:xfrm>
            <a:off x="3223034" y="3194974"/>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Intereses diferentes de los dueños de la empresa y los administradores</a:t>
            </a:r>
          </a:p>
        </p:txBody>
      </p:sp>
      <p:sp>
        <p:nvSpPr>
          <p:cNvPr id="10" name="Rectángulo 9"/>
          <p:cNvSpPr/>
          <p:nvPr/>
        </p:nvSpPr>
        <p:spPr>
          <a:xfrm>
            <a:off x="3223034" y="4131078"/>
            <a:ext cx="2475098" cy="882098"/>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smtClean="0">
                <a:solidFill>
                  <a:srgbClr val="1F497D"/>
                </a:solidFill>
              </a:rPr>
              <a:t>Intereses diferentes entre la empresa y sus trabajadores</a:t>
            </a:r>
            <a:endParaRPr lang="es-ES" sz="1400" dirty="0">
              <a:solidFill>
                <a:srgbClr val="1F497D"/>
              </a:solidFill>
            </a:endParaRPr>
          </a:p>
        </p:txBody>
      </p:sp>
      <p:sp>
        <p:nvSpPr>
          <p:cNvPr id="11" name="Rectángulo 10"/>
          <p:cNvSpPr/>
          <p:nvPr/>
        </p:nvSpPr>
        <p:spPr>
          <a:xfrm>
            <a:off x="3249030" y="5085184"/>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400" dirty="0" smtClean="0">
                <a:solidFill>
                  <a:srgbClr val="1F497D"/>
                </a:solidFill>
              </a:rPr>
              <a:t>Problemas de coordinación dentro de la empresa</a:t>
            </a:r>
            <a:endParaRPr lang="es-ES_tradnl" sz="1400" dirty="0">
              <a:solidFill>
                <a:srgbClr val="1F497D"/>
              </a:solidFill>
            </a:endParaRPr>
          </a:p>
        </p:txBody>
      </p:sp>
      <p:sp>
        <p:nvSpPr>
          <p:cNvPr id="12" name="Rectángulo 11"/>
          <p:cNvSpPr/>
          <p:nvPr/>
        </p:nvSpPr>
        <p:spPr>
          <a:xfrm>
            <a:off x="6156176" y="3194974"/>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Afectar al rival</a:t>
            </a:r>
          </a:p>
        </p:txBody>
      </p:sp>
      <p:sp>
        <p:nvSpPr>
          <p:cNvPr id="13" name="Rectángulo 12"/>
          <p:cNvSpPr/>
          <p:nvPr/>
        </p:nvSpPr>
        <p:spPr>
          <a:xfrm>
            <a:off x="6156176" y="4131078"/>
            <a:ext cx="2475098" cy="882098"/>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Diferente de afectar al rival: comercio justo, productos verdes</a:t>
            </a:r>
          </a:p>
        </p:txBody>
      </p:sp>
      <p:sp>
        <p:nvSpPr>
          <p:cNvPr id="14" name="Rectángulo 13"/>
          <p:cNvSpPr/>
          <p:nvPr/>
        </p:nvSpPr>
        <p:spPr>
          <a:xfrm>
            <a:off x="6129350" y="5098984"/>
            <a:ext cx="2475098" cy="882098"/>
          </a:xfrm>
          <a:prstGeom prst="rect">
            <a:avLst/>
          </a:prstGeom>
          <a:solidFill>
            <a:schemeClr val="bg1"/>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1F497D"/>
                </a:solidFill>
              </a:rPr>
              <a:t>Maximizar beneficios con comportamiento irracional</a:t>
            </a:r>
          </a:p>
        </p:txBody>
      </p:sp>
      <p:sp>
        <p:nvSpPr>
          <p:cNvPr id="15" name="Flecha derecha 14"/>
          <p:cNvSpPr/>
          <p:nvPr/>
        </p:nvSpPr>
        <p:spPr>
          <a:xfrm>
            <a:off x="0" y="2204864"/>
            <a:ext cx="9144000" cy="1152128"/>
          </a:xfrm>
          <a:prstGeom prst="rightArrow">
            <a:avLst>
              <a:gd name="adj1" fmla="val 67196"/>
              <a:gd name="adj2" fmla="val 37032"/>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Rectángulo redondeado 15"/>
          <p:cNvSpPr/>
          <p:nvPr/>
        </p:nvSpPr>
        <p:spPr>
          <a:xfrm>
            <a:off x="323528" y="2492896"/>
            <a:ext cx="2520280" cy="558062"/>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Interacción externa</a:t>
            </a:r>
          </a:p>
        </p:txBody>
      </p:sp>
      <p:sp>
        <p:nvSpPr>
          <p:cNvPr id="17" name="Rectángulo redondeado 16"/>
          <p:cNvSpPr/>
          <p:nvPr/>
        </p:nvSpPr>
        <p:spPr>
          <a:xfrm>
            <a:off x="3203848" y="2492896"/>
            <a:ext cx="2592288" cy="558062"/>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Administración</a:t>
            </a:r>
          </a:p>
        </p:txBody>
      </p:sp>
      <p:sp>
        <p:nvSpPr>
          <p:cNvPr id="18" name="Rectángulo redondeado 17"/>
          <p:cNvSpPr/>
          <p:nvPr/>
        </p:nvSpPr>
        <p:spPr>
          <a:xfrm>
            <a:off x="6156176" y="2492896"/>
            <a:ext cx="2448272" cy="558062"/>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Objetivos de la empresa</a:t>
            </a:r>
          </a:p>
        </p:txBody>
      </p:sp>
      <p:sp>
        <p:nvSpPr>
          <p:cNvPr id="19" name="Rectángulo 18"/>
          <p:cNvSpPr/>
          <p:nvPr/>
        </p:nvSpPr>
        <p:spPr>
          <a:xfrm>
            <a:off x="251520" y="1356669"/>
            <a:ext cx="8645439" cy="832294"/>
          </a:xfrm>
          <a:prstGeom prst="rect">
            <a:avLst/>
          </a:prstGeom>
          <a:solidFill>
            <a:schemeClr val="accent1">
              <a:lumMod val="40000"/>
              <a:lumOff val="60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MX" sz="2000" dirty="0" smtClean="0">
                <a:solidFill>
                  <a:schemeClr val="tx2"/>
                </a:solidFill>
              </a:rPr>
              <a:t>Behavioral economics en el </a:t>
            </a:r>
            <a:r>
              <a:rPr lang="es-ES_tradnl" sz="2000" dirty="0" smtClean="0">
                <a:solidFill>
                  <a:schemeClr val="tx2"/>
                </a:solidFill>
              </a:rPr>
              <a:t>ámbito de competencia:</a:t>
            </a:r>
          </a:p>
          <a:p>
            <a:pPr marL="342900" indent="-342900" algn="just">
              <a:buFont typeface="+mj-lt"/>
              <a:buAutoNum type="arabicPeriod"/>
            </a:pPr>
            <a:r>
              <a:rPr lang="es-MX" sz="1600" dirty="0" smtClean="0">
                <a:solidFill>
                  <a:schemeClr val="tx2"/>
                </a:solidFill>
              </a:rPr>
              <a:t>Limitaciones de las empresas para optimizar racionalmente</a:t>
            </a:r>
          </a:p>
          <a:p>
            <a:pPr marL="342900" indent="-342900" algn="just">
              <a:buFont typeface="+mj-lt"/>
              <a:buAutoNum type="arabicPeriod"/>
            </a:pPr>
            <a:r>
              <a:rPr lang="es-MX" sz="1600" dirty="0" smtClean="0">
                <a:solidFill>
                  <a:schemeClr val="tx2"/>
                </a:solidFill>
              </a:rPr>
              <a:t>Oportunidades de las empresas para explotar limitaciones de los usuarios en adquirir informaci</a:t>
            </a:r>
            <a:r>
              <a:rPr lang="en-US" sz="1600" dirty="0" err="1" smtClean="0">
                <a:solidFill>
                  <a:schemeClr val="tx2"/>
                </a:solidFill>
              </a:rPr>
              <a:t>ó</a:t>
            </a:r>
            <a:r>
              <a:rPr lang="es-MX" sz="1600" dirty="0" smtClean="0">
                <a:solidFill>
                  <a:schemeClr val="tx2"/>
                </a:solidFill>
              </a:rPr>
              <a:t>n</a:t>
            </a:r>
          </a:p>
        </p:txBody>
      </p:sp>
    </p:spTree>
    <p:extLst>
      <p:ext uri="{BB962C8B-B14F-4D97-AF65-F5344CB8AC3E}">
        <p14:creationId xmlns:p14="http://schemas.microsoft.com/office/powerpoint/2010/main" val="52008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0"/>
            <a:ext cx="9036496" cy="1283988"/>
          </a:xfrm>
        </p:spPr>
        <p:txBody>
          <a:bodyPr>
            <a:normAutofit/>
          </a:bodyPr>
          <a:lstStyle/>
          <a:p>
            <a:r>
              <a:rPr lang="es-MX" sz="3200" dirty="0" smtClean="0"/>
              <a:t>Limitaciones </a:t>
            </a:r>
            <a:r>
              <a:rPr lang="es-MX" sz="3200" dirty="0"/>
              <a:t>de las empresas </a:t>
            </a:r>
            <a:r>
              <a:rPr lang="es-MX" sz="3200" dirty="0" smtClean="0"/>
              <a:t>para interactuar </a:t>
            </a:r>
            <a:r>
              <a:rPr lang="es-MX" sz="3200" u="sng" dirty="0" smtClean="0"/>
              <a:t>con </a:t>
            </a:r>
            <a:r>
              <a:rPr lang="es-MX" sz="3200" u="sng" dirty="0"/>
              <a:t>otras empresas</a:t>
            </a:r>
            <a:endParaRPr lang="es-ES" sz="3200" u="sng" dirty="0"/>
          </a:p>
        </p:txBody>
      </p:sp>
      <p:sp>
        <p:nvSpPr>
          <p:cNvPr id="4" name="Marcador de fecha 3"/>
          <p:cNvSpPr>
            <a:spLocks noGrp="1"/>
          </p:cNvSpPr>
          <p:nvPr>
            <p:ph type="dt" sz="half" idx="10"/>
          </p:nvPr>
        </p:nvSpPr>
        <p:spPr/>
        <p:txBody>
          <a:bodyPr/>
          <a:lstStyle/>
          <a:p>
            <a:fld id="{7C2E6FC5-0B22-4E0E-A707-FE619C03A98F}" type="datetime5">
              <a:rPr lang="en-US" smtClean="0">
                <a:solidFill>
                  <a:prstClr val="white"/>
                </a:solidFill>
              </a:rPr>
              <a:pPr/>
              <a:t>15-Mar-16</a:t>
            </a:fld>
            <a:endParaRPr lang="en-US" dirty="0">
              <a:solidFill>
                <a:prstClr val="white"/>
              </a:solidFill>
            </a:endParaRPr>
          </a:p>
        </p:txBody>
      </p:sp>
      <p:sp>
        <p:nvSpPr>
          <p:cNvPr id="5" name="Marcador de número de diapositiva 4"/>
          <p:cNvSpPr>
            <a:spLocks noGrp="1"/>
          </p:cNvSpPr>
          <p:nvPr>
            <p:ph type="sldNum" sz="quarter" idx="12"/>
          </p:nvPr>
        </p:nvSpPr>
        <p:spPr/>
        <p:txBody>
          <a:bodyPr/>
          <a:lstStyle/>
          <a:p>
            <a:fld id="{F0B54314-BF1E-5E4D-920D-F0DE0E660752}" type="slidenum">
              <a:rPr lang="en-US" smtClean="0">
                <a:solidFill>
                  <a:prstClr val="white"/>
                </a:solidFill>
              </a:rPr>
              <a:pPr/>
              <a:t>9</a:t>
            </a:fld>
            <a:endParaRPr lang="en-US" dirty="0">
              <a:solidFill>
                <a:prstClr val="white"/>
              </a:solidFill>
            </a:endParaRPr>
          </a:p>
        </p:txBody>
      </p:sp>
      <p:grpSp>
        <p:nvGrpSpPr>
          <p:cNvPr id="6" name="Agrupar 15"/>
          <p:cNvGrpSpPr/>
          <p:nvPr/>
        </p:nvGrpSpPr>
        <p:grpSpPr>
          <a:xfrm>
            <a:off x="7020786" y="1524082"/>
            <a:ext cx="1879765" cy="1093084"/>
            <a:chOff x="3203848" y="4139330"/>
            <a:chExt cx="2664296" cy="1903337"/>
          </a:xfrm>
        </p:grpSpPr>
        <p:sp>
          <p:nvSpPr>
            <p:cNvPr id="7" name="Rectángulo redondeado 6"/>
            <p:cNvSpPr/>
            <p:nvPr/>
          </p:nvSpPr>
          <p:spPr>
            <a:xfrm>
              <a:off x="3203848" y="413933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b="1"/>
            </a:p>
          </p:txBody>
        </p:sp>
        <p:sp>
          <p:nvSpPr>
            <p:cNvPr id="8" name="Rectángulo redondeado 7"/>
            <p:cNvSpPr/>
            <p:nvPr/>
          </p:nvSpPr>
          <p:spPr>
            <a:xfrm>
              <a:off x="3203848" y="4314475"/>
              <a:ext cx="2664296" cy="172819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600" b="1" dirty="0">
                  <a:solidFill>
                    <a:srgbClr val="1F497D"/>
                  </a:solidFill>
                </a:rPr>
                <a:t>Beneficios </a:t>
              </a:r>
              <a:r>
                <a:rPr lang="es-ES" sz="1600" b="1" dirty="0" smtClean="0">
                  <a:solidFill>
                    <a:srgbClr val="1F497D"/>
                  </a:solidFill>
                </a:rPr>
                <a:t>‘satisfactorios’, </a:t>
              </a:r>
              <a:r>
                <a:rPr lang="es-ES" sz="1600" b="1" dirty="0">
                  <a:solidFill>
                    <a:srgbClr val="1F497D"/>
                  </a:solidFill>
                </a:rPr>
                <a:t>no máximos</a:t>
              </a:r>
            </a:p>
          </p:txBody>
        </p:sp>
      </p:grpSp>
      <p:grpSp>
        <p:nvGrpSpPr>
          <p:cNvPr id="9" name="Agrupar 2"/>
          <p:cNvGrpSpPr/>
          <p:nvPr/>
        </p:nvGrpSpPr>
        <p:grpSpPr>
          <a:xfrm>
            <a:off x="2499128" y="1524082"/>
            <a:ext cx="2072871" cy="1093084"/>
            <a:chOff x="3203848" y="1335870"/>
            <a:chExt cx="2664296" cy="1903337"/>
          </a:xfrm>
        </p:grpSpPr>
        <p:sp>
          <p:nvSpPr>
            <p:cNvPr id="10" name="Rectángulo redondeado 9"/>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b="1"/>
            </a:p>
          </p:txBody>
        </p:sp>
        <p:sp>
          <p:nvSpPr>
            <p:cNvPr id="11" name="Rectángulo redondeado 10"/>
            <p:cNvSpPr/>
            <p:nvPr/>
          </p:nvSpPr>
          <p:spPr>
            <a:xfrm>
              <a:off x="3203848" y="1511015"/>
              <a:ext cx="2664296" cy="172819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600" b="1" dirty="0">
                  <a:solidFill>
                    <a:schemeClr val="tx2"/>
                  </a:solidFill>
                </a:rPr>
                <a:t>Comportamiento imitativo y preocupación por el beneficio relativo</a:t>
              </a:r>
            </a:p>
          </p:txBody>
        </p:sp>
      </p:grpSp>
      <p:grpSp>
        <p:nvGrpSpPr>
          <p:cNvPr id="12" name="Agrupar 14"/>
          <p:cNvGrpSpPr/>
          <p:nvPr/>
        </p:nvGrpSpPr>
        <p:grpSpPr>
          <a:xfrm>
            <a:off x="4860546" y="1524082"/>
            <a:ext cx="1879765" cy="1093084"/>
            <a:chOff x="5993879" y="2411138"/>
            <a:chExt cx="2664296" cy="1903337"/>
          </a:xfrm>
        </p:grpSpPr>
        <p:sp>
          <p:nvSpPr>
            <p:cNvPr id="13" name="Rectángulo redondeado 12"/>
            <p:cNvSpPr/>
            <p:nvPr/>
          </p:nvSpPr>
          <p:spPr>
            <a:xfrm>
              <a:off x="5993879" y="2411138"/>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b="1"/>
            </a:p>
          </p:txBody>
        </p:sp>
        <p:sp>
          <p:nvSpPr>
            <p:cNvPr id="14" name="Rectángulo redondeado 13"/>
            <p:cNvSpPr/>
            <p:nvPr/>
          </p:nvSpPr>
          <p:spPr>
            <a:xfrm>
              <a:off x="5993879" y="2586283"/>
              <a:ext cx="2664296" cy="172819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600" b="1" dirty="0">
                  <a:solidFill>
                    <a:srgbClr val="1F497D"/>
                  </a:solidFill>
                </a:rPr>
                <a:t>Comportamiento vengativo</a:t>
              </a:r>
            </a:p>
          </p:txBody>
        </p:sp>
      </p:grpSp>
      <p:grpSp>
        <p:nvGrpSpPr>
          <p:cNvPr id="15" name="Agrupar 23"/>
          <p:cNvGrpSpPr/>
          <p:nvPr/>
        </p:nvGrpSpPr>
        <p:grpSpPr>
          <a:xfrm>
            <a:off x="457199" y="1524082"/>
            <a:ext cx="1738537" cy="1093084"/>
            <a:chOff x="3203848" y="1335870"/>
            <a:chExt cx="2664296" cy="1903337"/>
          </a:xfrm>
        </p:grpSpPr>
        <p:sp>
          <p:nvSpPr>
            <p:cNvPr id="16" name="Rectángulo redondeado 15"/>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600" b="1"/>
            </a:p>
          </p:txBody>
        </p:sp>
        <p:sp>
          <p:nvSpPr>
            <p:cNvPr id="17" name="Rectángulo redondeado 16"/>
            <p:cNvSpPr/>
            <p:nvPr/>
          </p:nvSpPr>
          <p:spPr>
            <a:xfrm>
              <a:off x="3203848" y="1511015"/>
              <a:ext cx="2664296" cy="172819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600" b="1" dirty="0">
                  <a:solidFill>
                    <a:schemeClr val="tx2"/>
                  </a:solidFill>
                </a:rPr>
                <a:t>Habilidad colusión</a:t>
              </a:r>
            </a:p>
          </p:txBody>
        </p:sp>
      </p:grpSp>
      <p:sp>
        <p:nvSpPr>
          <p:cNvPr id="18" name="Flecha abajo 17"/>
          <p:cNvSpPr/>
          <p:nvPr/>
        </p:nvSpPr>
        <p:spPr>
          <a:xfrm>
            <a:off x="811121" y="2689375"/>
            <a:ext cx="864096" cy="377812"/>
          </a:xfrm>
          <a:prstGeom prst="downArrow">
            <a:avLst/>
          </a:prstGeom>
          <a:solidFill>
            <a:schemeClr val="bg1">
              <a:lumMod val="7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grpSp>
        <p:nvGrpSpPr>
          <p:cNvPr id="19" name="Agrupar 23"/>
          <p:cNvGrpSpPr/>
          <p:nvPr/>
        </p:nvGrpSpPr>
        <p:grpSpPr>
          <a:xfrm>
            <a:off x="339804" y="3153203"/>
            <a:ext cx="2035560" cy="2284590"/>
            <a:chOff x="3203848" y="1335870"/>
            <a:chExt cx="2664296" cy="1973523"/>
          </a:xfrm>
        </p:grpSpPr>
        <p:sp>
          <p:nvSpPr>
            <p:cNvPr id="20" name="Rectángulo redondeado 19"/>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a:p>
          </p:txBody>
        </p:sp>
        <p:sp>
          <p:nvSpPr>
            <p:cNvPr id="21" name="Rectángulo redondeado 20"/>
            <p:cNvSpPr/>
            <p:nvPr/>
          </p:nvSpPr>
          <p:spPr>
            <a:xfrm>
              <a:off x="3203848" y="1421488"/>
              <a:ext cx="2664296" cy="188790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dirty="0">
                <a:solidFill>
                  <a:schemeClr val="tx1"/>
                </a:solidFill>
              </a:endParaRPr>
            </a:p>
            <a:p>
              <a:pPr algn="just"/>
              <a:r>
                <a:rPr lang="es-ES" sz="1400" dirty="0">
                  <a:solidFill>
                    <a:schemeClr val="tx1"/>
                  </a:solidFill>
                </a:rPr>
                <a:t>Ocurre cuando las empresas mantienen precios relativamente altos con la amenaza creíble de un guerra de precios si alguna empresas disminuye el precio o aumenta su producción</a:t>
              </a:r>
            </a:p>
            <a:p>
              <a:pPr algn="ctr"/>
              <a:endParaRPr lang="es-ES" sz="1400" dirty="0">
                <a:solidFill>
                  <a:schemeClr val="tx2"/>
                </a:solidFill>
              </a:endParaRPr>
            </a:p>
          </p:txBody>
        </p:sp>
      </p:grpSp>
      <p:grpSp>
        <p:nvGrpSpPr>
          <p:cNvPr id="22" name="Agrupar 23"/>
          <p:cNvGrpSpPr/>
          <p:nvPr/>
        </p:nvGrpSpPr>
        <p:grpSpPr>
          <a:xfrm>
            <a:off x="4736327" y="3153202"/>
            <a:ext cx="2035560" cy="2303159"/>
            <a:chOff x="3203848" y="1335870"/>
            <a:chExt cx="2664296" cy="1903337"/>
          </a:xfrm>
        </p:grpSpPr>
        <p:sp>
          <p:nvSpPr>
            <p:cNvPr id="23" name="Rectángulo redondeado 22"/>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a:p>
          </p:txBody>
        </p:sp>
        <p:sp>
          <p:nvSpPr>
            <p:cNvPr id="24" name="Rectángulo redondeado 23"/>
            <p:cNvSpPr/>
            <p:nvPr/>
          </p:nvSpPr>
          <p:spPr>
            <a:xfrm>
              <a:off x="3203848" y="1417778"/>
              <a:ext cx="2664296" cy="1821429"/>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just"/>
              <a:endParaRPr lang="es-ES" sz="1400" dirty="0">
                <a:solidFill>
                  <a:schemeClr val="tx1"/>
                </a:solidFill>
              </a:endParaRPr>
            </a:p>
            <a:p>
              <a:pPr algn="just"/>
              <a:r>
                <a:rPr lang="es-ES" sz="1400" dirty="0">
                  <a:solidFill>
                    <a:schemeClr val="tx1"/>
                  </a:solidFill>
                </a:rPr>
                <a:t>Las empresas se preocupan cuando sus rivales obtienen en forma injusta participaciones de los beneficios de la industria, por ejemplo, engañando en acuerdos colusorios.</a:t>
              </a:r>
            </a:p>
            <a:p>
              <a:pPr algn="ctr"/>
              <a:endParaRPr lang="es-ES" sz="1400" dirty="0">
                <a:solidFill>
                  <a:schemeClr val="tx2"/>
                </a:solidFill>
              </a:endParaRPr>
            </a:p>
          </p:txBody>
        </p:sp>
      </p:grpSp>
      <p:grpSp>
        <p:nvGrpSpPr>
          <p:cNvPr id="25" name="Agrupar 23"/>
          <p:cNvGrpSpPr/>
          <p:nvPr/>
        </p:nvGrpSpPr>
        <p:grpSpPr>
          <a:xfrm>
            <a:off x="2550456" y="3153203"/>
            <a:ext cx="2035560" cy="2284590"/>
            <a:chOff x="3203848" y="1335870"/>
            <a:chExt cx="2664296" cy="1903337"/>
          </a:xfrm>
        </p:grpSpPr>
        <p:sp>
          <p:nvSpPr>
            <p:cNvPr id="26" name="Rectángulo redondeado 25"/>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a:p>
          </p:txBody>
        </p:sp>
        <p:sp>
          <p:nvSpPr>
            <p:cNvPr id="27" name="Rectángulo redondeado 26"/>
            <p:cNvSpPr/>
            <p:nvPr/>
          </p:nvSpPr>
          <p:spPr>
            <a:xfrm>
              <a:off x="3203848" y="1418443"/>
              <a:ext cx="2664296" cy="1820764"/>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s-ES" sz="1400" dirty="0">
                  <a:solidFill>
                    <a:schemeClr val="tx1"/>
                  </a:solidFill>
                </a:rPr>
                <a:t>Las empresas en lugar de diseñar su estrategia óptima pueden decir imitar la estrategia de otras empresas exitosas o tomar acciones según el beneficio relativo</a:t>
              </a:r>
            </a:p>
            <a:p>
              <a:pPr algn="ctr"/>
              <a:endParaRPr lang="es-ES" sz="1400" dirty="0">
                <a:solidFill>
                  <a:schemeClr val="tx2"/>
                </a:solidFill>
              </a:endParaRPr>
            </a:p>
          </p:txBody>
        </p:sp>
      </p:grpSp>
      <p:grpSp>
        <p:nvGrpSpPr>
          <p:cNvPr id="28" name="Agrupar 23"/>
          <p:cNvGrpSpPr/>
          <p:nvPr/>
        </p:nvGrpSpPr>
        <p:grpSpPr>
          <a:xfrm>
            <a:off x="6896567" y="3153202"/>
            <a:ext cx="2035560" cy="2303159"/>
            <a:chOff x="3203848" y="1335870"/>
            <a:chExt cx="2664296" cy="1903337"/>
          </a:xfrm>
        </p:grpSpPr>
        <p:sp>
          <p:nvSpPr>
            <p:cNvPr id="29" name="Rectángulo redondeado 28"/>
            <p:cNvSpPr/>
            <p:nvPr/>
          </p:nvSpPr>
          <p:spPr>
            <a:xfrm>
              <a:off x="3203848" y="1335870"/>
              <a:ext cx="2664296" cy="1728192"/>
            </a:xfrm>
            <a:prstGeom prst="round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a:p>
          </p:txBody>
        </p:sp>
        <p:sp>
          <p:nvSpPr>
            <p:cNvPr id="30" name="Rectángulo redondeado 29"/>
            <p:cNvSpPr/>
            <p:nvPr/>
          </p:nvSpPr>
          <p:spPr>
            <a:xfrm>
              <a:off x="3203848" y="1417778"/>
              <a:ext cx="2664296" cy="1821429"/>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s-ES" sz="1400" dirty="0">
                  <a:solidFill>
                    <a:schemeClr val="tx1"/>
                  </a:solidFill>
                </a:rPr>
                <a:t>Las empresas comparan la rentabilidad promedio de todas la empresas y se fijan un nivel objetivo de beneficios.</a:t>
              </a:r>
            </a:p>
            <a:p>
              <a:pPr algn="ctr"/>
              <a:endParaRPr lang="es-ES" sz="1400" dirty="0">
                <a:solidFill>
                  <a:schemeClr val="tx2"/>
                </a:solidFill>
              </a:endParaRPr>
            </a:p>
          </p:txBody>
        </p:sp>
      </p:grpSp>
      <p:sp>
        <p:nvSpPr>
          <p:cNvPr id="31" name="Flecha abajo 30"/>
          <p:cNvSpPr/>
          <p:nvPr/>
        </p:nvSpPr>
        <p:spPr>
          <a:xfrm>
            <a:off x="3093781" y="2671403"/>
            <a:ext cx="864096" cy="377812"/>
          </a:xfrm>
          <a:prstGeom prst="downArrow">
            <a:avLst/>
          </a:prstGeom>
          <a:solidFill>
            <a:schemeClr val="bg1">
              <a:lumMod val="7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2" name="Flecha abajo 31"/>
          <p:cNvSpPr/>
          <p:nvPr/>
        </p:nvSpPr>
        <p:spPr>
          <a:xfrm>
            <a:off x="5275617" y="2671403"/>
            <a:ext cx="864096" cy="377812"/>
          </a:xfrm>
          <a:prstGeom prst="downArrow">
            <a:avLst/>
          </a:prstGeom>
          <a:solidFill>
            <a:schemeClr val="bg1">
              <a:lumMod val="7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3" name="Flecha abajo 32"/>
          <p:cNvSpPr/>
          <p:nvPr/>
        </p:nvSpPr>
        <p:spPr>
          <a:xfrm>
            <a:off x="7439892" y="2671403"/>
            <a:ext cx="864096" cy="377812"/>
          </a:xfrm>
          <a:prstGeom prst="downArrow">
            <a:avLst/>
          </a:prstGeom>
          <a:solidFill>
            <a:schemeClr val="bg1">
              <a:lumMod val="7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4" name="CuadroTexto 33"/>
          <p:cNvSpPr txBox="1"/>
          <p:nvPr/>
        </p:nvSpPr>
        <p:spPr>
          <a:xfrm>
            <a:off x="5364087" y="5641503"/>
            <a:ext cx="2808313" cy="307777"/>
          </a:xfrm>
          <a:prstGeom prst="rect">
            <a:avLst/>
          </a:prstGeom>
          <a:noFill/>
        </p:spPr>
        <p:txBody>
          <a:bodyPr wrap="square" rtlCol="0">
            <a:spAutoFit/>
          </a:bodyPr>
          <a:lstStyle/>
          <a:p>
            <a:pPr algn="ctr"/>
            <a:r>
              <a:rPr lang="es-MX" sz="1400" b="1" dirty="0">
                <a:solidFill>
                  <a:srgbClr val="C00000"/>
                </a:solidFill>
              </a:rPr>
              <a:t>Aumentan la colusión</a:t>
            </a:r>
          </a:p>
        </p:txBody>
      </p:sp>
      <p:sp>
        <p:nvSpPr>
          <p:cNvPr id="35" name="CuadroTexto 34"/>
          <p:cNvSpPr txBox="1"/>
          <p:nvPr/>
        </p:nvSpPr>
        <p:spPr>
          <a:xfrm>
            <a:off x="421650" y="5641503"/>
            <a:ext cx="1872208" cy="307777"/>
          </a:xfrm>
          <a:prstGeom prst="rect">
            <a:avLst/>
          </a:prstGeom>
          <a:noFill/>
        </p:spPr>
        <p:txBody>
          <a:bodyPr wrap="square" rtlCol="0">
            <a:spAutoFit/>
          </a:bodyPr>
          <a:lstStyle/>
          <a:p>
            <a:pPr algn="ctr"/>
            <a:r>
              <a:rPr lang="es-MX" sz="1400" b="1" dirty="0">
                <a:solidFill>
                  <a:srgbClr val="C00000"/>
                </a:solidFill>
              </a:rPr>
              <a:t>Aumentan la colusión</a:t>
            </a:r>
          </a:p>
        </p:txBody>
      </p:sp>
      <p:sp>
        <p:nvSpPr>
          <p:cNvPr id="36" name="CuadroTexto 35"/>
          <p:cNvSpPr txBox="1"/>
          <p:nvPr/>
        </p:nvSpPr>
        <p:spPr>
          <a:xfrm>
            <a:off x="2616927" y="5641503"/>
            <a:ext cx="1872209" cy="307777"/>
          </a:xfrm>
          <a:prstGeom prst="rect">
            <a:avLst/>
          </a:prstGeom>
          <a:noFill/>
        </p:spPr>
        <p:txBody>
          <a:bodyPr wrap="square" rtlCol="0">
            <a:spAutoFit/>
          </a:bodyPr>
          <a:lstStyle/>
          <a:p>
            <a:pPr algn="ctr"/>
            <a:r>
              <a:rPr lang="es-MX" sz="1400" b="1" dirty="0">
                <a:solidFill>
                  <a:srgbClr val="C00000"/>
                </a:solidFill>
              </a:rPr>
              <a:t>Disminuye la colusión</a:t>
            </a:r>
          </a:p>
        </p:txBody>
      </p:sp>
    </p:spTree>
    <p:extLst>
      <p:ext uri="{BB962C8B-B14F-4D97-AF65-F5344CB8AC3E}">
        <p14:creationId xmlns:p14="http://schemas.microsoft.com/office/powerpoint/2010/main" val="2643439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4518</TotalTime>
  <Words>1327</Words>
  <Application>Microsoft Macintosh PowerPoint</Application>
  <PresentationFormat>On-screen Show (4:3)</PresentationFormat>
  <Paragraphs>178</Paragraphs>
  <Slides>12</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Calibri</vt:lpstr>
      <vt:lpstr>Trebuchet MS</vt:lpstr>
      <vt:lpstr>Arial</vt:lpstr>
      <vt:lpstr>Office Theme</vt:lpstr>
      <vt:lpstr>1_Office Theme</vt:lpstr>
      <vt:lpstr>Behavioral economics y políticas públicas dirigidas al consumidor en Telecom</vt:lpstr>
      <vt:lpstr>Contenido</vt:lpstr>
      <vt:lpstr>1. Economía del Comportamiento</vt:lpstr>
      <vt:lpstr>BE resalta el rol de la información en el análisis económico de políticas públicas…</vt:lpstr>
      <vt:lpstr>2. Objetivos Regulatorios hacia los consumidores en materia de Telecom</vt:lpstr>
      <vt:lpstr>Política del Consumidor</vt:lpstr>
      <vt:lpstr>Normas para la regulación de publicidad engañosa</vt:lpstr>
      <vt:lpstr>Política de competencia</vt:lpstr>
      <vt:lpstr>Limitaciones de las empresas para interactuar con otras empresas</vt:lpstr>
      <vt:lpstr>Oportunismo de las empresas para aprovechar límites de los usuarios en adquirir información</vt:lpstr>
      <vt:lpstr>Al aplicar BE en políticas públicas vale la pena cuestionarse …</vt:lpstr>
      <vt:lpstr>Algunas consideraciones en el uso de herramientas de BE para la política pública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jrossbach</dc:creator>
  <cp:lastModifiedBy>Alexander Elbittar</cp:lastModifiedBy>
  <cp:revision>315</cp:revision>
  <cp:lastPrinted>2015-05-22T13:25:27Z</cp:lastPrinted>
  <dcterms:created xsi:type="dcterms:W3CDTF">2012-03-14T16:15:36Z</dcterms:created>
  <dcterms:modified xsi:type="dcterms:W3CDTF">2016-03-15T21:51:04Z</dcterms:modified>
</cp:coreProperties>
</file>