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00" r:id="rId4"/>
    <p:sldId id="301" r:id="rId5"/>
    <p:sldId id="264" r:id="rId6"/>
    <p:sldId id="266" r:id="rId7"/>
    <p:sldId id="294" r:id="rId8"/>
    <p:sldId id="265" r:id="rId9"/>
    <p:sldId id="295" r:id="rId10"/>
    <p:sldId id="277" r:id="rId11"/>
    <p:sldId id="281" r:id="rId12"/>
    <p:sldId id="282" r:id="rId13"/>
    <p:sldId id="283" r:id="rId14"/>
    <p:sldId id="302" r:id="rId15"/>
    <p:sldId id="284" r:id="rId16"/>
    <p:sldId id="287" r:id="rId17"/>
    <p:sldId id="303" r:id="rId18"/>
    <p:sldId id="297" r:id="rId19"/>
    <p:sldId id="298" r:id="rId2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6" autoAdjust="0"/>
    <p:restoredTop sz="94675"/>
  </p:normalViewPr>
  <p:slideViewPr>
    <p:cSldViewPr snapToGrid="0" snapToObjects="1">
      <p:cViewPr varScale="1">
        <p:scale>
          <a:sx n="89" d="100"/>
          <a:sy n="89" d="100"/>
        </p:scale>
        <p:origin x="9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4208B-6508-1646-A2FA-E64628C16EC0}" type="datetimeFigureOut">
              <a:rPr lang="es-ES" smtClean="0"/>
              <a:t>15/3/16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3445-D115-0740-A3A0-36B68514327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40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445-D115-0740-A3A0-36B68514327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5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5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88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98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06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69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38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47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13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049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538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20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914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610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46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6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8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4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4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05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09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8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99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F0E7-412E-574C-805A-EFC81DF1044B}" type="datetimeFigureOut">
              <a:rPr lang="es-ES" smtClean="0"/>
              <a:t>15/3/16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2E86-25B2-8248-8DBD-A6E86DAB485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54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F0E7-412E-574C-805A-EFC81DF1044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15/3/16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2E86-25B2-8248-8DBD-A6E86DAB485B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7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shutterstock_1761949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280" y="0"/>
            <a:ext cx="917928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39000" y="4307807"/>
            <a:ext cx="3710960" cy="175260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es-ES" sz="3600" b="1" dirty="0" err="1" smtClean="0">
                <a:solidFill>
                  <a:schemeClr val="accent5">
                    <a:lumMod val="75000"/>
                  </a:schemeClr>
                </a:solidFill>
              </a:rPr>
              <a:t>piensaenrobot</a:t>
            </a:r>
            <a:r>
              <a:rPr lang="es-ES" sz="4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ES" sz="4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4800" b="1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s-ES" sz="4800" b="1" dirty="0" err="1" smtClean="0">
                <a:solidFill>
                  <a:schemeClr val="accent5">
                    <a:lumMod val="75000"/>
                  </a:schemeClr>
                </a:solidFill>
              </a:rPr>
              <a:t>SoyRobotiX</a:t>
            </a:r>
            <a:endParaRPr lang="es-ES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58267" y="91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93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589904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290701"/>
            <a:ext cx="9144000" cy="456729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40859" y="1071271"/>
            <a:ext cx="6041272" cy="2044614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Cómo debería ser entonces HOY la Educación</a:t>
            </a:r>
            <a:endParaRPr lang="es-ES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039771" y="2878019"/>
            <a:ext cx="4429724" cy="1752600"/>
          </a:xfrm>
        </p:spPr>
        <p:txBody>
          <a:bodyPr>
            <a:normAutofit/>
          </a:bodyPr>
          <a:lstStyle/>
          <a:p>
            <a:r>
              <a:rPr lang="es-ES" dirty="0" smtClean="0"/>
              <a:t>(destruyendo </a:t>
            </a:r>
            <a:br>
              <a:rPr lang="es-ES" dirty="0" smtClean="0"/>
            </a:br>
            <a:r>
              <a:rPr lang="es-ES" dirty="0" smtClean="0"/>
              <a:t>4 mitos en Educación)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80102" y="-833732"/>
            <a:ext cx="97089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700" dirty="0" smtClean="0">
                <a:solidFill>
                  <a:srgbClr val="9BBB59"/>
                </a:solidFill>
                <a:latin typeface="Helvetica"/>
                <a:cs typeface="Helvetica"/>
              </a:rPr>
              <a:t>¿</a:t>
            </a:r>
            <a:endParaRPr lang="es-ES" sz="28700" dirty="0">
              <a:solidFill>
                <a:srgbClr val="9BBB59"/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 rot="10800000">
            <a:off x="7781220" y="940698"/>
            <a:ext cx="97089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0" dirty="0" smtClean="0">
                <a:solidFill>
                  <a:srgbClr val="9BBB59"/>
                </a:solidFill>
                <a:latin typeface="Helvetica"/>
                <a:cs typeface="Helvetica"/>
              </a:rPr>
              <a:t>¿</a:t>
            </a:r>
            <a:endParaRPr lang="es-ES" sz="23900" dirty="0">
              <a:solidFill>
                <a:srgbClr val="9BBB5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639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hutterstock_589904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446510"/>
            <a:ext cx="2593042" cy="77808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0307" y="3004593"/>
            <a:ext cx="186981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700" dirty="0" smtClean="0">
                <a:solidFill>
                  <a:schemeClr val="accent3"/>
                </a:solidFill>
                <a:latin typeface="Helvetica"/>
                <a:cs typeface="Helvetica"/>
              </a:rPr>
              <a:t>1</a:t>
            </a:r>
            <a:endParaRPr lang="es-ES" sz="287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3320145" y="2163716"/>
            <a:ext cx="6041272" cy="2044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8800" dirty="0" smtClean="0"/>
              <a:t>Educación </a:t>
            </a:r>
            <a:br>
              <a:rPr lang="es-ES" sz="8800" dirty="0" smtClean="0"/>
            </a:br>
            <a:r>
              <a:rPr lang="es-ES" sz="13800" dirty="0" smtClean="0"/>
              <a:t>NO es</a:t>
            </a:r>
            <a:br>
              <a:rPr lang="es-ES" sz="13800" dirty="0" smtClean="0"/>
            </a:br>
            <a:r>
              <a:rPr lang="es-ES" sz="11500" dirty="0" smtClean="0"/>
              <a:t>Destino</a:t>
            </a:r>
            <a:endParaRPr lang="es-ES" sz="11500" dirty="0"/>
          </a:p>
        </p:txBody>
      </p:sp>
    </p:spTree>
    <p:extLst>
      <p:ext uri="{BB962C8B-B14F-4D97-AF65-F5344CB8AC3E}">
        <p14:creationId xmlns:p14="http://schemas.microsoft.com/office/powerpoint/2010/main" val="3290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hutterstock_5899041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06"/>
          <a:stretch/>
        </p:blipFill>
        <p:spPr>
          <a:xfrm rot="10800000">
            <a:off x="0" y="17641"/>
            <a:ext cx="7044870" cy="41864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95469" y="2052920"/>
            <a:ext cx="18698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dirty="0" smtClean="0">
                <a:solidFill>
                  <a:schemeClr val="accent3"/>
                </a:solidFill>
                <a:latin typeface="Helvetica"/>
                <a:cs typeface="Helvetica"/>
              </a:rPr>
              <a:t>2</a:t>
            </a:r>
            <a:endParaRPr lang="es-ES" sz="166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130352" y="3768206"/>
            <a:ext cx="7687074" cy="2044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000" dirty="0" smtClean="0"/>
              <a:t>Educación </a:t>
            </a:r>
            <a:br>
              <a:rPr lang="es-ES" sz="6000" dirty="0" smtClean="0"/>
            </a:br>
            <a:r>
              <a:rPr lang="es-ES" sz="8000" dirty="0" smtClean="0"/>
              <a:t>NO es</a:t>
            </a:r>
            <a:br>
              <a:rPr lang="es-ES" sz="8000" dirty="0" smtClean="0"/>
            </a:br>
            <a:r>
              <a:rPr lang="es-ES" sz="7200" dirty="0" smtClean="0"/>
              <a:t>absorción de Datos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21824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hutterstock_1634403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15" y="0"/>
            <a:ext cx="7438571" cy="4344323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58759" y="497480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shutterstock_58990411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675" y="1111394"/>
            <a:ext cx="3618615" cy="5606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1941868" y="4071194"/>
            <a:ext cx="18698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dirty="0" smtClean="0">
                <a:solidFill>
                  <a:schemeClr val="accent3"/>
                </a:solidFill>
                <a:latin typeface="Helvetica"/>
                <a:cs typeface="Helvetica"/>
              </a:rPr>
              <a:t>3</a:t>
            </a:r>
            <a:endParaRPr lang="es-ES" sz="199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3406939" y="4639070"/>
            <a:ext cx="5737059" cy="2044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000" dirty="0" smtClean="0"/>
              <a:t>Educación </a:t>
            </a:r>
            <a:br>
              <a:rPr lang="es-ES" sz="6000" dirty="0" smtClean="0"/>
            </a:br>
            <a:r>
              <a:rPr lang="es-ES" sz="8000" dirty="0" smtClean="0"/>
              <a:t>NO es</a:t>
            </a:r>
            <a:r>
              <a:rPr lang="es-ES" sz="8000" dirty="0"/>
              <a:t> </a:t>
            </a:r>
            <a:r>
              <a:rPr lang="es-ES" sz="8000" dirty="0" smtClean="0"/>
              <a:t>LOCAL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5851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631065" y="4102403"/>
            <a:ext cx="18698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dirty="0" smtClean="0">
                <a:solidFill>
                  <a:schemeClr val="accent3"/>
                </a:solidFill>
                <a:latin typeface="Helvetica"/>
                <a:cs typeface="Helvetica"/>
              </a:rPr>
              <a:t>4</a:t>
            </a:r>
            <a:endParaRPr lang="es-ES" sz="199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pic>
        <p:nvPicPr>
          <p:cNvPr id="4" name="Imagen 3" descr="shutterstock_58990411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495" y="-246743"/>
            <a:ext cx="3393445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3"/>
          <p:cNvSpPr txBox="1">
            <a:spLocks/>
          </p:cNvSpPr>
          <p:nvPr/>
        </p:nvSpPr>
        <p:spPr>
          <a:xfrm>
            <a:off x="245080" y="2073003"/>
            <a:ext cx="6041272" cy="2044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8000" dirty="0" smtClean="0"/>
              <a:t>Educación </a:t>
            </a:r>
            <a:br>
              <a:rPr lang="es-ES" sz="8000" dirty="0" smtClean="0"/>
            </a:br>
            <a:r>
              <a:rPr lang="es-ES" sz="11500" dirty="0" smtClean="0"/>
              <a:t>SÍ es</a:t>
            </a:r>
            <a:br>
              <a:rPr lang="es-ES" sz="11500" dirty="0" smtClean="0"/>
            </a:br>
            <a:r>
              <a:rPr lang="es-ES" sz="9600" dirty="0" smtClean="0"/>
              <a:t>Desarrollo</a:t>
            </a:r>
            <a:br>
              <a:rPr lang="es-ES" sz="9600" dirty="0" smtClean="0"/>
            </a:br>
            <a:r>
              <a:rPr lang="es-ES" sz="9600" dirty="0" smtClean="0"/>
              <a:t>Emocional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41904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17717266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191786" y="3552246"/>
            <a:ext cx="5706401" cy="1470025"/>
          </a:xfrm>
        </p:spPr>
        <p:txBody>
          <a:bodyPr>
            <a:noAutofit/>
          </a:bodyPr>
          <a:lstStyle/>
          <a:p>
            <a:r>
              <a:rPr lang="es-ES" sz="5400" dirty="0" smtClean="0">
                <a:latin typeface="Helvetica"/>
                <a:cs typeface="Helvetica"/>
              </a:rPr>
              <a:t>¿Qué nos espera entonces?</a:t>
            </a:r>
            <a:endParaRPr lang="es-ES" sz="5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95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17717266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37599" y="1463767"/>
            <a:ext cx="5706401" cy="1470025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Helvetica"/>
                <a:cs typeface="Helvetica"/>
              </a:rPr>
              <a:t/>
            </a:r>
            <a:br>
              <a:rPr lang="es-ES" sz="3200" dirty="0" smtClean="0">
                <a:latin typeface="Helvetica"/>
                <a:cs typeface="Helvetica"/>
              </a:rPr>
            </a:br>
            <a:r>
              <a:rPr lang="es-ES" sz="3200" dirty="0" smtClean="0">
                <a:latin typeface="Helvetica"/>
                <a:cs typeface="Helvetica"/>
              </a:rPr>
              <a:t>empoderemos </a:t>
            </a:r>
            <a:r>
              <a:rPr lang="es-ES" sz="3200" dirty="0">
                <a:latin typeface="Helvetica"/>
                <a:cs typeface="Helvetica"/>
              </a:rPr>
              <a:t>a los niños y jóvenes de hoy  para que ellos puedan determinarlo en el futuro.</a:t>
            </a:r>
          </a:p>
        </p:txBody>
      </p:sp>
    </p:spTree>
    <p:extLst>
      <p:ext uri="{BB962C8B-B14F-4D97-AF65-F5344CB8AC3E}">
        <p14:creationId xmlns:p14="http://schemas.microsoft.com/office/powerpoint/2010/main" val="41434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shutterstock_1761949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280" y="0"/>
            <a:ext cx="917928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39000" y="4307807"/>
            <a:ext cx="371096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es-ES" sz="3600" b="1" dirty="0" err="1" smtClean="0">
                <a:solidFill>
                  <a:schemeClr val="accent5">
                    <a:lumMod val="75000"/>
                  </a:schemeClr>
                </a:solidFill>
              </a:rPr>
              <a:t>piensaenrobot</a:t>
            </a:r>
            <a:r>
              <a:rPr lang="es-ES" sz="4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ES" sz="4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4800" b="1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s-ES" sz="4800" b="1" dirty="0" err="1" smtClean="0">
                <a:solidFill>
                  <a:schemeClr val="accent5">
                    <a:lumMod val="75000"/>
                  </a:schemeClr>
                </a:solidFill>
              </a:rPr>
              <a:t>SoyRobotiX</a:t>
            </a:r>
            <a:endParaRPr lang="es-ES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es-ES" sz="4800" b="1" dirty="0" err="1" smtClean="0">
                <a:solidFill>
                  <a:schemeClr val="accent5">
                    <a:lumMod val="75000"/>
                  </a:schemeClr>
                </a:solidFill>
              </a:rPr>
              <a:t>soyRobotiX.com</a:t>
            </a:r>
            <a:endParaRPr lang="es-ES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58267" y="91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9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Shutterstock_Attribution_Slide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5" t="13140" r="14686" b="1353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069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to a la Lun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77" y="32150"/>
            <a:ext cx="9182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4000" y="2402563"/>
            <a:ext cx="8186057" cy="1470025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chemeClr val="bg1"/>
                </a:solidFill>
                <a:latin typeface="Helvetica"/>
                <a:cs typeface="Helvetica"/>
              </a:rPr>
              <a:t>¿Cuál debería ser la Educación en 2030?</a:t>
            </a:r>
            <a:endParaRPr lang="es-ES" sz="8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006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2" y="1417639"/>
            <a:ext cx="5142073" cy="51115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305"/>
            <a:ext cx="8229600" cy="1143000"/>
          </a:xfrm>
        </p:spPr>
        <p:txBody>
          <a:bodyPr anchor="b">
            <a:normAutofit/>
          </a:bodyPr>
          <a:lstStyle/>
          <a:p>
            <a:pPr algn="r"/>
            <a:r>
              <a:rPr lang="es-ES" sz="6600" dirty="0" err="1" smtClean="0">
                <a:solidFill>
                  <a:schemeClr val="accent3"/>
                </a:solidFill>
                <a:latin typeface="Helvetica"/>
                <a:cs typeface="Helvetica"/>
              </a:rPr>
              <a:t>Exponential</a:t>
            </a:r>
            <a:r>
              <a:rPr lang="es-ES" sz="6600" dirty="0" smtClean="0">
                <a:solidFill>
                  <a:schemeClr val="accent3"/>
                </a:solidFill>
                <a:latin typeface="Helvetica"/>
                <a:cs typeface="Helvetica"/>
              </a:rPr>
              <a:t> </a:t>
            </a:r>
            <a:r>
              <a:rPr lang="es-ES" sz="6600" dirty="0" err="1" smtClean="0">
                <a:solidFill>
                  <a:schemeClr val="accent3"/>
                </a:solidFill>
                <a:latin typeface="Helvetica"/>
                <a:cs typeface="Helvetica"/>
              </a:rPr>
              <a:t>Thinking</a:t>
            </a:r>
            <a:endParaRPr lang="es-ES" sz="66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pic>
        <p:nvPicPr>
          <p:cNvPr id="6" name="Imagen 5" descr="Foto a la Luna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044">
            <a:off x="5277739" y="2575778"/>
            <a:ext cx="4344872" cy="324483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mtClean="0"/>
              <a:t>Tecnologías Exponenciales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7057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shutterstock_25092889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45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6600" smtClean="0">
                <a:solidFill>
                  <a:schemeClr val="accent3"/>
                </a:solidFill>
                <a:latin typeface="Helvetica"/>
                <a:cs typeface="Helvetica"/>
              </a:rPr>
              <a:t>Exponential Thinking</a:t>
            </a:r>
            <a:endParaRPr lang="es-ES" sz="66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es-ES" sz="3600" dirty="0" smtClean="0"/>
              <a:t>Tecnologías Exponenciales</a:t>
            </a:r>
            <a:endParaRPr lang="es-ES" sz="36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21197779">
            <a:off x="586383" y="3406773"/>
            <a:ext cx="51473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dirty="0" smtClean="0">
                <a:solidFill>
                  <a:schemeClr val="bg1"/>
                </a:solidFill>
              </a:rPr>
              <a:t>mundo lineal</a:t>
            </a:r>
            <a:endParaRPr lang="es-ES" sz="3600" dirty="0">
              <a:solidFill>
                <a:schemeClr val="bg1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1046200" y="4092740"/>
            <a:ext cx="5515790" cy="553737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 rot="21197779">
            <a:off x="738783" y="3647378"/>
            <a:ext cx="51473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17" name="Arco 16"/>
          <p:cNvSpPr/>
          <p:nvPr/>
        </p:nvSpPr>
        <p:spPr>
          <a:xfrm rot="10627667" flipH="1">
            <a:off x="404249" y="328413"/>
            <a:ext cx="7852618" cy="5059118"/>
          </a:xfrm>
          <a:prstGeom prst="arc">
            <a:avLst/>
          </a:prstGeom>
          <a:ln>
            <a:solidFill>
              <a:srgbClr val="FFFFFF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 rot="21197779">
            <a:off x="1365518" y="4389270"/>
            <a:ext cx="51473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dirty="0" smtClean="0">
                <a:solidFill>
                  <a:schemeClr val="bg1"/>
                </a:solidFill>
              </a:rPr>
              <a:t>mundo exponencial</a:t>
            </a:r>
            <a:endParaRPr lang="es-ES" sz="3600" dirty="0">
              <a:solidFill>
                <a:schemeClr val="bg1"/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1316400" y="5345271"/>
            <a:ext cx="3463969" cy="359680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 txBox="1">
            <a:spLocks/>
          </p:cNvSpPr>
          <p:nvPr/>
        </p:nvSpPr>
        <p:spPr>
          <a:xfrm rot="21361743">
            <a:off x="1594837" y="3481385"/>
            <a:ext cx="51473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 smtClean="0">
                <a:solidFill>
                  <a:schemeClr val="bg1"/>
                </a:solidFill>
              </a:rPr>
              <a:t>1    2    3     4     5                   21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 rot="21361743">
            <a:off x="371330" y="4656963"/>
            <a:ext cx="51473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 smtClean="0">
                <a:solidFill>
                  <a:schemeClr val="bg1"/>
                </a:solidFill>
              </a:rPr>
              <a:t>1    2   4     </a:t>
            </a:r>
            <a:r>
              <a:rPr lang="es-ES" sz="2000" dirty="0">
                <a:solidFill>
                  <a:schemeClr val="bg1"/>
                </a:solidFill>
              </a:rPr>
              <a:t>8</a:t>
            </a:r>
            <a:r>
              <a:rPr lang="es-ES" sz="2000" dirty="0" smtClean="0">
                <a:solidFill>
                  <a:schemeClr val="bg1"/>
                </a:solidFill>
              </a:rPr>
              <a:t>    16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475049" y="4733578"/>
            <a:ext cx="117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</a:rPr>
              <a:t> 1,048,576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305"/>
            <a:ext cx="8229600" cy="1143000"/>
          </a:xfrm>
        </p:spPr>
        <p:txBody>
          <a:bodyPr anchor="b">
            <a:normAutofit/>
          </a:bodyPr>
          <a:lstStyle/>
          <a:p>
            <a:pPr algn="r"/>
            <a:r>
              <a:rPr lang="es-ES" sz="6600" dirty="0" err="1" smtClean="0">
                <a:solidFill>
                  <a:schemeClr val="accent3"/>
                </a:solidFill>
                <a:latin typeface="Helvetica"/>
                <a:cs typeface="Helvetica"/>
              </a:rPr>
              <a:t>Exponential</a:t>
            </a:r>
            <a:r>
              <a:rPr lang="es-ES" sz="6600" dirty="0" smtClean="0">
                <a:solidFill>
                  <a:schemeClr val="accent3"/>
                </a:solidFill>
                <a:latin typeface="Helvetica"/>
                <a:cs typeface="Helvetica"/>
              </a:rPr>
              <a:t> </a:t>
            </a:r>
            <a:r>
              <a:rPr lang="es-ES" sz="6600" dirty="0" err="1" smtClean="0">
                <a:solidFill>
                  <a:schemeClr val="accent3"/>
                </a:solidFill>
                <a:latin typeface="Helvetica"/>
                <a:cs typeface="Helvetica"/>
              </a:rPr>
              <a:t>Thinking</a:t>
            </a:r>
            <a:endParaRPr lang="es-ES" sz="66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smtClean="0"/>
              <a:t>Tecnologías Exponenciales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38" y="1453010"/>
            <a:ext cx="6384198" cy="53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45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6600" smtClean="0">
                <a:solidFill>
                  <a:schemeClr val="accent3"/>
                </a:solidFill>
                <a:latin typeface="Helvetica"/>
                <a:cs typeface="Helvetica"/>
              </a:rPr>
              <a:t>Exponential Thinking</a:t>
            </a:r>
            <a:endParaRPr lang="es-ES" sz="66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r"/>
            <a:r>
              <a:rPr lang="es-ES" sz="3600" dirty="0" smtClean="0"/>
              <a:t>Tecnologías Exponenciales</a:t>
            </a:r>
            <a:endParaRPr lang="es-ES" sz="3600" dirty="0"/>
          </a:p>
        </p:txBody>
      </p:sp>
      <p:grpSp>
        <p:nvGrpSpPr>
          <p:cNvPr id="27" name="Agrupar 26"/>
          <p:cNvGrpSpPr/>
          <p:nvPr/>
        </p:nvGrpSpPr>
        <p:grpSpPr>
          <a:xfrm>
            <a:off x="-1625630" y="-1111065"/>
            <a:ext cx="9103684" cy="6773195"/>
            <a:chOff x="-1959589" y="-843112"/>
            <a:chExt cx="9103684" cy="6773195"/>
          </a:xfrm>
        </p:grpSpPr>
        <p:sp>
          <p:nvSpPr>
            <p:cNvPr id="19" name="Arco 18"/>
            <p:cNvSpPr/>
            <p:nvPr/>
          </p:nvSpPr>
          <p:spPr>
            <a:xfrm rot="10627667" flipH="1">
              <a:off x="-1959589" y="-843112"/>
              <a:ext cx="8053806" cy="6474197"/>
            </a:xfrm>
            <a:prstGeom prst="arc">
              <a:avLst/>
            </a:prstGeom>
            <a:ln>
              <a:solidFill>
                <a:schemeClr val="accent3"/>
              </a:solidFill>
              <a:headEnd type="none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Agrupar 25"/>
            <p:cNvGrpSpPr/>
            <p:nvPr/>
          </p:nvGrpSpPr>
          <p:grpSpPr>
            <a:xfrm>
              <a:off x="74823" y="2325318"/>
              <a:ext cx="7069272" cy="3604765"/>
              <a:chOff x="74823" y="2325318"/>
              <a:chExt cx="7069272" cy="3604765"/>
            </a:xfrm>
          </p:grpSpPr>
          <p:sp>
            <p:nvSpPr>
              <p:cNvPr id="11" name="Título 1"/>
              <p:cNvSpPr txBox="1">
                <a:spLocks/>
              </p:cNvSpPr>
              <p:nvPr/>
            </p:nvSpPr>
            <p:spPr>
              <a:xfrm rot="21197779">
                <a:off x="118526" y="3714904"/>
                <a:ext cx="3674704" cy="11430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s-ES" sz="3600" dirty="0" smtClean="0">
                    <a:solidFill>
                      <a:schemeClr val="accent3"/>
                    </a:solidFill>
                  </a:rPr>
                  <a:t>lineal</a:t>
                </a:r>
                <a:endParaRPr lang="es-ES" sz="36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Título 1"/>
              <p:cNvSpPr txBox="1">
                <a:spLocks/>
              </p:cNvSpPr>
              <p:nvPr/>
            </p:nvSpPr>
            <p:spPr>
              <a:xfrm rot="21197779">
                <a:off x="227223" y="3647378"/>
                <a:ext cx="5147354" cy="11430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endParaRPr lang="es-ES" sz="36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Título 1"/>
              <p:cNvSpPr txBox="1">
                <a:spLocks/>
              </p:cNvSpPr>
              <p:nvPr/>
            </p:nvSpPr>
            <p:spPr>
              <a:xfrm rot="21197779">
                <a:off x="74823" y="4787083"/>
                <a:ext cx="5147354" cy="11430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s-ES" sz="3600" dirty="0" smtClean="0">
                    <a:solidFill>
                      <a:schemeClr val="accent3"/>
                    </a:solidFill>
                  </a:rPr>
                  <a:t>exponencial</a:t>
                </a:r>
                <a:endParaRPr lang="es-ES" sz="36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25" name="Agrupar 24"/>
              <p:cNvGrpSpPr/>
              <p:nvPr/>
            </p:nvGrpSpPr>
            <p:grpSpPr>
              <a:xfrm>
                <a:off x="1569937" y="2325318"/>
                <a:ext cx="5574158" cy="2890317"/>
                <a:chOff x="1569937" y="2325318"/>
                <a:chExt cx="5574158" cy="2890317"/>
              </a:xfrm>
            </p:grpSpPr>
            <p:cxnSp>
              <p:nvCxnSpPr>
                <p:cNvPr id="12" name="Conector recto 11"/>
                <p:cNvCxnSpPr/>
                <p:nvPr/>
              </p:nvCxnSpPr>
              <p:spPr>
                <a:xfrm flipV="1">
                  <a:off x="1569937" y="4092741"/>
                  <a:ext cx="5574158" cy="753562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  <a:headEnd type="none"/>
                  <a:tailEnd type="arrow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ítulo 1"/>
                <p:cNvSpPr txBox="1">
                  <a:spLocks/>
                </p:cNvSpPr>
                <p:nvPr/>
              </p:nvSpPr>
              <p:spPr>
                <a:xfrm>
                  <a:off x="1569937" y="2325318"/>
                  <a:ext cx="2771130" cy="1143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rmAutofit lnSpcReduction="10000"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es-ES" sz="3600" dirty="0" smtClean="0"/>
                    <a:t>La decepción</a:t>
                  </a:r>
                  <a:br>
                    <a:rPr lang="es-ES" sz="3600" dirty="0" smtClean="0"/>
                  </a:br>
                  <a:r>
                    <a:rPr lang="es-ES" sz="3600" dirty="0" smtClean="0"/>
                    <a:t>exponencial</a:t>
                  </a:r>
                  <a:endParaRPr lang="es-ES" sz="3600" dirty="0"/>
                </a:p>
              </p:txBody>
            </p:sp>
            <p:sp>
              <p:nvSpPr>
                <p:cNvPr id="23" name="CuadroTexto 22"/>
                <p:cNvSpPr txBox="1"/>
                <p:nvPr/>
              </p:nvSpPr>
              <p:spPr>
                <a:xfrm rot="20954325">
                  <a:off x="2187328" y="4846303"/>
                  <a:ext cx="19932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decepción</a:t>
                  </a:r>
                  <a:endParaRPr lang="es-ES" dirty="0"/>
                </a:p>
              </p:txBody>
            </p:sp>
            <p:sp>
              <p:nvSpPr>
                <p:cNvPr id="24" name="CuadroTexto 23"/>
                <p:cNvSpPr txBox="1"/>
                <p:nvPr/>
              </p:nvSpPr>
              <p:spPr>
                <a:xfrm>
                  <a:off x="5941134" y="2833030"/>
                  <a:ext cx="10687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Sorpresa</a:t>
                  </a:r>
                  <a:br>
                    <a:rPr lang="es-ES" dirty="0" smtClean="0"/>
                  </a:br>
                  <a:r>
                    <a:rPr lang="es-ES" dirty="0" smtClean="0"/>
                    <a:t>Caos</a:t>
                  </a:r>
                  <a:endParaRPr lang="es-E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64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45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6600" dirty="0" err="1" smtClean="0">
                <a:solidFill>
                  <a:schemeClr val="accent3"/>
                </a:solidFill>
                <a:latin typeface="Helvetica"/>
                <a:cs typeface="Helvetica"/>
              </a:rPr>
              <a:t>Exponential</a:t>
            </a:r>
            <a:r>
              <a:rPr lang="es-ES" sz="6600" dirty="0" smtClean="0">
                <a:solidFill>
                  <a:schemeClr val="accent3"/>
                </a:solidFill>
                <a:latin typeface="Helvetica"/>
                <a:cs typeface="Helvetica"/>
              </a:rPr>
              <a:t> </a:t>
            </a:r>
            <a:r>
              <a:rPr lang="es-ES" sz="6600" dirty="0" err="1" smtClean="0">
                <a:solidFill>
                  <a:schemeClr val="accent3"/>
                </a:solidFill>
                <a:latin typeface="Helvetica"/>
                <a:cs typeface="Helvetica"/>
              </a:rPr>
              <a:t>Thinking</a:t>
            </a:r>
            <a:endParaRPr lang="es-ES" sz="66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r"/>
            <a:r>
              <a:rPr lang="es-ES" sz="3600" dirty="0" smtClean="0"/>
              <a:t>Tecnologías Exponenciales</a:t>
            </a:r>
            <a:endParaRPr lang="es-ES" sz="3600" dirty="0"/>
          </a:p>
        </p:txBody>
      </p:sp>
      <p:sp>
        <p:nvSpPr>
          <p:cNvPr id="28" name="Subtítulo 4"/>
          <p:cNvSpPr>
            <a:spLocks noGrp="1"/>
          </p:cNvSpPr>
          <p:nvPr>
            <p:ph idx="1"/>
          </p:nvPr>
        </p:nvSpPr>
        <p:spPr>
          <a:xfrm>
            <a:off x="245523" y="2987701"/>
            <a:ext cx="2549484" cy="300709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Computadoras, Telefonía e Internet</a:t>
            </a:r>
          </a:p>
          <a:p>
            <a:r>
              <a:rPr lang="es-ES" sz="2000" dirty="0" smtClean="0"/>
              <a:t>Internet de las Cosas</a:t>
            </a:r>
          </a:p>
          <a:p>
            <a:r>
              <a:rPr lang="es-ES" sz="2400" dirty="0" smtClean="0"/>
              <a:t>Inteligencia Artificial</a:t>
            </a:r>
            <a:br>
              <a:rPr lang="es-ES" sz="2400" dirty="0" smtClean="0"/>
            </a:br>
            <a:r>
              <a:rPr lang="es-ES" sz="2400" dirty="0" smtClean="0"/>
              <a:t>(Watson)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067" y="2987701"/>
            <a:ext cx="3794915" cy="2198799"/>
          </a:xfrm>
          <a:prstGeom prst="rect">
            <a:avLst/>
          </a:prstGeom>
        </p:spPr>
      </p:pic>
      <p:sp>
        <p:nvSpPr>
          <p:cNvPr id="17" name="Subtítulo 4"/>
          <p:cNvSpPr txBox="1">
            <a:spLocks/>
          </p:cNvSpPr>
          <p:nvPr/>
        </p:nvSpPr>
        <p:spPr>
          <a:xfrm>
            <a:off x="5997498" y="3216093"/>
            <a:ext cx="3176586" cy="140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Nanotecnología</a:t>
            </a:r>
          </a:p>
          <a:p>
            <a:pPr lvl="1"/>
            <a:r>
              <a:rPr lang="es-ES" sz="2400" dirty="0" smtClean="0"/>
              <a:t>Impresión 3D</a:t>
            </a:r>
          </a:p>
          <a:p>
            <a:pPr lvl="1"/>
            <a:r>
              <a:rPr lang="es-ES" sz="2000" dirty="0" smtClean="0"/>
              <a:t>Miniaturización</a:t>
            </a:r>
          </a:p>
          <a:p>
            <a:pPr lvl="1"/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 marL="0" indent="0">
              <a:buFont typeface="Arial"/>
              <a:buNone/>
            </a:pPr>
            <a:endParaRPr lang="es-ES" sz="2000" dirty="0"/>
          </a:p>
        </p:txBody>
      </p:sp>
      <p:sp>
        <p:nvSpPr>
          <p:cNvPr id="18" name="Subtítulo 4"/>
          <p:cNvSpPr txBox="1">
            <a:spLocks/>
          </p:cNvSpPr>
          <p:nvPr/>
        </p:nvSpPr>
        <p:spPr>
          <a:xfrm>
            <a:off x="5309562" y="2176112"/>
            <a:ext cx="3834437" cy="1116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Genética y Biotecnología</a:t>
            </a:r>
          </a:p>
          <a:p>
            <a:pPr lvl="1"/>
            <a:r>
              <a:rPr lang="es-ES" sz="2100" dirty="0" smtClean="0"/>
              <a:t>DNA </a:t>
            </a:r>
            <a:r>
              <a:rPr lang="es-ES" sz="2100" dirty="0" err="1" smtClean="0"/>
              <a:t>Seq</a:t>
            </a:r>
            <a:r>
              <a:rPr lang="es-ES" sz="2100" dirty="0" smtClean="0"/>
              <a:t> (de 3B a 1K in 12y; 1c)</a:t>
            </a:r>
          </a:p>
          <a:p>
            <a:r>
              <a:rPr lang="es-ES" sz="2000" dirty="0" smtClean="0"/>
              <a:t>Biomédica y Neurociencias</a:t>
            </a:r>
          </a:p>
          <a:p>
            <a:pPr marL="457200" lvl="1" indent="0">
              <a:buFont typeface="Arial"/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 marL="0" indent="0">
              <a:buFont typeface="Arial"/>
              <a:buNone/>
            </a:pPr>
            <a:endParaRPr lang="es-ES" sz="2000" dirty="0"/>
          </a:p>
        </p:txBody>
      </p:sp>
      <p:sp>
        <p:nvSpPr>
          <p:cNvPr id="20" name="Subtítulo 4"/>
          <p:cNvSpPr txBox="1">
            <a:spLocks/>
          </p:cNvSpPr>
          <p:nvPr/>
        </p:nvSpPr>
        <p:spPr>
          <a:xfrm>
            <a:off x="5309562" y="4474900"/>
            <a:ext cx="38998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err="1" smtClean="0"/>
              <a:t>Drones</a:t>
            </a:r>
            <a:r>
              <a:rPr lang="es-ES" sz="2000" dirty="0" smtClean="0"/>
              <a:t> (de 700 a 20 </a:t>
            </a:r>
            <a:r>
              <a:rPr lang="es-ES" sz="2000" dirty="0" err="1" smtClean="0"/>
              <a:t>usd</a:t>
            </a:r>
            <a:r>
              <a:rPr lang="es-ES" sz="2000" dirty="0" smtClean="0"/>
              <a:t> </a:t>
            </a:r>
            <a:r>
              <a:rPr lang="es-ES" sz="2000" dirty="0" err="1" smtClean="0"/>
              <a:t>Helic</a:t>
            </a:r>
            <a:r>
              <a:rPr lang="es-ES" sz="2000" dirty="0" smtClean="0"/>
              <a:t>)</a:t>
            </a:r>
          </a:p>
          <a:p>
            <a:r>
              <a:rPr lang="es-ES" sz="2000" dirty="0" smtClean="0"/>
              <a:t>Robots Obreros (Baxter 22k$)</a:t>
            </a:r>
          </a:p>
          <a:p>
            <a:r>
              <a:rPr lang="es-ES" sz="2000" dirty="0" smtClean="0"/>
              <a:t>Automatización de </a:t>
            </a:r>
            <a:r>
              <a:rPr lang="es-ES" sz="2000" dirty="0" err="1" smtClean="0"/>
              <a:t>Telemarketing</a:t>
            </a:r>
            <a:endParaRPr lang="es-ES" sz="2000" dirty="0" smtClean="0"/>
          </a:p>
          <a:p>
            <a:r>
              <a:rPr lang="es-ES" sz="2000" dirty="0" smtClean="0"/>
              <a:t>80% </a:t>
            </a:r>
            <a:r>
              <a:rPr lang="es-ES" sz="2000" dirty="0" err="1" smtClean="0"/>
              <a:t>Docs</a:t>
            </a:r>
            <a:r>
              <a:rPr lang="es-ES" sz="2000" dirty="0" smtClean="0"/>
              <a:t> (</a:t>
            </a:r>
            <a:r>
              <a:rPr lang="es-ES" sz="2000" dirty="0" err="1" smtClean="0"/>
              <a:t>Vinod</a:t>
            </a:r>
            <a:r>
              <a:rPr lang="es-ES" sz="2000" dirty="0" smtClean="0"/>
              <a:t>)</a:t>
            </a:r>
          </a:p>
          <a:p>
            <a:r>
              <a:rPr lang="es-ES" sz="2400" dirty="0" err="1" smtClean="0"/>
              <a:t>Self</a:t>
            </a:r>
            <a:r>
              <a:rPr lang="es-ES" sz="2400" dirty="0" smtClean="0"/>
              <a:t> </a:t>
            </a:r>
            <a:r>
              <a:rPr lang="es-ES" sz="2400" dirty="0" err="1" smtClean="0"/>
              <a:t>Driving</a:t>
            </a:r>
            <a:r>
              <a:rPr lang="es-ES" sz="2400" dirty="0" smtClean="0"/>
              <a:t> Car</a:t>
            </a:r>
          </a:p>
          <a:p>
            <a:pPr lvl="1"/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</p:txBody>
      </p:sp>
      <p:sp>
        <p:nvSpPr>
          <p:cNvPr id="21" name="Subtítulo 4"/>
          <p:cNvSpPr txBox="1">
            <a:spLocks/>
          </p:cNvSpPr>
          <p:nvPr/>
        </p:nvSpPr>
        <p:spPr>
          <a:xfrm>
            <a:off x="2617297" y="5309988"/>
            <a:ext cx="2692265" cy="111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Realidad </a:t>
            </a:r>
            <a:br>
              <a:rPr lang="es-ES" sz="2400" dirty="0" smtClean="0"/>
            </a:br>
            <a:r>
              <a:rPr lang="es-ES" sz="2400" dirty="0" smtClean="0"/>
              <a:t>Aumentada</a:t>
            </a:r>
          </a:p>
          <a:p>
            <a:pPr marL="457200" lvl="1" indent="0">
              <a:buFont typeface="Arial"/>
              <a:buNone/>
            </a:pPr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pPr marL="0" indent="0">
              <a:buFont typeface="Arial"/>
              <a:buNone/>
            </a:pPr>
            <a:endParaRPr lang="es-ES" sz="2400" dirty="0"/>
          </a:p>
        </p:txBody>
      </p:sp>
      <p:sp>
        <p:nvSpPr>
          <p:cNvPr id="29" name="Subtítulo 4"/>
          <p:cNvSpPr txBox="1">
            <a:spLocks/>
          </p:cNvSpPr>
          <p:nvPr/>
        </p:nvSpPr>
        <p:spPr>
          <a:xfrm>
            <a:off x="1894067" y="1877413"/>
            <a:ext cx="2692265" cy="111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Celdas Solares</a:t>
            </a:r>
          </a:p>
          <a:p>
            <a:r>
              <a:rPr lang="es-ES" sz="2000" dirty="0" smtClean="0"/>
              <a:t>Baterías</a:t>
            </a:r>
          </a:p>
          <a:p>
            <a:pPr marL="457200" lvl="1" indent="0">
              <a:buFont typeface="Arial"/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 marL="0" indent="0">
              <a:buFont typeface="Arial"/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401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7" grpId="0"/>
      <p:bldP spid="18" grpId="0"/>
      <p:bldP spid="20" grpId="0"/>
      <p:bldP spid="21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hutterstock_2623336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920" y="1570565"/>
            <a:ext cx="9196920" cy="53055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s-ES" dirty="0">
                <a:solidFill>
                  <a:schemeClr val="accent3"/>
                </a:solidFill>
                <a:latin typeface="Helvetica"/>
                <a:cs typeface="Helvetica"/>
              </a:rPr>
              <a:t>La </a:t>
            </a:r>
            <a:r>
              <a:rPr lang="es-ES" dirty="0" err="1">
                <a:solidFill>
                  <a:schemeClr val="accent3"/>
                </a:solidFill>
                <a:latin typeface="Helvetica"/>
                <a:cs typeface="Helvetica"/>
              </a:rPr>
              <a:t>asímptota</a:t>
            </a:r>
            <a:r>
              <a:rPr lang="es-ES" dirty="0">
                <a:solidFill>
                  <a:schemeClr val="accent3"/>
                </a:solidFill>
                <a:latin typeface="Helvetica"/>
                <a:cs typeface="Helvetica"/>
              </a:rPr>
              <a:t> exponencial</a:t>
            </a:r>
          </a:p>
        </p:txBody>
      </p:sp>
      <p:sp>
        <p:nvSpPr>
          <p:cNvPr id="5" name="Subtítulo 4"/>
          <p:cNvSpPr>
            <a:spLocks noGrp="1"/>
          </p:cNvSpPr>
          <p:nvPr>
            <p:ph idx="1"/>
          </p:nvPr>
        </p:nvSpPr>
        <p:spPr>
          <a:xfrm>
            <a:off x="890508" y="4832231"/>
            <a:ext cx="8996268" cy="193097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¿Viene un mundo verde o uno gris?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¿Desempleo triste u ocio feliz?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Universal </a:t>
            </a:r>
            <a:r>
              <a:rPr lang="es-ES" dirty="0" err="1" smtClean="0">
                <a:solidFill>
                  <a:schemeClr val="bg1"/>
                </a:solidFill>
              </a:rPr>
              <a:t>Income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Initiative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168</Words>
  <Application>Microsoft Macintosh PowerPoint</Application>
  <PresentationFormat>Presentación en pantalla (4:3)</PresentationFormat>
  <Paragraphs>71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Tema de Office</vt:lpstr>
      <vt:lpstr>1_Tema de Office</vt:lpstr>
      <vt:lpstr>Presentación de PowerPoint</vt:lpstr>
      <vt:lpstr>Presentación de PowerPoint</vt:lpstr>
      <vt:lpstr>¿Cuál debería ser la Educación en 2030?</vt:lpstr>
      <vt:lpstr>Exponential Thinking</vt:lpstr>
      <vt:lpstr>Tecnologías Exponenciales</vt:lpstr>
      <vt:lpstr>Exponential Thinking</vt:lpstr>
      <vt:lpstr>Tecnologías Exponenciales</vt:lpstr>
      <vt:lpstr>Tecnologías Exponenciales</vt:lpstr>
      <vt:lpstr>La asímptota exponencial</vt:lpstr>
      <vt:lpstr>Cómo debería ser entonces HOY la Educación</vt:lpstr>
      <vt:lpstr>Presentación de PowerPoint</vt:lpstr>
      <vt:lpstr>Presentación de PowerPoint</vt:lpstr>
      <vt:lpstr>Presentación de PowerPoint</vt:lpstr>
      <vt:lpstr>Presentación de PowerPoint</vt:lpstr>
      <vt:lpstr>¿Qué nos espera entonces?</vt:lpstr>
      <vt:lpstr> empoderemos a los niños y jóvenes de hoy  para que ellos puedan determinarlo en el futuro.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Crazy Robotics Philosophy</dc:title>
  <dc:creator>Roberto Saint Martin Suárez</dc:creator>
  <cp:lastModifiedBy>Roberto Saint Martin Suárez</cp:lastModifiedBy>
  <cp:revision>42</cp:revision>
  <dcterms:created xsi:type="dcterms:W3CDTF">2015-05-14T23:44:09Z</dcterms:created>
  <dcterms:modified xsi:type="dcterms:W3CDTF">2016-03-15T19:46:14Z</dcterms:modified>
</cp:coreProperties>
</file>