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8"/>
  </p:notesMasterIdLst>
  <p:sldIdLst>
    <p:sldId id="415" r:id="rId2"/>
    <p:sldId id="554" r:id="rId3"/>
    <p:sldId id="563" r:id="rId4"/>
    <p:sldId id="558" r:id="rId5"/>
    <p:sldId id="559" r:id="rId6"/>
    <p:sldId id="560" r:id="rId7"/>
    <p:sldId id="561" r:id="rId8"/>
    <p:sldId id="566" r:id="rId9"/>
    <p:sldId id="564" r:id="rId10"/>
    <p:sldId id="565" r:id="rId11"/>
    <p:sldId id="567" r:id="rId12"/>
    <p:sldId id="568" r:id="rId13"/>
    <p:sldId id="583" r:id="rId14"/>
    <p:sldId id="569" r:id="rId15"/>
    <p:sldId id="584" r:id="rId16"/>
    <p:sldId id="419" r:id="rId17"/>
    <p:sldId id="541" r:id="rId18"/>
    <p:sldId id="528" r:id="rId19"/>
    <p:sldId id="575" r:id="rId20"/>
    <p:sldId id="576" r:id="rId21"/>
    <p:sldId id="577" r:id="rId22"/>
    <p:sldId id="579" r:id="rId23"/>
    <p:sldId id="578" r:id="rId24"/>
    <p:sldId id="581" r:id="rId25"/>
    <p:sldId id="580" r:id="rId26"/>
    <p:sldId id="534" r:id="rId27"/>
    <p:sldId id="570" r:id="rId28"/>
    <p:sldId id="571" r:id="rId29"/>
    <p:sldId id="535" r:id="rId30"/>
    <p:sldId id="536" r:id="rId31"/>
    <p:sldId id="537" r:id="rId32"/>
    <p:sldId id="574" r:id="rId33"/>
    <p:sldId id="582" r:id="rId34"/>
    <p:sldId id="555" r:id="rId35"/>
    <p:sldId id="556" r:id="rId36"/>
    <p:sldId id="557" r:id="rId37"/>
  </p:sldIdLst>
  <p:sldSz cx="9144000" cy="5143500" type="screen16x9"/>
  <p:notesSz cx="6858000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1" autoAdjust="0"/>
    <p:restoredTop sz="94660"/>
  </p:normalViewPr>
  <p:slideViewPr>
    <p:cSldViewPr>
      <p:cViewPr varScale="1">
        <p:scale>
          <a:sx n="111" d="100"/>
          <a:sy n="111" d="100"/>
        </p:scale>
        <p:origin x="7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rvfile01\Documentos$\GPRC\2016\FINANZAS\Procesamiento%20de%20Informaci&#243;n\2.%20M&#211;VIL\1.%20TELEFON&#205;A%20M&#211;VIL%20(L&#205;NEAS)%202015%20IV%20-%20PROCES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rvfile01\Documentos$\GPRC\2016\FINANZAS\Procesamiento%20de%20Informaci&#243;n\5.%20INTERNET\INTERNET%20FIJO%20A%20DIC%202015%20-%20PROCES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ile01\Documentos$\GPRC\2015\FINANZAS\ESTAD&#205;STICAS%20Y%20PROCESAMIENTO%20DE%20INFO\Procesamiento%20de%20Informaci&#243;n\PPT%20CORCHO\15.%20a%20Marzo%202015\PPT%20Corcho%20MARZO%202015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ile01\Documentos$\GPRC\2015\FINANZAS\ESTAD&#205;STICAS%20Y%20PROCESAMIENTO%20DE%20INFO\Procesamiento%20de%20Informaci&#243;n\7.%20FINANCIEROS\2.%20INVERSIONES%202000%20-%202014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421585325770968E-2"/>
          <c:y val="3.1182640651981858E-2"/>
          <c:w val="0.86893958580873321"/>
          <c:h val="0.76428584497482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Corcho!$B$36</c:f>
              <c:strCache>
                <c:ptCount val="1"/>
                <c:pt idx="0">
                  <c:v>Líneas móviles (millones)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9"/>
              <c:layout>
                <c:manualLayout>
                  <c:x val="-1.0780227075128692E-16"/>
                  <c:y val="7.63648832927778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2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Corcho!$C$34:$X$34</c:f>
              <c:strCach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strCache>
            </c:strRef>
          </c:cat>
          <c:val>
            <c:numRef>
              <c:f>Corcho!$C$36:$X$36</c:f>
              <c:numCache>
                <c:formatCode>0.00</c:formatCode>
                <c:ptCount val="22"/>
                <c:pt idx="0">
                  <c:v>5.1999999999999998E-2</c:v>
                </c:pt>
                <c:pt idx="1">
                  <c:v>7.5397000000000006E-2</c:v>
                </c:pt>
                <c:pt idx="2">
                  <c:v>0.20189499999999999</c:v>
                </c:pt>
                <c:pt idx="3">
                  <c:v>0.43570599999999998</c:v>
                </c:pt>
                <c:pt idx="4">
                  <c:v>0.736294</c:v>
                </c:pt>
                <c:pt idx="5">
                  <c:v>1.0457099999999999</c:v>
                </c:pt>
                <c:pt idx="6">
                  <c:v>1.3396669999999999</c:v>
                </c:pt>
                <c:pt idx="7">
                  <c:v>1.7932840000000001</c:v>
                </c:pt>
                <c:pt idx="8">
                  <c:v>2.306943</c:v>
                </c:pt>
                <c:pt idx="9">
                  <c:v>2.9303430000000001</c:v>
                </c:pt>
                <c:pt idx="10">
                  <c:v>4.0925580000000004</c:v>
                </c:pt>
                <c:pt idx="11">
                  <c:v>5.5833560000000002</c:v>
                </c:pt>
                <c:pt idx="12">
                  <c:v>8.7724790000000006</c:v>
                </c:pt>
                <c:pt idx="13">
                  <c:v>15.417368</c:v>
                </c:pt>
                <c:pt idx="14">
                  <c:v>20.951834000000002</c:v>
                </c:pt>
                <c:pt idx="15">
                  <c:v>24.702000000000002</c:v>
                </c:pt>
                <c:pt idx="16">
                  <c:v>29.002790999999998</c:v>
                </c:pt>
                <c:pt idx="17">
                  <c:v>32.305455000000002</c:v>
                </c:pt>
                <c:pt idx="18">
                  <c:v>29.370401999999999</c:v>
                </c:pt>
                <c:pt idx="19">
                  <c:v>29.953848000000001</c:v>
                </c:pt>
                <c:pt idx="20">
                  <c:v>31.876988999999998</c:v>
                </c:pt>
                <c:pt idx="21">
                  <c:v>34.235810000000001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534592"/>
        <c:axId val="60535152"/>
      </c:barChart>
      <c:lineChart>
        <c:grouping val="standard"/>
        <c:varyColors val="0"/>
        <c:ser>
          <c:idx val="1"/>
          <c:order val="1"/>
          <c:tx>
            <c:strRef>
              <c:f>Corcho!$B$38</c:f>
              <c:strCache>
                <c:ptCount val="1"/>
                <c:pt idx="0">
                  <c:v>Penetración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0955591356303278E-2"/>
                  <c:y val="-4.1090637476293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955591356303278E-2"/>
                  <c:y val="-3.6161492001879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Corcho!$C$34:$X$34</c:f>
              <c:strCach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strCache>
            </c:strRef>
          </c:cat>
          <c:val>
            <c:numRef>
              <c:f>Corcho!$C$38:$X$38</c:f>
              <c:numCache>
                <c:formatCode>0.0</c:formatCode>
                <c:ptCount val="22"/>
                <c:pt idx="1">
                  <c:v>0.31</c:v>
                </c:pt>
                <c:pt idx="2">
                  <c:v>0.82512405162535485</c:v>
                </c:pt>
                <c:pt idx="3">
                  <c:v>1.7504024725289624</c:v>
                </c:pt>
                <c:pt idx="4">
                  <c:v>2.9086926175412935</c:v>
                </c:pt>
                <c:pt idx="5">
                  <c:v>4.0642221014536268</c:v>
                </c:pt>
                <c:pt idx="6">
                  <c:v>5.1248166705360996</c:v>
                </c:pt>
                <c:pt idx="7">
                  <c:v>6.76</c:v>
                </c:pt>
                <c:pt idx="8">
                  <c:v>8.5607848181138948</c:v>
                </c:pt>
                <c:pt idx="9">
                  <c:v>10.714238704601991</c:v>
                </c:pt>
                <c:pt idx="10">
                  <c:v>14.743669669529245</c:v>
                </c:pt>
                <c:pt idx="11">
                  <c:v>20.512516429540494</c:v>
                </c:pt>
                <c:pt idx="12">
                  <c:v>31.916147478047058</c:v>
                </c:pt>
                <c:pt idx="13">
                  <c:v>55.629136056417515</c:v>
                </c:pt>
                <c:pt idx="14">
                  <c:v>74.925188250708047</c:v>
                </c:pt>
                <c:pt idx="15">
                  <c:v>87.492515490867461</c:v>
                </c:pt>
                <c:pt idx="16">
                  <c:v>101.69661271195645</c:v>
                </c:pt>
                <c:pt idx="17">
                  <c:v>112.12870042162035</c:v>
                </c:pt>
                <c:pt idx="18">
                  <c:v>100.91326110260025</c:v>
                </c:pt>
                <c:pt idx="19">
                  <c:v>101.88726070114194</c:v>
                </c:pt>
                <c:pt idx="20">
                  <c:v>107.35273000070183</c:v>
                </c:pt>
                <c:pt idx="21">
                  <c:v>114.162070891985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36272"/>
        <c:axId val="60535712"/>
      </c:lineChart>
      <c:catAx>
        <c:axId val="6053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es-MX"/>
          </a:p>
        </c:txPr>
        <c:crossAx val="60535152"/>
        <c:crosses val="autoZero"/>
        <c:auto val="1"/>
        <c:lblAlgn val="ctr"/>
        <c:lblOffset val="100"/>
        <c:noMultiLvlLbl val="0"/>
      </c:catAx>
      <c:valAx>
        <c:axId val="60535152"/>
        <c:scaling>
          <c:orientation val="minMax"/>
          <c:max val="3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pPr>
                <a:r>
                  <a:rPr lang="es-ES" sz="900">
                    <a:solidFill>
                      <a:schemeClr val="tx2"/>
                    </a:solidFill>
                  </a:rPr>
                  <a:t>Millones de líneas en servicio</a:t>
                </a:r>
                <a:endParaRPr lang="es-PE" sz="900">
                  <a:solidFill>
                    <a:schemeClr val="tx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es-MX"/>
          </a:p>
        </c:txPr>
        <c:crossAx val="60534592"/>
        <c:crosses val="autoZero"/>
        <c:crossBetween val="between"/>
        <c:majorUnit val="4"/>
      </c:valAx>
      <c:valAx>
        <c:axId val="60535712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pPr>
                <a:r>
                  <a:rPr lang="es-ES" sz="900">
                    <a:solidFill>
                      <a:schemeClr val="tx1"/>
                    </a:solidFill>
                  </a:rPr>
                  <a:t>Líneas por cada 100 habitantes</a:t>
                </a:r>
                <a:endParaRPr lang="es-PE" sz="90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es-MX"/>
          </a:p>
        </c:txPr>
        <c:crossAx val="60536272"/>
        <c:crosses val="max"/>
        <c:crossBetween val="between"/>
        <c:majorUnit val="10"/>
      </c:valAx>
      <c:catAx>
        <c:axId val="605362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6053571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8184288374738"/>
          <c:y val="0.88185526010637638"/>
          <c:w val="0.35634176240304749"/>
          <c:h val="6.1439719201149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Comic Sans MS" panose="030F0702030302020204" pitchFamily="66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641138979806931E-2"/>
          <c:y val="2.9087100890122314E-2"/>
          <c:w val="0.86839319639178458"/>
          <c:h val="0.835590497589229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Gráficos!$C$36</c:f>
              <c:strCache>
                <c:ptCount val="1"/>
                <c:pt idx="0">
                  <c:v>xDSL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Gráficos!$B$39:$B$52</c:f>
              <c:strCach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strCache>
            </c:strRef>
          </c:cat>
          <c:val>
            <c:numRef>
              <c:f>Gráficos!$C$39:$C$52</c:f>
              <c:numCache>
                <c:formatCode>#,##0;[Red]#,##0</c:formatCode>
                <c:ptCount val="14"/>
                <c:pt idx="0">
                  <c:v>20375</c:v>
                </c:pt>
                <c:pt idx="1">
                  <c:v>63641</c:v>
                </c:pt>
                <c:pt idx="2">
                  <c:v>185516</c:v>
                </c:pt>
                <c:pt idx="3">
                  <c:v>327982</c:v>
                </c:pt>
                <c:pt idx="4">
                  <c:v>458730</c:v>
                </c:pt>
                <c:pt idx="5">
                  <c:v>565007</c:v>
                </c:pt>
                <c:pt idx="6">
                  <c:v>688260</c:v>
                </c:pt>
                <c:pt idx="7">
                  <c:v>758418</c:v>
                </c:pt>
                <c:pt idx="8">
                  <c:v>816534</c:v>
                </c:pt>
                <c:pt idx="9">
                  <c:v>1056594</c:v>
                </c:pt>
                <c:pt idx="10">
                  <c:v>1264381</c:v>
                </c:pt>
                <c:pt idx="11">
                  <c:v>1371760</c:v>
                </c:pt>
                <c:pt idx="12">
                  <c:v>1411015</c:v>
                </c:pt>
                <c:pt idx="13">
                  <c:v>1394550</c:v>
                </c:pt>
              </c:numCache>
            </c:numRef>
          </c:val>
          <c:extLst/>
        </c:ser>
        <c:ser>
          <c:idx val="1"/>
          <c:order val="1"/>
          <c:tx>
            <c:strRef>
              <c:f>Gráficos!$D$36</c:f>
              <c:strCache>
                <c:ptCount val="1"/>
                <c:pt idx="0">
                  <c:v>Otras tecnologías**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Gráficos!$B$39:$B$52</c:f>
              <c:strCach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strCache>
            </c:strRef>
          </c:cat>
          <c:val>
            <c:numRef>
              <c:f>Gráficos!$D$39:$D$52</c:f>
              <c:numCache>
                <c:formatCode>#,##0;[Red]#,##0</c:formatCode>
                <c:ptCount val="14"/>
                <c:pt idx="0">
                  <c:v>16549</c:v>
                </c:pt>
                <c:pt idx="1">
                  <c:v>28546</c:v>
                </c:pt>
                <c:pt idx="2">
                  <c:v>25065</c:v>
                </c:pt>
                <c:pt idx="3">
                  <c:v>18418</c:v>
                </c:pt>
                <c:pt idx="4">
                  <c:v>16067</c:v>
                </c:pt>
                <c:pt idx="5">
                  <c:v>21909</c:v>
                </c:pt>
                <c:pt idx="6">
                  <c:v>36841</c:v>
                </c:pt>
                <c:pt idx="7">
                  <c:v>52510</c:v>
                </c:pt>
                <c:pt idx="8">
                  <c:v>75651</c:v>
                </c:pt>
                <c:pt idx="9">
                  <c:v>113609</c:v>
                </c:pt>
                <c:pt idx="10">
                  <c:v>155018</c:v>
                </c:pt>
                <c:pt idx="11">
                  <c:v>250339</c:v>
                </c:pt>
                <c:pt idx="12">
                  <c:v>360847</c:v>
                </c:pt>
                <c:pt idx="13">
                  <c:v>595188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overlap val="100"/>
        <c:axId val="60539072"/>
        <c:axId val="60539632"/>
      </c:barChart>
      <c:lineChart>
        <c:grouping val="standard"/>
        <c:varyColors val="0"/>
        <c:ser>
          <c:idx val="3"/>
          <c:order val="3"/>
          <c:tx>
            <c:strRef>
              <c:f>Gráficos!$E$36</c:f>
              <c:strCache>
                <c:ptCount val="1"/>
                <c:pt idx="0">
                  <c:v>Banda Ancha* 
Total</c:v>
                </c:pt>
              </c:strCache>
              <c:extLst xmlns:c15="http://schemas.microsoft.com/office/drawing/2012/chart"/>
            </c:strRef>
          </c:tx>
          <c:spPr>
            <a:ln>
              <a:noFill/>
            </a:ln>
          </c:spPr>
          <c:marker>
            <c:spPr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Gráficos!$B$39:$B$52</c:f>
              <c:strCach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strCache>
              <c:extLst xmlns:c15="http://schemas.microsoft.com/office/drawing/2012/chart"/>
            </c:strRef>
          </c:cat>
          <c:val>
            <c:numRef>
              <c:f>Gráficos!$E$39:$E$52</c:f>
              <c:numCache>
                <c:formatCode>#,##0;[Red]#,##0</c:formatCode>
                <c:ptCount val="14"/>
                <c:pt idx="0">
                  <c:v>36924</c:v>
                </c:pt>
                <c:pt idx="1">
                  <c:v>92187</c:v>
                </c:pt>
                <c:pt idx="2">
                  <c:v>210581</c:v>
                </c:pt>
                <c:pt idx="3">
                  <c:v>346400</c:v>
                </c:pt>
                <c:pt idx="4">
                  <c:v>474797</c:v>
                </c:pt>
                <c:pt idx="5">
                  <c:v>586916</c:v>
                </c:pt>
                <c:pt idx="6">
                  <c:v>725101</c:v>
                </c:pt>
                <c:pt idx="7">
                  <c:v>810928</c:v>
                </c:pt>
                <c:pt idx="8">
                  <c:v>892185</c:v>
                </c:pt>
                <c:pt idx="9">
                  <c:v>1170203</c:v>
                </c:pt>
                <c:pt idx="10">
                  <c:v>1419399</c:v>
                </c:pt>
                <c:pt idx="11">
                  <c:v>1622099</c:v>
                </c:pt>
                <c:pt idx="12">
                  <c:v>1771862</c:v>
                </c:pt>
                <c:pt idx="13">
                  <c:v>1989738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39072"/>
        <c:axId val="60539632"/>
      </c:lineChart>
      <c:lineChart>
        <c:grouping val="standard"/>
        <c:varyColors val="0"/>
        <c:ser>
          <c:idx val="2"/>
          <c:order val="2"/>
          <c:tx>
            <c:strRef>
              <c:f>Gráficos!$G$36</c:f>
              <c:strCache>
                <c:ptCount val="1"/>
                <c:pt idx="0">
                  <c:v>Penetración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Gráficos!$B$39:$B$52</c:f>
              <c:strCach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strCache>
            </c:strRef>
          </c:cat>
          <c:val>
            <c:numRef>
              <c:f>Gráficos!$G$39:$G$52</c:f>
              <c:numCache>
                <c:formatCode>General</c:formatCode>
                <c:ptCount val="14"/>
                <c:pt idx="3" formatCode="0.00">
                  <c:v>1.26988549761502</c:v>
                </c:pt>
                <c:pt idx="4" formatCode="0.00">
                  <c:v>1.7274126360558189</c:v>
                </c:pt>
                <c:pt idx="5" formatCode="0.00">
                  <c:v>2.1177175000096216</c:v>
                </c:pt>
                <c:pt idx="6" formatCode="0.00">
                  <c:v>2.5930106608221819</c:v>
                </c:pt>
                <c:pt idx="7" formatCode="0.00">
                  <c:v>2.8722353764009223</c:v>
                </c:pt>
                <c:pt idx="8" formatCode="0.00">
                  <c:v>3.1300853141942109</c:v>
                </c:pt>
                <c:pt idx="9" formatCode="0.00">
                  <c:v>4.0616466048684785</c:v>
                </c:pt>
                <c:pt idx="10" formatCode="0.00">
                  <c:v>4.8768887091082265</c:v>
                </c:pt>
                <c:pt idx="11" formatCode="0.00">
                  <c:v>5.5175289564152701</c:v>
                </c:pt>
                <c:pt idx="12" formatCode="0.00">
                  <c:v>5.9671326825913056</c:v>
                </c:pt>
                <c:pt idx="13" formatCode="0.00">
                  <c:v>6.6349419106040264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40752"/>
        <c:axId val="60540192"/>
        <c:extLst/>
      </c:lineChart>
      <c:catAx>
        <c:axId val="6053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es-MX"/>
          </a:p>
        </c:txPr>
        <c:crossAx val="60539632"/>
        <c:crosses val="autoZero"/>
        <c:auto val="1"/>
        <c:lblAlgn val="ctr"/>
        <c:lblOffset val="100"/>
        <c:noMultiLvlLbl val="0"/>
      </c:catAx>
      <c:valAx>
        <c:axId val="60539632"/>
        <c:scaling>
          <c:orientation val="minMax"/>
          <c:max val="2000000"/>
        </c:scaling>
        <c:delete val="0"/>
        <c:axPos val="l"/>
        <c:numFmt formatCode="#,##0;[Red]#,##0" sourceLinked="1"/>
        <c:majorTickMark val="out"/>
        <c:minorTickMark val="none"/>
        <c:tickLblPos val="nextTo"/>
        <c:spPr>
          <a:ln>
            <a:noFill/>
          </a:ln>
        </c:spPr>
        <c:crossAx val="6053907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4.9740276512066353E-4"/>
                <c:y val="0.354810342495006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s-PE"/>
                    <a:t>Miles de Conexiones</a:t>
                  </a:r>
                </a:p>
              </c:rich>
            </c:tx>
          </c:dispUnitsLbl>
        </c:dispUnits>
      </c:valAx>
      <c:valAx>
        <c:axId val="60540192"/>
        <c:scaling>
          <c:orientation val="minMax"/>
          <c:max val="7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/>
                </a:pPr>
                <a:r>
                  <a:rPr lang="es-PE"/>
                  <a:t>Conexiones por cada 100 habitantes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60540752"/>
        <c:crosses val="max"/>
        <c:crossBetween val="between"/>
      </c:valAx>
      <c:catAx>
        <c:axId val="60540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540192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3092889815339973"/>
          <c:y val="3.1717512227138041E-2"/>
          <c:w val="0.47558937265676215"/>
          <c:h val="4.834753880522324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Gill Sans MT" panose="020B0502020104020203" pitchFamily="34" charset="0"/>
          <a:cs typeface="Arial" pitchFamily="34" charset="0"/>
        </a:defRPr>
      </a:pPr>
      <a:endParaRPr lang="es-MX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CCF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'Ingresos Operativos ANUAL'!$O$39:$O$54</c:f>
              <c:strCache>
                <c:ptCount val="16"/>
                <c:pt idx="0">
                  <c:v>1994</c:v>
                </c:pt>
                <c:pt idx="1">
                  <c:v>…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strCache>
            </c:strRef>
          </c:cat>
          <c:val>
            <c:numRef>
              <c:f>'Ingresos Operativos ANUAL'!$P$39:$P$54</c:f>
              <c:numCache>
                <c:formatCode>General</c:formatCode>
                <c:ptCount val="16"/>
                <c:pt idx="0" formatCode="#,##0">
                  <c:v>709053.67699219706</c:v>
                </c:pt>
                <c:pt idx="2" formatCode="#,##0">
                  <c:v>1574613.2709466426</c:v>
                </c:pt>
                <c:pt idx="3" formatCode="#,##0">
                  <c:v>1714312.0272973969</c:v>
                </c:pt>
                <c:pt idx="4" formatCode="#,##0">
                  <c:v>1851328.6347403824</c:v>
                </c:pt>
                <c:pt idx="5" formatCode="#,##0">
                  <c:v>2015411.1143427563</c:v>
                </c:pt>
                <c:pt idx="6" formatCode="#,##0">
                  <c:v>2151760.6966760969</c:v>
                </c:pt>
                <c:pt idx="7" formatCode="#,##0">
                  <c:v>2549741.9305093125</c:v>
                </c:pt>
                <c:pt idx="8" formatCode="#,##0">
                  <c:v>3073771.916777472</c:v>
                </c:pt>
                <c:pt idx="9" formatCode="#,##0">
                  <c:v>3681562.2305366872</c:v>
                </c:pt>
                <c:pt idx="10" formatCode="#,##0">
                  <c:v>3803055.0396207101</c:v>
                </c:pt>
                <c:pt idx="11" formatCode="#,##0">
                  <c:v>4234600.5641480917</c:v>
                </c:pt>
                <c:pt idx="12" formatCode="#,##0">
                  <c:v>4749668.8699647309</c:v>
                </c:pt>
                <c:pt idx="13" formatCode="#,##0">
                  <c:v>5297517.7181335334</c:v>
                </c:pt>
                <c:pt idx="14" formatCode="#,##0">
                  <c:v>5642504.4873669781</c:v>
                </c:pt>
                <c:pt idx="15" formatCode="#,##0">
                  <c:v>5854805.8433554284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349904"/>
        <c:axId val="163350464"/>
      </c:barChart>
      <c:catAx>
        <c:axId val="16334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63350464"/>
        <c:crosses val="autoZero"/>
        <c:auto val="1"/>
        <c:lblAlgn val="ctr"/>
        <c:lblOffset val="100"/>
        <c:noMultiLvlLbl val="0"/>
      </c:catAx>
      <c:valAx>
        <c:axId val="16335046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334990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0821459550747533E-2"/>
                <c:y val="0.4075785365560174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r>
                    <a:rPr lang="es-PE"/>
                    <a:t>Millones de dólares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  <a:cs typeface="Arial" panose="020B0604020202020204" pitchFamily="34" charset="0"/>
        </a:defRPr>
      </a:pPr>
      <a:endParaRPr lang="es-MX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169025413504553E-2"/>
          <c:y val="0"/>
          <c:w val="0.97963847546900784"/>
          <c:h val="0.85221266767078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'Gráficos (Corcho-Memoria)'!$C$4</c:f>
              <c:strCache>
                <c:ptCount val="1"/>
                <c:pt idx="0">
                  <c:v>Inversiones de empresas móviles 1/.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'Gráficos (Corcho-Memoria)'!$D$2:$R$2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'Gráficos (Corcho-Memoria)'!$D$4:$R$4</c:f>
              <c:numCache>
                <c:formatCode>#,##0</c:formatCode>
                <c:ptCount val="15"/>
                <c:pt idx="0">
                  <c:v>353.29753133276478</c:v>
                </c:pt>
                <c:pt idx="1">
                  <c:v>260.83630465653965</c:v>
                </c:pt>
                <c:pt idx="2">
                  <c:v>141.19597961771902</c:v>
                </c:pt>
                <c:pt idx="3">
                  <c:v>132.25282142914526</c:v>
                </c:pt>
                <c:pt idx="4">
                  <c:v>125.06166016502557</c:v>
                </c:pt>
                <c:pt idx="5">
                  <c:v>207.5166601005987</c:v>
                </c:pt>
                <c:pt idx="6">
                  <c:v>286.43066585216866</c:v>
                </c:pt>
                <c:pt idx="7">
                  <c:v>394.24471009397178</c:v>
                </c:pt>
                <c:pt idx="8">
                  <c:v>461.02290598290608</c:v>
                </c:pt>
                <c:pt idx="9">
                  <c:v>530.09428950863219</c:v>
                </c:pt>
                <c:pt idx="10">
                  <c:v>426.7496439838074</c:v>
                </c:pt>
                <c:pt idx="11">
                  <c:v>504.194386564453</c:v>
                </c:pt>
                <c:pt idx="12">
                  <c:v>641.1197639843673</c:v>
                </c:pt>
                <c:pt idx="13">
                  <c:v>848.03288769787059</c:v>
                </c:pt>
                <c:pt idx="14">
                  <c:v>789.89923678967079</c:v>
                </c:pt>
              </c:numCache>
            </c:numRef>
          </c:val>
        </c:ser>
        <c:ser>
          <c:idx val="1"/>
          <c:order val="1"/>
          <c:tx>
            <c:strRef>
              <c:f>'Gráficos (Corcho-Memoria)'!$C$3</c:f>
              <c:strCache>
                <c:ptCount val="1"/>
                <c:pt idx="0">
                  <c:v>Inversiones de empresas de telefonía fija y otras 2/.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'Gráficos (Corcho-Memoria)'!$D$2:$R$2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'Gráficos (Corcho-Memoria)'!$D$3:$R$3</c:f>
              <c:numCache>
                <c:formatCode>#,##0</c:formatCode>
                <c:ptCount val="15"/>
                <c:pt idx="0">
                  <c:v>301.59739379928465</c:v>
                </c:pt>
                <c:pt idx="1">
                  <c:v>228.49114257856462</c:v>
                </c:pt>
                <c:pt idx="2">
                  <c:v>116.20823784460538</c:v>
                </c:pt>
                <c:pt idx="3">
                  <c:v>143.86350118397701</c:v>
                </c:pt>
                <c:pt idx="4">
                  <c:v>171.96832066967661</c:v>
                </c:pt>
                <c:pt idx="5">
                  <c:v>185.66475699800662</c:v>
                </c:pt>
                <c:pt idx="6">
                  <c:v>199.72194401343921</c:v>
                </c:pt>
                <c:pt idx="7">
                  <c:v>220.97775486159944</c:v>
                </c:pt>
                <c:pt idx="8">
                  <c:v>395.68323330256413</c:v>
                </c:pt>
                <c:pt idx="9">
                  <c:v>340.30156536520587</c:v>
                </c:pt>
                <c:pt idx="10">
                  <c:v>347.58115757496995</c:v>
                </c:pt>
                <c:pt idx="11">
                  <c:v>393.72944872578199</c:v>
                </c:pt>
                <c:pt idx="12">
                  <c:v>339.72631390562123</c:v>
                </c:pt>
                <c:pt idx="13">
                  <c:v>429.87267991709308</c:v>
                </c:pt>
                <c:pt idx="14">
                  <c:v>334.19786923780941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63353824"/>
        <c:axId val="163354384"/>
      </c:barChart>
      <c:lineChart>
        <c:grouping val="standard"/>
        <c:varyColors val="0"/>
        <c:ser>
          <c:idx val="2"/>
          <c:order val="2"/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10937590711175617"/>
                  <c:y val="-3.694214074702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744073536526366"/>
                  <c:y val="-3.694214074702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55055636187712"/>
                  <c:y val="-3.694214074702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744073536526366"/>
                  <c:y val="-3.694214074702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550556361877117"/>
                  <c:y val="-3.694214074702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744073536526366"/>
                  <c:y val="-3.694214074702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055055636187711"/>
                  <c:y val="-3.4187320407947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1131107885824867"/>
                  <c:y val="-3.1432500068870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0937590711175617"/>
                  <c:y val="-5.0716242442410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1131107885824867"/>
                  <c:y val="-3.5812664408003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9.3621829609607257E-2"/>
                  <c:y val="-3.9696961086101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8.5146446246457994E-2"/>
                  <c:y val="-3.694214074702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8.7496189673123434E-2"/>
                  <c:y val="-5.1677181560506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'Gráficos (Corcho-Memoria)'!$D$2:$R$2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'Gráficos (Corcho-Memoria)'!$F$5:$R$5</c:f>
              <c:numCache>
                <c:formatCode>#,##0</c:formatCode>
                <c:ptCount val="13"/>
                <c:pt idx="0">
                  <c:v>257.40421746232437</c:v>
                </c:pt>
                <c:pt idx="1">
                  <c:v>276.11632261312229</c:v>
                </c:pt>
                <c:pt idx="2">
                  <c:v>297.0299808347022</c:v>
                </c:pt>
                <c:pt idx="3">
                  <c:v>393.18141709860532</c:v>
                </c:pt>
                <c:pt idx="4">
                  <c:v>486.15260986560787</c:v>
                </c:pt>
                <c:pt idx="5">
                  <c:v>615.22246495557124</c:v>
                </c:pt>
                <c:pt idx="6">
                  <c:v>856.70613928547027</c:v>
                </c:pt>
                <c:pt idx="7">
                  <c:v>870.39585487383806</c:v>
                </c:pt>
                <c:pt idx="8">
                  <c:v>774.33080155877735</c:v>
                </c:pt>
                <c:pt idx="9">
                  <c:v>897.92383529023505</c:v>
                </c:pt>
                <c:pt idx="10">
                  <c:v>980.84607788998846</c:v>
                </c:pt>
                <c:pt idx="11">
                  <c:v>1277.9055676149637</c:v>
                </c:pt>
                <c:pt idx="12">
                  <c:v>1124.0971060274801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353824"/>
        <c:axId val="163354384"/>
      </c:lineChart>
      <c:catAx>
        <c:axId val="16335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3354384"/>
        <c:crosses val="autoZero"/>
        <c:auto val="1"/>
        <c:lblAlgn val="ctr"/>
        <c:lblOffset val="100"/>
        <c:noMultiLvlLbl val="0"/>
      </c:catAx>
      <c:valAx>
        <c:axId val="163354384"/>
        <c:scaling>
          <c:orientation val="minMax"/>
          <c:max val="145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6335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90926984763651053"/>
          <c:w val="0.9935358499739414"/>
          <c:h val="8.7539768944478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3A5DC-6854-4650-B99B-449E39874D29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41A67CF-2B51-48C4-8382-5F49230291C7}">
      <dgm:prSet custT="1"/>
      <dgm:spPr/>
      <dgm:t>
        <a:bodyPr/>
        <a:lstStyle/>
        <a:p>
          <a:pPr rtl="0"/>
          <a:r>
            <a:rPr lang="es-ES" sz="1200" dirty="0" smtClean="0">
              <a:solidFill>
                <a:schemeClr val="bg1"/>
              </a:solidFill>
              <a:latin typeface="Calibri" panose="020F0502020204030204" pitchFamily="34" charset="0"/>
            </a:rPr>
            <a:t>Norma y regula el mercado</a:t>
          </a:r>
          <a:r>
            <a:rPr lang="es-PE" sz="1200" dirty="0" smtClean="0">
              <a:solidFill>
                <a:schemeClr val="bg1"/>
              </a:solidFill>
              <a:latin typeface="Calibri" panose="020F0502020204030204" pitchFamily="34" charset="0"/>
            </a:rPr>
            <a:t> de los servicios</a:t>
          </a:r>
          <a:endParaRPr lang="es-PE" sz="1200" dirty="0">
            <a:solidFill>
              <a:schemeClr val="bg1"/>
            </a:solidFill>
          </a:endParaRPr>
        </a:p>
      </dgm:t>
    </dgm:pt>
    <dgm:pt modelId="{70CFC16C-2B65-4889-8F3F-27D0FEED3D78}" type="parTrans" cxnId="{B8A1A834-C500-42CA-8771-2EBF87301591}">
      <dgm:prSet/>
      <dgm:spPr/>
      <dgm:t>
        <a:bodyPr/>
        <a:lstStyle/>
        <a:p>
          <a:endParaRPr lang="es-PE" sz="1200">
            <a:solidFill>
              <a:schemeClr val="bg1"/>
            </a:solidFill>
          </a:endParaRPr>
        </a:p>
      </dgm:t>
    </dgm:pt>
    <dgm:pt modelId="{4E97621C-EF5E-4FC8-A5D9-3FC3A030AE94}" type="sibTrans" cxnId="{B8A1A834-C500-42CA-8771-2EBF87301591}">
      <dgm:prSet/>
      <dgm:spPr/>
      <dgm:t>
        <a:bodyPr/>
        <a:lstStyle/>
        <a:p>
          <a:endParaRPr lang="es-PE" sz="1200">
            <a:solidFill>
              <a:schemeClr val="bg1"/>
            </a:solidFill>
          </a:endParaRPr>
        </a:p>
      </dgm:t>
    </dgm:pt>
    <dgm:pt modelId="{98388D52-A53B-4671-AD60-25A7E1CFCD8E}">
      <dgm:prSet/>
      <dgm:spPr/>
      <dgm:t>
        <a:bodyPr/>
        <a:lstStyle/>
        <a:p>
          <a:r>
            <a:rPr lang="es-PE" dirty="0" smtClean="0">
              <a:solidFill>
                <a:schemeClr val="bg1"/>
              </a:solidFill>
              <a:latin typeface="Calibri" panose="020F0502020204030204" pitchFamily="34" charset="0"/>
            </a:rPr>
            <a:t>Supervisa la libre y leal competencia</a:t>
          </a:r>
          <a:r>
            <a:rPr lang="es-ES" dirty="0" smtClean="0">
              <a:solidFill>
                <a:schemeClr val="bg1"/>
              </a:solidFill>
              <a:latin typeface="Calibri" panose="020F0502020204030204" pitchFamily="34" charset="0"/>
            </a:rPr>
            <a:t> </a:t>
          </a:r>
        </a:p>
      </dgm:t>
    </dgm:pt>
    <dgm:pt modelId="{17B2AFF1-724D-497E-AFC2-1FDAD6B12E23}" type="parTrans" cxnId="{C43FC120-276F-4754-9331-6F246F6DA401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6394E6EF-12EA-4087-B9DE-E5387DD03545}" type="sibTrans" cxnId="{C43FC120-276F-4754-9331-6F246F6DA401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DD81282C-2204-4F9A-B3EB-6257826CB7C5}">
      <dgm:prSet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Calibri" panose="020F0502020204030204" pitchFamily="34" charset="0"/>
            </a:rPr>
            <a:t>Fiscaliza y sanciona</a:t>
          </a:r>
        </a:p>
      </dgm:t>
    </dgm:pt>
    <dgm:pt modelId="{CBD5E3E8-4562-43E5-85E9-B970FB2B2A36}" type="parTrans" cxnId="{4FDD25E8-C38E-4585-B4E3-C41A98C3F309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8EE9D642-F06E-4BC2-B815-4331DAE830E3}" type="sibTrans" cxnId="{4FDD25E8-C38E-4585-B4E3-C41A98C3F309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5581F7FA-39F5-4B1F-BD0C-CF3A1E390AD6}">
      <dgm:prSet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Calibri" panose="020F0502020204030204" pitchFamily="34" charset="0"/>
            </a:rPr>
            <a:t>Soluciona controversias entre las empresas</a:t>
          </a:r>
          <a:endParaRPr lang="es-PE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28C13EC9-0039-4EA5-B01E-15D0917502F0}" type="parTrans" cxnId="{6A5515DB-EEFC-4F97-8EBE-8C06E5EAE337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08275E2F-6C41-4D2D-8256-7532D334CAA4}" type="sibTrans" cxnId="{6A5515DB-EEFC-4F97-8EBE-8C06E5EAE337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BB76F359-BE39-41D2-A2CD-880298BDF37D}">
      <dgm:prSet/>
      <dgm:spPr/>
      <dgm:t>
        <a:bodyPr/>
        <a:lstStyle/>
        <a:p>
          <a:r>
            <a:rPr lang="es-PE" dirty="0" smtClean="0">
              <a:solidFill>
                <a:schemeClr val="bg1"/>
              </a:solidFill>
              <a:latin typeface="Calibri" panose="020F0502020204030204" pitchFamily="34" charset="0"/>
            </a:rPr>
            <a:t>Dicta normas de protección de</a:t>
          </a:r>
          <a:r>
            <a:rPr lang="es-ES" dirty="0" smtClean="0">
              <a:solidFill>
                <a:schemeClr val="bg1"/>
              </a:solidFill>
              <a:latin typeface="Calibri" panose="020F0502020204030204" pitchFamily="34" charset="0"/>
            </a:rPr>
            <a:t> usuarios </a:t>
          </a:r>
        </a:p>
      </dgm:t>
    </dgm:pt>
    <dgm:pt modelId="{80AFE00C-CE5A-49DE-8FE6-8D4B32FDD47F}" type="parTrans" cxnId="{B4932B9F-9444-454F-8B74-17A9076B285E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90B851CB-A21C-4882-9225-CB43BE08923D}" type="sibTrans" cxnId="{B4932B9F-9444-454F-8B74-17A9076B285E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4EACEB5E-721B-4154-AE48-6B835D8E9E8E}">
      <dgm:prSet/>
      <dgm:spPr/>
      <dgm:t>
        <a:bodyPr/>
        <a:lstStyle/>
        <a:p>
          <a:r>
            <a:rPr lang="es-ES" smtClean="0">
              <a:solidFill>
                <a:schemeClr val="bg1"/>
              </a:solidFill>
              <a:latin typeface="Calibri" panose="020F0502020204030204" pitchFamily="34" charset="0"/>
            </a:rPr>
            <a:t>Soluciona en segunda instancia los reclamos de los usuarios</a:t>
          </a:r>
          <a:endParaRPr lang="es-PE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809E9CF3-675F-4083-9D06-38BFC4885D0B}" type="parTrans" cxnId="{8C6278C8-66D2-4B32-B56C-8C344B434CFC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0294CAF5-29EF-4A49-8E59-E3523DA61725}" type="sibTrans" cxnId="{8C6278C8-66D2-4B32-B56C-8C344B434CFC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8F2DB0DF-228D-46AF-B78A-CA38A07A1C81}">
      <dgm:prSet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Calibri" panose="020F0502020204030204" pitchFamily="34" charset="0"/>
            </a:rPr>
            <a:t>Supervisa el cumplimiento de los Contratos de Concesión</a:t>
          </a:r>
          <a:endParaRPr lang="es-ES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766D92CB-828B-497D-85AE-86F20F4B3516}" type="parTrans" cxnId="{8C8E2CD3-0E49-40DB-96E3-3706754EEFA0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C2306FA0-EC63-4309-87A9-F386292362B8}" type="sibTrans" cxnId="{8C8E2CD3-0E49-40DB-96E3-3706754EEFA0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32BD858A-F2F7-4801-A74D-198DB3678C0D}" type="pres">
      <dgm:prSet presAssocID="{C083A5DC-6854-4650-B99B-449E39874D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BF4AC44-A153-41DA-9581-5AAC46CCB569}" type="pres">
      <dgm:prSet presAssocID="{141A67CF-2B51-48C4-8382-5F49230291C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4B4559B-833F-41BA-B0BF-4787F9940554}" type="pres">
      <dgm:prSet presAssocID="{4E97621C-EF5E-4FC8-A5D9-3FC3A030AE94}" presName="sibTrans" presStyleCnt="0"/>
      <dgm:spPr/>
    </dgm:pt>
    <dgm:pt modelId="{1F03A2B0-A87E-40DB-BEBD-08BAD78C8C99}" type="pres">
      <dgm:prSet presAssocID="{98388D52-A53B-4671-AD60-25A7E1CFCD8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53FA1E1-A026-40E7-B5BB-DB559100CB55}" type="pres">
      <dgm:prSet presAssocID="{6394E6EF-12EA-4087-B9DE-E5387DD03545}" presName="sibTrans" presStyleCnt="0"/>
      <dgm:spPr/>
    </dgm:pt>
    <dgm:pt modelId="{1F3C3780-DED2-41B1-9533-48F6DADB4B83}" type="pres">
      <dgm:prSet presAssocID="{DD81282C-2204-4F9A-B3EB-6257826CB7C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D58F82A-EF30-48A1-9601-D69BB67748C1}" type="pres">
      <dgm:prSet presAssocID="{8EE9D642-F06E-4BC2-B815-4331DAE830E3}" presName="sibTrans" presStyleCnt="0"/>
      <dgm:spPr/>
    </dgm:pt>
    <dgm:pt modelId="{AD87E62D-262B-46EA-BFC5-D63DB2DF52F0}" type="pres">
      <dgm:prSet presAssocID="{5581F7FA-39F5-4B1F-BD0C-CF3A1E390AD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AD48880-3CCA-413A-863B-42835CA5027A}" type="pres">
      <dgm:prSet presAssocID="{08275E2F-6C41-4D2D-8256-7532D334CAA4}" presName="sibTrans" presStyleCnt="0"/>
      <dgm:spPr/>
    </dgm:pt>
    <dgm:pt modelId="{3E17A651-F1F1-4A6C-B831-41F2AD294C5A}" type="pres">
      <dgm:prSet presAssocID="{BB76F359-BE39-41D2-A2CD-880298BDF37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2C6D051-B5FC-44C1-93A3-343902307B2D}" type="pres">
      <dgm:prSet presAssocID="{90B851CB-A21C-4882-9225-CB43BE08923D}" presName="sibTrans" presStyleCnt="0"/>
      <dgm:spPr/>
    </dgm:pt>
    <dgm:pt modelId="{15E13F04-AAE0-4B0F-AB57-EDDD230C5D3C}" type="pres">
      <dgm:prSet presAssocID="{4EACEB5E-721B-4154-AE48-6B835D8E9E8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EA6C1DB-7A56-4949-8D89-AB04F2A8C45F}" type="pres">
      <dgm:prSet presAssocID="{0294CAF5-29EF-4A49-8E59-E3523DA61725}" presName="sibTrans" presStyleCnt="0"/>
      <dgm:spPr/>
    </dgm:pt>
    <dgm:pt modelId="{0D647544-2454-4AC5-9B4B-9E41FCD1A14D}" type="pres">
      <dgm:prSet presAssocID="{8F2DB0DF-228D-46AF-B78A-CA38A07A1C8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C8E2CD3-0E49-40DB-96E3-3706754EEFA0}" srcId="{C083A5DC-6854-4650-B99B-449E39874D29}" destId="{8F2DB0DF-228D-46AF-B78A-CA38A07A1C81}" srcOrd="6" destOrd="0" parTransId="{766D92CB-828B-497D-85AE-86F20F4B3516}" sibTransId="{C2306FA0-EC63-4309-87A9-F386292362B8}"/>
    <dgm:cxn modelId="{131053D5-1C5E-4E79-8728-29EF764681A1}" type="presOf" srcId="{C083A5DC-6854-4650-B99B-449E39874D29}" destId="{32BD858A-F2F7-4801-A74D-198DB3678C0D}" srcOrd="0" destOrd="0" presId="urn:microsoft.com/office/officeart/2005/8/layout/default"/>
    <dgm:cxn modelId="{8C6278C8-66D2-4B32-B56C-8C344B434CFC}" srcId="{C083A5DC-6854-4650-B99B-449E39874D29}" destId="{4EACEB5E-721B-4154-AE48-6B835D8E9E8E}" srcOrd="5" destOrd="0" parTransId="{809E9CF3-675F-4083-9D06-38BFC4885D0B}" sibTransId="{0294CAF5-29EF-4A49-8E59-E3523DA61725}"/>
    <dgm:cxn modelId="{B8A1A834-C500-42CA-8771-2EBF87301591}" srcId="{C083A5DC-6854-4650-B99B-449E39874D29}" destId="{141A67CF-2B51-48C4-8382-5F49230291C7}" srcOrd="0" destOrd="0" parTransId="{70CFC16C-2B65-4889-8F3F-27D0FEED3D78}" sibTransId="{4E97621C-EF5E-4FC8-A5D9-3FC3A030AE94}"/>
    <dgm:cxn modelId="{C43FC120-276F-4754-9331-6F246F6DA401}" srcId="{C083A5DC-6854-4650-B99B-449E39874D29}" destId="{98388D52-A53B-4671-AD60-25A7E1CFCD8E}" srcOrd="1" destOrd="0" parTransId="{17B2AFF1-724D-497E-AFC2-1FDAD6B12E23}" sibTransId="{6394E6EF-12EA-4087-B9DE-E5387DD03545}"/>
    <dgm:cxn modelId="{519392BC-1F14-4F95-A3F8-09C8F805DDEA}" type="presOf" srcId="{98388D52-A53B-4671-AD60-25A7E1CFCD8E}" destId="{1F03A2B0-A87E-40DB-BEBD-08BAD78C8C99}" srcOrd="0" destOrd="0" presId="urn:microsoft.com/office/officeart/2005/8/layout/default"/>
    <dgm:cxn modelId="{6A5515DB-EEFC-4F97-8EBE-8C06E5EAE337}" srcId="{C083A5DC-6854-4650-B99B-449E39874D29}" destId="{5581F7FA-39F5-4B1F-BD0C-CF3A1E390AD6}" srcOrd="3" destOrd="0" parTransId="{28C13EC9-0039-4EA5-B01E-15D0917502F0}" sibTransId="{08275E2F-6C41-4D2D-8256-7532D334CAA4}"/>
    <dgm:cxn modelId="{DAE00DA5-99C7-4A11-A529-7BD7D4BFF3B0}" type="presOf" srcId="{DD81282C-2204-4F9A-B3EB-6257826CB7C5}" destId="{1F3C3780-DED2-41B1-9533-48F6DADB4B83}" srcOrd="0" destOrd="0" presId="urn:microsoft.com/office/officeart/2005/8/layout/default"/>
    <dgm:cxn modelId="{4FDD25E8-C38E-4585-B4E3-C41A98C3F309}" srcId="{C083A5DC-6854-4650-B99B-449E39874D29}" destId="{DD81282C-2204-4F9A-B3EB-6257826CB7C5}" srcOrd="2" destOrd="0" parTransId="{CBD5E3E8-4562-43E5-85E9-B970FB2B2A36}" sibTransId="{8EE9D642-F06E-4BC2-B815-4331DAE830E3}"/>
    <dgm:cxn modelId="{7802E43A-39F3-4DA5-AFAB-D2E47F92DA15}" type="presOf" srcId="{5581F7FA-39F5-4B1F-BD0C-CF3A1E390AD6}" destId="{AD87E62D-262B-46EA-BFC5-D63DB2DF52F0}" srcOrd="0" destOrd="0" presId="urn:microsoft.com/office/officeart/2005/8/layout/default"/>
    <dgm:cxn modelId="{A69626EE-A135-47C9-8FBD-F65E5C63898C}" type="presOf" srcId="{BB76F359-BE39-41D2-A2CD-880298BDF37D}" destId="{3E17A651-F1F1-4A6C-B831-41F2AD294C5A}" srcOrd="0" destOrd="0" presId="urn:microsoft.com/office/officeart/2005/8/layout/default"/>
    <dgm:cxn modelId="{BD26B92E-59B4-4533-B61E-8DE542FC96CC}" type="presOf" srcId="{8F2DB0DF-228D-46AF-B78A-CA38A07A1C81}" destId="{0D647544-2454-4AC5-9B4B-9E41FCD1A14D}" srcOrd="0" destOrd="0" presId="urn:microsoft.com/office/officeart/2005/8/layout/default"/>
    <dgm:cxn modelId="{B4932B9F-9444-454F-8B74-17A9076B285E}" srcId="{C083A5DC-6854-4650-B99B-449E39874D29}" destId="{BB76F359-BE39-41D2-A2CD-880298BDF37D}" srcOrd="4" destOrd="0" parTransId="{80AFE00C-CE5A-49DE-8FE6-8D4B32FDD47F}" sibTransId="{90B851CB-A21C-4882-9225-CB43BE08923D}"/>
    <dgm:cxn modelId="{21FBCA32-0979-4DBE-8650-4E1512309F2C}" type="presOf" srcId="{141A67CF-2B51-48C4-8382-5F49230291C7}" destId="{6BF4AC44-A153-41DA-9581-5AAC46CCB569}" srcOrd="0" destOrd="0" presId="urn:microsoft.com/office/officeart/2005/8/layout/default"/>
    <dgm:cxn modelId="{D1E44ADB-497E-4104-AF3B-BE8FDE7F62F7}" type="presOf" srcId="{4EACEB5E-721B-4154-AE48-6B835D8E9E8E}" destId="{15E13F04-AAE0-4B0F-AB57-EDDD230C5D3C}" srcOrd="0" destOrd="0" presId="urn:microsoft.com/office/officeart/2005/8/layout/default"/>
    <dgm:cxn modelId="{405FA683-2E81-460C-ACDC-FE5648EB2E79}" type="presParOf" srcId="{32BD858A-F2F7-4801-A74D-198DB3678C0D}" destId="{6BF4AC44-A153-41DA-9581-5AAC46CCB569}" srcOrd="0" destOrd="0" presId="urn:microsoft.com/office/officeart/2005/8/layout/default"/>
    <dgm:cxn modelId="{5B687CDB-9962-4C7B-B437-C1F200CA31F6}" type="presParOf" srcId="{32BD858A-F2F7-4801-A74D-198DB3678C0D}" destId="{B4B4559B-833F-41BA-B0BF-4787F9940554}" srcOrd="1" destOrd="0" presId="urn:microsoft.com/office/officeart/2005/8/layout/default"/>
    <dgm:cxn modelId="{F42B9AD0-31BF-41A7-BABC-B104A6DA9613}" type="presParOf" srcId="{32BD858A-F2F7-4801-A74D-198DB3678C0D}" destId="{1F03A2B0-A87E-40DB-BEBD-08BAD78C8C99}" srcOrd="2" destOrd="0" presId="urn:microsoft.com/office/officeart/2005/8/layout/default"/>
    <dgm:cxn modelId="{A59276DB-9E44-4B4C-8EA8-6C7762479994}" type="presParOf" srcId="{32BD858A-F2F7-4801-A74D-198DB3678C0D}" destId="{E53FA1E1-A026-40E7-B5BB-DB559100CB55}" srcOrd="3" destOrd="0" presId="urn:microsoft.com/office/officeart/2005/8/layout/default"/>
    <dgm:cxn modelId="{D4E22ED9-BA79-4F1C-AD45-6E453E93C847}" type="presParOf" srcId="{32BD858A-F2F7-4801-A74D-198DB3678C0D}" destId="{1F3C3780-DED2-41B1-9533-48F6DADB4B83}" srcOrd="4" destOrd="0" presId="urn:microsoft.com/office/officeart/2005/8/layout/default"/>
    <dgm:cxn modelId="{36FC6561-B1DB-418A-839C-436A97C02B27}" type="presParOf" srcId="{32BD858A-F2F7-4801-A74D-198DB3678C0D}" destId="{CD58F82A-EF30-48A1-9601-D69BB67748C1}" srcOrd="5" destOrd="0" presId="urn:microsoft.com/office/officeart/2005/8/layout/default"/>
    <dgm:cxn modelId="{4D7E6ADA-51B9-4BA1-A9E5-D9EEE3EDC367}" type="presParOf" srcId="{32BD858A-F2F7-4801-A74D-198DB3678C0D}" destId="{AD87E62D-262B-46EA-BFC5-D63DB2DF52F0}" srcOrd="6" destOrd="0" presId="urn:microsoft.com/office/officeart/2005/8/layout/default"/>
    <dgm:cxn modelId="{C2BE5C73-84B6-4683-B509-69B06EE13871}" type="presParOf" srcId="{32BD858A-F2F7-4801-A74D-198DB3678C0D}" destId="{AAD48880-3CCA-413A-863B-42835CA5027A}" srcOrd="7" destOrd="0" presId="urn:microsoft.com/office/officeart/2005/8/layout/default"/>
    <dgm:cxn modelId="{F4AE5314-984A-4DB9-8251-B3976CE94F64}" type="presParOf" srcId="{32BD858A-F2F7-4801-A74D-198DB3678C0D}" destId="{3E17A651-F1F1-4A6C-B831-41F2AD294C5A}" srcOrd="8" destOrd="0" presId="urn:microsoft.com/office/officeart/2005/8/layout/default"/>
    <dgm:cxn modelId="{4C2B7F6C-5E7E-438E-A7B8-49AA1CA5CC4D}" type="presParOf" srcId="{32BD858A-F2F7-4801-A74D-198DB3678C0D}" destId="{E2C6D051-B5FC-44C1-93A3-343902307B2D}" srcOrd="9" destOrd="0" presId="urn:microsoft.com/office/officeart/2005/8/layout/default"/>
    <dgm:cxn modelId="{F7985C44-F476-4083-AE47-BA2A3A5999A8}" type="presParOf" srcId="{32BD858A-F2F7-4801-A74D-198DB3678C0D}" destId="{15E13F04-AAE0-4B0F-AB57-EDDD230C5D3C}" srcOrd="10" destOrd="0" presId="urn:microsoft.com/office/officeart/2005/8/layout/default"/>
    <dgm:cxn modelId="{7E3E6CCD-BCB8-4F1D-97FA-038F87FA630B}" type="presParOf" srcId="{32BD858A-F2F7-4801-A74D-198DB3678C0D}" destId="{EEA6C1DB-7A56-4949-8D89-AB04F2A8C45F}" srcOrd="11" destOrd="0" presId="urn:microsoft.com/office/officeart/2005/8/layout/default"/>
    <dgm:cxn modelId="{D68B206C-420D-445F-9ED0-C957E5514616}" type="presParOf" srcId="{32BD858A-F2F7-4801-A74D-198DB3678C0D}" destId="{0D647544-2454-4AC5-9B4B-9E41FCD1A14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C7F78E-E3C4-4687-9D43-55726202E718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010DD3DB-EAFD-4879-966C-A28440099A2E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PE" altLang="es-PE" sz="1800" dirty="0" err="1" smtClean="0">
              <a:solidFill>
                <a:schemeClr val="accent6">
                  <a:lumMod val="40000"/>
                  <a:lumOff val="60000"/>
                </a:schemeClr>
              </a:solidFill>
            </a:rPr>
            <a:t>QoS</a:t>
          </a:r>
          <a:endParaRPr lang="es-PE" altLang="es-PE" sz="1800" dirty="0" smtClean="0">
            <a:solidFill>
              <a:schemeClr val="accent6">
                <a:lumMod val="40000"/>
                <a:lumOff val="60000"/>
              </a:schemeClr>
            </a:solidFill>
          </a:endParaRPr>
        </a:p>
        <a:p>
          <a:r>
            <a:rPr lang="es-PE" altLang="es-PE" sz="18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Basado en el rendimiento de las redes</a:t>
          </a:r>
          <a:endParaRPr lang="es-PE" sz="18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77E2CFD7-E835-48E6-B6EE-51ED65D53D5E}" type="parTrans" cxnId="{E9791725-4F61-427F-89B8-C0D7D0C6BCC8}">
      <dgm:prSet/>
      <dgm:spPr/>
      <dgm:t>
        <a:bodyPr/>
        <a:lstStyle/>
        <a:p>
          <a:endParaRPr lang="es-PE" sz="1600"/>
        </a:p>
      </dgm:t>
    </dgm:pt>
    <dgm:pt modelId="{03A90D6F-1F3E-480D-ADDD-FDB9F5AA9DAF}" type="sibTrans" cxnId="{E9791725-4F61-427F-89B8-C0D7D0C6BCC8}">
      <dgm:prSet/>
      <dgm:spPr/>
      <dgm:t>
        <a:bodyPr/>
        <a:lstStyle/>
        <a:p>
          <a:endParaRPr lang="es-PE" sz="1600"/>
        </a:p>
      </dgm:t>
    </dgm:pt>
    <dgm:pt modelId="{993C667C-FACB-437F-85C4-4BDB57D9FA5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268288" indent="-268288" rtl="0">
            <a:tabLst>
              <a:tab pos="268288" algn="l"/>
            </a:tabLst>
          </a:pPr>
          <a:r>
            <a:rPr lang="es-PE" sz="1600" baseline="0" dirty="0" smtClean="0"/>
            <a:t>Cobertura</a:t>
          </a:r>
          <a:endParaRPr lang="es-PE" sz="1600" baseline="0" dirty="0"/>
        </a:p>
      </dgm:t>
    </dgm:pt>
    <dgm:pt modelId="{429F2F57-E616-4EA0-BAE4-E7E09B2222D6}" type="parTrans" cxnId="{A220C501-9E05-4445-805F-3DACC6F64756}">
      <dgm:prSet/>
      <dgm:spPr/>
      <dgm:t>
        <a:bodyPr/>
        <a:lstStyle/>
        <a:p>
          <a:endParaRPr lang="es-PE" sz="1600"/>
        </a:p>
      </dgm:t>
    </dgm:pt>
    <dgm:pt modelId="{7569D456-EFD6-4907-9596-F2AD2FA19A83}" type="sibTrans" cxnId="{A220C501-9E05-4445-805F-3DACC6F64756}">
      <dgm:prSet/>
      <dgm:spPr/>
      <dgm:t>
        <a:bodyPr/>
        <a:lstStyle/>
        <a:p>
          <a:endParaRPr lang="es-PE" sz="1600"/>
        </a:p>
      </dgm:t>
    </dgm:pt>
    <dgm:pt modelId="{5F9E5671-3957-4356-B5F7-2CCC6CD8E90D}">
      <dgm:prSet phldrT="[Texto]" custT="1"/>
      <dgm:spPr>
        <a:solidFill>
          <a:schemeClr val="accent4"/>
        </a:solidFill>
      </dgm:spPr>
      <dgm:t>
        <a:bodyPr/>
        <a:lstStyle/>
        <a:p>
          <a:pPr rtl="0"/>
          <a:r>
            <a:rPr lang="es-PE" sz="1800" dirty="0" err="1" smtClean="0">
              <a:solidFill>
                <a:schemeClr val="tx1"/>
              </a:solidFill>
            </a:rPr>
            <a:t>QoE</a:t>
          </a:r>
          <a:endParaRPr lang="es-PE" sz="1800" dirty="0" smtClean="0">
            <a:solidFill>
              <a:schemeClr val="tx1"/>
            </a:solidFill>
          </a:endParaRPr>
        </a:p>
        <a:p>
          <a:pPr rtl="0"/>
          <a:r>
            <a:rPr lang="es-PE" sz="1800" dirty="0" smtClean="0">
              <a:solidFill>
                <a:schemeClr val="tx1"/>
              </a:solidFill>
            </a:rPr>
            <a:t>Basado en la percepción del usuario</a:t>
          </a:r>
          <a:endParaRPr lang="es-PE" sz="1800" dirty="0">
            <a:solidFill>
              <a:schemeClr val="tx1"/>
            </a:solidFill>
          </a:endParaRPr>
        </a:p>
      </dgm:t>
    </dgm:pt>
    <dgm:pt modelId="{96C551C6-F9EC-424F-877B-864E35035F21}" type="parTrans" cxnId="{7C257109-093E-416D-A57C-213B0091E2AF}">
      <dgm:prSet/>
      <dgm:spPr/>
      <dgm:t>
        <a:bodyPr/>
        <a:lstStyle/>
        <a:p>
          <a:endParaRPr lang="es-PE" sz="1600"/>
        </a:p>
      </dgm:t>
    </dgm:pt>
    <dgm:pt modelId="{79D755F6-BF57-4BC8-BE97-15062D9D619C}" type="sibTrans" cxnId="{7C257109-093E-416D-A57C-213B0091E2AF}">
      <dgm:prSet/>
      <dgm:spPr/>
      <dgm:t>
        <a:bodyPr/>
        <a:lstStyle/>
        <a:p>
          <a:endParaRPr lang="es-PE" sz="1600"/>
        </a:p>
      </dgm:t>
    </dgm:pt>
    <dgm:pt modelId="{B621D87B-28CB-4579-8061-C1F5083F47A0}">
      <dgm:prSet phldrT="[Texto]" custT="1"/>
      <dgm:spPr/>
      <dgm:t>
        <a:bodyPr/>
        <a:lstStyle/>
        <a:p>
          <a:r>
            <a:rPr lang="es-PE" sz="1600" dirty="0" smtClean="0"/>
            <a:t>Tiempo de respuesta</a:t>
          </a:r>
          <a:endParaRPr lang="es-PE" sz="1600" dirty="0"/>
        </a:p>
      </dgm:t>
    </dgm:pt>
    <dgm:pt modelId="{77904584-9D1D-4896-9FB2-FD623CB6A915}" type="parTrans" cxnId="{6DFC6257-1CE1-49EB-9D3F-8D0FE6B0E168}">
      <dgm:prSet/>
      <dgm:spPr/>
      <dgm:t>
        <a:bodyPr/>
        <a:lstStyle/>
        <a:p>
          <a:endParaRPr lang="es-PE" sz="1600"/>
        </a:p>
      </dgm:t>
    </dgm:pt>
    <dgm:pt modelId="{AF8B6D3F-ED45-4B64-BA80-ADE3408F7E4F}" type="sibTrans" cxnId="{6DFC6257-1CE1-49EB-9D3F-8D0FE6B0E168}">
      <dgm:prSet/>
      <dgm:spPr/>
      <dgm:t>
        <a:bodyPr/>
        <a:lstStyle/>
        <a:p>
          <a:endParaRPr lang="es-PE" sz="1600"/>
        </a:p>
      </dgm:t>
    </dgm:pt>
    <dgm:pt modelId="{80C6132C-298C-42AA-A501-6A07ADB340C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268288" indent="-268288" rtl="0">
            <a:tabLst>
              <a:tab pos="268288" algn="l"/>
            </a:tabLst>
          </a:pPr>
          <a:r>
            <a:rPr lang="es-PE" altLang="es-PE" sz="1600" baseline="0" dirty="0" smtClean="0"/>
            <a:t>Velocidad</a:t>
          </a:r>
        </a:p>
      </dgm:t>
    </dgm:pt>
    <dgm:pt modelId="{FA0C5677-4357-4558-8D17-94F122BAB1E8}" type="parTrans" cxnId="{5DE7E25B-7EA0-4D4E-A878-DBBCA4352F8E}">
      <dgm:prSet/>
      <dgm:spPr/>
      <dgm:t>
        <a:bodyPr/>
        <a:lstStyle/>
        <a:p>
          <a:endParaRPr lang="es-PE" sz="1600"/>
        </a:p>
      </dgm:t>
    </dgm:pt>
    <dgm:pt modelId="{20E652DE-3E4E-4987-ADC8-46227C22E5E8}" type="sibTrans" cxnId="{5DE7E25B-7EA0-4D4E-A878-DBBCA4352F8E}">
      <dgm:prSet/>
      <dgm:spPr/>
      <dgm:t>
        <a:bodyPr/>
        <a:lstStyle/>
        <a:p>
          <a:endParaRPr lang="es-PE" sz="1600"/>
        </a:p>
      </dgm:t>
    </dgm:pt>
    <dgm:pt modelId="{15FDC905-A346-49DB-AACA-74388225777A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268288" indent="-268288" rtl="0">
            <a:tabLst>
              <a:tab pos="268288" algn="l"/>
            </a:tabLst>
          </a:pPr>
          <a:r>
            <a:rPr lang="es-PE" altLang="es-PE" sz="1600" baseline="0" dirty="0" smtClean="0"/>
            <a:t>Llamadas completadas/caídas</a:t>
          </a:r>
        </a:p>
      </dgm:t>
    </dgm:pt>
    <dgm:pt modelId="{510F3578-A1F1-4016-896A-8CDB803C7A4E}" type="parTrans" cxnId="{6D355B5A-0630-4334-AD37-7BC8C986188C}">
      <dgm:prSet/>
      <dgm:spPr/>
      <dgm:t>
        <a:bodyPr/>
        <a:lstStyle/>
        <a:p>
          <a:endParaRPr lang="es-PE" sz="1600"/>
        </a:p>
      </dgm:t>
    </dgm:pt>
    <dgm:pt modelId="{7BAEB48F-0E70-4610-BCCE-6FC444387207}" type="sibTrans" cxnId="{6D355B5A-0630-4334-AD37-7BC8C986188C}">
      <dgm:prSet/>
      <dgm:spPr/>
      <dgm:t>
        <a:bodyPr/>
        <a:lstStyle/>
        <a:p>
          <a:endParaRPr lang="es-PE" sz="1600"/>
        </a:p>
      </dgm:t>
    </dgm:pt>
    <dgm:pt modelId="{4DDC932D-F3B0-4C82-A7D6-52A0605CF55F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268288" indent="-268288" rtl="0">
            <a:tabLst>
              <a:tab pos="268288" algn="l"/>
            </a:tabLst>
          </a:pPr>
          <a:r>
            <a:rPr lang="es-PE" altLang="es-PE" sz="1600" baseline="0" dirty="0" smtClean="0"/>
            <a:t>Calidad de voz</a:t>
          </a:r>
        </a:p>
      </dgm:t>
    </dgm:pt>
    <dgm:pt modelId="{87B71E86-FE63-44A3-BE76-721148B2C8BF}" type="parTrans" cxnId="{0C9F9539-2FA3-4F5A-B8A7-FE1F8FBA846E}">
      <dgm:prSet/>
      <dgm:spPr/>
      <dgm:t>
        <a:bodyPr/>
        <a:lstStyle/>
        <a:p>
          <a:endParaRPr lang="es-PE" sz="1600"/>
        </a:p>
      </dgm:t>
    </dgm:pt>
    <dgm:pt modelId="{AA837707-45E8-4DFD-94F7-5EE613BE8F53}" type="sibTrans" cxnId="{0C9F9539-2FA3-4F5A-B8A7-FE1F8FBA846E}">
      <dgm:prSet/>
      <dgm:spPr/>
      <dgm:t>
        <a:bodyPr/>
        <a:lstStyle/>
        <a:p>
          <a:endParaRPr lang="es-PE" sz="1600"/>
        </a:p>
      </dgm:t>
    </dgm:pt>
    <dgm:pt modelId="{C2692E5B-5638-4717-9989-F8BA7F0346E5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268288" indent="-268288" rtl="0">
            <a:tabLst>
              <a:tab pos="268288" algn="l"/>
            </a:tabLst>
          </a:pPr>
          <a:r>
            <a:rPr lang="es-PE" altLang="es-PE" sz="1600" baseline="0" dirty="0" smtClean="0"/>
            <a:t>Demora/</a:t>
          </a:r>
          <a:r>
            <a:rPr lang="es-PE" altLang="es-PE" sz="1600" baseline="0" dirty="0" err="1" smtClean="0"/>
            <a:t>delay</a:t>
          </a:r>
          <a:endParaRPr lang="es-PE" altLang="es-PE" sz="1600" baseline="0" dirty="0" smtClean="0"/>
        </a:p>
      </dgm:t>
    </dgm:pt>
    <dgm:pt modelId="{B7E9958A-55A6-4091-8738-9BBB2ABA8F75}" type="parTrans" cxnId="{0CF201AF-0373-49D2-B102-398CE7B91ABE}">
      <dgm:prSet/>
      <dgm:spPr/>
      <dgm:t>
        <a:bodyPr/>
        <a:lstStyle/>
        <a:p>
          <a:endParaRPr lang="es-PE" sz="1600"/>
        </a:p>
      </dgm:t>
    </dgm:pt>
    <dgm:pt modelId="{1EAA4310-4BD7-4294-AC5E-E07C6F047EDE}" type="sibTrans" cxnId="{0CF201AF-0373-49D2-B102-398CE7B91ABE}">
      <dgm:prSet/>
      <dgm:spPr/>
      <dgm:t>
        <a:bodyPr/>
        <a:lstStyle/>
        <a:p>
          <a:endParaRPr lang="es-PE" sz="1600"/>
        </a:p>
      </dgm:t>
    </dgm:pt>
    <dgm:pt modelId="{C6045709-AA80-4F17-81B9-B971D6544FB0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268288" indent="-268288" rtl="0">
            <a:tabLst>
              <a:tab pos="268288" algn="l"/>
            </a:tabLst>
          </a:pPr>
          <a:r>
            <a:rPr lang="es-PE" altLang="es-PE" sz="1600" baseline="0" dirty="0" smtClean="0"/>
            <a:t>Congestión</a:t>
          </a:r>
          <a:endParaRPr lang="es-PE" altLang="ja-JP" sz="1600" baseline="0" dirty="0" smtClean="0"/>
        </a:p>
      </dgm:t>
    </dgm:pt>
    <dgm:pt modelId="{2ACB1BC3-F153-48C2-9F5C-670946808C5A}" type="parTrans" cxnId="{267E1550-93A6-4DD6-BB0C-9E64810530DC}">
      <dgm:prSet/>
      <dgm:spPr/>
      <dgm:t>
        <a:bodyPr/>
        <a:lstStyle/>
        <a:p>
          <a:endParaRPr lang="es-PE" sz="1600"/>
        </a:p>
      </dgm:t>
    </dgm:pt>
    <dgm:pt modelId="{CDAF7D86-4433-4D76-A401-46C4172BC75B}" type="sibTrans" cxnId="{267E1550-93A6-4DD6-BB0C-9E64810530DC}">
      <dgm:prSet/>
      <dgm:spPr/>
      <dgm:t>
        <a:bodyPr/>
        <a:lstStyle/>
        <a:p>
          <a:endParaRPr lang="es-PE" sz="1600"/>
        </a:p>
      </dgm:t>
    </dgm:pt>
    <dgm:pt modelId="{41A61841-DABB-4D1B-9164-A39373D6FADB}">
      <dgm:prSet custT="1"/>
      <dgm:spPr/>
      <dgm:t>
        <a:bodyPr/>
        <a:lstStyle/>
        <a:p>
          <a:r>
            <a:rPr lang="es-PE" sz="1600" dirty="0" smtClean="0"/>
            <a:t>Información clara (difusión)</a:t>
          </a:r>
        </a:p>
      </dgm:t>
    </dgm:pt>
    <dgm:pt modelId="{BBA360A5-56B9-4862-814D-1B10E1571F12}" type="parTrans" cxnId="{1DD67324-B0F2-4AA2-B4C0-0F9E26A01DA1}">
      <dgm:prSet/>
      <dgm:spPr/>
      <dgm:t>
        <a:bodyPr/>
        <a:lstStyle/>
        <a:p>
          <a:endParaRPr lang="es-PE" sz="1600"/>
        </a:p>
      </dgm:t>
    </dgm:pt>
    <dgm:pt modelId="{0D9B1B7F-F9DF-4991-A2BF-5F2715785E8A}" type="sibTrans" cxnId="{1DD67324-B0F2-4AA2-B4C0-0F9E26A01DA1}">
      <dgm:prSet/>
      <dgm:spPr/>
      <dgm:t>
        <a:bodyPr/>
        <a:lstStyle/>
        <a:p>
          <a:endParaRPr lang="es-PE" sz="1600"/>
        </a:p>
      </dgm:t>
    </dgm:pt>
    <dgm:pt modelId="{B4B5A34F-3999-4E09-9118-17B458D0A6E0}">
      <dgm:prSet custT="1"/>
      <dgm:spPr/>
      <dgm:t>
        <a:bodyPr/>
        <a:lstStyle/>
        <a:p>
          <a:r>
            <a:rPr lang="es-PE" sz="1600" baseline="0" dirty="0" smtClean="0"/>
            <a:t>Libertad de elección</a:t>
          </a:r>
        </a:p>
      </dgm:t>
    </dgm:pt>
    <dgm:pt modelId="{9B3194F0-39F3-499F-906B-33794BD5BA1C}" type="parTrans" cxnId="{504CCB52-19E6-4B6C-A76B-DAB6BA9EFAAB}">
      <dgm:prSet/>
      <dgm:spPr/>
      <dgm:t>
        <a:bodyPr/>
        <a:lstStyle/>
        <a:p>
          <a:endParaRPr lang="es-PE" sz="1600"/>
        </a:p>
      </dgm:t>
    </dgm:pt>
    <dgm:pt modelId="{C32188AC-ACA9-4810-A779-3FC10233567A}" type="sibTrans" cxnId="{504CCB52-19E6-4B6C-A76B-DAB6BA9EFAAB}">
      <dgm:prSet/>
      <dgm:spPr/>
      <dgm:t>
        <a:bodyPr/>
        <a:lstStyle/>
        <a:p>
          <a:endParaRPr lang="es-PE" sz="1600"/>
        </a:p>
      </dgm:t>
    </dgm:pt>
    <dgm:pt modelId="{70BC7268-DB25-413C-A86B-8FE0A8209922}">
      <dgm:prSet custT="1"/>
      <dgm:spPr/>
      <dgm:t>
        <a:bodyPr/>
        <a:lstStyle/>
        <a:p>
          <a:r>
            <a:rPr lang="es-PE" sz="1600" baseline="0" dirty="0" smtClean="0"/>
            <a:t>Protección de datos personales</a:t>
          </a:r>
        </a:p>
      </dgm:t>
    </dgm:pt>
    <dgm:pt modelId="{0A82335A-4400-466A-9F3C-90AFA7933207}" type="parTrans" cxnId="{BEB9DEDD-7454-4CB7-A762-B35AD5F614A0}">
      <dgm:prSet/>
      <dgm:spPr/>
      <dgm:t>
        <a:bodyPr/>
        <a:lstStyle/>
        <a:p>
          <a:endParaRPr lang="es-PE" sz="1600"/>
        </a:p>
      </dgm:t>
    </dgm:pt>
    <dgm:pt modelId="{57D6C1F4-5AF1-44A8-B037-D4EF4C739917}" type="sibTrans" cxnId="{BEB9DEDD-7454-4CB7-A762-B35AD5F614A0}">
      <dgm:prSet/>
      <dgm:spPr/>
      <dgm:t>
        <a:bodyPr/>
        <a:lstStyle/>
        <a:p>
          <a:endParaRPr lang="es-PE" sz="1600"/>
        </a:p>
      </dgm:t>
    </dgm:pt>
    <dgm:pt modelId="{651A7F46-80DF-49DC-B497-8B8F996E9BFD}">
      <dgm:prSet custT="1"/>
      <dgm:spPr/>
      <dgm:t>
        <a:bodyPr/>
        <a:lstStyle/>
        <a:p>
          <a:r>
            <a:rPr lang="es-PE" sz="1600" baseline="0" dirty="0" smtClean="0"/>
            <a:t>Atención y solución de reclamos</a:t>
          </a:r>
          <a:endParaRPr lang="es-PE" sz="1600" dirty="0"/>
        </a:p>
      </dgm:t>
    </dgm:pt>
    <dgm:pt modelId="{DBE63A47-C014-4431-884D-C80611C54C49}" type="parTrans" cxnId="{84ACBEB4-A67D-4D05-BC36-582AB01BFA5B}">
      <dgm:prSet/>
      <dgm:spPr/>
      <dgm:t>
        <a:bodyPr/>
        <a:lstStyle/>
        <a:p>
          <a:endParaRPr lang="es-PE" sz="1600"/>
        </a:p>
      </dgm:t>
    </dgm:pt>
    <dgm:pt modelId="{B17F58ED-285E-4075-9D05-865CC28FAC5F}" type="sibTrans" cxnId="{84ACBEB4-A67D-4D05-BC36-582AB01BFA5B}">
      <dgm:prSet/>
      <dgm:spPr/>
      <dgm:t>
        <a:bodyPr/>
        <a:lstStyle/>
        <a:p>
          <a:endParaRPr lang="es-PE" sz="1600"/>
        </a:p>
      </dgm:t>
    </dgm:pt>
    <dgm:pt modelId="{6BEF65FD-7FF6-452B-835E-DF6A7D11F272}" type="pres">
      <dgm:prSet presAssocID="{06C7F78E-E3C4-4687-9D43-55726202E7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25D49A4-E230-4B0A-A587-FEF911407E56}" type="pres">
      <dgm:prSet presAssocID="{010DD3DB-EAFD-4879-966C-A28440099A2E}" presName="composite" presStyleCnt="0"/>
      <dgm:spPr/>
      <dgm:t>
        <a:bodyPr/>
        <a:lstStyle/>
        <a:p>
          <a:endParaRPr lang="es-PE"/>
        </a:p>
      </dgm:t>
    </dgm:pt>
    <dgm:pt modelId="{8C8C8909-F682-4ADD-B5AA-FB99A8E04210}" type="pres">
      <dgm:prSet presAssocID="{010DD3DB-EAFD-4879-966C-A28440099A2E}" presName="parTx" presStyleLbl="alignNode1" presStyleIdx="0" presStyleCnt="2" custScaleX="95872" custLinFactNeighborX="-2242" custLinFactNeighborY="-255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DA51C7F-7691-460F-8158-71619C49DAF2}" type="pres">
      <dgm:prSet presAssocID="{010DD3DB-EAFD-4879-966C-A28440099A2E}" presName="desTx" presStyleLbl="alignAccFollowNode1" presStyleIdx="0" presStyleCnt="2" custScaleX="9424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482D2D5-C3A9-4D1E-909E-282A79005DD4}" type="pres">
      <dgm:prSet presAssocID="{03A90D6F-1F3E-480D-ADDD-FDB9F5AA9DAF}" presName="space" presStyleCnt="0"/>
      <dgm:spPr/>
      <dgm:t>
        <a:bodyPr/>
        <a:lstStyle/>
        <a:p>
          <a:endParaRPr lang="es-PE"/>
        </a:p>
      </dgm:t>
    </dgm:pt>
    <dgm:pt modelId="{2FEEEFBB-EB31-40C0-BA31-AD3214CA3C5D}" type="pres">
      <dgm:prSet presAssocID="{5F9E5671-3957-4356-B5F7-2CCC6CD8E90D}" presName="composite" presStyleCnt="0"/>
      <dgm:spPr/>
      <dgm:t>
        <a:bodyPr/>
        <a:lstStyle/>
        <a:p>
          <a:endParaRPr lang="es-PE"/>
        </a:p>
      </dgm:t>
    </dgm:pt>
    <dgm:pt modelId="{29D1AB2A-1B49-40A9-915A-8FDB3FB97D4E}" type="pres">
      <dgm:prSet presAssocID="{5F9E5671-3957-4356-B5F7-2CCC6CD8E90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7BD1E9A-9232-4A51-A428-4D742AE5CB1D}" type="pres">
      <dgm:prSet presAssocID="{5F9E5671-3957-4356-B5F7-2CCC6CD8E90D}" presName="desTx" presStyleLbl="alignAccFollowNode1" presStyleIdx="1" presStyleCnt="2" custLinFactNeighborX="197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DE7E25B-7EA0-4D4E-A878-DBBCA4352F8E}" srcId="{993C667C-FACB-437F-85C4-4BDB57D9FA52}" destId="{80C6132C-298C-42AA-A501-6A07ADB340CB}" srcOrd="0" destOrd="0" parTransId="{FA0C5677-4357-4558-8D17-94F122BAB1E8}" sibTransId="{20E652DE-3E4E-4987-ADC8-46227C22E5E8}"/>
    <dgm:cxn modelId="{3487DCB8-5701-4AC1-AEA3-CCB5AF046564}" type="presOf" srcId="{C6045709-AA80-4F17-81B9-B971D6544FB0}" destId="{DDA51C7F-7691-460F-8158-71619C49DAF2}" srcOrd="0" destOrd="5" presId="urn:microsoft.com/office/officeart/2005/8/layout/hList1"/>
    <dgm:cxn modelId="{A220C501-9E05-4445-805F-3DACC6F64756}" srcId="{010DD3DB-EAFD-4879-966C-A28440099A2E}" destId="{993C667C-FACB-437F-85C4-4BDB57D9FA52}" srcOrd="0" destOrd="0" parTransId="{429F2F57-E616-4EA0-BAE4-E7E09B2222D6}" sibTransId="{7569D456-EFD6-4907-9596-F2AD2FA19A83}"/>
    <dgm:cxn modelId="{3A7B8204-31FD-42A6-931D-A9825332CEC6}" type="presOf" srcId="{41A61841-DABB-4D1B-9164-A39373D6FADB}" destId="{E7BD1E9A-9232-4A51-A428-4D742AE5CB1D}" srcOrd="0" destOrd="1" presId="urn:microsoft.com/office/officeart/2005/8/layout/hList1"/>
    <dgm:cxn modelId="{6967650E-564E-4DD8-89C5-4469307FDB5A}" type="presOf" srcId="{15FDC905-A346-49DB-AACA-74388225777A}" destId="{DDA51C7F-7691-460F-8158-71619C49DAF2}" srcOrd="0" destOrd="2" presId="urn:microsoft.com/office/officeart/2005/8/layout/hList1"/>
    <dgm:cxn modelId="{1DD67324-B0F2-4AA2-B4C0-0F9E26A01DA1}" srcId="{5F9E5671-3957-4356-B5F7-2CCC6CD8E90D}" destId="{41A61841-DABB-4D1B-9164-A39373D6FADB}" srcOrd="1" destOrd="0" parTransId="{BBA360A5-56B9-4862-814D-1B10E1571F12}" sibTransId="{0D9B1B7F-F9DF-4991-A2BF-5F2715785E8A}"/>
    <dgm:cxn modelId="{C5E40C54-C0F4-499D-B4E1-47566E05FC05}" type="presOf" srcId="{80C6132C-298C-42AA-A501-6A07ADB340CB}" destId="{DDA51C7F-7691-460F-8158-71619C49DAF2}" srcOrd="0" destOrd="1" presId="urn:microsoft.com/office/officeart/2005/8/layout/hList1"/>
    <dgm:cxn modelId="{4C9BBC26-34F4-495F-BD9B-7ECE013C71F8}" type="presOf" srcId="{B621D87B-28CB-4579-8061-C1F5083F47A0}" destId="{E7BD1E9A-9232-4A51-A428-4D742AE5CB1D}" srcOrd="0" destOrd="0" presId="urn:microsoft.com/office/officeart/2005/8/layout/hList1"/>
    <dgm:cxn modelId="{84ACBEB4-A67D-4D05-BC36-582AB01BFA5B}" srcId="{5F9E5671-3957-4356-B5F7-2CCC6CD8E90D}" destId="{651A7F46-80DF-49DC-B497-8B8F996E9BFD}" srcOrd="4" destOrd="0" parTransId="{DBE63A47-C014-4431-884D-C80611C54C49}" sibTransId="{B17F58ED-285E-4075-9D05-865CC28FAC5F}"/>
    <dgm:cxn modelId="{AA676586-0A10-44DC-90FB-8B25F39C66FC}" type="presOf" srcId="{010DD3DB-EAFD-4879-966C-A28440099A2E}" destId="{8C8C8909-F682-4ADD-B5AA-FB99A8E04210}" srcOrd="0" destOrd="0" presId="urn:microsoft.com/office/officeart/2005/8/layout/hList1"/>
    <dgm:cxn modelId="{BE20E77B-64BB-4C58-8BC8-3DA755297F7F}" type="presOf" srcId="{06C7F78E-E3C4-4687-9D43-55726202E718}" destId="{6BEF65FD-7FF6-452B-835E-DF6A7D11F272}" srcOrd="0" destOrd="0" presId="urn:microsoft.com/office/officeart/2005/8/layout/hList1"/>
    <dgm:cxn modelId="{F299DE3C-4D40-475D-8B32-18CBB0E173DF}" type="presOf" srcId="{C2692E5B-5638-4717-9989-F8BA7F0346E5}" destId="{DDA51C7F-7691-460F-8158-71619C49DAF2}" srcOrd="0" destOrd="4" presId="urn:microsoft.com/office/officeart/2005/8/layout/hList1"/>
    <dgm:cxn modelId="{2B8A3D89-6A95-4C20-93D4-675E8EDE147E}" type="presOf" srcId="{B4B5A34F-3999-4E09-9118-17B458D0A6E0}" destId="{E7BD1E9A-9232-4A51-A428-4D742AE5CB1D}" srcOrd="0" destOrd="2" presId="urn:microsoft.com/office/officeart/2005/8/layout/hList1"/>
    <dgm:cxn modelId="{38877AE6-00EA-43E4-864B-E62F9CCB63BC}" type="presOf" srcId="{5F9E5671-3957-4356-B5F7-2CCC6CD8E90D}" destId="{29D1AB2A-1B49-40A9-915A-8FDB3FB97D4E}" srcOrd="0" destOrd="0" presId="urn:microsoft.com/office/officeart/2005/8/layout/hList1"/>
    <dgm:cxn modelId="{B79CE332-8E75-459B-AEBB-691D84A7B7EC}" type="presOf" srcId="{4DDC932D-F3B0-4C82-A7D6-52A0605CF55F}" destId="{DDA51C7F-7691-460F-8158-71619C49DAF2}" srcOrd="0" destOrd="3" presId="urn:microsoft.com/office/officeart/2005/8/layout/hList1"/>
    <dgm:cxn modelId="{0C9F9539-2FA3-4F5A-B8A7-FE1F8FBA846E}" srcId="{993C667C-FACB-437F-85C4-4BDB57D9FA52}" destId="{4DDC932D-F3B0-4C82-A7D6-52A0605CF55F}" srcOrd="2" destOrd="0" parTransId="{87B71E86-FE63-44A3-BE76-721148B2C8BF}" sibTransId="{AA837707-45E8-4DFD-94F7-5EE613BE8F53}"/>
    <dgm:cxn modelId="{BEB9DEDD-7454-4CB7-A762-B35AD5F614A0}" srcId="{5F9E5671-3957-4356-B5F7-2CCC6CD8E90D}" destId="{70BC7268-DB25-413C-A86B-8FE0A8209922}" srcOrd="3" destOrd="0" parTransId="{0A82335A-4400-466A-9F3C-90AFA7933207}" sibTransId="{57D6C1F4-5AF1-44A8-B037-D4EF4C739917}"/>
    <dgm:cxn modelId="{24E212C2-21D3-4C21-A1A0-A81B4CC500D7}" type="presOf" srcId="{651A7F46-80DF-49DC-B497-8B8F996E9BFD}" destId="{E7BD1E9A-9232-4A51-A428-4D742AE5CB1D}" srcOrd="0" destOrd="4" presId="urn:microsoft.com/office/officeart/2005/8/layout/hList1"/>
    <dgm:cxn modelId="{267E1550-93A6-4DD6-BB0C-9E64810530DC}" srcId="{993C667C-FACB-437F-85C4-4BDB57D9FA52}" destId="{C6045709-AA80-4F17-81B9-B971D6544FB0}" srcOrd="4" destOrd="0" parTransId="{2ACB1BC3-F153-48C2-9F5C-670946808C5A}" sibTransId="{CDAF7D86-4433-4D76-A401-46C4172BC75B}"/>
    <dgm:cxn modelId="{504CCB52-19E6-4B6C-A76B-DAB6BA9EFAAB}" srcId="{5F9E5671-3957-4356-B5F7-2CCC6CD8E90D}" destId="{B4B5A34F-3999-4E09-9118-17B458D0A6E0}" srcOrd="2" destOrd="0" parTransId="{9B3194F0-39F3-499F-906B-33794BD5BA1C}" sibTransId="{C32188AC-ACA9-4810-A779-3FC10233567A}"/>
    <dgm:cxn modelId="{E9791725-4F61-427F-89B8-C0D7D0C6BCC8}" srcId="{06C7F78E-E3C4-4687-9D43-55726202E718}" destId="{010DD3DB-EAFD-4879-966C-A28440099A2E}" srcOrd="0" destOrd="0" parTransId="{77E2CFD7-E835-48E6-B6EE-51ED65D53D5E}" sibTransId="{03A90D6F-1F3E-480D-ADDD-FDB9F5AA9DAF}"/>
    <dgm:cxn modelId="{F0CC2EA1-C3BD-4599-8B7F-70B30FBDD5DC}" type="presOf" srcId="{993C667C-FACB-437F-85C4-4BDB57D9FA52}" destId="{DDA51C7F-7691-460F-8158-71619C49DAF2}" srcOrd="0" destOrd="0" presId="urn:microsoft.com/office/officeart/2005/8/layout/hList1"/>
    <dgm:cxn modelId="{6DFC6257-1CE1-49EB-9D3F-8D0FE6B0E168}" srcId="{5F9E5671-3957-4356-B5F7-2CCC6CD8E90D}" destId="{B621D87B-28CB-4579-8061-C1F5083F47A0}" srcOrd="0" destOrd="0" parTransId="{77904584-9D1D-4896-9FB2-FD623CB6A915}" sibTransId="{AF8B6D3F-ED45-4B64-BA80-ADE3408F7E4F}"/>
    <dgm:cxn modelId="{D5E1988A-8FF9-4228-9900-57F1E7B3C7A4}" type="presOf" srcId="{70BC7268-DB25-413C-A86B-8FE0A8209922}" destId="{E7BD1E9A-9232-4A51-A428-4D742AE5CB1D}" srcOrd="0" destOrd="3" presId="urn:microsoft.com/office/officeart/2005/8/layout/hList1"/>
    <dgm:cxn modelId="{0CF201AF-0373-49D2-B102-398CE7B91ABE}" srcId="{993C667C-FACB-437F-85C4-4BDB57D9FA52}" destId="{C2692E5B-5638-4717-9989-F8BA7F0346E5}" srcOrd="3" destOrd="0" parTransId="{B7E9958A-55A6-4091-8738-9BBB2ABA8F75}" sibTransId="{1EAA4310-4BD7-4294-AC5E-E07C6F047EDE}"/>
    <dgm:cxn modelId="{7C257109-093E-416D-A57C-213B0091E2AF}" srcId="{06C7F78E-E3C4-4687-9D43-55726202E718}" destId="{5F9E5671-3957-4356-B5F7-2CCC6CD8E90D}" srcOrd="1" destOrd="0" parTransId="{96C551C6-F9EC-424F-877B-864E35035F21}" sibTransId="{79D755F6-BF57-4BC8-BE97-15062D9D619C}"/>
    <dgm:cxn modelId="{6D355B5A-0630-4334-AD37-7BC8C986188C}" srcId="{993C667C-FACB-437F-85C4-4BDB57D9FA52}" destId="{15FDC905-A346-49DB-AACA-74388225777A}" srcOrd="1" destOrd="0" parTransId="{510F3578-A1F1-4016-896A-8CDB803C7A4E}" sibTransId="{7BAEB48F-0E70-4610-BCCE-6FC444387207}"/>
    <dgm:cxn modelId="{D69E8B5D-2C35-4358-BACB-A36F67D5D7EA}" type="presParOf" srcId="{6BEF65FD-7FF6-452B-835E-DF6A7D11F272}" destId="{F25D49A4-E230-4B0A-A587-FEF911407E56}" srcOrd="0" destOrd="0" presId="urn:microsoft.com/office/officeart/2005/8/layout/hList1"/>
    <dgm:cxn modelId="{2D40AA9F-3F08-47DB-91CF-D2B4C3B7C1C2}" type="presParOf" srcId="{F25D49A4-E230-4B0A-A587-FEF911407E56}" destId="{8C8C8909-F682-4ADD-B5AA-FB99A8E04210}" srcOrd="0" destOrd="0" presId="urn:microsoft.com/office/officeart/2005/8/layout/hList1"/>
    <dgm:cxn modelId="{ACFF2155-D836-48EC-A5F2-438A84F35998}" type="presParOf" srcId="{F25D49A4-E230-4B0A-A587-FEF911407E56}" destId="{DDA51C7F-7691-460F-8158-71619C49DAF2}" srcOrd="1" destOrd="0" presId="urn:microsoft.com/office/officeart/2005/8/layout/hList1"/>
    <dgm:cxn modelId="{8B1E5992-4D2C-4658-AF19-9FBE94E7E149}" type="presParOf" srcId="{6BEF65FD-7FF6-452B-835E-DF6A7D11F272}" destId="{A482D2D5-C3A9-4D1E-909E-282A79005DD4}" srcOrd="1" destOrd="0" presId="urn:microsoft.com/office/officeart/2005/8/layout/hList1"/>
    <dgm:cxn modelId="{40F214C8-E330-4043-9FA6-FCBA1911DCCA}" type="presParOf" srcId="{6BEF65FD-7FF6-452B-835E-DF6A7D11F272}" destId="{2FEEEFBB-EB31-40C0-BA31-AD3214CA3C5D}" srcOrd="2" destOrd="0" presId="urn:microsoft.com/office/officeart/2005/8/layout/hList1"/>
    <dgm:cxn modelId="{DDA91660-FDA3-41FF-A07F-83AB4F5A5E8D}" type="presParOf" srcId="{2FEEEFBB-EB31-40C0-BA31-AD3214CA3C5D}" destId="{29D1AB2A-1B49-40A9-915A-8FDB3FB97D4E}" srcOrd="0" destOrd="0" presId="urn:microsoft.com/office/officeart/2005/8/layout/hList1"/>
    <dgm:cxn modelId="{457169F8-84DD-48E3-9736-4CC79F93807C}" type="presParOf" srcId="{2FEEEFBB-EB31-40C0-BA31-AD3214CA3C5D}" destId="{E7BD1E9A-9232-4A51-A428-4D742AE5CB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652EBC-0C78-465A-9E40-B48C9408D8BB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s-PE"/>
        </a:p>
      </dgm:t>
    </dgm:pt>
    <dgm:pt modelId="{84A9E8E6-A20C-46D8-A755-184C479C4883}">
      <dgm:prSet/>
      <dgm:spPr/>
      <dgm:t>
        <a:bodyPr/>
        <a:lstStyle/>
        <a:p>
          <a:pPr rtl="0"/>
          <a:r>
            <a:rPr lang="es-PE" dirty="0" smtClean="0"/>
            <a:t>Establecer un marco normativo</a:t>
          </a:r>
          <a:endParaRPr lang="es-PE" dirty="0"/>
        </a:p>
      </dgm:t>
    </dgm:pt>
    <dgm:pt modelId="{9A8EA450-0FBD-4001-AE03-D2F31AFF9BFE}" type="parTrans" cxnId="{7D5D7902-D122-487F-8D61-B22B8C4E84CC}">
      <dgm:prSet/>
      <dgm:spPr/>
      <dgm:t>
        <a:bodyPr/>
        <a:lstStyle/>
        <a:p>
          <a:endParaRPr lang="es-PE"/>
        </a:p>
      </dgm:t>
    </dgm:pt>
    <dgm:pt modelId="{363BD3D2-4AC3-4AC6-8654-1D8240708567}" type="sibTrans" cxnId="{7D5D7902-D122-487F-8D61-B22B8C4E84CC}">
      <dgm:prSet/>
      <dgm:spPr/>
      <dgm:t>
        <a:bodyPr/>
        <a:lstStyle/>
        <a:p>
          <a:endParaRPr lang="es-PE"/>
        </a:p>
      </dgm:t>
    </dgm:pt>
    <dgm:pt modelId="{CB109A71-2749-46DF-AE74-5C5B6C6A8655}">
      <dgm:prSet/>
      <dgm:spPr/>
      <dgm:t>
        <a:bodyPr/>
        <a:lstStyle/>
        <a:p>
          <a:pPr rtl="0"/>
          <a:r>
            <a:rPr lang="es-PE" smtClean="0"/>
            <a:t>Difundir información relevante para el consumidor</a:t>
          </a:r>
          <a:endParaRPr lang="es-PE"/>
        </a:p>
      </dgm:t>
    </dgm:pt>
    <dgm:pt modelId="{992DDB4B-5F6C-4FE7-B8A1-6373FB0A0678}" type="parTrans" cxnId="{C28DE1D8-9183-4C70-87D7-8A145F8422CA}">
      <dgm:prSet/>
      <dgm:spPr/>
      <dgm:t>
        <a:bodyPr/>
        <a:lstStyle/>
        <a:p>
          <a:endParaRPr lang="es-PE"/>
        </a:p>
      </dgm:t>
    </dgm:pt>
    <dgm:pt modelId="{F6371B10-A64B-4953-B8F0-119199820879}" type="sibTrans" cxnId="{C28DE1D8-9183-4C70-87D7-8A145F8422CA}">
      <dgm:prSet/>
      <dgm:spPr/>
      <dgm:t>
        <a:bodyPr/>
        <a:lstStyle/>
        <a:p>
          <a:endParaRPr lang="es-PE"/>
        </a:p>
      </dgm:t>
    </dgm:pt>
    <dgm:pt modelId="{EF2D472A-BDB7-44B8-9561-06ED6BD69C8A}">
      <dgm:prSet/>
      <dgm:spPr/>
      <dgm:t>
        <a:bodyPr/>
        <a:lstStyle/>
        <a:p>
          <a:pPr rtl="0"/>
          <a:r>
            <a:rPr lang="es-PE" smtClean="0"/>
            <a:t>Educar al consumidor</a:t>
          </a:r>
          <a:endParaRPr lang="es-PE"/>
        </a:p>
      </dgm:t>
    </dgm:pt>
    <dgm:pt modelId="{DAEB96ED-3DB2-4BF3-A4C0-0D7C4A895BA9}" type="parTrans" cxnId="{9B3DF27A-A04F-440B-8802-C79B28F95F4F}">
      <dgm:prSet/>
      <dgm:spPr/>
      <dgm:t>
        <a:bodyPr/>
        <a:lstStyle/>
        <a:p>
          <a:endParaRPr lang="es-PE"/>
        </a:p>
      </dgm:t>
    </dgm:pt>
    <dgm:pt modelId="{0BD6F150-7EE0-4401-9178-5617224111A8}" type="sibTrans" cxnId="{9B3DF27A-A04F-440B-8802-C79B28F95F4F}">
      <dgm:prSet/>
      <dgm:spPr/>
      <dgm:t>
        <a:bodyPr/>
        <a:lstStyle/>
        <a:p>
          <a:endParaRPr lang="es-PE"/>
        </a:p>
      </dgm:t>
    </dgm:pt>
    <dgm:pt modelId="{8D670D3B-4B16-45C6-872F-EA1352D9AA6F}">
      <dgm:prSet/>
      <dgm:spPr/>
      <dgm:t>
        <a:bodyPr/>
        <a:lstStyle/>
        <a:p>
          <a:pPr rtl="0"/>
          <a:r>
            <a:rPr lang="es-PE" smtClean="0"/>
            <a:t>Investigar</a:t>
          </a:r>
          <a:endParaRPr lang="es-PE"/>
        </a:p>
      </dgm:t>
    </dgm:pt>
    <dgm:pt modelId="{BB77C097-B2BC-4C7E-A3B1-E8732580C562}" type="parTrans" cxnId="{53A19151-4668-4D3F-ADAC-491C1E9D982E}">
      <dgm:prSet/>
      <dgm:spPr/>
      <dgm:t>
        <a:bodyPr/>
        <a:lstStyle/>
        <a:p>
          <a:endParaRPr lang="es-PE"/>
        </a:p>
      </dgm:t>
    </dgm:pt>
    <dgm:pt modelId="{B0451060-74BA-47C8-93EE-D778D00D4390}" type="sibTrans" cxnId="{53A19151-4668-4D3F-ADAC-491C1E9D982E}">
      <dgm:prSet/>
      <dgm:spPr/>
      <dgm:t>
        <a:bodyPr/>
        <a:lstStyle/>
        <a:p>
          <a:endParaRPr lang="es-PE"/>
        </a:p>
      </dgm:t>
    </dgm:pt>
    <dgm:pt modelId="{416BEAA2-6F56-4104-911F-E3BC6A9189B2}">
      <dgm:prSet/>
      <dgm:spPr/>
      <dgm:t>
        <a:bodyPr/>
        <a:lstStyle/>
        <a:p>
          <a:pPr rtl="0"/>
          <a:r>
            <a:rPr lang="es-PE" smtClean="0"/>
            <a:t>Fortalecer a las organizaciones de consumidores</a:t>
          </a:r>
          <a:endParaRPr lang="es-PE"/>
        </a:p>
      </dgm:t>
    </dgm:pt>
    <dgm:pt modelId="{961209B4-A5CC-4A2C-9A53-C5F1C90FAB94}" type="parTrans" cxnId="{AAE3C788-2EFA-4DB0-9754-8E0E89D826FB}">
      <dgm:prSet/>
      <dgm:spPr/>
      <dgm:t>
        <a:bodyPr/>
        <a:lstStyle/>
        <a:p>
          <a:endParaRPr lang="es-PE"/>
        </a:p>
      </dgm:t>
    </dgm:pt>
    <dgm:pt modelId="{9979B281-30DB-401B-B9DB-CC2CC94EF1DF}" type="sibTrans" cxnId="{AAE3C788-2EFA-4DB0-9754-8E0E89D826FB}">
      <dgm:prSet/>
      <dgm:spPr/>
      <dgm:t>
        <a:bodyPr/>
        <a:lstStyle/>
        <a:p>
          <a:endParaRPr lang="es-PE"/>
        </a:p>
      </dgm:t>
    </dgm:pt>
    <dgm:pt modelId="{33BC461B-B100-40FA-B5B2-5E8C2F821180}">
      <dgm:prSet/>
      <dgm:spPr/>
      <dgm:t>
        <a:bodyPr/>
        <a:lstStyle/>
        <a:p>
          <a:pPr rtl="0"/>
          <a:r>
            <a:rPr lang="es-PE" smtClean="0"/>
            <a:t>Resolver reclamos en última instancia administrativa</a:t>
          </a:r>
          <a:endParaRPr lang="es-PE"/>
        </a:p>
      </dgm:t>
    </dgm:pt>
    <dgm:pt modelId="{69DA8151-DCDB-4DC5-986F-67D717551EDF}" type="parTrans" cxnId="{7EB854D0-22B3-4833-9E05-8E6B7A49CBC1}">
      <dgm:prSet/>
      <dgm:spPr/>
      <dgm:t>
        <a:bodyPr/>
        <a:lstStyle/>
        <a:p>
          <a:endParaRPr lang="es-PE"/>
        </a:p>
      </dgm:t>
    </dgm:pt>
    <dgm:pt modelId="{230A8129-372F-4E54-9DB0-427E0FE23A5F}" type="sibTrans" cxnId="{7EB854D0-22B3-4833-9E05-8E6B7A49CBC1}">
      <dgm:prSet/>
      <dgm:spPr/>
      <dgm:t>
        <a:bodyPr/>
        <a:lstStyle/>
        <a:p>
          <a:endParaRPr lang="es-PE"/>
        </a:p>
      </dgm:t>
    </dgm:pt>
    <dgm:pt modelId="{83406CA2-3B1A-45D6-ADD9-BA566AB60803}">
      <dgm:prSet/>
      <dgm:spPr/>
      <dgm:t>
        <a:bodyPr/>
        <a:lstStyle/>
        <a:p>
          <a:pPr rtl="0"/>
          <a:r>
            <a:rPr lang="es-PE" dirty="0" smtClean="0"/>
            <a:t>Supervisar a las empresas</a:t>
          </a:r>
          <a:endParaRPr lang="es-PE" dirty="0"/>
        </a:p>
      </dgm:t>
    </dgm:pt>
    <dgm:pt modelId="{15E0D715-E509-4C0C-9492-8CFD81B4208C}" type="parTrans" cxnId="{139F10C6-ECFC-4BAF-8ED1-82B2F3C7D139}">
      <dgm:prSet/>
      <dgm:spPr/>
      <dgm:t>
        <a:bodyPr/>
        <a:lstStyle/>
        <a:p>
          <a:endParaRPr lang="es-PE"/>
        </a:p>
      </dgm:t>
    </dgm:pt>
    <dgm:pt modelId="{6DEC0167-900F-429C-9FD5-83DE4FF164DE}" type="sibTrans" cxnId="{139F10C6-ECFC-4BAF-8ED1-82B2F3C7D139}">
      <dgm:prSet/>
      <dgm:spPr/>
      <dgm:t>
        <a:bodyPr/>
        <a:lstStyle/>
        <a:p>
          <a:endParaRPr lang="es-PE"/>
        </a:p>
      </dgm:t>
    </dgm:pt>
    <dgm:pt modelId="{AF8B8527-E100-45A3-8FDD-6C4E8929F713}" type="pres">
      <dgm:prSet presAssocID="{A5652EBC-0C78-465A-9E40-B48C9408D8B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13EF0DE-F61F-4D8D-839A-3C559F48809B}" type="pres">
      <dgm:prSet presAssocID="{A5652EBC-0C78-465A-9E40-B48C9408D8BB}" presName="wedge1" presStyleLbl="node1" presStyleIdx="0" presStyleCnt="7"/>
      <dgm:spPr/>
      <dgm:t>
        <a:bodyPr/>
        <a:lstStyle/>
        <a:p>
          <a:endParaRPr lang="es-PE"/>
        </a:p>
      </dgm:t>
    </dgm:pt>
    <dgm:pt modelId="{20E4D05B-FC83-49AD-BB97-3ECB608F34D9}" type="pres">
      <dgm:prSet presAssocID="{A5652EBC-0C78-465A-9E40-B48C9408D8BB}" presName="dummy1a" presStyleCnt="0"/>
      <dgm:spPr/>
      <dgm:t>
        <a:bodyPr/>
        <a:lstStyle/>
        <a:p>
          <a:endParaRPr lang="es-PE"/>
        </a:p>
      </dgm:t>
    </dgm:pt>
    <dgm:pt modelId="{F6451F0D-3061-4CC6-BD37-BDBE5CBFA62C}" type="pres">
      <dgm:prSet presAssocID="{A5652EBC-0C78-465A-9E40-B48C9408D8BB}" presName="dummy1b" presStyleCnt="0"/>
      <dgm:spPr/>
      <dgm:t>
        <a:bodyPr/>
        <a:lstStyle/>
        <a:p>
          <a:endParaRPr lang="es-PE"/>
        </a:p>
      </dgm:t>
    </dgm:pt>
    <dgm:pt modelId="{F2CD38C5-DE52-48A9-AAC6-FF6B70B1CC72}" type="pres">
      <dgm:prSet presAssocID="{A5652EBC-0C78-465A-9E40-B48C9408D8BB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974F0B5-DB7B-4DBA-ABFD-FC69A19B3047}" type="pres">
      <dgm:prSet presAssocID="{A5652EBC-0C78-465A-9E40-B48C9408D8BB}" presName="wedge2" presStyleLbl="node1" presStyleIdx="1" presStyleCnt="7"/>
      <dgm:spPr/>
      <dgm:t>
        <a:bodyPr/>
        <a:lstStyle/>
        <a:p>
          <a:endParaRPr lang="es-PE"/>
        </a:p>
      </dgm:t>
    </dgm:pt>
    <dgm:pt modelId="{A882A23C-E152-415C-9CC6-46B2F7F1187F}" type="pres">
      <dgm:prSet presAssocID="{A5652EBC-0C78-465A-9E40-B48C9408D8BB}" presName="dummy2a" presStyleCnt="0"/>
      <dgm:spPr/>
      <dgm:t>
        <a:bodyPr/>
        <a:lstStyle/>
        <a:p>
          <a:endParaRPr lang="es-PE"/>
        </a:p>
      </dgm:t>
    </dgm:pt>
    <dgm:pt modelId="{7ED9ECD3-37A4-4C5D-8DE1-FBF4A6C86547}" type="pres">
      <dgm:prSet presAssocID="{A5652EBC-0C78-465A-9E40-B48C9408D8BB}" presName="dummy2b" presStyleCnt="0"/>
      <dgm:spPr/>
      <dgm:t>
        <a:bodyPr/>
        <a:lstStyle/>
        <a:p>
          <a:endParaRPr lang="es-PE"/>
        </a:p>
      </dgm:t>
    </dgm:pt>
    <dgm:pt modelId="{A5F24FE5-DF1C-495C-8AB9-1EF2FE388F85}" type="pres">
      <dgm:prSet presAssocID="{A5652EBC-0C78-465A-9E40-B48C9408D8BB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B74F932-551D-4D7B-AFD0-252BC3CCBA69}" type="pres">
      <dgm:prSet presAssocID="{A5652EBC-0C78-465A-9E40-B48C9408D8BB}" presName="wedge3" presStyleLbl="node1" presStyleIdx="2" presStyleCnt="7"/>
      <dgm:spPr/>
      <dgm:t>
        <a:bodyPr/>
        <a:lstStyle/>
        <a:p>
          <a:endParaRPr lang="es-PE"/>
        </a:p>
      </dgm:t>
    </dgm:pt>
    <dgm:pt modelId="{9E2677E4-6141-4C47-94E8-94D026C78995}" type="pres">
      <dgm:prSet presAssocID="{A5652EBC-0C78-465A-9E40-B48C9408D8BB}" presName="dummy3a" presStyleCnt="0"/>
      <dgm:spPr/>
      <dgm:t>
        <a:bodyPr/>
        <a:lstStyle/>
        <a:p>
          <a:endParaRPr lang="es-PE"/>
        </a:p>
      </dgm:t>
    </dgm:pt>
    <dgm:pt modelId="{CA1D9F93-26DE-4ECA-B686-6CAE865EDB91}" type="pres">
      <dgm:prSet presAssocID="{A5652EBC-0C78-465A-9E40-B48C9408D8BB}" presName="dummy3b" presStyleCnt="0"/>
      <dgm:spPr/>
      <dgm:t>
        <a:bodyPr/>
        <a:lstStyle/>
        <a:p>
          <a:endParaRPr lang="es-PE"/>
        </a:p>
      </dgm:t>
    </dgm:pt>
    <dgm:pt modelId="{FB0B61A4-1EF4-4763-8CA8-6922B5E8744F}" type="pres">
      <dgm:prSet presAssocID="{A5652EBC-0C78-465A-9E40-B48C9408D8BB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FF25D0F-8268-4611-97DE-960D7973A12C}" type="pres">
      <dgm:prSet presAssocID="{A5652EBC-0C78-465A-9E40-B48C9408D8BB}" presName="wedge4" presStyleLbl="node1" presStyleIdx="3" presStyleCnt="7"/>
      <dgm:spPr/>
      <dgm:t>
        <a:bodyPr/>
        <a:lstStyle/>
        <a:p>
          <a:endParaRPr lang="es-PE"/>
        </a:p>
      </dgm:t>
    </dgm:pt>
    <dgm:pt modelId="{64D00022-FE4D-4729-AF19-43265C821D2B}" type="pres">
      <dgm:prSet presAssocID="{A5652EBC-0C78-465A-9E40-B48C9408D8BB}" presName="dummy4a" presStyleCnt="0"/>
      <dgm:spPr/>
      <dgm:t>
        <a:bodyPr/>
        <a:lstStyle/>
        <a:p>
          <a:endParaRPr lang="es-PE"/>
        </a:p>
      </dgm:t>
    </dgm:pt>
    <dgm:pt modelId="{03FF950A-45C3-4276-A84D-25EDB2510483}" type="pres">
      <dgm:prSet presAssocID="{A5652EBC-0C78-465A-9E40-B48C9408D8BB}" presName="dummy4b" presStyleCnt="0"/>
      <dgm:spPr/>
      <dgm:t>
        <a:bodyPr/>
        <a:lstStyle/>
        <a:p>
          <a:endParaRPr lang="es-PE"/>
        </a:p>
      </dgm:t>
    </dgm:pt>
    <dgm:pt modelId="{431D7511-99B8-4917-B2A4-51EF651C14B7}" type="pres">
      <dgm:prSet presAssocID="{A5652EBC-0C78-465A-9E40-B48C9408D8BB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046ECE3-F001-41C3-A768-3A9B249D5639}" type="pres">
      <dgm:prSet presAssocID="{A5652EBC-0C78-465A-9E40-B48C9408D8BB}" presName="wedge5" presStyleLbl="node1" presStyleIdx="4" presStyleCnt="7"/>
      <dgm:spPr/>
      <dgm:t>
        <a:bodyPr/>
        <a:lstStyle/>
        <a:p>
          <a:endParaRPr lang="es-PE"/>
        </a:p>
      </dgm:t>
    </dgm:pt>
    <dgm:pt modelId="{7BAC1F47-25CC-49C4-B094-41F77747325B}" type="pres">
      <dgm:prSet presAssocID="{A5652EBC-0C78-465A-9E40-B48C9408D8BB}" presName="dummy5a" presStyleCnt="0"/>
      <dgm:spPr/>
      <dgm:t>
        <a:bodyPr/>
        <a:lstStyle/>
        <a:p>
          <a:endParaRPr lang="es-PE"/>
        </a:p>
      </dgm:t>
    </dgm:pt>
    <dgm:pt modelId="{CE8AD995-FA92-43EE-A02E-1E3C24C4CD2E}" type="pres">
      <dgm:prSet presAssocID="{A5652EBC-0C78-465A-9E40-B48C9408D8BB}" presName="dummy5b" presStyleCnt="0"/>
      <dgm:spPr/>
      <dgm:t>
        <a:bodyPr/>
        <a:lstStyle/>
        <a:p>
          <a:endParaRPr lang="es-PE"/>
        </a:p>
      </dgm:t>
    </dgm:pt>
    <dgm:pt modelId="{8E29669F-1236-444B-8C89-BF3E0CF3B728}" type="pres">
      <dgm:prSet presAssocID="{A5652EBC-0C78-465A-9E40-B48C9408D8BB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81EF4BC-BE2F-4FEA-8122-C8FBE33C4840}" type="pres">
      <dgm:prSet presAssocID="{A5652EBC-0C78-465A-9E40-B48C9408D8BB}" presName="wedge6" presStyleLbl="node1" presStyleIdx="5" presStyleCnt="7"/>
      <dgm:spPr/>
      <dgm:t>
        <a:bodyPr/>
        <a:lstStyle/>
        <a:p>
          <a:endParaRPr lang="es-PE"/>
        </a:p>
      </dgm:t>
    </dgm:pt>
    <dgm:pt modelId="{7FDB2876-6204-40E5-ADDC-247E049F6150}" type="pres">
      <dgm:prSet presAssocID="{A5652EBC-0C78-465A-9E40-B48C9408D8BB}" presName="dummy6a" presStyleCnt="0"/>
      <dgm:spPr/>
      <dgm:t>
        <a:bodyPr/>
        <a:lstStyle/>
        <a:p>
          <a:endParaRPr lang="es-PE"/>
        </a:p>
      </dgm:t>
    </dgm:pt>
    <dgm:pt modelId="{AFD167C7-08CA-4394-9497-D4EE090C7800}" type="pres">
      <dgm:prSet presAssocID="{A5652EBC-0C78-465A-9E40-B48C9408D8BB}" presName="dummy6b" presStyleCnt="0"/>
      <dgm:spPr/>
      <dgm:t>
        <a:bodyPr/>
        <a:lstStyle/>
        <a:p>
          <a:endParaRPr lang="es-PE"/>
        </a:p>
      </dgm:t>
    </dgm:pt>
    <dgm:pt modelId="{C6530CDE-C13A-411B-AA48-2E797F36ACB8}" type="pres">
      <dgm:prSet presAssocID="{A5652EBC-0C78-465A-9E40-B48C9408D8BB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90586C7-D09D-4A8B-8336-4125725B3254}" type="pres">
      <dgm:prSet presAssocID="{A5652EBC-0C78-465A-9E40-B48C9408D8BB}" presName="wedge7" presStyleLbl="node1" presStyleIdx="6" presStyleCnt="7"/>
      <dgm:spPr/>
      <dgm:t>
        <a:bodyPr/>
        <a:lstStyle/>
        <a:p>
          <a:endParaRPr lang="es-PE"/>
        </a:p>
      </dgm:t>
    </dgm:pt>
    <dgm:pt modelId="{A28FA2D3-025B-4522-A32F-22D7A99DAE47}" type="pres">
      <dgm:prSet presAssocID="{A5652EBC-0C78-465A-9E40-B48C9408D8BB}" presName="dummy7a" presStyleCnt="0"/>
      <dgm:spPr/>
      <dgm:t>
        <a:bodyPr/>
        <a:lstStyle/>
        <a:p>
          <a:endParaRPr lang="es-PE"/>
        </a:p>
      </dgm:t>
    </dgm:pt>
    <dgm:pt modelId="{7340CA1E-D8AF-4BFD-9363-CAA853C1DDD2}" type="pres">
      <dgm:prSet presAssocID="{A5652EBC-0C78-465A-9E40-B48C9408D8BB}" presName="dummy7b" presStyleCnt="0"/>
      <dgm:spPr/>
      <dgm:t>
        <a:bodyPr/>
        <a:lstStyle/>
        <a:p>
          <a:endParaRPr lang="es-PE"/>
        </a:p>
      </dgm:t>
    </dgm:pt>
    <dgm:pt modelId="{30E06A0F-06BF-4355-A340-3CB6C1E36A8A}" type="pres">
      <dgm:prSet presAssocID="{A5652EBC-0C78-465A-9E40-B48C9408D8BB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D5AE4BA-06EF-4C69-A7F5-4DDE70DCA453}" type="pres">
      <dgm:prSet presAssocID="{363BD3D2-4AC3-4AC6-8654-1D8240708567}" presName="arrowWedge1" presStyleLbl="fgSibTrans2D1" presStyleIdx="0" presStyleCnt="7"/>
      <dgm:spPr/>
      <dgm:t>
        <a:bodyPr/>
        <a:lstStyle/>
        <a:p>
          <a:endParaRPr lang="es-PE"/>
        </a:p>
      </dgm:t>
    </dgm:pt>
    <dgm:pt modelId="{C7F03535-BF49-42FF-A42D-909BCD89E030}" type="pres">
      <dgm:prSet presAssocID="{F6371B10-A64B-4953-B8F0-119199820879}" presName="arrowWedge2" presStyleLbl="fgSibTrans2D1" presStyleIdx="1" presStyleCnt="7"/>
      <dgm:spPr/>
      <dgm:t>
        <a:bodyPr/>
        <a:lstStyle/>
        <a:p>
          <a:endParaRPr lang="es-PE"/>
        </a:p>
      </dgm:t>
    </dgm:pt>
    <dgm:pt modelId="{3D6925C7-12F6-4870-9DC9-95DBF321A22B}" type="pres">
      <dgm:prSet presAssocID="{0BD6F150-7EE0-4401-9178-5617224111A8}" presName="arrowWedge3" presStyleLbl="fgSibTrans2D1" presStyleIdx="2" presStyleCnt="7"/>
      <dgm:spPr/>
      <dgm:t>
        <a:bodyPr/>
        <a:lstStyle/>
        <a:p>
          <a:endParaRPr lang="es-PE"/>
        </a:p>
      </dgm:t>
    </dgm:pt>
    <dgm:pt modelId="{53931664-9989-4191-8A41-ACBF1504816F}" type="pres">
      <dgm:prSet presAssocID="{B0451060-74BA-47C8-93EE-D778D00D4390}" presName="arrowWedge4" presStyleLbl="fgSibTrans2D1" presStyleIdx="3" presStyleCnt="7"/>
      <dgm:spPr/>
      <dgm:t>
        <a:bodyPr/>
        <a:lstStyle/>
        <a:p>
          <a:endParaRPr lang="es-PE"/>
        </a:p>
      </dgm:t>
    </dgm:pt>
    <dgm:pt modelId="{E959B191-7145-459F-B9E1-98E560FF2D1A}" type="pres">
      <dgm:prSet presAssocID="{9979B281-30DB-401B-B9DB-CC2CC94EF1DF}" presName="arrowWedge5" presStyleLbl="fgSibTrans2D1" presStyleIdx="4" presStyleCnt="7"/>
      <dgm:spPr/>
      <dgm:t>
        <a:bodyPr/>
        <a:lstStyle/>
        <a:p>
          <a:endParaRPr lang="es-PE"/>
        </a:p>
      </dgm:t>
    </dgm:pt>
    <dgm:pt modelId="{FD8BBA90-91E0-4175-AF4E-7787980280F1}" type="pres">
      <dgm:prSet presAssocID="{230A8129-372F-4E54-9DB0-427E0FE23A5F}" presName="arrowWedge6" presStyleLbl="fgSibTrans2D1" presStyleIdx="5" presStyleCnt="7"/>
      <dgm:spPr/>
      <dgm:t>
        <a:bodyPr/>
        <a:lstStyle/>
        <a:p>
          <a:endParaRPr lang="es-PE"/>
        </a:p>
      </dgm:t>
    </dgm:pt>
    <dgm:pt modelId="{20229416-3247-49B2-B8BA-A629BEDC4AAF}" type="pres">
      <dgm:prSet presAssocID="{6DEC0167-900F-429C-9FD5-83DE4FF164DE}" presName="arrowWedge7" presStyleLbl="fgSibTrans2D1" presStyleIdx="6" presStyleCnt="7"/>
      <dgm:spPr/>
      <dgm:t>
        <a:bodyPr/>
        <a:lstStyle/>
        <a:p>
          <a:endParaRPr lang="es-PE"/>
        </a:p>
      </dgm:t>
    </dgm:pt>
  </dgm:ptLst>
  <dgm:cxnLst>
    <dgm:cxn modelId="{05957C2B-C1C7-4DDE-AD40-9B3F9AAEBCBA}" type="presOf" srcId="{33BC461B-B100-40FA-B5B2-5E8C2F821180}" destId="{F81EF4BC-BE2F-4FEA-8122-C8FBE33C4840}" srcOrd="0" destOrd="0" presId="urn:microsoft.com/office/officeart/2005/8/layout/cycle8"/>
    <dgm:cxn modelId="{3430B89F-48CF-49E7-B308-4FF95A5D5194}" type="presOf" srcId="{8D670D3B-4B16-45C6-872F-EA1352D9AA6F}" destId="{8FF25D0F-8268-4611-97DE-960D7973A12C}" srcOrd="0" destOrd="0" presId="urn:microsoft.com/office/officeart/2005/8/layout/cycle8"/>
    <dgm:cxn modelId="{24A79F27-BBE6-438E-8F0D-54C32AB500D7}" type="presOf" srcId="{416BEAA2-6F56-4104-911F-E3BC6A9189B2}" destId="{8E29669F-1236-444B-8C89-BF3E0CF3B728}" srcOrd="1" destOrd="0" presId="urn:microsoft.com/office/officeart/2005/8/layout/cycle8"/>
    <dgm:cxn modelId="{7D5D7902-D122-487F-8D61-B22B8C4E84CC}" srcId="{A5652EBC-0C78-465A-9E40-B48C9408D8BB}" destId="{84A9E8E6-A20C-46D8-A755-184C479C4883}" srcOrd="0" destOrd="0" parTransId="{9A8EA450-0FBD-4001-AE03-D2F31AFF9BFE}" sibTransId="{363BD3D2-4AC3-4AC6-8654-1D8240708567}"/>
    <dgm:cxn modelId="{C788EF62-84C2-4A7D-A900-506AE2A4E939}" type="presOf" srcId="{8D670D3B-4B16-45C6-872F-EA1352D9AA6F}" destId="{431D7511-99B8-4917-B2A4-51EF651C14B7}" srcOrd="1" destOrd="0" presId="urn:microsoft.com/office/officeart/2005/8/layout/cycle8"/>
    <dgm:cxn modelId="{6B7F236A-33BE-4B50-B363-58A3654E1443}" type="presOf" srcId="{A5652EBC-0C78-465A-9E40-B48C9408D8BB}" destId="{AF8B8527-E100-45A3-8FDD-6C4E8929F713}" srcOrd="0" destOrd="0" presId="urn:microsoft.com/office/officeart/2005/8/layout/cycle8"/>
    <dgm:cxn modelId="{9B3DF27A-A04F-440B-8802-C79B28F95F4F}" srcId="{A5652EBC-0C78-465A-9E40-B48C9408D8BB}" destId="{EF2D472A-BDB7-44B8-9561-06ED6BD69C8A}" srcOrd="2" destOrd="0" parTransId="{DAEB96ED-3DB2-4BF3-A4C0-0D7C4A895BA9}" sibTransId="{0BD6F150-7EE0-4401-9178-5617224111A8}"/>
    <dgm:cxn modelId="{7EB854D0-22B3-4833-9E05-8E6B7A49CBC1}" srcId="{A5652EBC-0C78-465A-9E40-B48C9408D8BB}" destId="{33BC461B-B100-40FA-B5B2-5E8C2F821180}" srcOrd="5" destOrd="0" parTransId="{69DA8151-DCDB-4DC5-986F-67D717551EDF}" sibTransId="{230A8129-372F-4E54-9DB0-427E0FE23A5F}"/>
    <dgm:cxn modelId="{D1BBE937-AA9A-4F9D-B7B9-E44680B4D149}" type="presOf" srcId="{83406CA2-3B1A-45D6-ADD9-BA566AB60803}" destId="{890586C7-D09D-4A8B-8336-4125725B3254}" srcOrd="0" destOrd="0" presId="urn:microsoft.com/office/officeart/2005/8/layout/cycle8"/>
    <dgm:cxn modelId="{53A19151-4668-4D3F-ADAC-491C1E9D982E}" srcId="{A5652EBC-0C78-465A-9E40-B48C9408D8BB}" destId="{8D670D3B-4B16-45C6-872F-EA1352D9AA6F}" srcOrd="3" destOrd="0" parTransId="{BB77C097-B2BC-4C7E-A3B1-E8732580C562}" sibTransId="{B0451060-74BA-47C8-93EE-D778D00D4390}"/>
    <dgm:cxn modelId="{E3980EE7-AA44-4A20-B705-19E1EE620405}" type="presOf" srcId="{EF2D472A-BDB7-44B8-9561-06ED6BD69C8A}" destId="{FB0B61A4-1EF4-4763-8CA8-6922B5E8744F}" srcOrd="1" destOrd="0" presId="urn:microsoft.com/office/officeart/2005/8/layout/cycle8"/>
    <dgm:cxn modelId="{AA4F99C3-4271-4A06-9FB9-50B5F87CC4AE}" type="presOf" srcId="{EF2D472A-BDB7-44B8-9561-06ED6BD69C8A}" destId="{DB74F932-551D-4D7B-AFD0-252BC3CCBA69}" srcOrd="0" destOrd="0" presId="urn:microsoft.com/office/officeart/2005/8/layout/cycle8"/>
    <dgm:cxn modelId="{BF4D2352-CEEB-4764-BF06-BA7A5B659CAC}" type="presOf" srcId="{84A9E8E6-A20C-46D8-A755-184C479C4883}" destId="{F2CD38C5-DE52-48A9-AAC6-FF6B70B1CC72}" srcOrd="1" destOrd="0" presId="urn:microsoft.com/office/officeart/2005/8/layout/cycle8"/>
    <dgm:cxn modelId="{A9A297A4-CBDA-407C-9898-63C469080693}" type="presOf" srcId="{CB109A71-2749-46DF-AE74-5C5B6C6A8655}" destId="{A5F24FE5-DF1C-495C-8AB9-1EF2FE388F85}" srcOrd="1" destOrd="0" presId="urn:microsoft.com/office/officeart/2005/8/layout/cycle8"/>
    <dgm:cxn modelId="{139F10C6-ECFC-4BAF-8ED1-82B2F3C7D139}" srcId="{A5652EBC-0C78-465A-9E40-B48C9408D8BB}" destId="{83406CA2-3B1A-45D6-ADD9-BA566AB60803}" srcOrd="6" destOrd="0" parTransId="{15E0D715-E509-4C0C-9492-8CFD81B4208C}" sibTransId="{6DEC0167-900F-429C-9FD5-83DE4FF164DE}"/>
    <dgm:cxn modelId="{13E2E3E1-D22D-4B7A-A852-8CBF8CB6A496}" type="presOf" srcId="{33BC461B-B100-40FA-B5B2-5E8C2F821180}" destId="{C6530CDE-C13A-411B-AA48-2E797F36ACB8}" srcOrd="1" destOrd="0" presId="urn:microsoft.com/office/officeart/2005/8/layout/cycle8"/>
    <dgm:cxn modelId="{C28DE1D8-9183-4C70-87D7-8A145F8422CA}" srcId="{A5652EBC-0C78-465A-9E40-B48C9408D8BB}" destId="{CB109A71-2749-46DF-AE74-5C5B6C6A8655}" srcOrd="1" destOrd="0" parTransId="{992DDB4B-5F6C-4FE7-B8A1-6373FB0A0678}" sibTransId="{F6371B10-A64B-4953-B8F0-119199820879}"/>
    <dgm:cxn modelId="{9A598884-AFEF-4238-9C34-A6533435DD46}" type="presOf" srcId="{CB109A71-2749-46DF-AE74-5C5B6C6A8655}" destId="{8974F0B5-DB7B-4DBA-ABFD-FC69A19B3047}" srcOrd="0" destOrd="0" presId="urn:microsoft.com/office/officeart/2005/8/layout/cycle8"/>
    <dgm:cxn modelId="{EB4EEBE8-5B40-4232-ACD0-4106F20CD5CE}" type="presOf" srcId="{84A9E8E6-A20C-46D8-A755-184C479C4883}" destId="{213EF0DE-F61F-4D8D-839A-3C559F48809B}" srcOrd="0" destOrd="0" presId="urn:microsoft.com/office/officeart/2005/8/layout/cycle8"/>
    <dgm:cxn modelId="{AAE3C788-2EFA-4DB0-9754-8E0E89D826FB}" srcId="{A5652EBC-0C78-465A-9E40-B48C9408D8BB}" destId="{416BEAA2-6F56-4104-911F-E3BC6A9189B2}" srcOrd="4" destOrd="0" parTransId="{961209B4-A5CC-4A2C-9A53-C5F1C90FAB94}" sibTransId="{9979B281-30DB-401B-B9DB-CC2CC94EF1DF}"/>
    <dgm:cxn modelId="{173373A9-5B5E-495B-8B5D-E0EC42F1DD2F}" type="presOf" srcId="{83406CA2-3B1A-45D6-ADD9-BA566AB60803}" destId="{30E06A0F-06BF-4355-A340-3CB6C1E36A8A}" srcOrd="1" destOrd="0" presId="urn:microsoft.com/office/officeart/2005/8/layout/cycle8"/>
    <dgm:cxn modelId="{946923F5-BEF5-474D-844E-72707172BD9F}" type="presOf" srcId="{416BEAA2-6F56-4104-911F-E3BC6A9189B2}" destId="{F046ECE3-F001-41C3-A768-3A9B249D5639}" srcOrd="0" destOrd="0" presId="urn:microsoft.com/office/officeart/2005/8/layout/cycle8"/>
    <dgm:cxn modelId="{8427C1BB-21B1-4D31-8AAF-61FC5900DC3D}" type="presParOf" srcId="{AF8B8527-E100-45A3-8FDD-6C4E8929F713}" destId="{213EF0DE-F61F-4D8D-839A-3C559F48809B}" srcOrd="0" destOrd="0" presId="urn:microsoft.com/office/officeart/2005/8/layout/cycle8"/>
    <dgm:cxn modelId="{792284C1-2A08-4954-B873-71093E2AC458}" type="presParOf" srcId="{AF8B8527-E100-45A3-8FDD-6C4E8929F713}" destId="{20E4D05B-FC83-49AD-BB97-3ECB608F34D9}" srcOrd="1" destOrd="0" presId="urn:microsoft.com/office/officeart/2005/8/layout/cycle8"/>
    <dgm:cxn modelId="{BD9FAA72-0380-4A08-B271-F0DA42CF5B1A}" type="presParOf" srcId="{AF8B8527-E100-45A3-8FDD-6C4E8929F713}" destId="{F6451F0D-3061-4CC6-BD37-BDBE5CBFA62C}" srcOrd="2" destOrd="0" presId="urn:microsoft.com/office/officeart/2005/8/layout/cycle8"/>
    <dgm:cxn modelId="{70ADF86D-CAEC-4042-BBD7-D7CF999EB0DF}" type="presParOf" srcId="{AF8B8527-E100-45A3-8FDD-6C4E8929F713}" destId="{F2CD38C5-DE52-48A9-AAC6-FF6B70B1CC72}" srcOrd="3" destOrd="0" presId="urn:microsoft.com/office/officeart/2005/8/layout/cycle8"/>
    <dgm:cxn modelId="{59723A6A-D300-46B1-BC42-8B4C269AF3E6}" type="presParOf" srcId="{AF8B8527-E100-45A3-8FDD-6C4E8929F713}" destId="{8974F0B5-DB7B-4DBA-ABFD-FC69A19B3047}" srcOrd="4" destOrd="0" presId="urn:microsoft.com/office/officeart/2005/8/layout/cycle8"/>
    <dgm:cxn modelId="{BF633D3A-333B-4582-A48B-FE8ED5A2071A}" type="presParOf" srcId="{AF8B8527-E100-45A3-8FDD-6C4E8929F713}" destId="{A882A23C-E152-415C-9CC6-46B2F7F1187F}" srcOrd="5" destOrd="0" presId="urn:microsoft.com/office/officeart/2005/8/layout/cycle8"/>
    <dgm:cxn modelId="{14C4A3F4-54E9-410A-914B-C2B168AA570A}" type="presParOf" srcId="{AF8B8527-E100-45A3-8FDD-6C4E8929F713}" destId="{7ED9ECD3-37A4-4C5D-8DE1-FBF4A6C86547}" srcOrd="6" destOrd="0" presId="urn:microsoft.com/office/officeart/2005/8/layout/cycle8"/>
    <dgm:cxn modelId="{467536B6-5054-4E83-808A-7F36E3877E53}" type="presParOf" srcId="{AF8B8527-E100-45A3-8FDD-6C4E8929F713}" destId="{A5F24FE5-DF1C-495C-8AB9-1EF2FE388F85}" srcOrd="7" destOrd="0" presId="urn:microsoft.com/office/officeart/2005/8/layout/cycle8"/>
    <dgm:cxn modelId="{9DEEBCBF-4ED1-4CD0-9EEB-761E3452D751}" type="presParOf" srcId="{AF8B8527-E100-45A3-8FDD-6C4E8929F713}" destId="{DB74F932-551D-4D7B-AFD0-252BC3CCBA69}" srcOrd="8" destOrd="0" presId="urn:microsoft.com/office/officeart/2005/8/layout/cycle8"/>
    <dgm:cxn modelId="{F163C65F-1932-479F-BDA5-84E55F842D12}" type="presParOf" srcId="{AF8B8527-E100-45A3-8FDD-6C4E8929F713}" destId="{9E2677E4-6141-4C47-94E8-94D026C78995}" srcOrd="9" destOrd="0" presId="urn:microsoft.com/office/officeart/2005/8/layout/cycle8"/>
    <dgm:cxn modelId="{54699FA4-7412-4120-8565-D38447EF504D}" type="presParOf" srcId="{AF8B8527-E100-45A3-8FDD-6C4E8929F713}" destId="{CA1D9F93-26DE-4ECA-B686-6CAE865EDB91}" srcOrd="10" destOrd="0" presId="urn:microsoft.com/office/officeart/2005/8/layout/cycle8"/>
    <dgm:cxn modelId="{C8093721-0BFA-42A2-8897-9C3B93EB1B74}" type="presParOf" srcId="{AF8B8527-E100-45A3-8FDD-6C4E8929F713}" destId="{FB0B61A4-1EF4-4763-8CA8-6922B5E8744F}" srcOrd="11" destOrd="0" presId="urn:microsoft.com/office/officeart/2005/8/layout/cycle8"/>
    <dgm:cxn modelId="{9F05B34B-00AB-436B-B189-2C6218A6418E}" type="presParOf" srcId="{AF8B8527-E100-45A3-8FDD-6C4E8929F713}" destId="{8FF25D0F-8268-4611-97DE-960D7973A12C}" srcOrd="12" destOrd="0" presId="urn:microsoft.com/office/officeart/2005/8/layout/cycle8"/>
    <dgm:cxn modelId="{547D52CD-0C5D-4424-9D8E-2B9B6798597A}" type="presParOf" srcId="{AF8B8527-E100-45A3-8FDD-6C4E8929F713}" destId="{64D00022-FE4D-4729-AF19-43265C821D2B}" srcOrd="13" destOrd="0" presId="urn:microsoft.com/office/officeart/2005/8/layout/cycle8"/>
    <dgm:cxn modelId="{C32F74F8-C8A8-42EA-AC4E-B51EB294A035}" type="presParOf" srcId="{AF8B8527-E100-45A3-8FDD-6C4E8929F713}" destId="{03FF950A-45C3-4276-A84D-25EDB2510483}" srcOrd="14" destOrd="0" presId="urn:microsoft.com/office/officeart/2005/8/layout/cycle8"/>
    <dgm:cxn modelId="{5ED50166-CEE1-445D-9867-B90BE62DD2C6}" type="presParOf" srcId="{AF8B8527-E100-45A3-8FDD-6C4E8929F713}" destId="{431D7511-99B8-4917-B2A4-51EF651C14B7}" srcOrd="15" destOrd="0" presId="urn:microsoft.com/office/officeart/2005/8/layout/cycle8"/>
    <dgm:cxn modelId="{2EC723F2-1ECA-4E39-B05C-F6180F28B781}" type="presParOf" srcId="{AF8B8527-E100-45A3-8FDD-6C4E8929F713}" destId="{F046ECE3-F001-41C3-A768-3A9B249D5639}" srcOrd="16" destOrd="0" presId="urn:microsoft.com/office/officeart/2005/8/layout/cycle8"/>
    <dgm:cxn modelId="{44E88C43-8C67-4A0C-BBDB-C6B62319C943}" type="presParOf" srcId="{AF8B8527-E100-45A3-8FDD-6C4E8929F713}" destId="{7BAC1F47-25CC-49C4-B094-41F77747325B}" srcOrd="17" destOrd="0" presId="urn:microsoft.com/office/officeart/2005/8/layout/cycle8"/>
    <dgm:cxn modelId="{4E7FE097-7C85-4044-AE77-FAF65FC68E00}" type="presParOf" srcId="{AF8B8527-E100-45A3-8FDD-6C4E8929F713}" destId="{CE8AD995-FA92-43EE-A02E-1E3C24C4CD2E}" srcOrd="18" destOrd="0" presId="urn:microsoft.com/office/officeart/2005/8/layout/cycle8"/>
    <dgm:cxn modelId="{DA77A6B5-B508-4F59-9B60-BD2B7A291709}" type="presParOf" srcId="{AF8B8527-E100-45A3-8FDD-6C4E8929F713}" destId="{8E29669F-1236-444B-8C89-BF3E0CF3B728}" srcOrd="19" destOrd="0" presId="urn:microsoft.com/office/officeart/2005/8/layout/cycle8"/>
    <dgm:cxn modelId="{41DAD513-3237-4013-94CD-EDE8AC848BD3}" type="presParOf" srcId="{AF8B8527-E100-45A3-8FDD-6C4E8929F713}" destId="{F81EF4BC-BE2F-4FEA-8122-C8FBE33C4840}" srcOrd="20" destOrd="0" presId="urn:microsoft.com/office/officeart/2005/8/layout/cycle8"/>
    <dgm:cxn modelId="{A2E964D1-8F71-415A-83BD-569DEA9315C4}" type="presParOf" srcId="{AF8B8527-E100-45A3-8FDD-6C4E8929F713}" destId="{7FDB2876-6204-40E5-ADDC-247E049F6150}" srcOrd="21" destOrd="0" presId="urn:microsoft.com/office/officeart/2005/8/layout/cycle8"/>
    <dgm:cxn modelId="{A5AE4CBA-89F4-4AB5-9118-C5A12B61CF54}" type="presParOf" srcId="{AF8B8527-E100-45A3-8FDD-6C4E8929F713}" destId="{AFD167C7-08CA-4394-9497-D4EE090C7800}" srcOrd="22" destOrd="0" presId="urn:microsoft.com/office/officeart/2005/8/layout/cycle8"/>
    <dgm:cxn modelId="{27303C3A-E751-47F4-969A-9C1925226C94}" type="presParOf" srcId="{AF8B8527-E100-45A3-8FDD-6C4E8929F713}" destId="{C6530CDE-C13A-411B-AA48-2E797F36ACB8}" srcOrd="23" destOrd="0" presId="urn:microsoft.com/office/officeart/2005/8/layout/cycle8"/>
    <dgm:cxn modelId="{FE3D0622-82FC-4043-987D-D8EF43D01775}" type="presParOf" srcId="{AF8B8527-E100-45A3-8FDD-6C4E8929F713}" destId="{890586C7-D09D-4A8B-8336-4125725B3254}" srcOrd="24" destOrd="0" presId="urn:microsoft.com/office/officeart/2005/8/layout/cycle8"/>
    <dgm:cxn modelId="{F5F3BF36-AAEC-477B-8D81-CB4212BC328C}" type="presParOf" srcId="{AF8B8527-E100-45A3-8FDD-6C4E8929F713}" destId="{A28FA2D3-025B-4522-A32F-22D7A99DAE47}" srcOrd="25" destOrd="0" presId="urn:microsoft.com/office/officeart/2005/8/layout/cycle8"/>
    <dgm:cxn modelId="{08533F9B-65A7-405E-AD75-BB1F489F202C}" type="presParOf" srcId="{AF8B8527-E100-45A3-8FDD-6C4E8929F713}" destId="{7340CA1E-D8AF-4BFD-9363-CAA853C1DDD2}" srcOrd="26" destOrd="0" presId="urn:microsoft.com/office/officeart/2005/8/layout/cycle8"/>
    <dgm:cxn modelId="{CA58CDF9-3D6F-4DDF-8FBC-53310DBA23C3}" type="presParOf" srcId="{AF8B8527-E100-45A3-8FDD-6C4E8929F713}" destId="{30E06A0F-06BF-4355-A340-3CB6C1E36A8A}" srcOrd="27" destOrd="0" presId="urn:microsoft.com/office/officeart/2005/8/layout/cycle8"/>
    <dgm:cxn modelId="{26B5ABF2-05C3-49A2-8655-65A1279B3690}" type="presParOf" srcId="{AF8B8527-E100-45A3-8FDD-6C4E8929F713}" destId="{3D5AE4BA-06EF-4C69-A7F5-4DDE70DCA453}" srcOrd="28" destOrd="0" presId="urn:microsoft.com/office/officeart/2005/8/layout/cycle8"/>
    <dgm:cxn modelId="{1758924D-189F-4ADE-9663-841D54F807B8}" type="presParOf" srcId="{AF8B8527-E100-45A3-8FDD-6C4E8929F713}" destId="{C7F03535-BF49-42FF-A42D-909BCD89E030}" srcOrd="29" destOrd="0" presId="urn:microsoft.com/office/officeart/2005/8/layout/cycle8"/>
    <dgm:cxn modelId="{83D54102-6904-4ED4-A385-007AB82EC406}" type="presParOf" srcId="{AF8B8527-E100-45A3-8FDD-6C4E8929F713}" destId="{3D6925C7-12F6-4870-9DC9-95DBF321A22B}" srcOrd="30" destOrd="0" presId="urn:microsoft.com/office/officeart/2005/8/layout/cycle8"/>
    <dgm:cxn modelId="{27D1E068-4AEA-41DA-A65C-93FFA6BA9CA5}" type="presParOf" srcId="{AF8B8527-E100-45A3-8FDD-6C4E8929F713}" destId="{53931664-9989-4191-8A41-ACBF1504816F}" srcOrd="31" destOrd="0" presId="urn:microsoft.com/office/officeart/2005/8/layout/cycle8"/>
    <dgm:cxn modelId="{805FE9CD-6967-4566-A3C4-973DC34DB562}" type="presParOf" srcId="{AF8B8527-E100-45A3-8FDD-6C4E8929F713}" destId="{E959B191-7145-459F-B9E1-98E560FF2D1A}" srcOrd="32" destOrd="0" presId="urn:microsoft.com/office/officeart/2005/8/layout/cycle8"/>
    <dgm:cxn modelId="{062F4B35-4445-4AC7-8B41-6D15C92410E3}" type="presParOf" srcId="{AF8B8527-E100-45A3-8FDD-6C4E8929F713}" destId="{FD8BBA90-91E0-4175-AF4E-7787980280F1}" srcOrd="33" destOrd="0" presId="urn:microsoft.com/office/officeart/2005/8/layout/cycle8"/>
    <dgm:cxn modelId="{2821ACCD-4AC0-44EC-9737-6BF324DCEA6E}" type="presParOf" srcId="{AF8B8527-E100-45A3-8FDD-6C4E8929F713}" destId="{20229416-3247-49B2-B8BA-A629BEDC4AAF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478357-738E-4112-901E-651AA04F3A4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DEA1DAC-11CE-493D-B061-35B3FB181C06}">
      <dgm:prSet phldrT="[Texto]"/>
      <dgm:spPr/>
      <dgm:t>
        <a:bodyPr/>
        <a:lstStyle/>
        <a:p>
          <a:r>
            <a:rPr lang="es-PE" dirty="0" smtClean="0"/>
            <a:t>Res. 138-2012-CD/OSIPTEL y modificatorias </a:t>
          </a:r>
          <a:endParaRPr lang="es-PE" dirty="0"/>
        </a:p>
      </dgm:t>
    </dgm:pt>
    <dgm:pt modelId="{4AA5C75F-7949-48FD-AA21-731A90F50955}" type="parTrans" cxnId="{1CB099A7-EECE-4E7A-ACC4-84311E7A5DFD}">
      <dgm:prSet/>
      <dgm:spPr/>
      <dgm:t>
        <a:bodyPr/>
        <a:lstStyle/>
        <a:p>
          <a:endParaRPr lang="es-PE"/>
        </a:p>
      </dgm:t>
    </dgm:pt>
    <dgm:pt modelId="{EE50CA16-7E40-4E4F-A32B-5B8BABFED348}" type="sibTrans" cxnId="{1CB099A7-EECE-4E7A-ACC4-84311E7A5DFD}">
      <dgm:prSet/>
      <dgm:spPr/>
      <dgm:t>
        <a:bodyPr/>
        <a:lstStyle/>
        <a:p>
          <a:endParaRPr lang="es-PE"/>
        </a:p>
      </dgm:t>
    </dgm:pt>
    <dgm:pt modelId="{07076494-EE8B-4F29-B3CA-2ACD03A2FA56}">
      <dgm:prSet phldrT="[Texto]" custT="1"/>
      <dgm:spPr/>
      <dgm:t>
        <a:bodyPr/>
        <a:lstStyle/>
        <a:p>
          <a:r>
            <a:rPr lang="es-PE" sz="1500" kern="1200" smtClean="0">
              <a:latin typeface="+mn-lt"/>
              <a:ea typeface="+mn-ea"/>
              <a:cs typeface="+mn-cs"/>
            </a:rPr>
            <a:t>Texto Único Ordenado de las Condiciones de Uso de los Servicios Públicos de Telecomunicaciones</a:t>
          </a:r>
          <a:endParaRPr lang="es-PE" sz="1500" kern="1200" dirty="0">
            <a:latin typeface="+mn-lt"/>
            <a:ea typeface="+mn-ea"/>
            <a:cs typeface="+mn-cs"/>
          </a:endParaRPr>
        </a:p>
      </dgm:t>
    </dgm:pt>
    <dgm:pt modelId="{E479FC48-5D1A-43EA-B5ED-70DC8F2065A7}" type="parTrans" cxnId="{A6BC4BDB-3BCB-4609-819F-0175762801F9}">
      <dgm:prSet/>
      <dgm:spPr/>
      <dgm:t>
        <a:bodyPr/>
        <a:lstStyle/>
        <a:p>
          <a:endParaRPr lang="es-PE"/>
        </a:p>
      </dgm:t>
    </dgm:pt>
    <dgm:pt modelId="{8E516F21-0AAD-4758-8324-71A1052500EE}" type="sibTrans" cxnId="{A6BC4BDB-3BCB-4609-819F-0175762801F9}">
      <dgm:prSet/>
      <dgm:spPr/>
      <dgm:t>
        <a:bodyPr/>
        <a:lstStyle/>
        <a:p>
          <a:endParaRPr lang="es-PE"/>
        </a:p>
      </dgm:t>
    </dgm:pt>
    <dgm:pt modelId="{76FAE450-F4D8-4CCA-959A-8161223CE6F8}">
      <dgm:prSet phldrT="[Texto]"/>
      <dgm:spPr/>
      <dgm:t>
        <a:bodyPr/>
        <a:lstStyle/>
        <a:p>
          <a:r>
            <a:rPr lang="es-PE" smtClean="0"/>
            <a:t>Res. 047-2015-CD/OSIPTEL</a:t>
          </a:r>
          <a:endParaRPr lang="es-PE" dirty="0"/>
        </a:p>
      </dgm:t>
    </dgm:pt>
    <dgm:pt modelId="{05E236D9-04A0-438F-BD90-78A6B3931320}" type="parTrans" cxnId="{AC4E6DA8-BB7E-4185-A1AE-21450F2B6176}">
      <dgm:prSet/>
      <dgm:spPr/>
      <dgm:t>
        <a:bodyPr/>
        <a:lstStyle/>
        <a:p>
          <a:endParaRPr lang="es-PE"/>
        </a:p>
      </dgm:t>
    </dgm:pt>
    <dgm:pt modelId="{24C2E149-7F3C-4765-9218-657E0F1B80AE}" type="sibTrans" cxnId="{AC4E6DA8-BB7E-4185-A1AE-21450F2B6176}">
      <dgm:prSet/>
      <dgm:spPr/>
      <dgm:t>
        <a:bodyPr/>
        <a:lstStyle/>
        <a:p>
          <a:endParaRPr lang="es-PE"/>
        </a:p>
      </dgm:t>
    </dgm:pt>
    <dgm:pt modelId="{DD2303A5-8F63-4E0B-8640-5813288DC94A}">
      <dgm:prSet phldrT="[Texto]" custT="1"/>
      <dgm:spPr/>
      <dgm:t>
        <a:bodyPr/>
        <a:lstStyle/>
        <a:p>
          <a:r>
            <a:rPr lang="es-PE" sz="1500" kern="1200" smtClean="0">
              <a:latin typeface="+mn-lt"/>
              <a:ea typeface="+mn-ea"/>
              <a:cs typeface="+mn-cs"/>
            </a:rPr>
            <a:t>Reglamento de Atención de Reclamos de Usuarios</a:t>
          </a:r>
          <a:endParaRPr lang="es-PE" sz="1500" kern="1200" dirty="0">
            <a:latin typeface="+mn-lt"/>
            <a:ea typeface="+mn-ea"/>
            <a:cs typeface="+mn-cs"/>
          </a:endParaRPr>
        </a:p>
      </dgm:t>
    </dgm:pt>
    <dgm:pt modelId="{DE29C8F1-F643-4AB6-BC83-9F99E0D67713}" type="parTrans" cxnId="{123F5A14-1E1F-43D0-B69A-B9B00C8CF382}">
      <dgm:prSet/>
      <dgm:spPr/>
      <dgm:t>
        <a:bodyPr/>
        <a:lstStyle/>
        <a:p>
          <a:endParaRPr lang="es-PE"/>
        </a:p>
      </dgm:t>
    </dgm:pt>
    <dgm:pt modelId="{E7B7BE37-4C75-4A5E-9C27-90F6A6343A55}" type="sibTrans" cxnId="{123F5A14-1E1F-43D0-B69A-B9B00C8CF382}">
      <dgm:prSet/>
      <dgm:spPr/>
      <dgm:t>
        <a:bodyPr/>
        <a:lstStyle/>
        <a:p>
          <a:endParaRPr lang="es-PE"/>
        </a:p>
      </dgm:t>
    </dgm:pt>
    <dgm:pt modelId="{57E485DE-BE2D-4D0B-BFFC-3BFA879F0461}">
      <dgm:prSet phldrT="[Texto]"/>
      <dgm:spPr/>
      <dgm:t>
        <a:bodyPr/>
        <a:lstStyle/>
        <a:p>
          <a:r>
            <a:rPr lang="es-PE" dirty="0" smtClean="0"/>
            <a:t>Res. 127-2013-CD/OSIPTEL</a:t>
          </a:r>
          <a:endParaRPr lang="es-PE" dirty="0"/>
        </a:p>
      </dgm:t>
    </dgm:pt>
    <dgm:pt modelId="{9E250D86-C3AA-44EC-B1F9-DC5DB7C474B1}" type="parTrans" cxnId="{E2E8B4A0-25BE-4C5A-AA28-8948A7E6E90D}">
      <dgm:prSet/>
      <dgm:spPr/>
      <dgm:t>
        <a:bodyPr/>
        <a:lstStyle/>
        <a:p>
          <a:endParaRPr lang="es-PE"/>
        </a:p>
      </dgm:t>
    </dgm:pt>
    <dgm:pt modelId="{BBFC8BA7-C822-40B2-BF37-6B1A8EB64590}" type="sibTrans" cxnId="{E2E8B4A0-25BE-4C5A-AA28-8948A7E6E90D}">
      <dgm:prSet/>
      <dgm:spPr/>
      <dgm:t>
        <a:bodyPr/>
        <a:lstStyle/>
        <a:p>
          <a:endParaRPr lang="es-PE"/>
        </a:p>
      </dgm:t>
    </dgm:pt>
    <dgm:pt modelId="{3C05DB2B-9B6A-4789-A76C-958090849E12}">
      <dgm:prSet phldrT="[Texto]" custT="1"/>
      <dgm:spPr/>
      <dgm:t>
        <a:bodyPr/>
        <a:lstStyle/>
        <a:p>
          <a:r>
            <a:rPr lang="es-PE" sz="1500" kern="1200" smtClean="0">
              <a:latin typeface="+mn-lt"/>
              <a:ea typeface="+mn-ea"/>
              <a:cs typeface="+mn-cs"/>
            </a:rPr>
            <a:t>Reglamento de Calidad de la Atención a Usuarios (servicios de telefonía fija y móviles)</a:t>
          </a:r>
          <a:endParaRPr lang="es-PE" sz="1500" kern="1200" dirty="0">
            <a:latin typeface="+mn-lt"/>
            <a:ea typeface="+mn-ea"/>
            <a:cs typeface="+mn-cs"/>
          </a:endParaRPr>
        </a:p>
      </dgm:t>
    </dgm:pt>
    <dgm:pt modelId="{A9C3C65B-0E3B-4A0C-A720-D812DA780929}" type="parTrans" cxnId="{A0FE7E05-02C0-418F-8512-7BC556747486}">
      <dgm:prSet/>
      <dgm:spPr/>
      <dgm:t>
        <a:bodyPr/>
        <a:lstStyle/>
        <a:p>
          <a:endParaRPr lang="es-PE"/>
        </a:p>
      </dgm:t>
    </dgm:pt>
    <dgm:pt modelId="{2ED9C306-C303-45B0-93DF-134D4BA6C66E}" type="sibTrans" cxnId="{A0FE7E05-02C0-418F-8512-7BC556747486}">
      <dgm:prSet/>
      <dgm:spPr/>
      <dgm:t>
        <a:bodyPr/>
        <a:lstStyle/>
        <a:p>
          <a:endParaRPr lang="es-PE"/>
        </a:p>
      </dgm:t>
    </dgm:pt>
    <dgm:pt modelId="{FBDA9A97-AF33-4C75-A01F-12AB14D42507}" type="pres">
      <dgm:prSet presAssocID="{EE478357-738E-4112-901E-651AA04F3A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442A7C8-9C28-4C3F-AF91-1CCE760BBFC1}" type="pres">
      <dgm:prSet presAssocID="{EE478357-738E-4112-901E-651AA04F3A46}" presName="tSp" presStyleCnt="0"/>
      <dgm:spPr/>
      <dgm:t>
        <a:bodyPr/>
        <a:lstStyle/>
        <a:p>
          <a:endParaRPr lang="es-PE"/>
        </a:p>
      </dgm:t>
    </dgm:pt>
    <dgm:pt modelId="{B65B35FE-1B4B-4F96-AB6E-1A435A925E0E}" type="pres">
      <dgm:prSet presAssocID="{EE478357-738E-4112-901E-651AA04F3A46}" presName="bSp" presStyleCnt="0"/>
      <dgm:spPr/>
      <dgm:t>
        <a:bodyPr/>
        <a:lstStyle/>
        <a:p>
          <a:endParaRPr lang="es-PE"/>
        </a:p>
      </dgm:t>
    </dgm:pt>
    <dgm:pt modelId="{3B432EBB-2FE0-42CB-AF84-F00CF7D1BA22}" type="pres">
      <dgm:prSet presAssocID="{EE478357-738E-4112-901E-651AA04F3A46}" presName="process" presStyleCnt="0"/>
      <dgm:spPr/>
      <dgm:t>
        <a:bodyPr/>
        <a:lstStyle/>
        <a:p>
          <a:endParaRPr lang="es-PE"/>
        </a:p>
      </dgm:t>
    </dgm:pt>
    <dgm:pt modelId="{79DCBFD8-B44E-4C87-BB66-02CBC47FC730}" type="pres">
      <dgm:prSet presAssocID="{9DEA1DAC-11CE-493D-B061-35B3FB181C06}" presName="composite1" presStyleCnt="0"/>
      <dgm:spPr/>
      <dgm:t>
        <a:bodyPr/>
        <a:lstStyle/>
        <a:p>
          <a:endParaRPr lang="es-PE"/>
        </a:p>
      </dgm:t>
    </dgm:pt>
    <dgm:pt modelId="{FDD2D5C8-670C-48B9-939F-EFC5CFA6C8A5}" type="pres">
      <dgm:prSet presAssocID="{9DEA1DAC-11CE-493D-B061-35B3FB181C06}" presName="dummyNode1" presStyleLbl="node1" presStyleIdx="0" presStyleCnt="3"/>
      <dgm:spPr/>
      <dgm:t>
        <a:bodyPr/>
        <a:lstStyle/>
        <a:p>
          <a:endParaRPr lang="es-PE"/>
        </a:p>
      </dgm:t>
    </dgm:pt>
    <dgm:pt modelId="{67A5F800-AE24-4F5D-944E-F518F5DB51E4}" type="pres">
      <dgm:prSet presAssocID="{9DEA1DAC-11CE-493D-B061-35B3FB181C06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EADD31B-37E6-4C6C-90BE-8A72AB6377D2}" type="pres">
      <dgm:prSet presAssocID="{9DEA1DAC-11CE-493D-B061-35B3FB181C0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3B92E99-C790-44AD-BD93-0E55E6EA0C93}" type="pres">
      <dgm:prSet presAssocID="{9DEA1DAC-11CE-493D-B061-35B3FB181C0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4AD9B6E-F5C2-4D8A-8AEF-7EDF652F4B30}" type="pres">
      <dgm:prSet presAssocID="{9DEA1DAC-11CE-493D-B061-35B3FB181C06}" presName="connSite1" presStyleCnt="0"/>
      <dgm:spPr/>
      <dgm:t>
        <a:bodyPr/>
        <a:lstStyle/>
        <a:p>
          <a:endParaRPr lang="es-PE"/>
        </a:p>
      </dgm:t>
    </dgm:pt>
    <dgm:pt modelId="{956C0CC3-DD43-42BF-82CE-8F39E054A2D8}" type="pres">
      <dgm:prSet presAssocID="{EE50CA16-7E40-4E4F-A32B-5B8BABFED348}" presName="Name9" presStyleLbl="sibTrans2D1" presStyleIdx="0" presStyleCnt="2"/>
      <dgm:spPr/>
      <dgm:t>
        <a:bodyPr/>
        <a:lstStyle/>
        <a:p>
          <a:endParaRPr lang="es-PE"/>
        </a:p>
      </dgm:t>
    </dgm:pt>
    <dgm:pt modelId="{CE3B6480-A96D-42BC-86E9-24693BD40A6A}" type="pres">
      <dgm:prSet presAssocID="{76FAE450-F4D8-4CCA-959A-8161223CE6F8}" presName="composite2" presStyleCnt="0"/>
      <dgm:spPr/>
      <dgm:t>
        <a:bodyPr/>
        <a:lstStyle/>
        <a:p>
          <a:endParaRPr lang="es-PE"/>
        </a:p>
      </dgm:t>
    </dgm:pt>
    <dgm:pt modelId="{A2CCC822-C3F3-400C-BD00-BA9AC24010FC}" type="pres">
      <dgm:prSet presAssocID="{76FAE450-F4D8-4CCA-959A-8161223CE6F8}" presName="dummyNode2" presStyleLbl="node1" presStyleIdx="0" presStyleCnt="3"/>
      <dgm:spPr/>
      <dgm:t>
        <a:bodyPr/>
        <a:lstStyle/>
        <a:p>
          <a:endParaRPr lang="es-PE"/>
        </a:p>
      </dgm:t>
    </dgm:pt>
    <dgm:pt modelId="{F94919E9-0150-4FC0-B546-F172F52167A0}" type="pres">
      <dgm:prSet presAssocID="{76FAE450-F4D8-4CCA-959A-8161223CE6F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80E4D1D-716F-49FA-B033-D1BD44D0A98E}" type="pres">
      <dgm:prSet presAssocID="{76FAE450-F4D8-4CCA-959A-8161223CE6F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4D9F28E-51D5-45B6-8B56-58D8926D9EE7}" type="pres">
      <dgm:prSet presAssocID="{76FAE450-F4D8-4CCA-959A-8161223CE6F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E52CD66-7CD1-4826-93A8-E6FB90B99416}" type="pres">
      <dgm:prSet presAssocID="{76FAE450-F4D8-4CCA-959A-8161223CE6F8}" presName="connSite2" presStyleCnt="0"/>
      <dgm:spPr/>
      <dgm:t>
        <a:bodyPr/>
        <a:lstStyle/>
        <a:p>
          <a:endParaRPr lang="es-PE"/>
        </a:p>
      </dgm:t>
    </dgm:pt>
    <dgm:pt modelId="{3924FBA1-A6DA-45A4-8390-3EAE3B84BFFC}" type="pres">
      <dgm:prSet presAssocID="{24C2E149-7F3C-4765-9218-657E0F1B80AE}" presName="Name18" presStyleLbl="sibTrans2D1" presStyleIdx="1" presStyleCnt="2"/>
      <dgm:spPr/>
      <dgm:t>
        <a:bodyPr/>
        <a:lstStyle/>
        <a:p>
          <a:endParaRPr lang="es-PE"/>
        </a:p>
      </dgm:t>
    </dgm:pt>
    <dgm:pt modelId="{1899249F-B2E1-466E-9CF9-03664E546DA7}" type="pres">
      <dgm:prSet presAssocID="{57E485DE-BE2D-4D0B-BFFC-3BFA879F0461}" presName="composite1" presStyleCnt="0"/>
      <dgm:spPr/>
      <dgm:t>
        <a:bodyPr/>
        <a:lstStyle/>
        <a:p>
          <a:endParaRPr lang="es-PE"/>
        </a:p>
      </dgm:t>
    </dgm:pt>
    <dgm:pt modelId="{F4FC7212-940D-44B2-AA82-8FE61A1A2929}" type="pres">
      <dgm:prSet presAssocID="{57E485DE-BE2D-4D0B-BFFC-3BFA879F0461}" presName="dummyNode1" presStyleLbl="node1" presStyleIdx="1" presStyleCnt="3"/>
      <dgm:spPr/>
      <dgm:t>
        <a:bodyPr/>
        <a:lstStyle/>
        <a:p>
          <a:endParaRPr lang="es-PE"/>
        </a:p>
      </dgm:t>
    </dgm:pt>
    <dgm:pt modelId="{DB7B6292-4A4F-4933-8BB9-49B1308CBCAA}" type="pres">
      <dgm:prSet presAssocID="{57E485DE-BE2D-4D0B-BFFC-3BFA879F0461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645DAD9-5D96-43BD-8DDF-ED6C0CD520F6}" type="pres">
      <dgm:prSet presAssocID="{57E485DE-BE2D-4D0B-BFFC-3BFA879F046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1F19C76-23D5-4C5F-A2F6-AA36F085DEB5}" type="pres">
      <dgm:prSet presAssocID="{57E485DE-BE2D-4D0B-BFFC-3BFA879F0461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7E8A27B-13C8-4A02-8582-F68606C37C62}" type="pres">
      <dgm:prSet presAssocID="{57E485DE-BE2D-4D0B-BFFC-3BFA879F0461}" presName="connSite1" presStyleCnt="0"/>
      <dgm:spPr/>
      <dgm:t>
        <a:bodyPr/>
        <a:lstStyle/>
        <a:p>
          <a:endParaRPr lang="es-PE"/>
        </a:p>
      </dgm:t>
    </dgm:pt>
  </dgm:ptLst>
  <dgm:cxnLst>
    <dgm:cxn modelId="{3FFA7C0A-B30C-4D89-9EDC-328837962F5C}" type="presOf" srcId="{57E485DE-BE2D-4D0B-BFFC-3BFA879F0461}" destId="{E1F19C76-23D5-4C5F-A2F6-AA36F085DEB5}" srcOrd="0" destOrd="0" presId="urn:microsoft.com/office/officeart/2005/8/layout/hProcess4"/>
    <dgm:cxn modelId="{6A1D45B8-DD7A-4835-8B91-786632B3AE98}" type="presOf" srcId="{24C2E149-7F3C-4765-9218-657E0F1B80AE}" destId="{3924FBA1-A6DA-45A4-8390-3EAE3B84BFFC}" srcOrd="0" destOrd="0" presId="urn:microsoft.com/office/officeart/2005/8/layout/hProcess4"/>
    <dgm:cxn modelId="{AC4E6DA8-BB7E-4185-A1AE-21450F2B6176}" srcId="{EE478357-738E-4112-901E-651AA04F3A46}" destId="{76FAE450-F4D8-4CCA-959A-8161223CE6F8}" srcOrd="1" destOrd="0" parTransId="{05E236D9-04A0-438F-BD90-78A6B3931320}" sibTransId="{24C2E149-7F3C-4765-9218-657E0F1B80AE}"/>
    <dgm:cxn modelId="{AA06463E-F832-4547-AF08-D7D81CF1EDF2}" type="presOf" srcId="{EE50CA16-7E40-4E4F-A32B-5B8BABFED348}" destId="{956C0CC3-DD43-42BF-82CE-8F39E054A2D8}" srcOrd="0" destOrd="0" presId="urn:microsoft.com/office/officeart/2005/8/layout/hProcess4"/>
    <dgm:cxn modelId="{A0FE7E05-02C0-418F-8512-7BC556747486}" srcId="{57E485DE-BE2D-4D0B-BFFC-3BFA879F0461}" destId="{3C05DB2B-9B6A-4789-A76C-958090849E12}" srcOrd="0" destOrd="0" parTransId="{A9C3C65B-0E3B-4A0C-A720-D812DA780929}" sibTransId="{2ED9C306-C303-45B0-93DF-134D4BA6C66E}"/>
    <dgm:cxn modelId="{A6BC4BDB-3BCB-4609-819F-0175762801F9}" srcId="{9DEA1DAC-11CE-493D-B061-35B3FB181C06}" destId="{07076494-EE8B-4F29-B3CA-2ACD03A2FA56}" srcOrd="0" destOrd="0" parTransId="{E479FC48-5D1A-43EA-B5ED-70DC8F2065A7}" sibTransId="{8E516F21-0AAD-4758-8324-71A1052500EE}"/>
    <dgm:cxn modelId="{85563346-4C3D-40D2-B529-3C8AA4D04BAC}" type="presOf" srcId="{9DEA1DAC-11CE-493D-B061-35B3FB181C06}" destId="{93B92E99-C790-44AD-BD93-0E55E6EA0C93}" srcOrd="0" destOrd="0" presId="urn:microsoft.com/office/officeart/2005/8/layout/hProcess4"/>
    <dgm:cxn modelId="{8A8E14FF-ECF5-4047-8B2C-52EC9D8DF968}" type="presOf" srcId="{76FAE450-F4D8-4CCA-959A-8161223CE6F8}" destId="{54D9F28E-51D5-45B6-8B56-58D8926D9EE7}" srcOrd="0" destOrd="0" presId="urn:microsoft.com/office/officeart/2005/8/layout/hProcess4"/>
    <dgm:cxn modelId="{31655714-FDC1-4E4C-B195-3D6145C87E2F}" type="presOf" srcId="{07076494-EE8B-4F29-B3CA-2ACD03A2FA56}" destId="{1EADD31B-37E6-4C6C-90BE-8A72AB6377D2}" srcOrd="1" destOrd="0" presId="urn:microsoft.com/office/officeart/2005/8/layout/hProcess4"/>
    <dgm:cxn modelId="{689DB1F5-5EEC-4830-9CE5-69B3944C2293}" type="presOf" srcId="{DD2303A5-8F63-4E0B-8640-5813288DC94A}" destId="{D80E4D1D-716F-49FA-B033-D1BD44D0A98E}" srcOrd="1" destOrd="0" presId="urn:microsoft.com/office/officeart/2005/8/layout/hProcess4"/>
    <dgm:cxn modelId="{083A613A-799D-48C6-AC6A-55EDE20781F6}" type="presOf" srcId="{EE478357-738E-4112-901E-651AA04F3A46}" destId="{FBDA9A97-AF33-4C75-A01F-12AB14D42507}" srcOrd="0" destOrd="0" presId="urn:microsoft.com/office/officeart/2005/8/layout/hProcess4"/>
    <dgm:cxn modelId="{2A5C9223-83AC-4DA3-864A-3CC0CBBD5A75}" type="presOf" srcId="{3C05DB2B-9B6A-4789-A76C-958090849E12}" destId="{9645DAD9-5D96-43BD-8DDF-ED6C0CD520F6}" srcOrd="1" destOrd="0" presId="urn:microsoft.com/office/officeart/2005/8/layout/hProcess4"/>
    <dgm:cxn modelId="{5CA41775-B510-4619-A1FE-0B113C56D750}" type="presOf" srcId="{3C05DB2B-9B6A-4789-A76C-958090849E12}" destId="{DB7B6292-4A4F-4933-8BB9-49B1308CBCAA}" srcOrd="0" destOrd="0" presId="urn:microsoft.com/office/officeart/2005/8/layout/hProcess4"/>
    <dgm:cxn modelId="{123F5A14-1E1F-43D0-B69A-B9B00C8CF382}" srcId="{76FAE450-F4D8-4CCA-959A-8161223CE6F8}" destId="{DD2303A5-8F63-4E0B-8640-5813288DC94A}" srcOrd="0" destOrd="0" parTransId="{DE29C8F1-F643-4AB6-BC83-9F99E0D67713}" sibTransId="{E7B7BE37-4C75-4A5E-9C27-90F6A6343A55}"/>
    <dgm:cxn modelId="{3F8CF0A0-128B-4947-BE48-D0092E2F5EFC}" type="presOf" srcId="{DD2303A5-8F63-4E0B-8640-5813288DC94A}" destId="{F94919E9-0150-4FC0-B546-F172F52167A0}" srcOrd="0" destOrd="0" presId="urn:microsoft.com/office/officeart/2005/8/layout/hProcess4"/>
    <dgm:cxn modelId="{E2E8B4A0-25BE-4C5A-AA28-8948A7E6E90D}" srcId="{EE478357-738E-4112-901E-651AA04F3A46}" destId="{57E485DE-BE2D-4D0B-BFFC-3BFA879F0461}" srcOrd="2" destOrd="0" parTransId="{9E250D86-C3AA-44EC-B1F9-DC5DB7C474B1}" sibTransId="{BBFC8BA7-C822-40B2-BF37-6B1A8EB64590}"/>
    <dgm:cxn modelId="{39DE1627-BA07-45EA-AC7E-0509D7149B6F}" type="presOf" srcId="{07076494-EE8B-4F29-B3CA-2ACD03A2FA56}" destId="{67A5F800-AE24-4F5D-944E-F518F5DB51E4}" srcOrd="0" destOrd="0" presId="urn:microsoft.com/office/officeart/2005/8/layout/hProcess4"/>
    <dgm:cxn modelId="{1CB099A7-EECE-4E7A-ACC4-84311E7A5DFD}" srcId="{EE478357-738E-4112-901E-651AA04F3A46}" destId="{9DEA1DAC-11CE-493D-B061-35B3FB181C06}" srcOrd="0" destOrd="0" parTransId="{4AA5C75F-7949-48FD-AA21-731A90F50955}" sibTransId="{EE50CA16-7E40-4E4F-A32B-5B8BABFED348}"/>
    <dgm:cxn modelId="{9440C7DC-5C62-4C52-8107-683EAB72F7F9}" type="presParOf" srcId="{FBDA9A97-AF33-4C75-A01F-12AB14D42507}" destId="{1442A7C8-9C28-4C3F-AF91-1CCE760BBFC1}" srcOrd="0" destOrd="0" presId="urn:microsoft.com/office/officeart/2005/8/layout/hProcess4"/>
    <dgm:cxn modelId="{F51F58CA-E607-4A9C-9414-BF5272BA1B16}" type="presParOf" srcId="{FBDA9A97-AF33-4C75-A01F-12AB14D42507}" destId="{B65B35FE-1B4B-4F96-AB6E-1A435A925E0E}" srcOrd="1" destOrd="0" presId="urn:microsoft.com/office/officeart/2005/8/layout/hProcess4"/>
    <dgm:cxn modelId="{297E74BC-E188-4588-8FA0-D5E8F744345E}" type="presParOf" srcId="{FBDA9A97-AF33-4C75-A01F-12AB14D42507}" destId="{3B432EBB-2FE0-42CB-AF84-F00CF7D1BA22}" srcOrd="2" destOrd="0" presId="urn:microsoft.com/office/officeart/2005/8/layout/hProcess4"/>
    <dgm:cxn modelId="{4BAC4C5E-BB02-44D7-A3E3-9636ECED4553}" type="presParOf" srcId="{3B432EBB-2FE0-42CB-AF84-F00CF7D1BA22}" destId="{79DCBFD8-B44E-4C87-BB66-02CBC47FC730}" srcOrd="0" destOrd="0" presId="urn:microsoft.com/office/officeart/2005/8/layout/hProcess4"/>
    <dgm:cxn modelId="{07B8E93F-2647-464C-8015-4DAFAF842B6C}" type="presParOf" srcId="{79DCBFD8-B44E-4C87-BB66-02CBC47FC730}" destId="{FDD2D5C8-670C-48B9-939F-EFC5CFA6C8A5}" srcOrd="0" destOrd="0" presId="urn:microsoft.com/office/officeart/2005/8/layout/hProcess4"/>
    <dgm:cxn modelId="{BD61C65D-001E-490A-BDA3-8118D425F0A3}" type="presParOf" srcId="{79DCBFD8-B44E-4C87-BB66-02CBC47FC730}" destId="{67A5F800-AE24-4F5D-944E-F518F5DB51E4}" srcOrd="1" destOrd="0" presId="urn:microsoft.com/office/officeart/2005/8/layout/hProcess4"/>
    <dgm:cxn modelId="{419F2DEB-33AF-456F-906C-0B941FCBA896}" type="presParOf" srcId="{79DCBFD8-B44E-4C87-BB66-02CBC47FC730}" destId="{1EADD31B-37E6-4C6C-90BE-8A72AB6377D2}" srcOrd="2" destOrd="0" presId="urn:microsoft.com/office/officeart/2005/8/layout/hProcess4"/>
    <dgm:cxn modelId="{A13BA415-1700-4353-AAF1-C54B53265A23}" type="presParOf" srcId="{79DCBFD8-B44E-4C87-BB66-02CBC47FC730}" destId="{93B92E99-C790-44AD-BD93-0E55E6EA0C93}" srcOrd="3" destOrd="0" presId="urn:microsoft.com/office/officeart/2005/8/layout/hProcess4"/>
    <dgm:cxn modelId="{1AD60EB1-37DF-4CB3-80D3-3064AA1C2A87}" type="presParOf" srcId="{79DCBFD8-B44E-4C87-BB66-02CBC47FC730}" destId="{04AD9B6E-F5C2-4D8A-8AEF-7EDF652F4B30}" srcOrd="4" destOrd="0" presId="urn:microsoft.com/office/officeart/2005/8/layout/hProcess4"/>
    <dgm:cxn modelId="{835AE55D-A011-436F-B614-B2CB4955CE58}" type="presParOf" srcId="{3B432EBB-2FE0-42CB-AF84-F00CF7D1BA22}" destId="{956C0CC3-DD43-42BF-82CE-8F39E054A2D8}" srcOrd="1" destOrd="0" presId="urn:microsoft.com/office/officeart/2005/8/layout/hProcess4"/>
    <dgm:cxn modelId="{56A5BFF3-B059-4EB8-8814-B838E9E67A6C}" type="presParOf" srcId="{3B432EBB-2FE0-42CB-AF84-F00CF7D1BA22}" destId="{CE3B6480-A96D-42BC-86E9-24693BD40A6A}" srcOrd="2" destOrd="0" presId="urn:microsoft.com/office/officeart/2005/8/layout/hProcess4"/>
    <dgm:cxn modelId="{BC37DDC2-C226-4D28-9B83-C4C9CE6FB4F1}" type="presParOf" srcId="{CE3B6480-A96D-42BC-86E9-24693BD40A6A}" destId="{A2CCC822-C3F3-400C-BD00-BA9AC24010FC}" srcOrd="0" destOrd="0" presId="urn:microsoft.com/office/officeart/2005/8/layout/hProcess4"/>
    <dgm:cxn modelId="{D2BBEDDD-F146-4505-9943-D47D3A3B91F2}" type="presParOf" srcId="{CE3B6480-A96D-42BC-86E9-24693BD40A6A}" destId="{F94919E9-0150-4FC0-B546-F172F52167A0}" srcOrd="1" destOrd="0" presId="urn:microsoft.com/office/officeart/2005/8/layout/hProcess4"/>
    <dgm:cxn modelId="{81378187-4857-46BA-9813-C4ADAFAEE931}" type="presParOf" srcId="{CE3B6480-A96D-42BC-86E9-24693BD40A6A}" destId="{D80E4D1D-716F-49FA-B033-D1BD44D0A98E}" srcOrd="2" destOrd="0" presId="urn:microsoft.com/office/officeart/2005/8/layout/hProcess4"/>
    <dgm:cxn modelId="{2CA40877-A653-4A50-A62C-D749B03C949C}" type="presParOf" srcId="{CE3B6480-A96D-42BC-86E9-24693BD40A6A}" destId="{54D9F28E-51D5-45B6-8B56-58D8926D9EE7}" srcOrd="3" destOrd="0" presId="urn:microsoft.com/office/officeart/2005/8/layout/hProcess4"/>
    <dgm:cxn modelId="{BBA77805-7ABA-4A60-B490-348A4346BFAB}" type="presParOf" srcId="{CE3B6480-A96D-42BC-86E9-24693BD40A6A}" destId="{8E52CD66-7CD1-4826-93A8-E6FB90B99416}" srcOrd="4" destOrd="0" presId="urn:microsoft.com/office/officeart/2005/8/layout/hProcess4"/>
    <dgm:cxn modelId="{DDD3955C-43AC-47F3-9A93-11199BD4EEE1}" type="presParOf" srcId="{3B432EBB-2FE0-42CB-AF84-F00CF7D1BA22}" destId="{3924FBA1-A6DA-45A4-8390-3EAE3B84BFFC}" srcOrd="3" destOrd="0" presId="urn:microsoft.com/office/officeart/2005/8/layout/hProcess4"/>
    <dgm:cxn modelId="{8ED43582-5786-4CC5-B614-741BEA0198EF}" type="presParOf" srcId="{3B432EBB-2FE0-42CB-AF84-F00CF7D1BA22}" destId="{1899249F-B2E1-466E-9CF9-03664E546DA7}" srcOrd="4" destOrd="0" presId="urn:microsoft.com/office/officeart/2005/8/layout/hProcess4"/>
    <dgm:cxn modelId="{283175F0-463B-49A2-BA4A-EF018E65D78A}" type="presParOf" srcId="{1899249F-B2E1-466E-9CF9-03664E546DA7}" destId="{F4FC7212-940D-44B2-AA82-8FE61A1A2929}" srcOrd="0" destOrd="0" presId="urn:microsoft.com/office/officeart/2005/8/layout/hProcess4"/>
    <dgm:cxn modelId="{D47DE834-0FBE-41C8-B256-91D930D50F6F}" type="presParOf" srcId="{1899249F-B2E1-466E-9CF9-03664E546DA7}" destId="{DB7B6292-4A4F-4933-8BB9-49B1308CBCAA}" srcOrd="1" destOrd="0" presId="urn:microsoft.com/office/officeart/2005/8/layout/hProcess4"/>
    <dgm:cxn modelId="{AA1ECB26-684E-4B93-8222-45AF65960CEE}" type="presParOf" srcId="{1899249F-B2E1-466E-9CF9-03664E546DA7}" destId="{9645DAD9-5D96-43BD-8DDF-ED6C0CD520F6}" srcOrd="2" destOrd="0" presId="urn:microsoft.com/office/officeart/2005/8/layout/hProcess4"/>
    <dgm:cxn modelId="{E009E889-F856-45AD-B1AA-EC26EE05461F}" type="presParOf" srcId="{1899249F-B2E1-466E-9CF9-03664E546DA7}" destId="{E1F19C76-23D5-4C5F-A2F6-AA36F085DEB5}" srcOrd="3" destOrd="0" presId="urn:microsoft.com/office/officeart/2005/8/layout/hProcess4"/>
    <dgm:cxn modelId="{65A50019-7947-439B-99C2-7632D7697AA2}" type="presParOf" srcId="{1899249F-B2E1-466E-9CF9-03664E546DA7}" destId="{47E8A27B-13C8-4A02-8582-F68606C37C6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93E5AD-0200-4D05-B3D1-016099AE94B6}" type="doc">
      <dgm:prSet loTypeId="urn:microsoft.com/office/officeart/2005/8/layout/p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4B0F9844-25F9-48C1-B979-33FAF531C95A}">
      <dgm:prSet custT="1"/>
      <dgm:spPr/>
      <dgm:t>
        <a:bodyPr/>
        <a:lstStyle/>
        <a:p>
          <a:pPr rtl="0"/>
          <a:r>
            <a:rPr lang="es-PE" sz="1400" dirty="0" smtClean="0"/>
            <a:t>3 Reuniones de Trabajo del Grupo</a:t>
          </a:r>
          <a:endParaRPr lang="es-PE" sz="1400" dirty="0"/>
        </a:p>
      </dgm:t>
    </dgm:pt>
    <dgm:pt modelId="{E13A3124-DBDF-4A84-AF8D-AAB088826812}" type="parTrans" cxnId="{5B4237B6-B6CB-48BB-AE70-969DD83CF6D6}">
      <dgm:prSet/>
      <dgm:spPr/>
      <dgm:t>
        <a:bodyPr/>
        <a:lstStyle/>
        <a:p>
          <a:endParaRPr lang="es-PE"/>
        </a:p>
      </dgm:t>
    </dgm:pt>
    <dgm:pt modelId="{2CCB72CE-8DAA-42AD-BFE4-242576F1CC58}" type="sibTrans" cxnId="{5B4237B6-B6CB-48BB-AE70-969DD83CF6D6}">
      <dgm:prSet/>
      <dgm:spPr/>
      <dgm:t>
        <a:bodyPr/>
        <a:lstStyle/>
        <a:p>
          <a:endParaRPr lang="es-PE"/>
        </a:p>
      </dgm:t>
    </dgm:pt>
    <dgm:pt modelId="{7FF81BAE-25E8-4DC5-B481-B1A54FBFF1A7}">
      <dgm:prSet custT="1"/>
      <dgm:spPr/>
      <dgm:t>
        <a:bodyPr/>
        <a:lstStyle/>
        <a:p>
          <a:pPr rtl="0"/>
          <a:r>
            <a:rPr lang="es-PE" sz="1400" dirty="0" smtClean="0"/>
            <a:t>Diagnóstico sobre la Protección y Calidad del Servicio al Usuario – 3ra Edición</a:t>
          </a:r>
          <a:endParaRPr lang="es-PE" sz="1400" dirty="0"/>
        </a:p>
      </dgm:t>
    </dgm:pt>
    <dgm:pt modelId="{DF199507-8B1C-4CA0-B32B-08B4C855E0D2}" type="parTrans" cxnId="{12F9DF15-0DA1-4BC7-91C9-537119689691}">
      <dgm:prSet/>
      <dgm:spPr/>
      <dgm:t>
        <a:bodyPr/>
        <a:lstStyle/>
        <a:p>
          <a:endParaRPr lang="es-PE"/>
        </a:p>
      </dgm:t>
    </dgm:pt>
    <dgm:pt modelId="{6B4F10D6-F182-45A6-8C23-FC6C278C63EC}" type="sibTrans" cxnId="{12F9DF15-0DA1-4BC7-91C9-537119689691}">
      <dgm:prSet/>
      <dgm:spPr/>
      <dgm:t>
        <a:bodyPr/>
        <a:lstStyle/>
        <a:p>
          <a:endParaRPr lang="es-PE"/>
        </a:p>
      </dgm:t>
    </dgm:pt>
    <dgm:pt modelId="{A61D7892-5EA7-453E-B27F-215BC0B65531}">
      <dgm:prSet custT="1"/>
      <dgm:spPr/>
      <dgm:t>
        <a:bodyPr/>
        <a:lstStyle/>
        <a:p>
          <a:pPr rtl="0"/>
          <a:r>
            <a:rPr lang="es-PE" sz="1400" dirty="0" smtClean="0"/>
            <a:t>3 Seminarios Internacionales sobre Protección de Derechos de Usuarios</a:t>
          </a:r>
          <a:endParaRPr lang="es-PE" sz="1400" dirty="0"/>
        </a:p>
      </dgm:t>
    </dgm:pt>
    <dgm:pt modelId="{FCD9FFB2-8761-48D0-B17B-C03B4793A21E}" type="parTrans" cxnId="{8CECF58A-9BAE-40BA-A2E2-263BF251CF9F}">
      <dgm:prSet/>
      <dgm:spPr/>
      <dgm:t>
        <a:bodyPr/>
        <a:lstStyle/>
        <a:p>
          <a:endParaRPr lang="es-PE"/>
        </a:p>
      </dgm:t>
    </dgm:pt>
    <dgm:pt modelId="{B3BA67A6-7F1A-456B-9B40-6379CA453E04}" type="sibTrans" cxnId="{8CECF58A-9BAE-40BA-A2E2-263BF251CF9F}">
      <dgm:prSet/>
      <dgm:spPr/>
      <dgm:t>
        <a:bodyPr/>
        <a:lstStyle/>
        <a:p>
          <a:endParaRPr lang="es-PE"/>
        </a:p>
      </dgm:t>
    </dgm:pt>
    <dgm:pt modelId="{2FBBE73C-BA95-4525-9A14-CB8F2A4FB8E4}">
      <dgm:prSet custT="1"/>
      <dgm:spPr/>
      <dgm:t>
        <a:bodyPr/>
        <a:lstStyle/>
        <a:p>
          <a:pPr rtl="0"/>
          <a:r>
            <a:rPr lang="es-PE" sz="1400" dirty="0" smtClean="0"/>
            <a:t>Diagnóstico sobre la calidad de los servicios en los países miembros del REGULATEL</a:t>
          </a:r>
          <a:endParaRPr lang="es-PE" sz="1400" dirty="0"/>
        </a:p>
      </dgm:t>
    </dgm:pt>
    <dgm:pt modelId="{A78D4456-07AA-4E84-A418-76E918EE9422}" type="parTrans" cxnId="{F75694E6-C835-40BF-9EC4-CEFF6B6F37A0}">
      <dgm:prSet/>
      <dgm:spPr/>
      <dgm:t>
        <a:bodyPr/>
        <a:lstStyle/>
        <a:p>
          <a:endParaRPr lang="es-PE"/>
        </a:p>
      </dgm:t>
    </dgm:pt>
    <dgm:pt modelId="{E9BE8765-068C-4FE1-9B1F-B5D1FD5033C4}" type="sibTrans" cxnId="{F75694E6-C835-40BF-9EC4-CEFF6B6F37A0}">
      <dgm:prSet/>
      <dgm:spPr/>
      <dgm:t>
        <a:bodyPr/>
        <a:lstStyle/>
        <a:p>
          <a:endParaRPr lang="es-PE"/>
        </a:p>
      </dgm:t>
    </dgm:pt>
    <dgm:pt modelId="{A4C056F5-6A32-4C30-A430-3B8702DE6C73}">
      <dgm:prSet/>
      <dgm:spPr/>
      <dgm:t>
        <a:bodyPr/>
        <a:lstStyle/>
        <a:p>
          <a:pPr rtl="0"/>
          <a:r>
            <a:rPr lang="es-PE" dirty="0" smtClean="0"/>
            <a:t>Página web del Grupo de Trabajo</a:t>
          </a:r>
          <a:endParaRPr lang="es-PE" dirty="0"/>
        </a:p>
      </dgm:t>
    </dgm:pt>
    <dgm:pt modelId="{4253D21A-0150-4E59-B03E-BCEDEF99DE18}" type="parTrans" cxnId="{B5707520-1AB3-42E1-A4F6-FEC91C16EE07}">
      <dgm:prSet/>
      <dgm:spPr/>
      <dgm:t>
        <a:bodyPr/>
        <a:lstStyle/>
        <a:p>
          <a:endParaRPr lang="es-PE"/>
        </a:p>
      </dgm:t>
    </dgm:pt>
    <dgm:pt modelId="{ACD754E1-E1CB-4635-98E7-D4FDCA373467}" type="sibTrans" cxnId="{B5707520-1AB3-42E1-A4F6-FEC91C16EE07}">
      <dgm:prSet/>
      <dgm:spPr/>
      <dgm:t>
        <a:bodyPr/>
        <a:lstStyle/>
        <a:p>
          <a:endParaRPr lang="es-PE"/>
        </a:p>
      </dgm:t>
    </dgm:pt>
    <dgm:pt modelId="{D51701DE-A4AC-4B72-AEDC-4DD6DA094E14}">
      <dgm:prSet/>
      <dgm:spPr/>
      <dgm:t>
        <a:bodyPr/>
        <a:lstStyle/>
        <a:p>
          <a:pPr rtl="0"/>
          <a:r>
            <a:rPr lang="es-PE" dirty="0" smtClean="0"/>
            <a:t>Concurso de Buenas Prácticas – 3ra Edición</a:t>
          </a:r>
          <a:endParaRPr lang="es-PE" dirty="0"/>
        </a:p>
      </dgm:t>
    </dgm:pt>
    <dgm:pt modelId="{00DEB2BA-C463-4953-8584-CAF7BAB11822}" type="parTrans" cxnId="{CB01FFF9-ECB9-4835-8BD5-866E06D9FB7E}">
      <dgm:prSet/>
      <dgm:spPr/>
      <dgm:t>
        <a:bodyPr/>
        <a:lstStyle/>
        <a:p>
          <a:endParaRPr lang="es-PE"/>
        </a:p>
      </dgm:t>
    </dgm:pt>
    <dgm:pt modelId="{1F4F98AE-5C95-4A3A-A02E-179F03032CBB}" type="sibTrans" cxnId="{CB01FFF9-ECB9-4835-8BD5-866E06D9FB7E}">
      <dgm:prSet/>
      <dgm:spPr/>
      <dgm:t>
        <a:bodyPr/>
        <a:lstStyle/>
        <a:p>
          <a:endParaRPr lang="es-PE"/>
        </a:p>
      </dgm:t>
    </dgm:pt>
    <dgm:pt modelId="{D0DD4012-A6D5-401F-8279-4510CECAEAE4}" type="pres">
      <dgm:prSet presAssocID="{1593E5AD-0200-4D05-B3D1-016099AE94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7147ADA-3204-48F2-BF82-B9717BF1B538}" type="pres">
      <dgm:prSet presAssocID="{1593E5AD-0200-4D05-B3D1-016099AE94B6}" presName="bkgdShp" presStyleLbl="alignAccFollowNode1" presStyleIdx="0" presStyleCnt="1"/>
      <dgm:spPr/>
    </dgm:pt>
    <dgm:pt modelId="{8EEE0259-AC2C-4476-A4BB-B7EDC0CF9982}" type="pres">
      <dgm:prSet presAssocID="{1593E5AD-0200-4D05-B3D1-016099AE94B6}" presName="linComp" presStyleCnt="0"/>
      <dgm:spPr/>
    </dgm:pt>
    <dgm:pt modelId="{8EF695C3-5E0F-42CF-A4B9-BD736CC43784}" type="pres">
      <dgm:prSet presAssocID="{4B0F9844-25F9-48C1-B979-33FAF531C95A}" presName="compNode" presStyleCnt="0"/>
      <dgm:spPr/>
    </dgm:pt>
    <dgm:pt modelId="{6B813B6B-B8E4-4B34-B82F-BCF1F5CD9E2A}" type="pres">
      <dgm:prSet presAssocID="{4B0F9844-25F9-48C1-B979-33FAF531C95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D288570-BBE4-49EB-89FB-321F35CD98BA}" type="pres">
      <dgm:prSet presAssocID="{4B0F9844-25F9-48C1-B979-33FAF531C95A}" presName="invisiNode" presStyleLbl="node1" presStyleIdx="0" presStyleCnt="6"/>
      <dgm:spPr/>
    </dgm:pt>
    <dgm:pt modelId="{F0A96865-CE14-48BF-B4F4-5E06BC362EB0}" type="pres">
      <dgm:prSet presAssocID="{4B0F9844-25F9-48C1-B979-33FAF531C95A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90BA44F-3033-4E0F-89EB-B128CB79030A}" type="pres">
      <dgm:prSet presAssocID="{2CCB72CE-8DAA-42AD-BFE4-242576F1CC58}" presName="sibTrans" presStyleLbl="sibTrans2D1" presStyleIdx="0" presStyleCnt="0"/>
      <dgm:spPr/>
      <dgm:t>
        <a:bodyPr/>
        <a:lstStyle/>
        <a:p>
          <a:endParaRPr lang="es-PE"/>
        </a:p>
      </dgm:t>
    </dgm:pt>
    <dgm:pt modelId="{90D5D696-2425-4822-B768-A19EC47B17D8}" type="pres">
      <dgm:prSet presAssocID="{7FF81BAE-25E8-4DC5-B481-B1A54FBFF1A7}" presName="compNode" presStyleCnt="0"/>
      <dgm:spPr/>
    </dgm:pt>
    <dgm:pt modelId="{E78F8C37-78B3-4C5F-8CFC-42A8B9B0036D}" type="pres">
      <dgm:prSet presAssocID="{7FF81BAE-25E8-4DC5-B481-B1A54FBFF1A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AB482A0-887A-4F21-8B1A-7E1BF0ACEAC9}" type="pres">
      <dgm:prSet presAssocID="{7FF81BAE-25E8-4DC5-B481-B1A54FBFF1A7}" presName="invisiNode" presStyleLbl="node1" presStyleIdx="1" presStyleCnt="6"/>
      <dgm:spPr/>
    </dgm:pt>
    <dgm:pt modelId="{6B251D17-DAED-4AFE-93A5-32D08ACB8961}" type="pres">
      <dgm:prSet presAssocID="{7FF81BAE-25E8-4DC5-B481-B1A54FBFF1A7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11CBA3F-A632-4B87-A821-861314C979C0}" type="pres">
      <dgm:prSet presAssocID="{6B4F10D6-F182-45A6-8C23-FC6C278C63EC}" presName="sibTrans" presStyleLbl="sibTrans2D1" presStyleIdx="0" presStyleCnt="0"/>
      <dgm:spPr/>
      <dgm:t>
        <a:bodyPr/>
        <a:lstStyle/>
        <a:p>
          <a:endParaRPr lang="es-PE"/>
        </a:p>
      </dgm:t>
    </dgm:pt>
    <dgm:pt modelId="{09B4CA81-4132-4877-B723-8433BE761433}" type="pres">
      <dgm:prSet presAssocID="{A61D7892-5EA7-453E-B27F-215BC0B65531}" presName="compNode" presStyleCnt="0"/>
      <dgm:spPr/>
    </dgm:pt>
    <dgm:pt modelId="{5F4480A4-C43B-41E0-9CA5-9A6179CAD9CD}" type="pres">
      <dgm:prSet presAssocID="{A61D7892-5EA7-453E-B27F-215BC0B6553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BE8E8FA-1623-4D4A-B5A2-D31A04C10E01}" type="pres">
      <dgm:prSet presAssocID="{A61D7892-5EA7-453E-B27F-215BC0B65531}" presName="invisiNode" presStyleLbl="node1" presStyleIdx="2" presStyleCnt="6"/>
      <dgm:spPr/>
    </dgm:pt>
    <dgm:pt modelId="{94ED08BB-1CFE-48D6-9D97-6EAD86319494}" type="pres">
      <dgm:prSet presAssocID="{A61D7892-5EA7-453E-B27F-215BC0B65531}" presName="imagNode" presStyleLbl="fgImgPlace1" presStyleIdx="2" presStyleCnt="6" custLinFactX="155772" custLinFactNeighborX="200000" custLinFactNeighborY="-35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A38BF7F-DC1F-489D-B3DD-9405EE8844E0}" type="pres">
      <dgm:prSet presAssocID="{B3BA67A6-7F1A-456B-9B40-6379CA453E04}" presName="sibTrans" presStyleLbl="sibTrans2D1" presStyleIdx="0" presStyleCnt="0"/>
      <dgm:spPr/>
      <dgm:t>
        <a:bodyPr/>
        <a:lstStyle/>
        <a:p>
          <a:endParaRPr lang="es-PE"/>
        </a:p>
      </dgm:t>
    </dgm:pt>
    <dgm:pt modelId="{05E28F8E-5671-4779-892C-5E27FBC957C2}" type="pres">
      <dgm:prSet presAssocID="{2FBBE73C-BA95-4525-9A14-CB8F2A4FB8E4}" presName="compNode" presStyleCnt="0"/>
      <dgm:spPr/>
    </dgm:pt>
    <dgm:pt modelId="{F372629A-ECB7-4E68-8E35-5A28AC8ED9B0}" type="pres">
      <dgm:prSet presAssocID="{2FBBE73C-BA95-4525-9A14-CB8F2A4FB8E4}" presName="node" presStyleLbl="node1" presStyleIdx="3" presStyleCnt="6" custScaleX="11849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9FCDA56-AE6C-48BD-8EBA-565D138FBFB0}" type="pres">
      <dgm:prSet presAssocID="{2FBBE73C-BA95-4525-9A14-CB8F2A4FB8E4}" presName="invisiNode" presStyleLbl="node1" presStyleIdx="3" presStyleCnt="6"/>
      <dgm:spPr/>
    </dgm:pt>
    <dgm:pt modelId="{3CA81835-6C38-4F68-9E94-3B31F145E4B5}" type="pres">
      <dgm:prSet presAssocID="{2FBBE73C-BA95-4525-9A14-CB8F2A4FB8E4}" presName="imagNode" presStyleLbl="fgImgPlace1" presStyleIdx="3" presStyleCnt="6" custLinFactNeighborX="-2652" custLinFactNeighborY="-35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3062C4F-AA8E-4AA5-A887-D4BF60736762}" type="pres">
      <dgm:prSet presAssocID="{E9BE8765-068C-4FE1-9B1F-B5D1FD5033C4}" presName="sibTrans" presStyleLbl="sibTrans2D1" presStyleIdx="0" presStyleCnt="0"/>
      <dgm:spPr/>
      <dgm:t>
        <a:bodyPr/>
        <a:lstStyle/>
        <a:p>
          <a:endParaRPr lang="es-PE"/>
        </a:p>
      </dgm:t>
    </dgm:pt>
    <dgm:pt modelId="{34998905-ADB2-460D-8D5F-C8AC791D3ADF}" type="pres">
      <dgm:prSet presAssocID="{A4C056F5-6A32-4C30-A430-3B8702DE6C73}" presName="compNode" presStyleCnt="0"/>
      <dgm:spPr/>
    </dgm:pt>
    <dgm:pt modelId="{2B4A7D26-4E29-4C13-93E0-9E0F92A92F4A}" type="pres">
      <dgm:prSet presAssocID="{A4C056F5-6A32-4C30-A430-3B8702DE6C7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CCF5DC9-F52F-4104-A0FD-22DC3E3AB5F6}" type="pres">
      <dgm:prSet presAssocID="{A4C056F5-6A32-4C30-A430-3B8702DE6C73}" presName="invisiNode" presStyleLbl="node1" presStyleIdx="4" presStyleCnt="6"/>
      <dgm:spPr/>
    </dgm:pt>
    <dgm:pt modelId="{45272EB5-52B4-4C90-81D0-439CB53540F6}" type="pres">
      <dgm:prSet presAssocID="{A4C056F5-6A32-4C30-A430-3B8702DE6C73}" presName="imagNode" presStyleLbl="fgImgPlace1" presStyleIdx="4" presStyleCnt="6" custScaleX="11099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B0DE07A-1AF2-474C-AD21-7ECB2E307117}" type="pres">
      <dgm:prSet presAssocID="{ACD754E1-E1CB-4635-98E7-D4FDCA373467}" presName="sibTrans" presStyleLbl="sibTrans2D1" presStyleIdx="0" presStyleCnt="0"/>
      <dgm:spPr/>
      <dgm:t>
        <a:bodyPr/>
        <a:lstStyle/>
        <a:p>
          <a:endParaRPr lang="es-PE"/>
        </a:p>
      </dgm:t>
    </dgm:pt>
    <dgm:pt modelId="{B3E04319-B529-4C8A-9DAC-D0C265666310}" type="pres">
      <dgm:prSet presAssocID="{D51701DE-A4AC-4B72-AEDC-4DD6DA094E14}" presName="compNode" presStyleCnt="0"/>
      <dgm:spPr/>
    </dgm:pt>
    <dgm:pt modelId="{1D9A02DF-5FEF-484A-B89B-D3D7A7D6D90A}" type="pres">
      <dgm:prSet presAssocID="{D51701DE-A4AC-4B72-AEDC-4DD6DA094E1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7A90253-BD4E-4BBB-BA1B-8C9BDF0CDA74}" type="pres">
      <dgm:prSet presAssocID="{D51701DE-A4AC-4B72-AEDC-4DD6DA094E14}" presName="invisiNode" presStyleLbl="node1" presStyleIdx="5" presStyleCnt="6"/>
      <dgm:spPr/>
    </dgm:pt>
    <dgm:pt modelId="{19614173-99C2-43BA-BA14-F39E7A8D6633}" type="pres">
      <dgm:prSet presAssocID="{D51701DE-A4AC-4B72-AEDC-4DD6DA094E14}" presName="imagNode" presStyleLbl="fgImgPlace1" presStyleIdx="5" presStyleCnt="6" custLinFactX="-156183" custLinFactNeighborX="-200000" custLinFactNeighborY="-35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5B4237B6-B6CB-48BB-AE70-969DD83CF6D6}" srcId="{1593E5AD-0200-4D05-B3D1-016099AE94B6}" destId="{4B0F9844-25F9-48C1-B979-33FAF531C95A}" srcOrd="0" destOrd="0" parTransId="{E13A3124-DBDF-4A84-AF8D-AAB088826812}" sibTransId="{2CCB72CE-8DAA-42AD-BFE4-242576F1CC58}"/>
    <dgm:cxn modelId="{C403907A-8BAA-4DB9-8599-C3F96D6F1492}" type="presOf" srcId="{A61D7892-5EA7-453E-B27F-215BC0B65531}" destId="{5F4480A4-C43B-41E0-9CA5-9A6179CAD9CD}" srcOrd="0" destOrd="0" presId="urn:microsoft.com/office/officeart/2005/8/layout/pList2"/>
    <dgm:cxn modelId="{E4A404B8-0886-4379-8332-A9849F45CA64}" type="presOf" srcId="{7FF81BAE-25E8-4DC5-B481-B1A54FBFF1A7}" destId="{E78F8C37-78B3-4C5F-8CFC-42A8B9B0036D}" srcOrd="0" destOrd="0" presId="urn:microsoft.com/office/officeart/2005/8/layout/pList2"/>
    <dgm:cxn modelId="{5342998B-44EF-4C4E-9115-E40C079AF80D}" type="presOf" srcId="{6B4F10D6-F182-45A6-8C23-FC6C278C63EC}" destId="{B11CBA3F-A632-4B87-A821-861314C979C0}" srcOrd="0" destOrd="0" presId="urn:microsoft.com/office/officeart/2005/8/layout/pList2"/>
    <dgm:cxn modelId="{F75694E6-C835-40BF-9EC4-CEFF6B6F37A0}" srcId="{1593E5AD-0200-4D05-B3D1-016099AE94B6}" destId="{2FBBE73C-BA95-4525-9A14-CB8F2A4FB8E4}" srcOrd="3" destOrd="0" parTransId="{A78D4456-07AA-4E84-A418-76E918EE9422}" sibTransId="{E9BE8765-068C-4FE1-9B1F-B5D1FD5033C4}"/>
    <dgm:cxn modelId="{47777756-4871-401E-B5B9-DA1E9B732A25}" type="presOf" srcId="{E9BE8765-068C-4FE1-9B1F-B5D1FD5033C4}" destId="{E3062C4F-AA8E-4AA5-A887-D4BF60736762}" srcOrd="0" destOrd="0" presId="urn:microsoft.com/office/officeart/2005/8/layout/pList2"/>
    <dgm:cxn modelId="{C71EE27A-E7E6-4B21-85CD-B60DBFB99F62}" type="presOf" srcId="{2FBBE73C-BA95-4525-9A14-CB8F2A4FB8E4}" destId="{F372629A-ECB7-4E68-8E35-5A28AC8ED9B0}" srcOrd="0" destOrd="0" presId="urn:microsoft.com/office/officeart/2005/8/layout/pList2"/>
    <dgm:cxn modelId="{5D080F49-6B2E-43C5-B8CA-A4838D88C125}" type="presOf" srcId="{D51701DE-A4AC-4B72-AEDC-4DD6DA094E14}" destId="{1D9A02DF-5FEF-484A-B89B-D3D7A7D6D90A}" srcOrd="0" destOrd="0" presId="urn:microsoft.com/office/officeart/2005/8/layout/pList2"/>
    <dgm:cxn modelId="{71529A66-0577-4173-B97C-D4B27E840642}" type="presOf" srcId="{A4C056F5-6A32-4C30-A430-3B8702DE6C73}" destId="{2B4A7D26-4E29-4C13-93E0-9E0F92A92F4A}" srcOrd="0" destOrd="0" presId="urn:microsoft.com/office/officeart/2005/8/layout/pList2"/>
    <dgm:cxn modelId="{E4EEC65D-A3C5-4297-B050-CDE81AF76D7D}" type="presOf" srcId="{4B0F9844-25F9-48C1-B979-33FAF531C95A}" destId="{6B813B6B-B8E4-4B34-B82F-BCF1F5CD9E2A}" srcOrd="0" destOrd="0" presId="urn:microsoft.com/office/officeart/2005/8/layout/pList2"/>
    <dgm:cxn modelId="{73991A1C-45B8-49F6-8EBD-2068397FBBDC}" type="presOf" srcId="{B3BA67A6-7F1A-456B-9B40-6379CA453E04}" destId="{5A38BF7F-DC1F-489D-B3DD-9405EE8844E0}" srcOrd="0" destOrd="0" presId="urn:microsoft.com/office/officeart/2005/8/layout/pList2"/>
    <dgm:cxn modelId="{12F9DF15-0DA1-4BC7-91C9-537119689691}" srcId="{1593E5AD-0200-4D05-B3D1-016099AE94B6}" destId="{7FF81BAE-25E8-4DC5-B481-B1A54FBFF1A7}" srcOrd="1" destOrd="0" parTransId="{DF199507-8B1C-4CA0-B32B-08B4C855E0D2}" sibTransId="{6B4F10D6-F182-45A6-8C23-FC6C278C63EC}"/>
    <dgm:cxn modelId="{066EA743-4C47-4482-8D60-A7A19BCB533A}" type="presOf" srcId="{2CCB72CE-8DAA-42AD-BFE4-242576F1CC58}" destId="{D90BA44F-3033-4E0F-89EB-B128CB79030A}" srcOrd="0" destOrd="0" presId="urn:microsoft.com/office/officeart/2005/8/layout/pList2"/>
    <dgm:cxn modelId="{8CECF58A-9BAE-40BA-A2E2-263BF251CF9F}" srcId="{1593E5AD-0200-4D05-B3D1-016099AE94B6}" destId="{A61D7892-5EA7-453E-B27F-215BC0B65531}" srcOrd="2" destOrd="0" parTransId="{FCD9FFB2-8761-48D0-B17B-C03B4793A21E}" sibTransId="{B3BA67A6-7F1A-456B-9B40-6379CA453E04}"/>
    <dgm:cxn modelId="{CB01FFF9-ECB9-4835-8BD5-866E06D9FB7E}" srcId="{1593E5AD-0200-4D05-B3D1-016099AE94B6}" destId="{D51701DE-A4AC-4B72-AEDC-4DD6DA094E14}" srcOrd="5" destOrd="0" parTransId="{00DEB2BA-C463-4953-8584-CAF7BAB11822}" sibTransId="{1F4F98AE-5C95-4A3A-A02E-179F03032CBB}"/>
    <dgm:cxn modelId="{B5707520-1AB3-42E1-A4F6-FEC91C16EE07}" srcId="{1593E5AD-0200-4D05-B3D1-016099AE94B6}" destId="{A4C056F5-6A32-4C30-A430-3B8702DE6C73}" srcOrd="4" destOrd="0" parTransId="{4253D21A-0150-4E59-B03E-BCEDEF99DE18}" sibTransId="{ACD754E1-E1CB-4635-98E7-D4FDCA373467}"/>
    <dgm:cxn modelId="{9B74A2A6-7CA7-410C-9D1A-C38227665EA3}" type="presOf" srcId="{1593E5AD-0200-4D05-B3D1-016099AE94B6}" destId="{D0DD4012-A6D5-401F-8279-4510CECAEAE4}" srcOrd="0" destOrd="0" presId="urn:microsoft.com/office/officeart/2005/8/layout/pList2"/>
    <dgm:cxn modelId="{603BDD9E-FBE3-4376-90DB-DBA8FE32BAE3}" type="presOf" srcId="{ACD754E1-E1CB-4635-98E7-D4FDCA373467}" destId="{EB0DE07A-1AF2-474C-AD21-7ECB2E307117}" srcOrd="0" destOrd="0" presId="urn:microsoft.com/office/officeart/2005/8/layout/pList2"/>
    <dgm:cxn modelId="{5525D0A9-3B20-483B-8E7B-D3195F105EDB}" type="presParOf" srcId="{D0DD4012-A6D5-401F-8279-4510CECAEAE4}" destId="{47147ADA-3204-48F2-BF82-B9717BF1B538}" srcOrd="0" destOrd="0" presId="urn:microsoft.com/office/officeart/2005/8/layout/pList2"/>
    <dgm:cxn modelId="{18D7262C-97D2-447B-8324-582644AE888A}" type="presParOf" srcId="{D0DD4012-A6D5-401F-8279-4510CECAEAE4}" destId="{8EEE0259-AC2C-4476-A4BB-B7EDC0CF9982}" srcOrd="1" destOrd="0" presId="urn:microsoft.com/office/officeart/2005/8/layout/pList2"/>
    <dgm:cxn modelId="{B17DF7A7-BC95-4C13-A363-2D52E4B37050}" type="presParOf" srcId="{8EEE0259-AC2C-4476-A4BB-B7EDC0CF9982}" destId="{8EF695C3-5E0F-42CF-A4B9-BD736CC43784}" srcOrd="0" destOrd="0" presId="urn:microsoft.com/office/officeart/2005/8/layout/pList2"/>
    <dgm:cxn modelId="{DEE39E63-AD76-4C81-8CAA-2C96A8D668E2}" type="presParOf" srcId="{8EF695C3-5E0F-42CF-A4B9-BD736CC43784}" destId="{6B813B6B-B8E4-4B34-B82F-BCF1F5CD9E2A}" srcOrd="0" destOrd="0" presId="urn:microsoft.com/office/officeart/2005/8/layout/pList2"/>
    <dgm:cxn modelId="{1C1F03DD-8609-477E-B856-E7F7A1DC6C3D}" type="presParOf" srcId="{8EF695C3-5E0F-42CF-A4B9-BD736CC43784}" destId="{2D288570-BBE4-49EB-89FB-321F35CD98BA}" srcOrd="1" destOrd="0" presId="urn:microsoft.com/office/officeart/2005/8/layout/pList2"/>
    <dgm:cxn modelId="{491F569F-7B3A-4D58-823B-9339E16E714A}" type="presParOf" srcId="{8EF695C3-5E0F-42CF-A4B9-BD736CC43784}" destId="{F0A96865-CE14-48BF-B4F4-5E06BC362EB0}" srcOrd="2" destOrd="0" presId="urn:microsoft.com/office/officeart/2005/8/layout/pList2"/>
    <dgm:cxn modelId="{F7BA8650-F93C-4BE0-9C8B-46DBBC382545}" type="presParOf" srcId="{8EEE0259-AC2C-4476-A4BB-B7EDC0CF9982}" destId="{D90BA44F-3033-4E0F-89EB-B128CB79030A}" srcOrd="1" destOrd="0" presId="urn:microsoft.com/office/officeart/2005/8/layout/pList2"/>
    <dgm:cxn modelId="{4707843A-2F04-4013-B471-CA72AE4C80F4}" type="presParOf" srcId="{8EEE0259-AC2C-4476-A4BB-B7EDC0CF9982}" destId="{90D5D696-2425-4822-B768-A19EC47B17D8}" srcOrd="2" destOrd="0" presId="urn:microsoft.com/office/officeart/2005/8/layout/pList2"/>
    <dgm:cxn modelId="{F5EAAEB0-715B-40D8-B363-EFEBAA5F5AD4}" type="presParOf" srcId="{90D5D696-2425-4822-B768-A19EC47B17D8}" destId="{E78F8C37-78B3-4C5F-8CFC-42A8B9B0036D}" srcOrd="0" destOrd="0" presId="urn:microsoft.com/office/officeart/2005/8/layout/pList2"/>
    <dgm:cxn modelId="{3B8767B2-225F-4FBE-8357-450AFE413583}" type="presParOf" srcId="{90D5D696-2425-4822-B768-A19EC47B17D8}" destId="{5AB482A0-887A-4F21-8B1A-7E1BF0ACEAC9}" srcOrd="1" destOrd="0" presId="urn:microsoft.com/office/officeart/2005/8/layout/pList2"/>
    <dgm:cxn modelId="{22DB1BB5-B687-444D-B873-CCC1107CA0E1}" type="presParOf" srcId="{90D5D696-2425-4822-B768-A19EC47B17D8}" destId="{6B251D17-DAED-4AFE-93A5-32D08ACB8961}" srcOrd="2" destOrd="0" presId="urn:microsoft.com/office/officeart/2005/8/layout/pList2"/>
    <dgm:cxn modelId="{1EB365B7-CA3C-4B24-89AF-12AEEAE9EDDC}" type="presParOf" srcId="{8EEE0259-AC2C-4476-A4BB-B7EDC0CF9982}" destId="{B11CBA3F-A632-4B87-A821-861314C979C0}" srcOrd="3" destOrd="0" presId="urn:microsoft.com/office/officeart/2005/8/layout/pList2"/>
    <dgm:cxn modelId="{EAA00857-DAF3-436D-9C69-8F13865F868B}" type="presParOf" srcId="{8EEE0259-AC2C-4476-A4BB-B7EDC0CF9982}" destId="{09B4CA81-4132-4877-B723-8433BE761433}" srcOrd="4" destOrd="0" presId="urn:microsoft.com/office/officeart/2005/8/layout/pList2"/>
    <dgm:cxn modelId="{C182B14E-5036-402B-A581-9A2EE814E660}" type="presParOf" srcId="{09B4CA81-4132-4877-B723-8433BE761433}" destId="{5F4480A4-C43B-41E0-9CA5-9A6179CAD9CD}" srcOrd="0" destOrd="0" presId="urn:microsoft.com/office/officeart/2005/8/layout/pList2"/>
    <dgm:cxn modelId="{D18A5392-4651-4C34-BB2F-4AE53AAFB79E}" type="presParOf" srcId="{09B4CA81-4132-4877-B723-8433BE761433}" destId="{4BE8E8FA-1623-4D4A-B5A2-D31A04C10E01}" srcOrd="1" destOrd="0" presId="urn:microsoft.com/office/officeart/2005/8/layout/pList2"/>
    <dgm:cxn modelId="{CB22BDAC-400E-4ECD-9CBB-A1450E3A8C43}" type="presParOf" srcId="{09B4CA81-4132-4877-B723-8433BE761433}" destId="{94ED08BB-1CFE-48D6-9D97-6EAD86319494}" srcOrd="2" destOrd="0" presId="urn:microsoft.com/office/officeart/2005/8/layout/pList2"/>
    <dgm:cxn modelId="{62C0D6C6-356D-4C0B-8DA2-2223F1FFAD0E}" type="presParOf" srcId="{8EEE0259-AC2C-4476-A4BB-B7EDC0CF9982}" destId="{5A38BF7F-DC1F-489D-B3DD-9405EE8844E0}" srcOrd="5" destOrd="0" presId="urn:microsoft.com/office/officeart/2005/8/layout/pList2"/>
    <dgm:cxn modelId="{19813F0B-C634-49F4-B268-8193E9EB1278}" type="presParOf" srcId="{8EEE0259-AC2C-4476-A4BB-B7EDC0CF9982}" destId="{05E28F8E-5671-4779-892C-5E27FBC957C2}" srcOrd="6" destOrd="0" presId="urn:microsoft.com/office/officeart/2005/8/layout/pList2"/>
    <dgm:cxn modelId="{E7E0E504-9FCE-4A99-BD05-12FAAA4FE176}" type="presParOf" srcId="{05E28F8E-5671-4779-892C-5E27FBC957C2}" destId="{F372629A-ECB7-4E68-8E35-5A28AC8ED9B0}" srcOrd="0" destOrd="0" presId="urn:microsoft.com/office/officeart/2005/8/layout/pList2"/>
    <dgm:cxn modelId="{FB992E02-4748-423E-BD67-D0029779A5E7}" type="presParOf" srcId="{05E28F8E-5671-4779-892C-5E27FBC957C2}" destId="{E9FCDA56-AE6C-48BD-8EBA-565D138FBFB0}" srcOrd="1" destOrd="0" presId="urn:microsoft.com/office/officeart/2005/8/layout/pList2"/>
    <dgm:cxn modelId="{C744920C-4611-4451-8FBA-B39867C92CDA}" type="presParOf" srcId="{05E28F8E-5671-4779-892C-5E27FBC957C2}" destId="{3CA81835-6C38-4F68-9E94-3B31F145E4B5}" srcOrd="2" destOrd="0" presId="urn:microsoft.com/office/officeart/2005/8/layout/pList2"/>
    <dgm:cxn modelId="{F7A94556-E88E-477F-AC97-40259D5334F4}" type="presParOf" srcId="{8EEE0259-AC2C-4476-A4BB-B7EDC0CF9982}" destId="{E3062C4F-AA8E-4AA5-A887-D4BF60736762}" srcOrd="7" destOrd="0" presId="urn:microsoft.com/office/officeart/2005/8/layout/pList2"/>
    <dgm:cxn modelId="{D276D7BF-0B3B-4C04-9EF5-26338711D78D}" type="presParOf" srcId="{8EEE0259-AC2C-4476-A4BB-B7EDC0CF9982}" destId="{34998905-ADB2-460D-8D5F-C8AC791D3ADF}" srcOrd="8" destOrd="0" presId="urn:microsoft.com/office/officeart/2005/8/layout/pList2"/>
    <dgm:cxn modelId="{F3F0FC52-E065-4202-8E85-3390743F795A}" type="presParOf" srcId="{34998905-ADB2-460D-8D5F-C8AC791D3ADF}" destId="{2B4A7D26-4E29-4C13-93E0-9E0F92A92F4A}" srcOrd="0" destOrd="0" presId="urn:microsoft.com/office/officeart/2005/8/layout/pList2"/>
    <dgm:cxn modelId="{BC380B14-E544-45E4-AA43-D231732A8389}" type="presParOf" srcId="{34998905-ADB2-460D-8D5F-C8AC791D3ADF}" destId="{BCCF5DC9-F52F-4104-A0FD-22DC3E3AB5F6}" srcOrd="1" destOrd="0" presId="urn:microsoft.com/office/officeart/2005/8/layout/pList2"/>
    <dgm:cxn modelId="{588EF705-D12F-4424-B253-CA41905E1763}" type="presParOf" srcId="{34998905-ADB2-460D-8D5F-C8AC791D3ADF}" destId="{45272EB5-52B4-4C90-81D0-439CB53540F6}" srcOrd="2" destOrd="0" presId="urn:microsoft.com/office/officeart/2005/8/layout/pList2"/>
    <dgm:cxn modelId="{A230DA4A-F869-4C03-A44E-6E8FFA510362}" type="presParOf" srcId="{8EEE0259-AC2C-4476-A4BB-B7EDC0CF9982}" destId="{EB0DE07A-1AF2-474C-AD21-7ECB2E307117}" srcOrd="9" destOrd="0" presId="urn:microsoft.com/office/officeart/2005/8/layout/pList2"/>
    <dgm:cxn modelId="{5903044C-DAB6-4B88-83EB-5C420BD6A8B2}" type="presParOf" srcId="{8EEE0259-AC2C-4476-A4BB-B7EDC0CF9982}" destId="{B3E04319-B529-4C8A-9DAC-D0C265666310}" srcOrd="10" destOrd="0" presId="urn:microsoft.com/office/officeart/2005/8/layout/pList2"/>
    <dgm:cxn modelId="{623FE70D-3A9C-44DA-8636-661330A59B8A}" type="presParOf" srcId="{B3E04319-B529-4C8A-9DAC-D0C265666310}" destId="{1D9A02DF-5FEF-484A-B89B-D3D7A7D6D90A}" srcOrd="0" destOrd="0" presId="urn:microsoft.com/office/officeart/2005/8/layout/pList2"/>
    <dgm:cxn modelId="{DAA9A44E-9BA4-4D9B-87A0-6E10A646BA59}" type="presParOf" srcId="{B3E04319-B529-4C8A-9DAC-D0C265666310}" destId="{A7A90253-BD4E-4BBB-BA1B-8C9BDF0CDA74}" srcOrd="1" destOrd="0" presId="urn:microsoft.com/office/officeart/2005/8/layout/pList2"/>
    <dgm:cxn modelId="{F83336B0-6CE7-4C10-AF3C-C3788FA6290E}" type="presParOf" srcId="{B3E04319-B529-4C8A-9DAC-D0C265666310}" destId="{19614173-99C2-43BA-BA14-F39E7A8D663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4AC44-A153-41DA-9581-5AAC46CCB569}">
      <dsp:nvSpPr>
        <dsp:cNvPr id="0" name=""/>
        <dsp:cNvSpPr/>
      </dsp:nvSpPr>
      <dsp:spPr>
        <a:xfrm>
          <a:off x="213874" y="931"/>
          <a:ext cx="1369893" cy="821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Norma y regula el mercado</a:t>
          </a:r>
          <a:r>
            <a:rPr lang="es-PE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 de los servicios</a:t>
          </a:r>
          <a:endParaRPr lang="es-PE" sz="1200" kern="1200" dirty="0">
            <a:solidFill>
              <a:schemeClr val="bg1"/>
            </a:solidFill>
          </a:endParaRPr>
        </a:p>
      </dsp:txBody>
      <dsp:txXfrm>
        <a:off x="213874" y="931"/>
        <a:ext cx="1369893" cy="821936"/>
      </dsp:txXfrm>
    </dsp:sp>
    <dsp:sp modelId="{1F03A2B0-A87E-40DB-BEBD-08BAD78C8C99}">
      <dsp:nvSpPr>
        <dsp:cNvPr id="0" name=""/>
        <dsp:cNvSpPr/>
      </dsp:nvSpPr>
      <dsp:spPr>
        <a:xfrm>
          <a:off x="1720757" y="931"/>
          <a:ext cx="1369893" cy="821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Supervisa la libre y leal competencia</a:t>
          </a:r>
          <a:r>
            <a:rPr lang="es-ES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 </a:t>
          </a:r>
        </a:p>
      </dsp:txBody>
      <dsp:txXfrm>
        <a:off x="1720757" y="931"/>
        <a:ext cx="1369893" cy="821936"/>
      </dsp:txXfrm>
    </dsp:sp>
    <dsp:sp modelId="{1F3C3780-DED2-41B1-9533-48F6DADB4B83}">
      <dsp:nvSpPr>
        <dsp:cNvPr id="0" name=""/>
        <dsp:cNvSpPr/>
      </dsp:nvSpPr>
      <dsp:spPr>
        <a:xfrm>
          <a:off x="213874" y="959857"/>
          <a:ext cx="1369893" cy="821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Fiscaliza y sanciona</a:t>
          </a:r>
        </a:p>
      </dsp:txBody>
      <dsp:txXfrm>
        <a:off x="213874" y="959857"/>
        <a:ext cx="1369893" cy="821936"/>
      </dsp:txXfrm>
    </dsp:sp>
    <dsp:sp modelId="{AD87E62D-262B-46EA-BFC5-D63DB2DF52F0}">
      <dsp:nvSpPr>
        <dsp:cNvPr id="0" name=""/>
        <dsp:cNvSpPr/>
      </dsp:nvSpPr>
      <dsp:spPr>
        <a:xfrm>
          <a:off x="1720757" y="959857"/>
          <a:ext cx="1369893" cy="821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Soluciona controversias entre las empresas</a:t>
          </a:r>
          <a:endParaRPr lang="es-PE" sz="1200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1720757" y="959857"/>
        <a:ext cx="1369893" cy="821936"/>
      </dsp:txXfrm>
    </dsp:sp>
    <dsp:sp modelId="{3E17A651-F1F1-4A6C-B831-41F2AD294C5A}">
      <dsp:nvSpPr>
        <dsp:cNvPr id="0" name=""/>
        <dsp:cNvSpPr/>
      </dsp:nvSpPr>
      <dsp:spPr>
        <a:xfrm>
          <a:off x="213874" y="1918782"/>
          <a:ext cx="1369893" cy="821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Dicta normas de protección de</a:t>
          </a:r>
          <a:r>
            <a:rPr lang="es-ES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 usuarios </a:t>
          </a:r>
        </a:p>
      </dsp:txBody>
      <dsp:txXfrm>
        <a:off x="213874" y="1918782"/>
        <a:ext cx="1369893" cy="821936"/>
      </dsp:txXfrm>
    </dsp:sp>
    <dsp:sp modelId="{15E13F04-AAE0-4B0F-AB57-EDDD230C5D3C}">
      <dsp:nvSpPr>
        <dsp:cNvPr id="0" name=""/>
        <dsp:cNvSpPr/>
      </dsp:nvSpPr>
      <dsp:spPr>
        <a:xfrm>
          <a:off x="1720757" y="1918782"/>
          <a:ext cx="1369893" cy="821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solidFill>
                <a:schemeClr val="bg1"/>
              </a:solidFill>
              <a:latin typeface="Calibri" panose="020F0502020204030204" pitchFamily="34" charset="0"/>
            </a:rPr>
            <a:t>Soluciona en segunda instancia los reclamos de los usuarios</a:t>
          </a:r>
          <a:endParaRPr lang="es-PE" sz="1200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1720757" y="1918782"/>
        <a:ext cx="1369893" cy="821936"/>
      </dsp:txXfrm>
    </dsp:sp>
    <dsp:sp modelId="{0D647544-2454-4AC5-9B4B-9E41FCD1A14D}">
      <dsp:nvSpPr>
        <dsp:cNvPr id="0" name=""/>
        <dsp:cNvSpPr/>
      </dsp:nvSpPr>
      <dsp:spPr>
        <a:xfrm>
          <a:off x="967316" y="2877708"/>
          <a:ext cx="1369893" cy="821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Supervisa el cumplimiento de los Contratos de Concesión</a:t>
          </a:r>
          <a:endParaRPr lang="es-ES" sz="1200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967316" y="2877708"/>
        <a:ext cx="1369893" cy="821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C8909-F682-4ADD-B5AA-FB99A8E04210}">
      <dsp:nvSpPr>
        <dsp:cNvPr id="0" name=""/>
        <dsp:cNvSpPr/>
      </dsp:nvSpPr>
      <dsp:spPr>
        <a:xfrm>
          <a:off x="0" y="0"/>
          <a:ext cx="3199484" cy="1209600"/>
        </a:xfrm>
        <a:prstGeom prst="rect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altLang="es-PE" sz="1800" kern="1200" dirty="0" err="1" smtClean="0">
              <a:solidFill>
                <a:schemeClr val="accent6">
                  <a:lumMod val="40000"/>
                  <a:lumOff val="60000"/>
                </a:schemeClr>
              </a:solidFill>
            </a:rPr>
            <a:t>QoS</a:t>
          </a:r>
          <a:endParaRPr lang="es-PE" altLang="es-PE" sz="1800" kern="1200" dirty="0" smtClean="0">
            <a:solidFill>
              <a:schemeClr val="accent6">
                <a:lumMod val="40000"/>
                <a:lumOff val="6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altLang="es-PE" sz="18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Basado en el rendimiento de las redes</a:t>
          </a:r>
          <a:endParaRPr lang="es-PE" sz="18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0" y="0"/>
        <a:ext cx="3199484" cy="1209600"/>
      </dsp:txXfrm>
    </dsp:sp>
    <dsp:sp modelId="{DDA51C7F-7691-460F-8158-71619C49DAF2}">
      <dsp:nvSpPr>
        <dsp:cNvPr id="0" name=""/>
        <dsp:cNvSpPr/>
      </dsp:nvSpPr>
      <dsp:spPr>
        <a:xfrm>
          <a:off x="30106" y="1230651"/>
          <a:ext cx="3145253" cy="184464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268288" lvl="1" indent="-268288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268288" algn="l"/>
            </a:tabLst>
          </a:pPr>
          <a:r>
            <a:rPr lang="es-PE" sz="1600" kern="1200" baseline="0" dirty="0" smtClean="0"/>
            <a:t>Cobertura</a:t>
          </a:r>
          <a:endParaRPr lang="es-PE" sz="1600" kern="1200" baseline="0" dirty="0"/>
        </a:p>
        <a:p>
          <a:pPr marL="268288" lvl="2" indent="-268288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268288" algn="l"/>
            </a:tabLst>
          </a:pPr>
          <a:r>
            <a:rPr lang="es-PE" altLang="es-PE" sz="1600" kern="1200" baseline="0" dirty="0" smtClean="0"/>
            <a:t>Velocidad</a:t>
          </a:r>
        </a:p>
        <a:p>
          <a:pPr marL="268288" lvl="2" indent="-268288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268288" algn="l"/>
            </a:tabLst>
          </a:pPr>
          <a:r>
            <a:rPr lang="es-PE" altLang="es-PE" sz="1600" kern="1200" baseline="0" dirty="0" smtClean="0"/>
            <a:t>Llamadas completadas/caídas</a:t>
          </a:r>
        </a:p>
        <a:p>
          <a:pPr marL="268288" lvl="2" indent="-268288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268288" algn="l"/>
            </a:tabLst>
          </a:pPr>
          <a:r>
            <a:rPr lang="es-PE" altLang="es-PE" sz="1600" kern="1200" baseline="0" dirty="0" smtClean="0"/>
            <a:t>Calidad de voz</a:t>
          </a:r>
        </a:p>
        <a:p>
          <a:pPr marL="268288" lvl="2" indent="-268288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268288" algn="l"/>
            </a:tabLst>
          </a:pPr>
          <a:r>
            <a:rPr lang="es-PE" altLang="es-PE" sz="1600" kern="1200" baseline="0" dirty="0" smtClean="0"/>
            <a:t>Demora/</a:t>
          </a:r>
          <a:r>
            <a:rPr lang="es-PE" altLang="es-PE" sz="1600" kern="1200" baseline="0" dirty="0" err="1" smtClean="0"/>
            <a:t>delay</a:t>
          </a:r>
          <a:endParaRPr lang="es-PE" altLang="es-PE" sz="1600" kern="1200" baseline="0" dirty="0" smtClean="0"/>
        </a:p>
        <a:p>
          <a:pPr marL="268288" lvl="2" indent="-268288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268288" algn="l"/>
            </a:tabLst>
          </a:pPr>
          <a:r>
            <a:rPr lang="es-PE" altLang="es-PE" sz="1600" kern="1200" baseline="0" dirty="0" smtClean="0"/>
            <a:t>Congestión</a:t>
          </a:r>
          <a:endParaRPr lang="es-PE" altLang="ja-JP" sz="1600" kern="1200" baseline="0" dirty="0" smtClean="0"/>
        </a:p>
      </dsp:txBody>
      <dsp:txXfrm>
        <a:off x="30106" y="1230651"/>
        <a:ext cx="3145253" cy="1844640"/>
      </dsp:txXfrm>
    </dsp:sp>
    <dsp:sp modelId="{29D1AB2A-1B49-40A9-915A-8FDB3FB97D4E}">
      <dsp:nvSpPr>
        <dsp:cNvPr id="0" name=""/>
        <dsp:cNvSpPr/>
      </dsp:nvSpPr>
      <dsp:spPr>
        <a:xfrm>
          <a:off x="3669689" y="21051"/>
          <a:ext cx="3337245" cy="1209600"/>
        </a:xfrm>
        <a:prstGeom prst="rect">
          <a:avLst/>
        </a:prstGeom>
        <a:solidFill>
          <a:schemeClr val="accent4"/>
        </a:solidFill>
        <a:ln w="9525" cap="flat" cmpd="sng" algn="ctr">
          <a:solidFill>
            <a:schemeClr val="accent3">
              <a:hueOff val="-4790023"/>
              <a:satOff val="21379"/>
              <a:lumOff val="26275"/>
              <a:alphaOff val="0"/>
            </a:schemeClr>
          </a:solidFill>
          <a:prstDash val="solid"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err="1" smtClean="0">
              <a:solidFill>
                <a:schemeClr val="tx1"/>
              </a:solidFill>
            </a:rPr>
            <a:t>QoE</a:t>
          </a:r>
          <a:endParaRPr lang="es-PE" sz="1800" kern="1200" dirty="0" smtClean="0">
            <a:solidFill>
              <a:schemeClr val="tx1"/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solidFill>
                <a:schemeClr val="tx1"/>
              </a:solidFill>
            </a:rPr>
            <a:t>Basado en la percepción del usuario</a:t>
          </a:r>
          <a:endParaRPr lang="es-PE" sz="1800" kern="1200" dirty="0">
            <a:solidFill>
              <a:schemeClr val="tx1"/>
            </a:solidFill>
          </a:endParaRPr>
        </a:p>
      </dsp:txBody>
      <dsp:txXfrm>
        <a:off x="3669689" y="21051"/>
        <a:ext cx="3337245" cy="1209600"/>
      </dsp:txXfrm>
    </dsp:sp>
    <dsp:sp modelId="{E7BD1E9A-9232-4A51-A428-4D742AE5CB1D}">
      <dsp:nvSpPr>
        <dsp:cNvPr id="0" name=""/>
        <dsp:cNvSpPr/>
      </dsp:nvSpPr>
      <dsp:spPr>
        <a:xfrm>
          <a:off x="3672681" y="1230651"/>
          <a:ext cx="3337245" cy="1844640"/>
        </a:xfrm>
        <a:prstGeom prst="rect">
          <a:avLst/>
        </a:prstGeom>
        <a:solidFill>
          <a:schemeClr val="accent3">
            <a:tint val="40000"/>
            <a:alpha val="90000"/>
            <a:hueOff val="-4497819"/>
            <a:satOff val="28710"/>
            <a:lumOff val="612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4497819"/>
              <a:satOff val="28710"/>
              <a:lumOff val="6123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Tiempo de respuesta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Información clara (difusión)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baseline="0" dirty="0" smtClean="0"/>
            <a:t>Libertad de elección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baseline="0" dirty="0" smtClean="0"/>
            <a:t>Protección de datos personales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baseline="0" dirty="0" smtClean="0"/>
            <a:t>Atención y solución de reclamos</a:t>
          </a:r>
          <a:endParaRPr lang="es-PE" sz="1600" kern="1200" dirty="0"/>
        </a:p>
      </dsp:txBody>
      <dsp:txXfrm>
        <a:off x="3672681" y="1230651"/>
        <a:ext cx="3337245" cy="1844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EF0DE-F61F-4D8D-839A-3C559F48809B}">
      <dsp:nvSpPr>
        <dsp:cNvPr id="0" name=""/>
        <dsp:cNvSpPr/>
      </dsp:nvSpPr>
      <dsp:spPr>
        <a:xfrm>
          <a:off x="1101272" y="274530"/>
          <a:ext cx="3780420" cy="3780420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 dirty="0" smtClean="0"/>
            <a:t>Establecer un marco normativo</a:t>
          </a:r>
          <a:endParaRPr lang="es-PE" sz="1000" kern="1200" dirty="0"/>
        </a:p>
      </dsp:txBody>
      <dsp:txXfrm>
        <a:off x="3087343" y="625569"/>
        <a:ext cx="900100" cy="720080"/>
      </dsp:txXfrm>
    </dsp:sp>
    <dsp:sp modelId="{8974F0B5-DB7B-4DBA-ABFD-FC69A19B3047}">
      <dsp:nvSpPr>
        <dsp:cNvPr id="0" name=""/>
        <dsp:cNvSpPr/>
      </dsp:nvSpPr>
      <dsp:spPr>
        <a:xfrm>
          <a:off x="1149877" y="335287"/>
          <a:ext cx="3780420" cy="3780420"/>
        </a:xfrm>
        <a:prstGeom prst="pie">
          <a:avLst>
            <a:gd name="adj1" fmla="val 19285716"/>
            <a:gd name="adj2" fmla="val 7714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 smtClean="0"/>
            <a:t>Difundir información relevante para el consumidor</a:t>
          </a:r>
          <a:endParaRPr lang="es-PE" sz="1000" kern="1200"/>
        </a:p>
      </dsp:txBody>
      <dsp:txXfrm>
        <a:off x="3717413" y="1705689"/>
        <a:ext cx="1035115" cy="630070"/>
      </dsp:txXfrm>
    </dsp:sp>
    <dsp:sp modelId="{DB74F932-551D-4D7B-AFD0-252BC3CCBA69}">
      <dsp:nvSpPr>
        <dsp:cNvPr id="0" name=""/>
        <dsp:cNvSpPr/>
      </dsp:nvSpPr>
      <dsp:spPr>
        <a:xfrm>
          <a:off x="1132325" y="411795"/>
          <a:ext cx="3780420" cy="3780420"/>
        </a:xfrm>
        <a:prstGeom prst="pie">
          <a:avLst>
            <a:gd name="adj1" fmla="val 771428"/>
            <a:gd name="adj2" fmla="val 38571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 smtClean="0"/>
            <a:t>Educar al consumidor</a:t>
          </a:r>
          <a:endParaRPr lang="es-PE" sz="1000" kern="1200"/>
        </a:p>
      </dsp:txBody>
      <dsp:txXfrm>
        <a:off x="3559895" y="2650794"/>
        <a:ext cx="900100" cy="697577"/>
      </dsp:txXfrm>
    </dsp:sp>
    <dsp:sp modelId="{8FF25D0F-8268-4611-97DE-960D7973A12C}">
      <dsp:nvSpPr>
        <dsp:cNvPr id="0" name=""/>
        <dsp:cNvSpPr/>
      </dsp:nvSpPr>
      <dsp:spPr>
        <a:xfrm>
          <a:off x="1062118" y="445549"/>
          <a:ext cx="3780420" cy="3780420"/>
        </a:xfrm>
        <a:prstGeom prst="pie">
          <a:avLst>
            <a:gd name="adj1" fmla="val 3857226"/>
            <a:gd name="adj2" fmla="val 69428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 smtClean="0"/>
            <a:t>Investigar</a:t>
          </a:r>
          <a:endParaRPr lang="es-PE" sz="1000" kern="1200"/>
        </a:p>
      </dsp:txBody>
      <dsp:txXfrm>
        <a:off x="2513529" y="3415879"/>
        <a:ext cx="877597" cy="630070"/>
      </dsp:txXfrm>
    </dsp:sp>
    <dsp:sp modelId="{F046ECE3-F001-41C3-A768-3A9B249D5639}">
      <dsp:nvSpPr>
        <dsp:cNvPr id="0" name=""/>
        <dsp:cNvSpPr/>
      </dsp:nvSpPr>
      <dsp:spPr>
        <a:xfrm>
          <a:off x="991910" y="411795"/>
          <a:ext cx="3780420" cy="3780420"/>
        </a:xfrm>
        <a:prstGeom prst="pie">
          <a:avLst>
            <a:gd name="adj1" fmla="val 6942858"/>
            <a:gd name="adj2" fmla="val 1002857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 smtClean="0"/>
            <a:t>Fortalecer a las organizaciones de consumidores</a:t>
          </a:r>
          <a:endParaRPr lang="es-PE" sz="1000" kern="1200"/>
        </a:p>
      </dsp:txBody>
      <dsp:txXfrm>
        <a:off x="1444660" y="2650794"/>
        <a:ext cx="900100" cy="697577"/>
      </dsp:txXfrm>
    </dsp:sp>
    <dsp:sp modelId="{F81EF4BC-BE2F-4FEA-8122-C8FBE33C4840}">
      <dsp:nvSpPr>
        <dsp:cNvPr id="0" name=""/>
        <dsp:cNvSpPr/>
      </dsp:nvSpPr>
      <dsp:spPr>
        <a:xfrm>
          <a:off x="974358" y="335287"/>
          <a:ext cx="3780420" cy="3780420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 smtClean="0"/>
            <a:t>Resolver reclamos en última instancia administrativa</a:t>
          </a:r>
          <a:endParaRPr lang="es-PE" sz="1000" kern="1200"/>
        </a:p>
      </dsp:txBody>
      <dsp:txXfrm>
        <a:off x="1152128" y="1705689"/>
        <a:ext cx="1035115" cy="630070"/>
      </dsp:txXfrm>
    </dsp:sp>
    <dsp:sp modelId="{890586C7-D09D-4A8B-8336-4125725B3254}">
      <dsp:nvSpPr>
        <dsp:cNvPr id="0" name=""/>
        <dsp:cNvSpPr/>
      </dsp:nvSpPr>
      <dsp:spPr>
        <a:xfrm>
          <a:off x="1022963" y="274530"/>
          <a:ext cx="3780420" cy="3780420"/>
        </a:xfrm>
        <a:prstGeom prst="pie">
          <a:avLst>
            <a:gd name="adj1" fmla="val 13114284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 dirty="0" smtClean="0"/>
            <a:t>Supervisar a las empresas</a:t>
          </a:r>
          <a:endParaRPr lang="es-PE" sz="1000" kern="1200" dirty="0"/>
        </a:p>
      </dsp:txBody>
      <dsp:txXfrm>
        <a:off x="1917213" y="625569"/>
        <a:ext cx="900100" cy="720080"/>
      </dsp:txXfrm>
    </dsp:sp>
    <dsp:sp modelId="{3D5AE4BA-06EF-4C69-A7F5-4DDE70DCA453}">
      <dsp:nvSpPr>
        <dsp:cNvPr id="0" name=""/>
        <dsp:cNvSpPr/>
      </dsp:nvSpPr>
      <dsp:spPr>
        <a:xfrm>
          <a:off x="867057" y="40504"/>
          <a:ext cx="4248472" cy="4248472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03535-BF49-42FF-A42D-909BCD89E030}">
      <dsp:nvSpPr>
        <dsp:cNvPr id="0" name=""/>
        <dsp:cNvSpPr/>
      </dsp:nvSpPr>
      <dsp:spPr>
        <a:xfrm>
          <a:off x="915968" y="101530"/>
          <a:ext cx="4248472" cy="4248472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925C7-12F6-4870-9DC9-95DBF321A22B}">
      <dsp:nvSpPr>
        <dsp:cNvPr id="0" name=""/>
        <dsp:cNvSpPr/>
      </dsp:nvSpPr>
      <dsp:spPr>
        <a:xfrm>
          <a:off x="898354" y="177861"/>
          <a:ext cx="4248472" cy="4248472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31664-9989-4191-8A41-ACBF1504816F}">
      <dsp:nvSpPr>
        <dsp:cNvPr id="0" name=""/>
        <dsp:cNvSpPr/>
      </dsp:nvSpPr>
      <dsp:spPr>
        <a:xfrm>
          <a:off x="828092" y="211424"/>
          <a:ext cx="4248472" cy="4248472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9B191-7145-459F-B9E1-98E560FF2D1A}">
      <dsp:nvSpPr>
        <dsp:cNvPr id="0" name=""/>
        <dsp:cNvSpPr/>
      </dsp:nvSpPr>
      <dsp:spPr>
        <a:xfrm>
          <a:off x="757829" y="177861"/>
          <a:ext cx="4248472" cy="4248472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BBA90-91E0-4175-AF4E-7787980280F1}">
      <dsp:nvSpPr>
        <dsp:cNvPr id="0" name=""/>
        <dsp:cNvSpPr/>
      </dsp:nvSpPr>
      <dsp:spPr>
        <a:xfrm>
          <a:off x="740215" y="101530"/>
          <a:ext cx="4248472" cy="4248472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29416-3247-49B2-B8BA-A629BEDC4AAF}">
      <dsp:nvSpPr>
        <dsp:cNvPr id="0" name=""/>
        <dsp:cNvSpPr/>
      </dsp:nvSpPr>
      <dsp:spPr>
        <a:xfrm>
          <a:off x="789126" y="40504"/>
          <a:ext cx="4248472" cy="4248472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5F800-AE24-4F5D-944E-F518F5DB51E4}">
      <dsp:nvSpPr>
        <dsp:cNvPr id="0" name=""/>
        <dsp:cNvSpPr/>
      </dsp:nvSpPr>
      <dsp:spPr>
        <a:xfrm>
          <a:off x="2212" y="1209444"/>
          <a:ext cx="2150060" cy="1773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kern="1200" smtClean="0">
              <a:latin typeface="+mn-lt"/>
              <a:ea typeface="+mn-ea"/>
              <a:cs typeface="+mn-cs"/>
            </a:rPr>
            <a:t>Texto Único Ordenado de las Condiciones de Uso de los Servicios Públicos de Telecomunicaciones</a:t>
          </a:r>
          <a:endParaRPr lang="es-PE" sz="1500" kern="1200" dirty="0">
            <a:latin typeface="+mn-lt"/>
            <a:ea typeface="+mn-ea"/>
            <a:cs typeface="+mn-cs"/>
          </a:endParaRPr>
        </a:p>
      </dsp:txBody>
      <dsp:txXfrm>
        <a:off x="43022" y="1250254"/>
        <a:ext cx="2068440" cy="1311726"/>
      </dsp:txXfrm>
    </dsp:sp>
    <dsp:sp modelId="{956C0CC3-DD43-42BF-82CE-8F39E054A2D8}">
      <dsp:nvSpPr>
        <dsp:cNvPr id="0" name=""/>
        <dsp:cNvSpPr/>
      </dsp:nvSpPr>
      <dsp:spPr>
        <a:xfrm>
          <a:off x="1215745" y="1650673"/>
          <a:ext cx="2343237" cy="2343237"/>
        </a:xfrm>
        <a:prstGeom prst="leftCircularArrow">
          <a:avLst>
            <a:gd name="adj1" fmla="val 3036"/>
            <a:gd name="adj2" fmla="val 372607"/>
            <a:gd name="adj3" fmla="val 2148117"/>
            <a:gd name="adj4" fmla="val 9024489"/>
            <a:gd name="adj5" fmla="val 35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92E99-C790-44AD-BD93-0E55E6EA0C93}">
      <dsp:nvSpPr>
        <dsp:cNvPr id="0" name=""/>
        <dsp:cNvSpPr/>
      </dsp:nvSpPr>
      <dsp:spPr>
        <a:xfrm>
          <a:off x="480003" y="2602791"/>
          <a:ext cx="1911164" cy="760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Res. 138-2012-CD/OSIPTEL y modificatorias </a:t>
          </a:r>
          <a:endParaRPr lang="es-PE" sz="1600" kern="1200" dirty="0"/>
        </a:p>
      </dsp:txBody>
      <dsp:txXfrm>
        <a:off x="502263" y="2625051"/>
        <a:ext cx="1866644" cy="715487"/>
      </dsp:txXfrm>
    </dsp:sp>
    <dsp:sp modelId="{F94919E9-0150-4FC0-B546-F172F52167A0}">
      <dsp:nvSpPr>
        <dsp:cNvPr id="0" name=""/>
        <dsp:cNvSpPr/>
      </dsp:nvSpPr>
      <dsp:spPr>
        <a:xfrm>
          <a:off x="2729957" y="1209444"/>
          <a:ext cx="2150060" cy="1773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kern="1200" smtClean="0">
              <a:latin typeface="+mn-lt"/>
              <a:ea typeface="+mn-ea"/>
              <a:cs typeface="+mn-cs"/>
            </a:rPr>
            <a:t>Reglamento de Atención de Reclamos de Usuarios</a:t>
          </a:r>
          <a:endParaRPr lang="es-PE" sz="1500" kern="1200" dirty="0">
            <a:latin typeface="+mn-lt"/>
            <a:ea typeface="+mn-ea"/>
            <a:cs typeface="+mn-cs"/>
          </a:endParaRPr>
        </a:p>
      </dsp:txBody>
      <dsp:txXfrm>
        <a:off x="2770767" y="1630258"/>
        <a:ext cx="2068440" cy="1311726"/>
      </dsp:txXfrm>
    </dsp:sp>
    <dsp:sp modelId="{3924FBA1-A6DA-45A4-8390-3EAE3B84BFFC}">
      <dsp:nvSpPr>
        <dsp:cNvPr id="0" name=""/>
        <dsp:cNvSpPr/>
      </dsp:nvSpPr>
      <dsp:spPr>
        <a:xfrm>
          <a:off x="3925573" y="128796"/>
          <a:ext cx="2617967" cy="2617967"/>
        </a:xfrm>
        <a:prstGeom prst="circularArrow">
          <a:avLst>
            <a:gd name="adj1" fmla="val 2718"/>
            <a:gd name="adj2" fmla="val 331025"/>
            <a:gd name="adj3" fmla="val 19493464"/>
            <a:gd name="adj4" fmla="val 12575511"/>
            <a:gd name="adj5" fmla="val 317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9F28E-51D5-45B6-8B56-58D8926D9EE7}">
      <dsp:nvSpPr>
        <dsp:cNvPr id="0" name=""/>
        <dsp:cNvSpPr/>
      </dsp:nvSpPr>
      <dsp:spPr>
        <a:xfrm>
          <a:off x="3207749" y="829441"/>
          <a:ext cx="1911164" cy="760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smtClean="0"/>
            <a:t>Res. 047-2015-CD/OSIPTEL</a:t>
          </a:r>
          <a:endParaRPr lang="es-PE" sz="1600" kern="1200" dirty="0"/>
        </a:p>
      </dsp:txBody>
      <dsp:txXfrm>
        <a:off x="3230009" y="851701"/>
        <a:ext cx="1866644" cy="715487"/>
      </dsp:txXfrm>
    </dsp:sp>
    <dsp:sp modelId="{DB7B6292-4A4F-4933-8BB9-49B1308CBCAA}">
      <dsp:nvSpPr>
        <dsp:cNvPr id="0" name=""/>
        <dsp:cNvSpPr/>
      </dsp:nvSpPr>
      <dsp:spPr>
        <a:xfrm>
          <a:off x="5457703" y="1209444"/>
          <a:ext cx="2150060" cy="1773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kern="1200" smtClean="0">
              <a:latin typeface="+mn-lt"/>
              <a:ea typeface="+mn-ea"/>
              <a:cs typeface="+mn-cs"/>
            </a:rPr>
            <a:t>Reglamento de Calidad de la Atención a Usuarios (servicios de telefonía fija y móviles)</a:t>
          </a:r>
          <a:endParaRPr lang="es-PE" sz="1500" kern="1200" dirty="0">
            <a:latin typeface="+mn-lt"/>
            <a:ea typeface="+mn-ea"/>
            <a:cs typeface="+mn-cs"/>
          </a:endParaRPr>
        </a:p>
      </dsp:txBody>
      <dsp:txXfrm>
        <a:off x="5498513" y="1250254"/>
        <a:ext cx="2068440" cy="1311726"/>
      </dsp:txXfrm>
    </dsp:sp>
    <dsp:sp modelId="{E1F19C76-23D5-4C5F-A2F6-AA36F085DEB5}">
      <dsp:nvSpPr>
        <dsp:cNvPr id="0" name=""/>
        <dsp:cNvSpPr/>
      </dsp:nvSpPr>
      <dsp:spPr>
        <a:xfrm>
          <a:off x="5935494" y="2602791"/>
          <a:ext cx="1911164" cy="760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Res. 127-2013-CD/OSIPTEL</a:t>
          </a:r>
          <a:endParaRPr lang="es-PE" sz="1600" kern="1200" dirty="0"/>
        </a:p>
      </dsp:txBody>
      <dsp:txXfrm>
        <a:off x="5957754" y="2625051"/>
        <a:ext cx="1866644" cy="7154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0.86662</cdr:x>
      <cdr:y>0.53341</cdr:y>
    </cdr:from>
    <cdr:to>
      <cdr:x>0.9316</cdr:x>
      <cdr:y>0.59758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2192031" y="2649983"/>
          <a:ext cx="914167" cy="318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900" b="1">
              <a:solidFill>
                <a:srgbClr val="9E0000"/>
              </a:solidFill>
              <a:latin typeface="Gill Sans MT" panose="020B0502020104020203" pitchFamily="34" charset="0"/>
              <a:cs typeface="Arial" panose="020B0604020202020204" pitchFamily="34" charset="0"/>
            </a:rPr>
            <a:t>70%</a:t>
          </a:r>
        </a:p>
      </cdr:txBody>
    </cdr:sp>
  </cdr:relSizeAnchor>
  <cdr:relSizeAnchor xmlns:cdr="http://schemas.openxmlformats.org/drawingml/2006/chartDrawing">
    <cdr:from>
      <cdr:x>0.87002</cdr:x>
      <cdr:y>0.11816</cdr:y>
    </cdr:from>
    <cdr:to>
      <cdr:x>0.93816</cdr:x>
      <cdr:y>0.19136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2239864" y="587029"/>
          <a:ext cx="958622" cy="363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900" b="1" dirty="0">
              <a:solidFill>
                <a:srgbClr val="9E0000"/>
              </a:solidFill>
              <a:latin typeface="Gill Sans MT" panose="020B0502020104020203" pitchFamily="34" charset="0"/>
              <a:cs typeface="Arial" panose="020B0604020202020204" pitchFamily="34" charset="0"/>
            </a:rPr>
            <a:t>30%</a:t>
          </a:r>
        </a:p>
      </cdr:txBody>
    </cdr:sp>
  </cdr:relSizeAnchor>
  <cdr:relSizeAnchor xmlns:cdr="http://schemas.openxmlformats.org/drawingml/2006/chartDrawing">
    <cdr:from>
      <cdr:x>0.89325</cdr:x>
      <cdr:y>0.03889</cdr:y>
    </cdr:from>
    <cdr:to>
      <cdr:x>0.89941</cdr:x>
      <cdr:y>0.27445</cdr:y>
    </cdr:to>
    <cdr:sp macro="" textlink="">
      <cdr:nvSpPr>
        <cdr:cNvPr id="4" name="3 Abrir llave"/>
        <cdr:cNvSpPr/>
      </cdr:nvSpPr>
      <cdr:spPr>
        <a:xfrm xmlns:a="http://schemas.openxmlformats.org/drawingml/2006/main">
          <a:off x="12566623" y="193220"/>
          <a:ext cx="86659" cy="1170215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rgbClr val="9E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</cdr:x>
      <cdr:y>0.60121</cdr:y>
    </cdr:from>
    <cdr:to>
      <cdr:x>0.25854</cdr:x>
      <cdr:y>0.67042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512168" y="2171162"/>
          <a:ext cx="442611" cy="249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PE" sz="1050" dirty="0">
              <a:solidFill>
                <a:schemeClr val="accent2"/>
              </a:solidFill>
            </a:rPr>
            <a:t>8.9%</a:t>
          </a:r>
        </a:p>
      </cdr:txBody>
    </cdr:sp>
  </cdr:relSizeAnchor>
  <cdr:relSizeAnchor xmlns:cdr="http://schemas.openxmlformats.org/drawingml/2006/chartDrawing">
    <cdr:from>
      <cdr:x>0.26667</cdr:x>
      <cdr:y>0.58127</cdr:y>
    </cdr:from>
    <cdr:to>
      <cdr:x>0.32521</cdr:x>
      <cdr:y>0.64937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2016224" y="2099154"/>
          <a:ext cx="442611" cy="245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1050" dirty="0">
              <a:solidFill>
                <a:schemeClr val="accent2"/>
              </a:solidFill>
            </a:rPr>
            <a:t>8.0%</a:t>
          </a:r>
        </a:p>
      </cdr:txBody>
    </cdr:sp>
  </cdr:relSizeAnchor>
  <cdr:relSizeAnchor xmlns:cdr="http://schemas.openxmlformats.org/drawingml/2006/chartDrawing">
    <cdr:from>
      <cdr:x>0.86223</cdr:x>
      <cdr:y>0.10257</cdr:y>
    </cdr:from>
    <cdr:to>
      <cdr:x>0.92594</cdr:x>
      <cdr:y>0.17178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6643389" y="370963"/>
          <a:ext cx="490877" cy="250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1000" dirty="0" smtClean="0">
              <a:solidFill>
                <a:schemeClr val="accent2"/>
              </a:solidFill>
            </a:rPr>
            <a:t>6.5%</a:t>
          </a:r>
          <a:endParaRPr lang="es-PE" sz="1000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0.8</cdr:x>
      <cdr:y>0.1426</cdr:y>
    </cdr:from>
    <cdr:to>
      <cdr:x>0.87093</cdr:x>
      <cdr:y>0.21181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6048672" y="514978"/>
          <a:ext cx="536291" cy="249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1050" dirty="0">
              <a:solidFill>
                <a:schemeClr val="accent2"/>
              </a:solidFill>
            </a:rPr>
            <a:t>11.5%</a:t>
          </a:r>
        </a:p>
      </cdr:txBody>
    </cdr:sp>
  </cdr:relSizeAnchor>
  <cdr:relSizeAnchor xmlns:cdr="http://schemas.openxmlformats.org/drawingml/2006/chartDrawing">
    <cdr:from>
      <cdr:x>0.73333</cdr:x>
      <cdr:y>0.20187</cdr:y>
    </cdr:from>
    <cdr:to>
      <cdr:x>0.80516</cdr:x>
      <cdr:y>0.27108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5544616" y="729011"/>
          <a:ext cx="543095" cy="249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1050" dirty="0">
              <a:solidFill>
                <a:schemeClr val="accent2"/>
              </a:solidFill>
            </a:rPr>
            <a:t>12.2%</a:t>
          </a:r>
        </a:p>
      </cdr:txBody>
    </cdr:sp>
  </cdr:relSizeAnchor>
  <cdr:relSizeAnchor xmlns:cdr="http://schemas.openxmlformats.org/drawingml/2006/chartDrawing">
    <cdr:from>
      <cdr:x>0.67619</cdr:x>
      <cdr:y>0.28218</cdr:y>
    </cdr:from>
    <cdr:to>
      <cdr:x>0.74322</cdr:x>
      <cdr:y>0.35139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5112568" y="1019034"/>
          <a:ext cx="506803" cy="249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1050" dirty="0">
              <a:solidFill>
                <a:schemeClr val="accent2"/>
              </a:solidFill>
            </a:rPr>
            <a:t>11.3%</a:t>
          </a:r>
        </a:p>
      </cdr:txBody>
    </cdr:sp>
  </cdr:relSizeAnchor>
  <cdr:relSizeAnchor xmlns:cdr="http://schemas.openxmlformats.org/drawingml/2006/chartDrawing">
    <cdr:from>
      <cdr:x>0.61905</cdr:x>
      <cdr:y>0.32908</cdr:y>
    </cdr:from>
    <cdr:to>
      <cdr:x>0.67759</cdr:x>
      <cdr:y>0.39829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4680520" y="1188417"/>
          <a:ext cx="442612" cy="249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1050" dirty="0">
              <a:solidFill>
                <a:schemeClr val="accent2"/>
              </a:solidFill>
            </a:rPr>
            <a:t>3.3%</a:t>
          </a:r>
        </a:p>
      </cdr:txBody>
    </cdr:sp>
  </cdr:relSizeAnchor>
  <cdr:relSizeAnchor xmlns:cdr="http://schemas.openxmlformats.org/drawingml/2006/chartDrawing">
    <cdr:from>
      <cdr:x>0.55238</cdr:x>
      <cdr:y>0.342</cdr:y>
    </cdr:from>
    <cdr:to>
      <cdr:x>0.61955</cdr:x>
      <cdr:y>0.41121</cdr:y>
    </cdr:to>
    <cdr:sp macro="" textlink="">
      <cdr:nvSpPr>
        <cdr:cNvPr id="9" name="CuadroTexto 1"/>
        <cdr:cNvSpPr txBox="1"/>
      </cdr:nvSpPr>
      <cdr:spPr>
        <a:xfrm xmlns:a="http://schemas.openxmlformats.org/drawingml/2006/main">
          <a:off x="4176464" y="1235058"/>
          <a:ext cx="507826" cy="249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1050" dirty="0">
              <a:solidFill>
                <a:schemeClr val="accent2"/>
              </a:solidFill>
            </a:rPr>
            <a:t>19.8%</a:t>
          </a:r>
        </a:p>
      </cdr:txBody>
    </cdr:sp>
  </cdr:relSizeAnchor>
  <cdr:relSizeAnchor xmlns:cdr="http://schemas.openxmlformats.org/drawingml/2006/chartDrawing">
    <cdr:from>
      <cdr:x>0.49524</cdr:x>
      <cdr:y>0.42175</cdr:y>
    </cdr:from>
    <cdr:to>
      <cdr:x>0.56866</cdr:x>
      <cdr:y>0.49097</cdr:y>
    </cdr:to>
    <cdr:sp macro="" textlink="">
      <cdr:nvSpPr>
        <cdr:cNvPr id="10" name="CuadroTexto 1"/>
        <cdr:cNvSpPr txBox="1"/>
      </cdr:nvSpPr>
      <cdr:spPr>
        <a:xfrm xmlns:a="http://schemas.openxmlformats.org/drawingml/2006/main">
          <a:off x="3744416" y="1523090"/>
          <a:ext cx="555146" cy="249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1000" dirty="0">
              <a:solidFill>
                <a:schemeClr val="accent2"/>
              </a:solidFill>
            </a:rPr>
            <a:t>20.6%</a:t>
          </a:r>
        </a:p>
      </cdr:txBody>
    </cdr:sp>
  </cdr:relSizeAnchor>
  <cdr:relSizeAnchor xmlns:cdr="http://schemas.openxmlformats.org/drawingml/2006/chartDrawing">
    <cdr:from>
      <cdr:x>0.43889</cdr:x>
      <cdr:y>0.50151</cdr:y>
    </cdr:from>
    <cdr:to>
      <cdr:x>0.51429</cdr:x>
      <cdr:y>0.57072</cdr:y>
    </cdr:to>
    <cdr:sp macro="" textlink="">
      <cdr:nvSpPr>
        <cdr:cNvPr id="11" name="CuadroTexto 1"/>
        <cdr:cNvSpPr txBox="1"/>
      </cdr:nvSpPr>
      <cdr:spPr>
        <a:xfrm xmlns:a="http://schemas.openxmlformats.org/drawingml/2006/main">
          <a:off x="3318392" y="1811122"/>
          <a:ext cx="570040" cy="249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1000" dirty="0">
              <a:solidFill>
                <a:schemeClr val="accent2"/>
              </a:solidFill>
            </a:rPr>
            <a:t>18.5%</a:t>
          </a:r>
        </a:p>
      </cdr:txBody>
    </cdr:sp>
  </cdr:relSizeAnchor>
  <cdr:relSizeAnchor xmlns:cdr="http://schemas.openxmlformats.org/drawingml/2006/chartDrawing">
    <cdr:from>
      <cdr:x>0.38224</cdr:x>
      <cdr:y>0.54758</cdr:y>
    </cdr:from>
    <cdr:to>
      <cdr:x>0.44079</cdr:x>
      <cdr:y>0.61678</cdr:y>
    </cdr:to>
    <cdr:sp macro="" textlink="">
      <cdr:nvSpPr>
        <cdr:cNvPr id="12" name="CuadroTexto 1"/>
        <cdr:cNvSpPr txBox="1"/>
      </cdr:nvSpPr>
      <cdr:spPr>
        <a:xfrm xmlns:a="http://schemas.openxmlformats.org/drawingml/2006/main">
          <a:off x="2890033" y="1977470"/>
          <a:ext cx="442688" cy="249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1050" dirty="0">
              <a:solidFill>
                <a:schemeClr val="accent2"/>
              </a:solidFill>
            </a:rPr>
            <a:t>6.8%</a:t>
          </a:r>
        </a:p>
      </cdr:txBody>
    </cdr:sp>
  </cdr:relSizeAnchor>
  <cdr:relSizeAnchor xmlns:cdr="http://schemas.openxmlformats.org/drawingml/2006/chartDrawing">
    <cdr:from>
      <cdr:x>0.32381</cdr:x>
      <cdr:y>0.56133</cdr:y>
    </cdr:from>
    <cdr:to>
      <cdr:x>0.38235</cdr:x>
      <cdr:y>0.63055</cdr:y>
    </cdr:to>
    <cdr:sp macro="" textlink="">
      <cdr:nvSpPr>
        <cdr:cNvPr id="13" name="CuadroTexto 1"/>
        <cdr:cNvSpPr txBox="1"/>
      </cdr:nvSpPr>
      <cdr:spPr>
        <a:xfrm xmlns:a="http://schemas.openxmlformats.org/drawingml/2006/main">
          <a:off x="2448272" y="2027146"/>
          <a:ext cx="442611" cy="249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1050" dirty="0">
              <a:solidFill>
                <a:schemeClr val="accent2"/>
              </a:solidFill>
            </a:rPr>
            <a:t>8.9%</a:t>
          </a:r>
        </a:p>
      </cdr:txBody>
    </cdr:sp>
  </cdr:relSizeAnchor>
  <cdr:relSizeAnchor xmlns:cdr="http://schemas.openxmlformats.org/drawingml/2006/chartDrawing">
    <cdr:from>
      <cdr:x>0.92381</cdr:x>
      <cdr:y>0.08278</cdr:y>
    </cdr:from>
    <cdr:to>
      <cdr:x>0.98235</cdr:x>
      <cdr:y>0.152</cdr:y>
    </cdr:to>
    <cdr:sp macro="" textlink="">
      <cdr:nvSpPr>
        <cdr:cNvPr id="14" name="CuadroTexto 1"/>
        <cdr:cNvSpPr txBox="1"/>
      </cdr:nvSpPr>
      <cdr:spPr>
        <a:xfrm xmlns:a="http://schemas.openxmlformats.org/drawingml/2006/main">
          <a:off x="6984776" y="298954"/>
          <a:ext cx="442612" cy="249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1000" dirty="0">
              <a:solidFill>
                <a:schemeClr val="accent2"/>
              </a:solidFill>
            </a:rPr>
            <a:t>3.8%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0.01645</cdr:x>
      <cdr:y>0.44284</cdr:y>
    </cdr:from>
    <cdr:to>
      <cdr:x>0.08563</cdr:x>
      <cdr:y>0.50482</cdr:y>
    </cdr:to>
    <cdr:sp macro="" textlink="">
      <cdr:nvSpPr>
        <cdr:cNvPr id="3" name="5 CuadroTexto"/>
        <cdr:cNvSpPr txBox="1"/>
      </cdr:nvSpPr>
      <cdr:spPr>
        <a:xfrm xmlns:a="http://schemas.openxmlformats.org/drawingml/2006/main">
          <a:off x="107950" y="2041525"/>
          <a:ext cx="454025" cy="285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050" b="1"/>
            <a:t>655</a:t>
          </a:r>
        </a:p>
      </cdr:txBody>
    </cdr:sp>
  </cdr:relSizeAnchor>
  <cdr:relSizeAnchor xmlns:cdr="http://schemas.openxmlformats.org/drawingml/2006/chartDrawing">
    <cdr:from>
      <cdr:x>0.08757</cdr:x>
      <cdr:y>0.52135</cdr:y>
    </cdr:from>
    <cdr:to>
      <cdr:x>0.15675</cdr:x>
      <cdr:y>0.58333</cdr:y>
    </cdr:to>
    <cdr:sp macro="" textlink="">
      <cdr:nvSpPr>
        <cdr:cNvPr id="4" name="5 CuadroTexto"/>
        <cdr:cNvSpPr txBox="1"/>
      </cdr:nvSpPr>
      <cdr:spPr>
        <a:xfrm xmlns:a="http://schemas.openxmlformats.org/drawingml/2006/main">
          <a:off x="574675" y="2403475"/>
          <a:ext cx="454025" cy="285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050" b="1"/>
            <a:t>489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EFF71-C86D-4E16-8D4D-A85CD731C9D1}" type="datetimeFigureOut">
              <a:rPr lang="es-PE" smtClean="0"/>
              <a:t>15/03/2016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B3F11-DFFE-4564-92FE-8F794FF746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379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3" y="950614"/>
            <a:ext cx="7235981" cy="3849987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2" y="151277"/>
            <a:ext cx="6189583" cy="712177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661A-BDAA-4579-B2F5-AA9011776D8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70" y="177312"/>
            <a:ext cx="785301" cy="273844"/>
          </a:xfrm>
        </p:spPr>
        <p:txBody>
          <a:bodyPr/>
          <a:lstStyle>
            <a:lvl1pPr>
              <a:defRPr sz="1400"/>
            </a:lvl1pPr>
          </a:lstStyle>
          <a:p>
            <a:fld id="{B97E45AC-E90B-4869-BB4D-67EEE79EAA1C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467600" y="157163"/>
            <a:ext cx="657226" cy="32385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467544" y="411510"/>
            <a:ext cx="8229600" cy="85725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rgbClr val="00B0F0"/>
                </a:solidFill>
                <a:latin typeface="+mj-lt"/>
              </a:defRPr>
            </a:lvl1pPr>
          </a:lstStyle>
          <a:p>
            <a:r>
              <a:rPr lang="es-ES" dirty="0" smtClean="0"/>
              <a:t>HAGA CLIC PARA MODIFICAR TÍTULO</a:t>
            </a:r>
            <a:endParaRPr lang="es-PE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303749" y="1765111"/>
            <a:ext cx="4536503" cy="215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algn="ctr">
              <a:defRPr sz="1400">
                <a:solidFill>
                  <a:schemeClr val="accent6"/>
                </a:solidFill>
                <a:latin typeface="Museo Sans 700" pitchFamily="50" charset="0"/>
              </a:defRPr>
            </a:lvl2pPr>
            <a:lvl3pPr algn="ctr">
              <a:defRPr sz="1400">
                <a:solidFill>
                  <a:schemeClr val="accent6"/>
                </a:solidFill>
                <a:latin typeface="Museo Sans 700" pitchFamily="50" charset="0"/>
              </a:defRPr>
            </a:lvl3pPr>
            <a:lvl4pPr algn="ctr">
              <a:defRPr sz="1400">
                <a:solidFill>
                  <a:schemeClr val="accent6"/>
                </a:solidFill>
                <a:latin typeface="Museo Sans 700" pitchFamily="50" charset="0"/>
              </a:defRPr>
            </a:lvl4pPr>
            <a:lvl5pPr algn="ctr">
              <a:defRPr sz="1400">
                <a:solidFill>
                  <a:schemeClr val="accent6"/>
                </a:solidFill>
                <a:latin typeface="Museo Sans 700" pitchFamily="50" charset="0"/>
              </a:defRPr>
            </a:lvl5pPr>
          </a:lstStyle>
          <a:p>
            <a:pPr lvl="0"/>
            <a:r>
              <a:rPr lang="es-ES" dirty="0" smtClean="0"/>
              <a:t>Clic para insertar nombre del expositor</a:t>
            </a:r>
            <a:endParaRPr lang="es-PE" dirty="0"/>
          </a:p>
        </p:txBody>
      </p:sp>
      <p:sp>
        <p:nvSpPr>
          <p:cNvPr id="14" name="11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2213739" y="1995686"/>
            <a:ext cx="4716523" cy="215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algn="ctr">
              <a:defRPr sz="1400">
                <a:solidFill>
                  <a:schemeClr val="accent6"/>
                </a:solidFill>
                <a:latin typeface="Museo Sans 700" pitchFamily="50" charset="0"/>
              </a:defRPr>
            </a:lvl2pPr>
            <a:lvl3pPr algn="ctr">
              <a:defRPr sz="1400">
                <a:solidFill>
                  <a:schemeClr val="accent6"/>
                </a:solidFill>
                <a:latin typeface="Museo Sans 700" pitchFamily="50" charset="0"/>
              </a:defRPr>
            </a:lvl3pPr>
            <a:lvl4pPr algn="ctr">
              <a:defRPr sz="1400">
                <a:solidFill>
                  <a:schemeClr val="accent6"/>
                </a:solidFill>
                <a:latin typeface="Museo Sans 700" pitchFamily="50" charset="0"/>
              </a:defRPr>
            </a:lvl4pPr>
            <a:lvl5pPr algn="ctr">
              <a:defRPr sz="1400">
                <a:solidFill>
                  <a:schemeClr val="accent6"/>
                </a:solidFill>
                <a:latin typeface="Museo Sans 700" pitchFamily="50" charset="0"/>
              </a:defRPr>
            </a:lvl5pPr>
          </a:lstStyle>
          <a:p>
            <a:r>
              <a:rPr lang="es-ES" sz="1200" dirty="0" smtClean="0">
                <a:solidFill>
                  <a:schemeClr val="accent6"/>
                </a:solidFill>
                <a:latin typeface="+mj-lt"/>
              </a:rPr>
              <a:t>Clic</a:t>
            </a:r>
            <a:r>
              <a:rPr lang="es-ES" sz="1200" baseline="0" dirty="0" smtClean="0">
                <a:solidFill>
                  <a:schemeClr val="accent6"/>
                </a:solidFill>
                <a:latin typeface="+mj-lt"/>
              </a:rPr>
              <a:t> para cargo / descriptor del expositor / nombre de Gerencia</a:t>
            </a:r>
          </a:p>
        </p:txBody>
      </p:sp>
      <p:sp>
        <p:nvSpPr>
          <p:cNvPr id="15" name="11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2213739" y="2571750"/>
            <a:ext cx="4716523" cy="215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algn="ctr">
              <a:defRPr sz="1400">
                <a:solidFill>
                  <a:schemeClr val="accent6"/>
                </a:solidFill>
                <a:latin typeface="Museo Sans 700" pitchFamily="50" charset="0"/>
              </a:defRPr>
            </a:lvl2pPr>
            <a:lvl3pPr algn="ctr">
              <a:defRPr sz="1400">
                <a:solidFill>
                  <a:schemeClr val="accent6"/>
                </a:solidFill>
                <a:latin typeface="Museo Sans 700" pitchFamily="50" charset="0"/>
              </a:defRPr>
            </a:lvl3pPr>
            <a:lvl4pPr algn="ctr">
              <a:defRPr sz="1400">
                <a:solidFill>
                  <a:schemeClr val="accent6"/>
                </a:solidFill>
                <a:latin typeface="Museo Sans 700" pitchFamily="50" charset="0"/>
              </a:defRPr>
            </a:lvl4pPr>
            <a:lvl5pPr algn="ctr">
              <a:defRPr sz="1400">
                <a:solidFill>
                  <a:schemeClr val="accent6"/>
                </a:solidFill>
                <a:latin typeface="Museo Sans 700" pitchFamily="50" charset="0"/>
              </a:defRPr>
            </a:lvl5pPr>
          </a:lstStyle>
          <a:p>
            <a:r>
              <a:rPr lang="es-ES" sz="1200" baseline="0" dirty="0" smtClean="0">
                <a:solidFill>
                  <a:schemeClr val="accent6"/>
                </a:solidFill>
                <a:latin typeface="+mj-lt"/>
              </a:rPr>
              <a:t>Clic para modificar Mes / Año</a:t>
            </a:r>
          </a:p>
        </p:txBody>
      </p:sp>
    </p:spTree>
    <p:extLst>
      <p:ext uri="{BB962C8B-B14F-4D97-AF65-F5344CB8AC3E}">
        <p14:creationId xmlns:p14="http://schemas.microsoft.com/office/powerpoint/2010/main" val="3957636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1131591"/>
            <a:ext cx="3384748" cy="3384848"/>
          </a:xfrm>
          <a:prstGeom prst="rect">
            <a:avLst/>
          </a:prstGeom>
        </p:spPr>
        <p:txBody>
          <a:bodyPr/>
          <a:lstStyle>
            <a:lvl1pPr marL="180975" indent="-180975">
              <a:buFont typeface="+mj-lt"/>
              <a:buAutoNum type="arabicPeriod"/>
              <a:defRPr sz="1400" baseline="0">
                <a:solidFill>
                  <a:schemeClr val="bg1"/>
                </a:solidFill>
              </a:defRPr>
            </a:lvl1pPr>
            <a:lvl2pPr marL="357188" indent="-176213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smtClean="0"/>
              <a:t>Tema 1</a:t>
            </a:r>
          </a:p>
          <a:p>
            <a:pPr lvl="1"/>
            <a:r>
              <a:rPr lang="es-ES" dirty="0" smtClean="0"/>
              <a:t>Sub tema 1</a:t>
            </a:r>
          </a:p>
          <a:p>
            <a:pPr lvl="0"/>
            <a:r>
              <a:rPr lang="es-ES" dirty="0" smtClean="0"/>
              <a:t>Tema 2</a:t>
            </a:r>
          </a:p>
          <a:p>
            <a:pPr lvl="1"/>
            <a:r>
              <a:rPr lang="es-ES" dirty="0" smtClean="0"/>
              <a:t>Sub tema 2</a:t>
            </a:r>
          </a:p>
        </p:txBody>
      </p:sp>
    </p:spTree>
    <p:extLst>
      <p:ext uri="{BB962C8B-B14F-4D97-AF65-F5344CB8AC3E}">
        <p14:creationId xmlns:p14="http://schemas.microsoft.com/office/powerpoint/2010/main" val="385470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619672" y="2139702"/>
            <a:ext cx="7437512" cy="857250"/>
          </a:xfrm>
          <a:prstGeom prst="rect">
            <a:avLst/>
          </a:prstGeom>
        </p:spPr>
        <p:txBody>
          <a:bodyPr anchor="ctr"/>
          <a:lstStyle>
            <a:lvl1pPr algn="just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título de tema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52330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 hasCustomPrompt="1"/>
          </p:nvPr>
        </p:nvSpPr>
        <p:spPr>
          <a:xfrm>
            <a:off x="107504" y="51470"/>
            <a:ext cx="7437512" cy="504056"/>
          </a:xfrm>
          <a:prstGeom prst="rect">
            <a:avLst/>
          </a:prstGeom>
        </p:spPr>
        <p:txBody>
          <a:bodyPr anchor="ctr"/>
          <a:lstStyle>
            <a:lvl1pPr algn="just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título de tema</a:t>
            </a: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0"/>
          </p:nvPr>
        </p:nvSpPr>
        <p:spPr>
          <a:xfrm>
            <a:off x="287338" y="771525"/>
            <a:ext cx="8569325" cy="36004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0070C0"/>
                </a:solidFill>
              </a:defRPr>
            </a:lvl1pPr>
            <a:lvl2pPr marL="742950" indent="-285750">
              <a:buClr>
                <a:schemeClr val="accent1"/>
              </a:buClr>
              <a:buFont typeface="Museo Sans 500" pitchFamily="50" charset="0"/>
              <a:buChar char="–"/>
              <a:defRPr sz="1600">
                <a:solidFill>
                  <a:srgbClr val="0070C0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solidFill>
                  <a:srgbClr val="0070C0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rgbClr val="0070C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0070C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763307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451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55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943350"/>
            <a:ext cx="7239000" cy="85725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28650"/>
            <a:ext cx="7467600" cy="33147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363060"/>
            <a:ext cx="7239001" cy="5715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3943350"/>
            <a:ext cx="7239000" cy="85725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‹Nº›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630936"/>
            <a:ext cx="3730752" cy="3291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630936"/>
            <a:ext cx="3730752" cy="3291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630936"/>
            <a:ext cx="3733800" cy="40005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1" y="630936"/>
            <a:ext cx="3735267" cy="40005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035558"/>
            <a:ext cx="3730752" cy="2880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035557"/>
            <a:ext cx="3730752" cy="2880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1" y="296465"/>
            <a:ext cx="3008313" cy="871538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1" y="1168003"/>
            <a:ext cx="3008313" cy="32896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285750"/>
            <a:ext cx="4800600" cy="4457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468565"/>
            <a:ext cx="5486400" cy="303335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285750"/>
            <a:ext cx="5867400" cy="30610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771900"/>
            <a:ext cx="4038600" cy="10287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943350"/>
            <a:ext cx="72390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628650"/>
            <a:ext cx="7467600" cy="331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4914900"/>
            <a:ext cx="71628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305300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A1BFF28-7A78-4393-9577-5BAAAFE2503F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9" y="4286250"/>
            <a:ext cx="242887" cy="32385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870436" y="3587262"/>
            <a:ext cx="196947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698992-9F5B-4E9D-871D-4517B2EC8643}" type="datetimeFigureOut">
              <a:rPr lang="en-US" smtClean="0"/>
              <a:t>3/15/2016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53" r:id="rId16"/>
    <p:sldLayoutId id="2147483654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egulatel.osiptel.gob.pe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642492"/>
            <a:ext cx="8229600" cy="857250"/>
          </a:xfrm>
        </p:spPr>
        <p:txBody>
          <a:bodyPr/>
          <a:lstStyle/>
          <a:p>
            <a:pPr algn="ctr"/>
            <a:r>
              <a:rPr lang="es-PE" dirty="0" smtClean="0">
                <a:solidFill>
                  <a:schemeClr val="tx1">
                    <a:lumMod val="50000"/>
                  </a:schemeClr>
                </a:solidFill>
              </a:rPr>
              <a:t>Satisfacción del Usuario y Políticas para Protección de sus Derechos</a:t>
            </a:r>
            <a:endParaRPr lang="es-PE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2321749" y="4156050"/>
            <a:ext cx="4716523" cy="215900"/>
          </a:xfrm>
        </p:spPr>
        <p:txBody>
          <a:bodyPr>
            <a:normAutofit fontScale="62500" lnSpcReduction="20000"/>
          </a:bodyPr>
          <a:lstStyle/>
          <a:p>
            <a:r>
              <a:rPr lang="es-PE" sz="1600" dirty="0" smtClean="0">
                <a:solidFill>
                  <a:srgbClr val="C00000"/>
                </a:solidFill>
              </a:rPr>
              <a:t>15 de marzo de 2016</a:t>
            </a:r>
            <a:endParaRPr lang="es-PE" sz="1600" dirty="0">
              <a:solidFill>
                <a:srgbClr val="C00000"/>
              </a:solidFill>
            </a:endParaRP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1763688" y="2444820"/>
            <a:ext cx="5832647" cy="145229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6"/>
                </a:solidFill>
                <a:latin typeface="Museo Sans 700" pitchFamily="50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Museo Sans 700" pitchFamily="50" charset="0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6"/>
                </a:solidFill>
                <a:latin typeface="Museo Sans 700" pitchFamily="50" charset="0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6"/>
                </a:solidFill>
                <a:latin typeface="Museo Sans 7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</a:rPr>
              <a:t>Gonzalo Ruiz Díaz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PE" sz="1600" b="1" dirty="0" smtClean="0">
                <a:solidFill>
                  <a:srgbClr val="C00000"/>
                </a:solidFill>
                <a:latin typeface="Gill Sans MT"/>
              </a:rPr>
              <a:t>gruiz@pucp.edu.pe</a:t>
            </a:r>
            <a:endParaRPr kumimoji="0" lang="es-PE" sz="1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47422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/>
              <a:t>“Alfabetización Digital y Empoderamiento de los Usuarios”</a:t>
            </a:r>
          </a:p>
          <a:p>
            <a:pPr algn="ctr"/>
            <a:r>
              <a:rPr lang="es-PE" sz="2400" b="1" dirty="0" smtClean="0"/>
              <a:t>Instituto Federal de Telecomunicaciones (IFT)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41614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179512" y="51470"/>
            <a:ext cx="8928992" cy="504056"/>
          </a:xfrm>
        </p:spPr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</a:rPr>
              <a:t>Pilares Estratégicos del OSIPTEL</a:t>
            </a:r>
            <a:endParaRPr lang="es-PE" b="1" dirty="0">
              <a:solidFill>
                <a:schemeClr val="tx1"/>
              </a:solidFill>
            </a:endParaRPr>
          </a:p>
        </p:txBody>
      </p:sp>
      <p:pic>
        <p:nvPicPr>
          <p:cNvPr id="5" name="1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131590"/>
            <a:ext cx="567576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1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779662"/>
            <a:ext cx="9144000" cy="857250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Medición Satisfacción del Usuario</a:t>
            </a:r>
            <a:br>
              <a:rPr lang="es-PE" b="1" dirty="0" smtClean="0">
                <a:solidFill>
                  <a:schemeClr val="tx1"/>
                </a:solidFill>
              </a:rPr>
            </a:br>
            <a:r>
              <a:rPr lang="es-PE" dirty="0">
                <a:solidFill>
                  <a:schemeClr val="tx1"/>
                </a:solidFill>
              </a:rPr>
              <a:t/>
            </a:r>
            <a:br>
              <a:rPr lang="es-PE" dirty="0">
                <a:solidFill>
                  <a:schemeClr val="tx1"/>
                </a:solidFill>
              </a:rPr>
            </a:br>
            <a:r>
              <a:rPr lang="es-PE" dirty="0"/>
              <a:t>Brecha Satisfacción   =   Expectativa  del Usuario  -   Calidad/Precio Percibida </a:t>
            </a:r>
            <a:br>
              <a:rPr lang="es-PE" dirty="0"/>
            </a:br>
            <a:endParaRPr lang="es-P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832" y="123478"/>
            <a:ext cx="7437512" cy="504056"/>
          </a:xfrm>
        </p:spPr>
        <p:txBody>
          <a:bodyPr/>
          <a:lstStyle/>
          <a:p>
            <a:r>
              <a:rPr lang="es-PE" dirty="0">
                <a:solidFill>
                  <a:schemeClr val="tx1"/>
                </a:solidFill>
              </a:rPr>
              <a:t>Calidad del Servicio y Calidad Percibida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38567874"/>
              </p:ext>
            </p:extLst>
          </p:nvPr>
        </p:nvGraphicFramePr>
        <p:xfrm>
          <a:off x="802433" y="1347614"/>
          <a:ext cx="7009927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16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5541"/>
            <a:ext cx="2956864" cy="485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-2983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American </a:t>
            </a:r>
            <a:r>
              <a:rPr lang="es-PE" b="1" dirty="0" err="1" smtClean="0"/>
              <a:t>Customer</a:t>
            </a:r>
            <a:r>
              <a:rPr lang="es-PE" b="1" dirty="0" smtClean="0"/>
              <a:t> </a:t>
            </a:r>
            <a:r>
              <a:rPr lang="es-PE" b="1" dirty="0" err="1" smtClean="0"/>
              <a:t>Satisfaction</a:t>
            </a:r>
            <a:r>
              <a:rPr lang="es-PE" b="1" dirty="0" smtClean="0"/>
              <a:t> </a:t>
            </a:r>
            <a:r>
              <a:rPr lang="es-PE" b="1" dirty="0" err="1" smtClean="0"/>
              <a:t>Index</a:t>
            </a:r>
            <a:endParaRPr lang="es-PE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3518"/>
            <a:ext cx="3312368" cy="277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427984" y="-2983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err="1" smtClean="0"/>
              <a:t>National</a:t>
            </a:r>
            <a:r>
              <a:rPr lang="es-PE" b="1" dirty="0" smtClean="0"/>
              <a:t> </a:t>
            </a:r>
            <a:r>
              <a:rPr lang="es-PE" b="1" dirty="0" err="1" smtClean="0"/>
              <a:t>Customer</a:t>
            </a:r>
            <a:r>
              <a:rPr lang="es-PE" b="1" dirty="0" smtClean="0"/>
              <a:t> </a:t>
            </a:r>
            <a:r>
              <a:rPr lang="es-PE" b="1" dirty="0" err="1" smtClean="0"/>
              <a:t>Satisfaction</a:t>
            </a:r>
            <a:r>
              <a:rPr lang="es-PE" b="1" dirty="0" smtClean="0"/>
              <a:t> </a:t>
            </a:r>
            <a:r>
              <a:rPr lang="es-PE" b="1" dirty="0" err="1" smtClean="0"/>
              <a:t>Index</a:t>
            </a:r>
            <a:r>
              <a:rPr lang="es-PE" b="1" dirty="0" smtClean="0"/>
              <a:t> - UK</a:t>
            </a:r>
            <a:endParaRPr lang="es-PE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067944" y="357986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Niveles de satisfacción relativamente bajos en la industria de telecomunicaciones son un hecho estilizado en países desarrollados y en desarrollo</a:t>
            </a:r>
            <a:endParaRPr lang="es-PE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" y="462709"/>
            <a:ext cx="935482" cy="77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2810"/>
            <a:ext cx="952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2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0832" y="51470"/>
            <a:ext cx="7437512" cy="504056"/>
          </a:xfrm>
        </p:spPr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</a:rPr>
              <a:t>Medición Nivel de Satisfacción de Usuarios: Metodología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467544" y="2715766"/>
            <a:ext cx="7920880" cy="2232247"/>
          </a:xfrm>
        </p:spPr>
        <p:txBody>
          <a:bodyPr/>
          <a:lstStyle/>
          <a:p>
            <a:r>
              <a:rPr lang="es-PE" sz="1200" dirty="0">
                <a:solidFill>
                  <a:schemeClr val="tx1"/>
                </a:solidFill>
              </a:rPr>
              <a:t>Temas </a:t>
            </a:r>
            <a:r>
              <a:rPr lang="es-PE" sz="1200" dirty="0" smtClean="0">
                <a:solidFill>
                  <a:schemeClr val="tx1"/>
                </a:solidFill>
              </a:rPr>
              <a:t>evaluados (procesos</a:t>
            </a:r>
            <a:r>
              <a:rPr lang="es-PE" sz="1200" dirty="0">
                <a:solidFill>
                  <a:schemeClr val="tx1"/>
                </a:solidFill>
              </a:rPr>
              <a:t>):</a:t>
            </a:r>
          </a:p>
          <a:p>
            <a:pPr lvl="1"/>
            <a:r>
              <a:rPr lang="es-PE" sz="1200" dirty="0">
                <a:solidFill>
                  <a:schemeClr val="tx1"/>
                </a:solidFill>
              </a:rPr>
              <a:t>Calidad del Producto</a:t>
            </a:r>
          </a:p>
          <a:p>
            <a:pPr lvl="1"/>
            <a:r>
              <a:rPr lang="es-PE" sz="1200" dirty="0">
                <a:solidFill>
                  <a:schemeClr val="tx1"/>
                </a:solidFill>
              </a:rPr>
              <a:t>Calidad del Servicio de Atención al Usuario</a:t>
            </a:r>
          </a:p>
          <a:p>
            <a:pPr lvl="1"/>
            <a:r>
              <a:rPr lang="es-PE" sz="1200" dirty="0">
                <a:solidFill>
                  <a:schemeClr val="tx1"/>
                </a:solidFill>
              </a:rPr>
              <a:t>Facturación/Tarjetas de pago</a:t>
            </a:r>
          </a:p>
          <a:p>
            <a:pPr lvl="1"/>
            <a:r>
              <a:rPr lang="es-PE" sz="1200" dirty="0">
                <a:solidFill>
                  <a:schemeClr val="tx1"/>
                </a:solidFill>
              </a:rPr>
              <a:t>Planes y Promociones</a:t>
            </a:r>
          </a:p>
          <a:p>
            <a:pPr algn="just"/>
            <a:r>
              <a:rPr lang="es-PE" sz="1200" dirty="0" smtClean="0">
                <a:solidFill>
                  <a:schemeClr val="tx1"/>
                </a:solidFill>
              </a:rPr>
              <a:t>Cada uno </a:t>
            </a:r>
            <a:r>
              <a:rPr lang="es-PE" sz="1200" dirty="0">
                <a:solidFill>
                  <a:schemeClr val="tx1"/>
                </a:solidFill>
              </a:rPr>
              <a:t>de los puntos </a:t>
            </a:r>
            <a:r>
              <a:rPr lang="es-PE" sz="1200" dirty="0" smtClean="0">
                <a:solidFill>
                  <a:schemeClr val="tx1"/>
                </a:solidFill>
              </a:rPr>
              <a:t>que se evalúan en </a:t>
            </a:r>
            <a:r>
              <a:rPr lang="es-PE" sz="1200" dirty="0">
                <a:solidFill>
                  <a:schemeClr val="tx1"/>
                </a:solidFill>
              </a:rPr>
              <a:t>estos procesos, se denominan “atributos”, los </a:t>
            </a:r>
            <a:r>
              <a:rPr lang="es-PE" sz="1200" dirty="0" smtClean="0">
                <a:solidFill>
                  <a:schemeClr val="tx1"/>
                </a:solidFill>
              </a:rPr>
              <a:t>mismos que se refieren </a:t>
            </a:r>
            <a:r>
              <a:rPr lang="es-PE" sz="1200" dirty="0">
                <a:solidFill>
                  <a:schemeClr val="tx1"/>
                </a:solidFill>
              </a:rPr>
              <a:t>a cada una de las alternativas de las preguntas que conforman el cuestionario.</a:t>
            </a:r>
          </a:p>
          <a:p>
            <a:pPr algn="just"/>
            <a:r>
              <a:rPr lang="es-PE" sz="1200" dirty="0">
                <a:solidFill>
                  <a:schemeClr val="tx1"/>
                </a:solidFill>
              </a:rPr>
              <a:t>Los procesos fueron identificados de la propia cadena de valor de la provisión del servicio de telecomunicaciones (antes, durante y después de la contratación del servicio, así como los servicios de post venta).</a:t>
            </a:r>
          </a:p>
          <a:p>
            <a:pPr algn="just"/>
            <a:r>
              <a:rPr lang="es-PE" sz="1200" dirty="0">
                <a:solidFill>
                  <a:schemeClr val="tx1"/>
                </a:solidFill>
              </a:rPr>
              <a:t>Los atributos a calificarse son seleccionados por los usuarios a través de estudios </a:t>
            </a:r>
            <a:r>
              <a:rPr lang="es-PE" sz="1200" dirty="0" smtClean="0">
                <a:solidFill>
                  <a:schemeClr val="tx1"/>
                </a:solidFill>
              </a:rPr>
              <a:t>cualitativos.</a:t>
            </a:r>
            <a:endParaRPr lang="es-PE" sz="1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920526"/>
              </p:ext>
            </p:extLst>
          </p:nvPr>
        </p:nvGraphicFramePr>
        <p:xfrm>
          <a:off x="2411759" y="699539"/>
          <a:ext cx="4449316" cy="1938911"/>
        </p:xfrm>
        <a:graphic>
          <a:graphicData uri="http://schemas.openxmlformats.org/drawingml/2006/table">
            <a:tbl>
              <a:tblPr/>
              <a:tblGrid>
                <a:gridCol w="786909"/>
                <a:gridCol w="934455"/>
                <a:gridCol w="996752"/>
                <a:gridCol w="865600"/>
                <a:gridCol w="865600"/>
              </a:tblGrid>
              <a:tr h="21763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PERU: Nivel 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satisfacción de los usuarios (del 0 al 100)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17633">
                <a:tc>
                  <a:txBody>
                    <a:bodyPr/>
                    <a:lstStyle/>
                    <a:p>
                      <a:pPr algn="l" fontAlgn="ctr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Años / Servicios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Telefonía Fija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Telefonía Móvil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Internet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TV. </a:t>
                      </a:r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 Paga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76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3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Fuente: Gerencia de Protección y Servicio al Usuario del OSIPTEL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7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0832" y="411510"/>
            <a:ext cx="7437512" cy="504056"/>
          </a:xfrm>
        </p:spPr>
        <p:txBody>
          <a:bodyPr/>
          <a:lstStyle/>
          <a:p>
            <a:r>
              <a:rPr lang="es-PE" sz="2800" dirty="0" smtClean="0">
                <a:solidFill>
                  <a:schemeClr val="bg2">
                    <a:lumMod val="10000"/>
                  </a:schemeClr>
                </a:solidFill>
              </a:rPr>
              <a:t> Aspectos Conceptuales: Factores que afectan brecha de satisfacción en el sector telecomunicaciones</a:t>
            </a:r>
            <a:endParaRPr lang="es-PE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418456"/>
            <a:ext cx="83529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PE" sz="2800" dirty="0" smtClean="0"/>
              <a:t>Alto dinamismo del sector en el que expectativas del usuario son elevadas y crecen aun ritmo importante.</a:t>
            </a:r>
          </a:p>
          <a:p>
            <a:pPr marL="285750" indent="-285750" algn="just">
              <a:buFontTx/>
              <a:buChar char="-"/>
            </a:pPr>
            <a:r>
              <a:rPr lang="es-PE" sz="2800" dirty="0" err="1" smtClean="0"/>
              <a:t>QoE</a:t>
            </a:r>
            <a:r>
              <a:rPr lang="es-PE" sz="2800" dirty="0" smtClean="0"/>
              <a:t>: Tercerización de atención al cliente, atención de averías, Incentivos a </a:t>
            </a:r>
            <a:r>
              <a:rPr lang="es-PE" sz="2800" dirty="0"/>
              <a:t>l</a:t>
            </a:r>
            <a:r>
              <a:rPr lang="es-PE" sz="2800" dirty="0" smtClean="0"/>
              <a:t>a inversión ¿Modelo de Negocio?.</a:t>
            </a:r>
          </a:p>
          <a:p>
            <a:pPr marL="285750" indent="-285750" algn="just">
              <a:buFontTx/>
              <a:buChar char="-"/>
            </a:pPr>
            <a:r>
              <a:rPr lang="es-PE" sz="2800" dirty="0" err="1" smtClean="0"/>
              <a:t>QoS</a:t>
            </a:r>
            <a:r>
              <a:rPr lang="es-PE" sz="2800" dirty="0" smtClean="0"/>
              <a:t>: Barreras municipales a la inversión. </a:t>
            </a:r>
          </a:p>
          <a:p>
            <a:pPr marL="285750" indent="-285750" algn="just">
              <a:buFontTx/>
              <a:buChar char="-"/>
            </a:pPr>
            <a:r>
              <a:rPr lang="es-PE" sz="2800" dirty="0" smtClean="0"/>
              <a:t>Inefectividad de herramientas regulatorias.</a:t>
            </a:r>
          </a:p>
          <a:p>
            <a:pPr marL="285750" indent="-285750" algn="just">
              <a:buFontTx/>
              <a:buChar char="-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557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34" y="1995686"/>
            <a:ext cx="9057184" cy="857250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Protección de los Usuarios de los Servicios de </a:t>
            </a:r>
            <a:br>
              <a:rPr lang="es-PE" b="1" dirty="0" smtClean="0">
                <a:solidFill>
                  <a:schemeClr val="tx1"/>
                </a:solidFill>
              </a:rPr>
            </a:br>
            <a:r>
              <a:rPr lang="es-PE" b="1" dirty="0" smtClean="0">
                <a:solidFill>
                  <a:schemeClr val="tx1"/>
                </a:solidFill>
              </a:rPr>
              <a:t>Telecomunicaciones: Experiencia del Perú</a:t>
            </a:r>
            <a:endParaRPr lang="es-P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323528" y="51470"/>
            <a:ext cx="8928992" cy="504056"/>
          </a:xfrm>
        </p:spPr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</a:rPr>
              <a:t>El OSIPTEL y los Usuarios</a:t>
            </a:r>
            <a:endParaRPr lang="es-PE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9702"/>
            <a:ext cx="2942100" cy="1765260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338895095"/>
              </p:ext>
            </p:extLst>
          </p:nvPr>
        </p:nvGraphicFramePr>
        <p:xfrm>
          <a:off x="3131840" y="303498"/>
          <a:ext cx="5904656" cy="45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01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0832" y="51470"/>
            <a:ext cx="7437512" cy="504056"/>
          </a:xfrm>
        </p:spPr>
        <p:txBody>
          <a:bodyPr/>
          <a:lstStyle/>
          <a:p>
            <a:r>
              <a:rPr lang="es-PE" b="1" dirty="0" err="1" smtClean="0">
                <a:solidFill>
                  <a:schemeClr val="tx1"/>
                </a:solidFill>
              </a:rPr>
              <a:t>Modenización</a:t>
            </a:r>
            <a:r>
              <a:rPr lang="es-PE" b="1" dirty="0" smtClean="0">
                <a:solidFill>
                  <a:schemeClr val="tx1"/>
                </a:solidFill>
              </a:rPr>
              <a:t> del Marco Normativo de Protección a Usuarios</a:t>
            </a:r>
            <a:endParaRPr lang="es-PE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44349385"/>
              </p:ext>
            </p:extLst>
          </p:nvPr>
        </p:nvGraphicFramePr>
        <p:xfrm>
          <a:off x="683568" y="699542"/>
          <a:ext cx="7848872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8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46" y="1707654"/>
            <a:ext cx="9123053" cy="857250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Empoderamiento del usuario y servicios de información</a:t>
            </a:r>
            <a:endParaRPr lang="es-P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691680" y="1275606"/>
            <a:ext cx="6336704" cy="3384848"/>
          </a:xfrm>
        </p:spPr>
        <p:txBody>
          <a:bodyPr/>
          <a:lstStyle/>
          <a:p>
            <a:r>
              <a:rPr lang="es-PE" sz="1800" dirty="0" smtClean="0">
                <a:solidFill>
                  <a:schemeClr val="tx1"/>
                </a:solidFill>
              </a:rPr>
              <a:t>La Experiencia del Perú</a:t>
            </a:r>
          </a:p>
          <a:p>
            <a:pPr lvl="1"/>
            <a:r>
              <a:rPr lang="es-PE" sz="1800" dirty="0" smtClean="0">
                <a:solidFill>
                  <a:schemeClr val="tx1"/>
                </a:solidFill>
              </a:rPr>
              <a:t>Los Servicios de Telecomunicaciones en el Perú</a:t>
            </a:r>
          </a:p>
          <a:p>
            <a:pPr lvl="1"/>
            <a:r>
              <a:rPr lang="es-PE" sz="1800" dirty="0" smtClean="0">
                <a:solidFill>
                  <a:schemeClr val="tx1"/>
                </a:solidFill>
              </a:rPr>
              <a:t>OSIPTEL</a:t>
            </a:r>
          </a:p>
          <a:p>
            <a:pPr lvl="1"/>
            <a:r>
              <a:rPr lang="es-PE" sz="1800" dirty="0">
                <a:solidFill>
                  <a:schemeClr val="tx1"/>
                </a:solidFill>
              </a:rPr>
              <a:t>Satisfacción del Usuario</a:t>
            </a:r>
          </a:p>
          <a:p>
            <a:pPr lvl="1"/>
            <a:r>
              <a:rPr lang="es-PE" sz="1800" dirty="0" smtClean="0">
                <a:solidFill>
                  <a:schemeClr val="tx1"/>
                </a:solidFill>
              </a:rPr>
              <a:t>Protección de Usuarios de los Servicios de Telecomunicaciones</a:t>
            </a:r>
          </a:p>
          <a:p>
            <a:pPr lvl="1"/>
            <a:r>
              <a:rPr lang="es-PE" sz="1800" dirty="0">
                <a:solidFill>
                  <a:schemeClr val="tx1"/>
                </a:solidFill>
              </a:rPr>
              <a:t>Empoderamiento del usuario y servicios de </a:t>
            </a:r>
            <a:r>
              <a:rPr lang="es-PE" sz="1800" dirty="0" smtClean="0">
                <a:solidFill>
                  <a:schemeClr val="tx1"/>
                </a:solidFill>
              </a:rPr>
              <a:t>información</a:t>
            </a:r>
          </a:p>
          <a:p>
            <a:r>
              <a:rPr lang="es-PE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Regulatel</a:t>
            </a:r>
            <a:r>
              <a:rPr lang="es-PE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: Grupo </a:t>
            </a:r>
            <a:r>
              <a:rPr lang="es-PE" sz="1800" dirty="0">
                <a:solidFill>
                  <a:schemeClr val="tx1"/>
                </a:solidFill>
                <a:latin typeface="Gill Sans MT" panose="020B0502020104020203" pitchFamily="34" charset="0"/>
              </a:rPr>
              <a:t>de Trabajo sobre Protección y Calidad de Servicio al </a:t>
            </a:r>
            <a:r>
              <a:rPr lang="es-PE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Usuario</a:t>
            </a:r>
            <a:endParaRPr lang="es-PE" sz="1800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33950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9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022" y="51471"/>
            <a:ext cx="8924482" cy="504056"/>
          </a:xfrm>
        </p:spPr>
        <p:txBody>
          <a:bodyPr>
            <a:normAutofit/>
          </a:bodyPr>
          <a:lstStyle/>
          <a:p>
            <a:r>
              <a:rPr lang="es-PE" b="1" dirty="0" smtClean="0">
                <a:solidFill>
                  <a:schemeClr val="tx1"/>
                </a:solidFill>
              </a:rPr>
              <a:t>Página web 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779662"/>
            <a:ext cx="2106104" cy="20882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33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useo Sans 500" pitchFamily="50" charset="0"/>
              <a:buChar char="–"/>
              <a:defRPr sz="2133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1500" b="1" dirty="0"/>
              <a:t>Sección especial para usuarios con información relevante sobre derechos, procedimientos de reclamos, recomendaciones a considerar antes de contratar, entre otros.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798859"/>
            <a:ext cx="4905747" cy="407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840" y="51470"/>
            <a:ext cx="7437512" cy="504056"/>
          </a:xfrm>
        </p:spPr>
        <p:txBody>
          <a:bodyPr/>
          <a:lstStyle/>
          <a:p>
            <a:r>
              <a:rPr lang="es-PE" b="1" dirty="0" smtClean="0">
                <a:solidFill>
                  <a:schemeClr val="tx1"/>
                </a:solidFill>
              </a:rPr>
              <a:t>Servicios en Línea para los Usuarios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8" name="Rectángulo 4"/>
          <p:cNvSpPr>
            <a:spLocks noChangeArrowheads="1"/>
          </p:cNvSpPr>
          <p:nvPr/>
        </p:nvSpPr>
        <p:spPr bwMode="auto">
          <a:xfrm>
            <a:off x="3597492" y="4610477"/>
            <a:ext cx="4748859" cy="338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s-PE" altLang="es-PE" sz="1600" dirty="0"/>
              <a:t>http://www.osiptel.gob.pe/categoria/servicios-en-linea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23528" y="1923678"/>
            <a:ext cx="2431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rgbClr val="0070C0"/>
                </a:solidFill>
              </a:rPr>
              <a:t>Servicios en línea para </a:t>
            </a:r>
            <a:r>
              <a:rPr lang="es-PE" sz="1600" b="1" dirty="0" smtClean="0">
                <a:solidFill>
                  <a:srgbClr val="0070C0"/>
                </a:solidFill>
              </a:rPr>
              <a:t>los usuarios</a:t>
            </a:r>
            <a:endParaRPr lang="es-PE" sz="1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26" y="485525"/>
            <a:ext cx="3846190" cy="404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6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562" t="8309" r="25352" b="45648"/>
          <a:stretch/>
        </p:blipFill>
        <p:spPr>
          <a:xfrm>
            <a:off x="3275856" y="939518"/>
            <a:ext cx="5614800" cy="329175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7505" y="51471"/>
            <a:ext cx="8924482" cy="504056"/>
          </a:xfrm>
        </p:spPr>
        <p:txBody>
          <a:bodyPr>
            <a:normAutofit/>
          </a:bodyPr>
          <a:lstStyle/>
          <a:p>
            <a:r>
              <a:rPr lang="es-PE" b="1" dirty="0" smtClean="0">
                <a:solidFill>
                  <a:schemeClr val="tx1"/>
                </a:solidFill>
              </a:rPr>
              <a:t>Consulta de Expedientes Virtual - TRASU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39552" y="1923678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 smtClean="0">
                <a:solidFill>
                  <a:srgbClr val="0070C0"/>
                </a:solidFill>
              </a:rPr>
              <a:t>Sistema que permite a los usuarios acceder a sus expedientes de apelación y queja (TRASU)</a:t>
            </a:r>
            <a:endParaRPr lang="es-PE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838" y="36382"/>
            <a:ext cx="5688632" cy="504056"/>
          </a:xfrm>
        </p:spPr>
        <p:txBody>
          <a:bodyPr/>
          <a:lstStyle/>
          <a:p>
            <a:r>
              <a:rPr lang="es-ES" sz="2600" b="1" dirty="0">
                <a:solidFill>
                  <a:schemeClr val="tx1"/>
                </a:solidFill>
              </a:rPr>
              <a:t>teveo.pe</a:t>
            </a:r>
          </a:p>
        </p:txBody>
      </p:sp>
      <p:sp>
        <p:nvSpPr>
          <p:cNvPr id="12" name="2 Rectángulo"/>
          <p:cNvSpPr/>
          <p:nvPr/>
        </p:nvSpPr>
        <p:spPr>
          <a:xfrm>
            <a:off x="3816136" y="1109853"/>
            <a:ext cx="4860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Es un aplicativo que se </a:t>
            </a:r>
            <a:r>
              <a:rPr lang="es-PE" dirty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instala de forma gratuita en </a:t>
            </a:r>
            <a:r>
              <a:rPr lang="es-PE" dirty="0" smtClean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un </a:t>
            </a:r>
            <a:r>
              <a:rPr lang="es-PE" dirty="0" err="1" smtClean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smartphone</a:t>
            </a:r>
            <a:r>
              <a:rPr lang="es-PE" dirty="0" smtClean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 </a:t>
            </a:r>
            <a:r>
              <a:rPr lang="es-PE" dirty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y permite registrar de forma constante la calidad de </a:t>
            </a:r>
            <a:r>
              <a:rPr lang="es-PE" dirty="0" smtClean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señal.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La información es </a:t>
            </a:r>
            <a:r>
              <a:rPr lang="es-PE" dirty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recopilada en los servidores </a:t>
            </a:r>
            <a:r>
              <a:rPr lang="es-PE" dirty="0" smtClean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del OSIPTEL </a:t>
            </a:r>
            <a:r>
              <a:rPr lang="es-PE" dirty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bajo estrictos estándares de seguridad y permite</a:t>
            </a:r>
            <a:r>
              <a:rPr lang="es-PE" dirty="0" smtClean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:</a:t>
            </a:r>
            <a:endParaRPr lang="es-PE" dirty="0">
              <a:solidFill>
                <a:schemeClr val="tx1">
                  <a:lumMod val="50000"/>
                </a:schemeClr>
              </a:solidFill>
              <a:ea typeface="Cambria Math" panose="02040503050406030204" pitchFamily="18" charset="0"/>
            </a:endParaRPr>
          </a:p>
        </p:txBody>
      </p:sp>
      <p:pic>
        <p:nvPicPr>
          <p:cNvPr id="17" name="Picture 2" descr="http://teveo.pe/images/article3_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68" y="794992"/>
            <a:ext cx="1807679" cy="163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0" y="2427734"/>
            <a:ext cx="3428896" cy="235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/>
          <a:srcRect l="19360" t="47727" r="19041" b="24631"/>
          <a:stretch/>
        </p:blipFill>
        <p:spPr>
          <a:xfrm>
            <a:off x="3765240" y="3433595"/>
            <a:ext cx="4790054" cy="13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1470"/>
            <a:ext cx="7437512" cy="504056"/>
          </a:xfrm>
        </p:spPr>
        <p:txBody>
          <a:bodyPr/>
          <a:lstStyle/>
          <a:p>
            <a:r>
              <a:rPr lang="es-PE" b="1" dirty="0" err="1" smtClean="0">
                <a:solidFill>
                  <a:schemeClr val="tx1"/>
                </a:solidFill>
              </a:rPr>
              <a:t>Indice</a:t>
            </a:r>
            <a:r>
              <a:rPr lang="es-PE" b="1" dirty="0" smtClean="0">
                <a:solidFill>
                  <a:schemeClr val="tx1"/>
                </a:solidFill>
              </a:rPr>
              <a:t> de Conectividad Móvil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sz="quarter" idx="10"/>
          </p:nvPr>
        </p:nvSpPr>
        <p:spPr>
          <a:xfrm>
            <a:off x="456117" y="1995686"/>
            <a:ext cx="7560840" cy="2664296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s-PE" dirty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Caso Lima Metropolitana:</a:t>
            </a:r>
          </a:p>
          <a:p>
            <a:pPr algn="just"/>
            <a:r>
              <a:rPr lang="es-PE" dirty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Se evaluaron los 49 distritos de Lima Metropolitana.</a:t>
            </a:r>
          </a:p>
          <a:p>
            <a:pPr algn="just"/>
            <a:r>
              <a:rPr lang="es-PE" dirty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Se realizaron consultas a los cuatro (4) operadores móviles con presencia en Lima Metropolitana, sobre las facilidades burocráticas para el despliegue de infraestructura móvil y de conectividad que les brindan las municipalidades.</a:t>
            </a:r>
          </a:p>
          <a:p>
            <a:pPr lvl="0" algn="just"/>
            <a:r>
              <a:rPr lang="es-PE" dirty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Se analizaron los Textos Únicos de Procedimientos Administrativos de los 49 distritos de Lima Metropolitana.</a:t>
            </a:r>
          </a:p>
          <a:p>
            <a:pPr lvl="0" algn="just"/>
            <a:r>
              <a:rPr lang="es-PE" dirty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Se utilizaron reportes y mediciones de calidad de servicio de los cuatro (4) operadores móviles con presencia en Lima Metropolitana.</a:t>
            </a:r>
          </a:p>
          <a:p>
            <a:pPr lvl="0" algn="just"/>
            <a:r>
              <a:rPr lang="es-PE" dirty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El periodo de evaluación fue el primer trimestre del año 2015.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56117" y="771550"/>
            <a:ext cx="83529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Objetivo:</a:t>
            </a:r>
          </a:p>
          <a:p>
            <a:pPr algn="just"/>
            <a:r>
              <a:rPr lang="es-PE" sz="1600" dirty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Ayudar a promover un mayor compromiso por parte de los gobiernos locales, mediante el reconocimiento público </a:t>
            </a:r>
            <a:r>
              <a:rPr lang="es-PE" sz="1600" dirty="0" smtClean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del </a:t>
            </a:r>
            <a:r>
              <a:rPr lang="es-PE" sz="1600" dirty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OSIPTEL de aquellos burgomaestres que </a:t>
            </a:r>
            <a:r>
              <a:rPr lang="es-PE" sz="1600" dirty="0" smtClean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realizan una </a:t>
            </a:r>
            <a:r>
              <a:rPr lang="es-PE" sz="1600" dirty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</a:rPr>
              <a:t>buena labor en cuanto a la facilitación del despliegue de infraestructura de redes móviles.</a:t>
            </a:r>
          </a:p>
          <a:p>
            <a:endParaRPr lang="es-PE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err="1" smtClean="0">
                <a:solidFill>
                  <a:schemeClr val="tx1"/>
                </a:solidFill>
              </a:rPr>
              <a:t>Indice</a:t>
            </a:r>
            <a:r>
              <a:rPr lang="es-PE" b="1" dirty="0" smtClean="0">
                <a:solidFill>
                  <a:schemeClr val="tx1"/>
                </a:solidFill>
              </a:rPr>
              <a:t> de Conectividad Móvil</a:t>
            </a:r>
            <a:endParaRPr lang="es-PE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301326"/>
              </p:ext>
            </p:extLst>
          </p:nvPr>
        </p:nvGraphicFramePr>
        <p:xfrm>
          <a:off x="611560" y="730439"/>
          <a:ext cx="4896544" cy="3628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569"/>
                <a:gridCol w="964607"/>
                <a:gridCol w="1224136"/>
                <a:gridCol w="864096"/>
                <a:gridCol w="1224136"/>
              </a:tblGrid>
              <a:tr h="488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b="1" kern="1200" dirty="0">
                          <a:solidFill>
                            <a:srgbClr val="0070C0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Puesto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b="1" kern="1200" dirty="0">
                          <a:solidFill>
                            <a:srgbClr val="0070C0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Distritos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b="1" kern="1200" dirty="0">
                          <a:solidFill>
                            <a:srgbClr val="0070C0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Índice de Conectividad Móvil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b="1" kern="1200" dirty="0" smtClean="0">
                          <a:solidFill>
                            <a:srgbClr val="0070C0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Distrital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b="1" kern="1200" dirty="0" smtClean="0">
                          <a:solidFill>
                            <a:srgbClr val="0070C0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(50%*IC+50%*IG)</a:t>
                      </a:r>
                      <a:endParaRPr lang="es-PE" sz="1050" b="1" kern="1200" dirty="0">
                        <a:solidFill>
                          <a:srgbClr val="0070C0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b="1" kern="1200" dirty="0">
                          <a:solidFill>
                            <a:srgbClr val="0070C0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Indicador Calidad de </a:t>
                      </a:r>
                      <a:r>
                        <a:rPr lang="es-PE" sz="1050" b="1" kern="1200" dirty="0" smtClean="0">
                          <a:solidFill>
                            <a:srgbClr val="0070C0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Servicio (IC)</a:t>
                      </a:r>
                      <a:endParaRPr lang="es-PE" sz="1050" b="1" kern="1200" dirty="0">
                        <a:solidFill>
                          <a:srgbClr val="0070C0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b="1" kern="1200" dirty="0">
                          <a:solidFill>
                            <a:srgbClr val="0070C0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Indicador Gestión </a:t>
                      </a:r>
                      <a:r>
                        <a:rPr lang="es-PE" sz="1050" b="1" kern="1200" dirty="0" smtClean="0">
                          <a:solidFill>
                            <a:srgbClr val="0070C0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Municipal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b="1" kern="1200" dirty="0" smtClean="0">
                          <a:solidFill>
                            <a:srgbClr val="0070C0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(IG)</a:t>
                      </a:r>
                      <a:endParaRPr lang="es-PE" sz="1050" b="1" kern="1200" dirty="0">
                        <a:solidFill>
                          <a:srgbClr val="0070C0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PE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Pucusana</a:t>
                      </a:r>
                      <a:endParaRPr lang="es-PE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61.01%</a:t>
                      </a:r>
                      <a:endParaRPr lang="es-PE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64.88%</a:t>
                      </a:r>
                      <a:endParaRPr lang="es-PE" sz="1050" b="1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57.14%</a:t>
                      </a:r>
                      <a:endParaRPr lang="es-PE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PE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Breña</a:t>
                      </a:r>
                      <a:endParaRPr lang="es-PE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59.72%</a:t>
                      </a:r>
                      <a:endParaRPr lang="es-PE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61.82%</a:t>
                      </a:r>
                      <a:endParaRPr lang="es-PE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57.62%</a:t>
                      </a:r>
                      <a:endParaRPr lang="es-PE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s-PE" sz="1050" b="1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Lurigancho</a:t>
                      </a:r>
                      <a:endParaRPr lang="es-PE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57.91%</a:t>
                      </a:r>
                      <a:endParaRPr lang="es-PE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53.92%</a:t>
                      </a:r>
                      <a:endParaRPr lang="es-PE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61.90%</a:t>
                      </a:r>
                      <a:endParaRPr lang="es-PE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Lurín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57.69%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62.99%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52.38%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San Miguel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56.57%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62.19%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50.95%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Puente Piedra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55.85%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49.32%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62.38%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Callao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53.60%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56.72%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50.48%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Villa El Salvador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53.04%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56.09%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50.00%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9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Pachacamac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53.00%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65.05%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40.95%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San Bartolo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52.93%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63.00%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42.86%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11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Los Olivos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52.45%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56.33%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48.57%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12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Santa Rosa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52.43%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64.87%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40.00%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13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Independencia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52.41%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51.96%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52.86%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14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Santa María del Mar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52.23%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64.45%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40.00%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15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Ventanilla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51.84%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57.97%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45.71%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16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Pueblo Libre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51.58%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62.21%</a:t>
                      </a:r>
                      <a:endParaRPr lang="es-PE" sz="105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40.95%</a:t>
                      </a:r>
                      <a:endParaRPr lang="es-PE" sz="105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4" marR="14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555526"/>
            <a:ext cx="2736304" cy="3648406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899592" y="4515966"/>
            <a:ext cx="6984776" cy="5555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err="1" smtClean="0"/>
              <a:t>Pucusana</a:t>
            </a:r>
            <a:r>
              <a:rPr lang="es-PE" sz="1600" dirty="0" smtClean="0"/>
              <a:t> es el distrito con </a:t>
            </a:r>
            <a:r>
              <a:rPr lang="es-PE" sz="1600" b="1" dirty="0" smtClean="0"/>
              <a:t>mejor</a:t>
            </a:r>
            <a:r>
              <a:rPr lang="es-PE" sz="1600" dirty="0" smtClean="0"/>
              <a:t> Índice de Conectividad Móvil, seguido por </a:t>
            </a:r>
            <a:r>
              <a:rPr lang="es-PE" sz="1600" b="1" dirty="0" smtClean="0"/>
              <a:t>Breña</a:t>
            </a:r>
            <a:r>
              <a:rPr lang="es-PE" sz="1600" dirty="0" smtClean="0"/>
              <a:t> y </a:t>
            </a:r>
            <a:r>
              <a:rPr lang="es-PE" sz="1600" b="1" dirty="0" smtClean="0"/>
              <a:t>Lurigancho</a:t>
            </a:r>
            <a:r>
              <a:rPr lang="es-PE" sz="1600" dirty="0" smtClean="0"/>
              <a:t>.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40414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1" y="1995686"/>
            <a:ext cx="9057184" cy="857250"/>
          </a:xfrm>
        </p:spPr>
        <p:txBody>
          <a:bodyPr/>
          <a:lstStyle/>
          <a:p>
            <a:pPr algn="ctr"/>
            <a:r>
              <a:rPr lang="es-PE" b="1" dirty="0">
                <a:solidFill>
                  <a:schemeClr val="tx1"/>
                </a:solidFill>
                <a:latin typeface="Gill Sans MT" panose="020B0502020104020203" pitchFamily="34" charset="0"/>
              </a:rPr>
              <a:t>Grupo de Trabajo sobre Protección y Calidad de Servicio al </a:t>
            </a:r>
            <a:r>
              <a:rPr lang="es-PE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Usuario</a:t>
            </a:r>
            <a:endParaRPr lang="es-P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51471"/>
            <a:ext cx="9036495" cy="504056"/>
          </a:xfrm>
        </p:spPr>
        <p:txBody>
          <a:bodyPr>
            <a:normAutofit fontScale="90000"/>
          </a:bodyPr>
          <a:lstStyle/>
          <a:p>
            <a:r>
              <a:rPr lang="es-PE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Grupo de Trabajo sobre Protección y Calidad de Servicio al Usuario - REGULATEL</a:t>
            </a:r>
            <a:endParaRPr lang="es-PE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76878517"/>
              </p:ext>
            </p:extLst>
          </p:nvPr>
        </p:nvGraphicFramePr>
        <p:xfrm>
          <a:off x="395536" y="915566"/>
          <a:ext cx="828092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5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1470"/>
            <a:ext cx="9001000" cy="504056"/>
          </a:xfrm>
        </p:spPr>
        <p:txBody>
          <a:bodyPr/>
          <a:lstStyle/>
          <a:p>
            <a:r>
              <a:rPr lang="es-PE" sz="1800" b="1" dirty="0">
                <a:solidFill>
                  <a:schemeClr val="tx1"/>
                </a:solidFill>
              </a:rPr>
              <a:t>3ra Edición </a:t>
            </a:r>
            <a:r>
              <a:rPr lang="es-PE" sz="1800" b="1" dirty="0" smtClean="0">
                <a:solidFill>
                  <a:schemeClr val="tx1"/>
                </a:solidFill>
              </a:rPr>
              <a:t>- Diagnóstico sobre la Protección y Calidad del Servicio al Usuario </a:t>
            </a:r>
            <a:endParaRPr lang="es-PE" sz="18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0863" y="1220757"/>
            <a:ext cx="2142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PE" sz="1600" b="1" dirty="0" smtClean="0">
                <a:solidFill>
                  <a:schemeClr val="tx1">
                    <a:lumMod val="50000"/>
                  </a:schemeClr>
                </a:solidFill>
              </a:rPr>
              <a:t>Se cuenta con información de 22 países miembros de REGULATEL</a:t>
            </a:r>
          </a:p>
          <a:p>
            <a:pPr>
              <a:buClr>
                <a:schemeClr val="accent1"/>
              </a:buClr>
            </a:pPr>
            <a:endParaRPr lang="es-PE" sz="1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PE" sz="1600" b="1" dirty="0" smtClean="0">
                <a:solidFill>
                  <a:schemeClr val="tx1">
                    <a:lumMod val="50000"/>
                  </a:schemeClr>
                </a:solidFill>
              </a:rPr>
              <a:t>Se tratan los siguientes temas</a:t>
            </a:r>
            <a:endParaRPr lang="es-PE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2374826" y="2169212"/>
            <a:ext cx="720700" cy="48418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grpSp>
        <p:nvGrpSpPr>
          <p:cNvPr id="6" name="Grupo 5"/>
          <p:cNvGrpSpPr/>
          <p:nvPr/>
        </p:nvGrpSpPr>
        <p:grpSpPr>
          <a:xfrm>
            <a:off x="6372199" y="771551"/>
            <a:ext cx="2565009" cy="936104"/>
            <a:chOff x="1468373" y="0"/>
            <a:chExt cx="2744248" cy="944671"/>
          </a:xfrm>
        </p:grpSpPr>
        <p:sp>
          <p:nvSpPr>
            <p:cNvPr id="9" name="Rectángulo 8"/>
            <p:cNvSpPr/>
            <p:nvPr/>
          </p:nvSpPr>
          <p:spPr>
            <a:xfrm>
              <a:off x="1468373" y="0"/>
              <a:ext cx="2744248" cy="944671"/>
            </a:xfrm>
            <a:prstGeom prst="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1622453" y="0"/>
              <a:ext cx="2590168" cy="944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rgbClr val="FFFF00"/>
                  </a:solidFill>
                </a:rPr>
                <a:t>Marco jurídico de protección al consumidor / usuario</a:t>
              </a:r>
              <a:endParaRPr lang="es-PE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714242" y="763361"/>
            <a:ext cx="2297918" cy="944293"/>
            <a:chOff x="0" y="69734"/>
            <a:chExt cx="1553779" cy="622661"/>
          </a:xfrm>
        </p:grpSpPr>
        <p:sp>
          <p:nvSpPr>
            <p:cNvPr id="12" name="Rectángulo 11"/>
            <p:cNvSpPr/>
            <p:nvPr/>
          </p:nvSpPr>
          <p:spPr>
            <a:xfrm>
              <a:off x="0" y="69734"/>
              <a:ext cx="1553779" cy="622661"/>
            </a:xfrm>
            <a:prstGeom prst="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0" y="69734"/>
              <a:ext cx="1553779" cy="622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rgbClr val="FFFF00"/>
                  </a:solidFill>
                </a:rPr>
                <a:t>Autoridades de protección al consumidor / usuario</a:t>
              </a:r>
              <a:endParaRPr lang="es-PE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3714242" y="1869663"/>
            <a:ext cx="2297918" cy="1159385"/>
            <a:chOff x="72009" y="1256709"/>
            <a:chExt cx="1927439" cy="622661"/>
          </a:xfrm>
        </p:grpSpPr>
        <p:sp>
          <p:nvSpPr>
            <p:cNvPr id="15" name="Rectángulo 14"/>
            <p:cNvSpPr/>
            <p:nvPr/>
          </p:nvSpPr>
          <p:spPr>
            <a:xfrm>
              <a:off x="72009" y="1256709"/>
              <a:ext cx="1927439" cy="622661"/>
            </a:xfrm>
            <a:prstGeom prst="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72009" y="1256709"/>
              <a:ext cx="1927439" cy="622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rgbClr val="FFFF00"/>
                  </a:solidFill>
                </a:rPr>
                <a:t>Procedimientos de reclamo</a:t>
              </a:r>
              <a:endParaRPr lang="es-PE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372199" y="1893114"/>
            <a:ext cx="2565011" cy="1135934"/>
            <a:chOff x="1621950" y="1477710"/>
            <a:chExt cx="2777921" cy="844752"/>
          </a:xfrm>
        </p:grpSpPr>
        <p:sp>
          <p:nvSpPr>
            <p:cNvPr id="18" name="Rectángulo 17"/>
            <p:cNvSpPr/>
            <p:nvPr/>
          </p:nvSpPr>
          <p:spPr>
            <a:xfrm>
              <a:off x="1621950" y="1477710"/>
              <a:ext cx="2777921" cy="844752"/>
            </a:xfrm>
            <a:prstGeom prst="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1777922" y="1477710"/>
              <a:ext cx="2450879" cy="844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rgbClr val="FFFF00"/>
                  </a:solidFill>
                </a:rPr>
                <a:t>Regulación específica: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rgbClr val="FFFF00"/>
                  </a:solidFill>
                </a:rPr>
                <a:t>- Calidad de atención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rgbClr val="FFFF00"/>
                  </a:solidFill>
                </a:rPr>
                <a:t>- Contratos 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rgbClr val="FFFF00"/>
                  </a:solidFill>
                </a:rPr>
                <a:t>- </a:t>
              </a:r>
              <a:r>
                <a:rPr lang="es-ES" sz="1200" b="1" kern="1200" dirty="0" err="1" smtClean="0">
                  <a:solidFill>
                    <a:srgbClr val="FFFF00"/>
                  </a:solidFill>
                </a:rPr>
                <a:t>Roaming</a:t>
              </a:r>
              <a:r>
                <a:rPr lang="es-ES" sz="1200" b="1" kern="1200" dirty="0" smtClean="0">
                  <a:solidFill>
                    <a:srgbClr val="FFFF00"/>
                  </a:solidFill>
                </a:rPr>
                <a:t> internacional 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rgbClr val="FFFF00"/>
                  </a:solidFill>
                </a:rPr>
                <a:t>- Portabilidad numérica</a:t>
              </a:r>
              <a:endParaRPr lang="es-PE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3714242" y="3308167"/>
            <a:ext cx="2297918" cy="792088"/>
            <a:chOff x="0" y="2688748"/>
            <a:chExt cx="1531260" cy="846290"/>
          </a:xfrm>
        </p:grpSpPr>
        <p:sp>
          <p:nvSpPr>
            <p:cNvPr id="21" name="Rectángulo 20"/>
            <p:cNvSpPr/>
            <p:nvPr/>
          </p:nvSpPr>
          <p:spPr>
            <a:xfrm>
              <a:off x="0" y="2688748"/>
              <a:ext cx="1531260" cy="846290"/>
            </a:xfrm>
            <a:prstGeom prst="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0" y="2688748"/>
              <a:ext cx="1531260" cy="846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rgbClr val="FFFF00"/>
                  </a:solidFill>
                </a:rPr>
                <a:t>Reglamentación referida a la seguridad ciudadana</a:t>
              </a:r>
              <a:endParaRPr lang="es-PE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372199" y="3313538"/>
            <a:ext cx="2565010" cy="786715"/>
            <a:chOff x="1381857" y="2735103"/>
            <a:chExt cx="1291581" cy="626944"/>
          </a:xfrm>
        </p:grpSpPr>
        <p:sp>
          <p:nvSpPr>
            <p:cNvPr id="24" name="Rectángulo 23"/>
            <p:cNvSpPr/>
            <p:nvPr/>
          </p:nvSpPr>
          <p:spPr>
            <a:xfrm>
              <a:off x="1381857" y="2739386"/>
              <a:ext cx="1291581" cy="622661"/>
            </a:xfrm>
            <a:prstGeom prst="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482495" y="2735103"/>
              <a:ext cx="1037769" cy="622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rgbClr val="FFFF00"/>
                  </a:solidFill>
                </a:rPr>
                <a:t>Supervisión del marco normativo de protección de usuarios</a:t>
              </a:r>
              <a:endParaRPr lang="es-PE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5123801" y="4100255"/>
            <a:ext cx="2478736" cy="1248953"/>
            <a:chOff x="2536928" y="2426239"/>
            <a:chExt cx="2478736" cy="1248953"/>
          </a:xfrm>
        </p:grpSpPr>
        <p:sp>
          <p:nvSpPr>
            <p:cNvPr id="27" name="Rectángulo 26"/>
            <p:cNvSpPr/>
            <p:nvPr/>
          </p:nvSpPr>
          <p:spPr>
            <a:xfrm>
              <a:off x="2536928" y="2643997"/>
              <a:ext cx="2478736" cy="753379"/>
            </a:xfrm>
            <a:prstGeom prst="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2536928" y="2426239"/>
              <a:ext cx="2478736" cy="1248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rgbClr val="FFFF00"/>
                  </a:solidFill>
                </a:rPr>
                <a:t>Actividades / proyectos desarrollados como parte de las acciones de acercamiento al usuario</a:t>
              </a:r>
              <a:endParaRPr lang="es-PE" sz="1200" b="1" kern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75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chemeClr val="tx1"/>
                </a:solidFill>
              </a:rPr>
              <a:t>Concurso </a:t>
            </a:r>
            <a:r>
              <a:rPr lang="es-PE" b="1" dirty="0" smtClean="0">
                <a:solidFill>
                  <a:schemeClr val="tx1"/>
                </a:solidFill>
              </a:rPr>
              <a:t>Buenas Prácticas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2339752" y="915566"/>
            <a:ext cx="6336704" cy="381642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PE" sz="1400" dirty="0" smtClean="0">
                <a:solidFill>
                  <a:schemeClr val="tx1">
                    <a:lumMod val="50000"/>
                  </a:schemeClr>
                </a:solidFill>
              </a:rPr>
              <a:t>Objetivos: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PE" sz="1400" dirty="0" smtClean="0">
                <a:solidFill>
                  <a:schemeClr val="tx1">
                    <a:lumMod val="50000"/>
                  </a:schemeClr>
                </a:solidFill>
              </a:rPr>
              <a:t>Conocer </a:t>
            </a:r>
            <a:r>
              <a:rPr lang="es-PE" sz="1400" dirty="0">
                <a:solidFill>
                  <a:schemeClr val="tx1">
                    <a:lumMod val="50000"/>
                  </a:schemeClr>
                </a:solidFill>
              </a:rPr>
              <a:t>las diversas acciones o proyectos que los organismos integrantes del REGULATEL han llevado a cabo a fin de incentivar un mejor comportamiento por parte de los operadores de servicios de telecomunicaciones.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PE" sz="1400" dirty="0" smtClean="0">
                <a:solidFill>
                  <a:schemeClr val="tx1">
                    <a:lumMod val="50000"/>
                  </a:schemeClr>
                </a:solidFill>
              </a:rPr>
              <a:t>Reconocer </a:t>
            </a:r>
            <a:r>
              <a:rPr lang="es-PE" sz="1400" dirty="0">
                <a:solidFill>
                  <a:schemeClr val="tx1">
                    <a:lumMod val="50000"/>
                  </a:schemeClr>
                </a:solidFill>
              </a:rPr>
              <a:t>el esfuerzo desplegado por los organismos destacando las mejores iniciativas que han tenido por finalidad la protección de los usuarios.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PE" sz="1400" dirty="0" smtClean="0">
                <a:solidFill>
                  <a:schemeClr val="tx1">
                    <a:lumMod val="50000"/>
                  </a:schemeClr>
                </a:solidFill>
              </a:rPr>
              <a:t>Los proyectos sirven </a:t>
            </a:r>
            <a:r>
              <a:rPr lang="es-PE" sz="1400" dirty="0">
                <a:solidFill>
                  <a:schemeClr val="tx1">
                    <a:lumMod val="50000"/>
                  </a:schemeClr>
                </a:solidFill>
              </a:rPr>
              <a:t>como referencia y </a:t>
            </a:r>
            <a:r>
              <a:rPr lang="es-PE" sz="1400" dirty="0" smtClean="0">
                <a:solidFill>
                  <a:schemeClr val="tx1">
                    <a:lumMod val="50000"/>
                  </a:schemeClr>
                </a:solidFill>
              </a:rPr>
              <a:t>pueden ser replicados por los </a:t>
            </a:r>
            <a:r>
              <a:rPr lang="es-PE" sz="1400" dirty="0">
                <a:solidFill>
                  <a:schemeClr val="tx1">
                    <a:lumMod val="50000"/>
                  </a:schemeClr>
                </a:solidFill>
              </a:rPr>
              <a:t>diversos países de la región.</a:t>
            </a:r>
          </a:p>
          <a:p>
            <a:endParaRPr lang="es-PE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PE" dirty="0" smtClean="0">
                <a:solidFill>
                  <a:schemeClr val="tx1">
                    <a:lumMod val="50000"/>
                  </a:schemeClr>
                </a:solidFill>
              </a:rPr>
              <a:t>Edición 2015:</a:t>
            </a:r>
          </a:p>
          <a:p>
            <a:pPr lvl="1"/>
            <a:r>
              <a:rPr lang="es-PE" dirty="0" smtClean="0">
                <a:solidFill>
                  <a:schemeClr val="tx1">
                    <a:lumMod val="50000"/>
                  </a:schemeClr>
                </a:solidFill>
              </a:rPr>
              <a:t>11 Buenas Prácticas en la categoría de Calidad de Atención</a:t>
            </a:r>
          </a:p>
          <a:p>
            <a:pPr lvl="1"/>
            <a:r>
              <a:rPr lang="es-PE" dirty="0" smtClean="0">
                <a:solidFill>
                  <a:schemeClr val="tx1">
                    <a:lumMod val="50000"/>
                  </a:schemeClr>
                </a:solidFill>
              </a:rPr>
              <a:t>10 Buenas Prácticas en la categoría de Calidad de Servicio</a:t>
            </a:r>
            <a:endParaRPr lang="es-PE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2" y="2750223"/>
            <a:ext cx="2504964" cy="22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40568" y="2211710"/>
            <a:ext cx="9144000" cy="857250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Los Servicios de Telecomunicaciones en el Perú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55776" y="3219822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Datos Generales: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Población:31.1 millones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PBI: 219 </a:t>
            </a:r>
            <a:r>
              <a:rPr lang="es-PE" dirty="0" err="1" smtClean="0"/>
              <a:t>m.m</a:t>
            </a:r>
            <a:r>
              <a:rPr lang="es-P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PBI per </a:t>
            </a:r>
            <a:r>
              <a:rPr lang="es-PE" dirty="0" err="1" smtClean="0"/>
              <a:t>capita</a:t>
            </a:r>
            <a:r>
              <a:rPr lang="es-PE" dirty="0" smtClean="0"/>
              <a:t>: 6.5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7494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5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solidFill>
                  <a:schemeClr val="tx1"/>
                </a:solidFill>
              </a:rPr>
              <a:t>Categoría Calidad del Servicio - 2015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67744" y="1059582"/>
            <a:ext cx="59046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algn="just">
              <a:spcBef>
                <a:spcPct val="20000"/>
              </a:spcBef>
              <a:buClr>
                <a:srgbClr val="F18626"/>
              </a:buClr>
            </a:pPr>
            <a:r>
              <a:rPr lang="es-PE" sz="1600" b="1" dirty="0">
                <a:solidFill>
                  <a:srgbClr val="C00000"/>
                </a:solidFill>
              </a:rPr>
              <a:t>1er Puesto</a:t>
            </a:r>
          </a:p>
          <a:p>
            <a:pPr marL="400050" lvl="1" algn="just">
              <a:spcBef>
                <a:spcPct val="20000"/>
              </a:spcBef>
              <a:buClr>
                <a:srgbClr val="F18626"/>
              </a:buClr>
            </a:pPr>
            <a:r>
              <a:rPr lang="es-PE" sz="1400" dirty="0" smtClean="0">
                <a:solidFill>
                  <a:schemeClr val="tx1">
                    <a:lumMod val="50000"/>
                  </a:schemeClr>
                </a:solidFill>
              </a:rPr>
              <a:t>“TEVEO</a:t>
            </a:r>
            <a:r>
              <a:rPr lang="es-PE" sz="1400" dirty="0">
                <a:solidFill>
                  <a:schemeClr val="tx1">
                    <a:lumMod val="50000"/>
                  </a:schemeClr>
                </a:solidFill>
              </a:rPr>
              <a:t>: Sistema de información y participación de los usuarios en la supervisión de la calidad de los servicios de telefonía e Internet </a:t>
            </a:r>
            <a:r>
              <a:rPr lang="es-PE" sz="1400" dirty="0" smtClean="0">
                <a:solidFill>
                  <a:schemeClr val="tx1">
                    <a:lumMod val="50000"/>
                  </a:schemeClr>
                </a:solidFill>
              </a:rPr>
              <a:t>móvil”. </a:t>
            </a:r>
            <a:r>
              <a:rPr lang="es-PE" sz="1400" b="1" dirty="0" smtClean="0">
                <a:solidFill>
                  <a:schemeClr val="tx1">
                    <a:lumMod val="50000"/>
                  </a:schemeClr>
                </a:solidFill>
              </a:rPr>
              <a:t>OSIPTEL</a:t>
            </a:r>
            <a:r>
              <a:rPr lang="es-PE" sz="1400" b="1" dirty="0">
                <a:solidFill>
                  <a:schemeClr val="tx1">
                    <a:lumMod val="50000"/>
                  </a:schemeClr>
                </a:solidFill>
              </a:rPr>
              <a:t>, Perú</a:t>
            </a:r>
            <a:r>
              <a:rPr lang="es-PE" sz="1400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400050" lvl="1" algn="just">
              <a:spcBef>
                <a:spcPct val="20000"/>
              </a:spcBef>
              <a:buClr>
                <a:srgbClr val="F18626"/>
              </a:buClr>
            </a:pPr>
            <a:endParaRPr lang="es-PE" sz="1400" b="1" dirty="0" smtClean="0">
              <a:solidFill>
                <a:srgbClr val="F18626"/>
              </a:solidFill>
            </a:endParaRPr>
          </a:p>
          <a:p>
            <a:pPr marL="400050" lvl="1" algn="just">
              <a:spcBef>
                <a:spcPct val="20000"/>
              </a:spcBef>
              <a:buClr>
                <a:srgbClr val="F18626"/>
              </a:buClr>
            </a:pPr>
            <a:r>
              <a:rPr lang="es-PE" sz="1600" b="1" dirty="0" smtClean="0">
                <a:solidFill>
                  <a:srgbClr val="C00000"/>
                </a:solidFill>
              </a:rPr>
              <a:t>2do </a:t>
            </a:r>
            <a:r>
              <a:rPr lang="es-PE" sz="1600" b="1" dirty="0">
                <a:solidFill>
                  <a:srgbClr val="C00000"/>
                </a:solidFill>
              </a:rPr>
              <a:t>Puesto</a:t>
            </a:r>
          </a:p>
          <a:p>
            <a:pPr marL="685800" lvl="1" indent="-285750" algn="just">
              <a:spcBef>
                <a:spcPct val="20000"/>
              </a:spcBef>
              <a:buClr>
                <a:srgbClr val="F18626"/>
              </a:buClr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50000"/>
                  </a:schemeClr>
                </a:solidFill>
              </a:rPr>
              <a:t>“Propuesta de reglamento de compensación en caso de interrupciones de servicio”.  </a:t>
            </a:r>
            <a:r>
              <a:rPr lang="es-PE" sz="1400" b="1" dirty="0">
                <a:solidFill>
                  <a:schemeClr val="tx1">
                    <a:lumMod val="50000"/>
                  </a:schemeClr>
                </a:solidFill>
              </a:rPr>
              <a:t>ATT, Bolivia</a:t>
            </a:r>
          </a:p>
          <a:p>
            <a:pPr marL="685800" lvl="1" indent="-285750" algn="just">
              <a:spcBef>
                <a:spcPct val="20000"/>
              </a:spcBef>
              <a:buClr>
                <a:srgbClr val="F18626"/>
              </a:buClr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50000"/>
                  </a:schemeClr>
                </a:solidFill>
              </a:rPr>
              <a:t>“Sello </a:t>
            </a:r>
            <a:r>
              <a:rPr lang="es-PE" sz="1400" dirty="0" err="1">
                <a:solidFill>
                  <a:schemeClr val="tx1">
                    <a:lumMod val="50000"/>
                  </a:schemeClr>
                </a:solidFill>
              </a:rPr>
              <a:t>Subtel</a:t>
            </a:r>
            <a:r>
              <a:rPr lang="es-PE" sz="1400" dirty="0">
                <a:solidFill>
                  <a:schemeClr val="tx1">
                    <a:lumMod val="50000"/>
                  </a:schemeClr>
                </a:solidFill>
              </a:rPr>
              <a:t> Gestión Reclamos”. </a:t>
            </a:r>
            <a:r>
              <a:rPr lang="es-PE" sz="1400" b="1" dirty="0">
                <a:solidFill>
                  <a:schemeClr val="tx1">
                    <a:lumMod val="50000"/>
                  </a:schemeClr>
                </a:solidFill>
              </a:rPr>
              <a:t>SUBTEL, Chile</a:t>
            </a:r>
          </a:p>
          <a:p>
            <a:pPr marL="685800" lvl="1" indent="-285750" algn="just">
              <a:spcBef>
                <a:spcPct val="20000"/>
              </a:spcBef>
              <a:buClr>
                <a:srgbClr val="F18626"/>
              </a:buClr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50000"/>
                  </a:schemeClr>
                </a:solidFill>
              </a:rPr>
              <a:t>“Mapa de desempeño de distintos indicadores de calidad, cobertura, </a:t>
            </a:r>
            <a:r>
              <a:rPr lang="es-PE" sz="1400" dirty="0" err="1">
                <a:solidFill>
                  <a:schemeClr val="tx1">
                    <a:lumMod val="50000"/>
                  </a:schemeClr>
                </a:solidFill>
              </a:rPr>
              <a:t>completación</a:t>
            </a:r>
            <a:r>
              <a:rPr lang="es-PE" sz="1400" dirty="0">
                <a:solidFill>
                  <a:schemeClr val="tx1">
                    <a:lumMod val="50000"/>
                  </a:schemeClr>
                </a:solidFill>
              </a:rPr>
              <a:t> de llamadas y desempeño promedio de la velocidad de descarga, medida respecto a la velocidad contratada del servicio de Internet móvil”.  </a:t>
            </a:r>
            <a:r>
              <a:rPr lang="es-PE" sz="1400" b="1" dirty="0">
                <a:solidFill>
                  <a:schemeClr val="tx1">
                    <a:lumMod val="50000"/>
                  </a:schemeClr>
                </a:solidFill>
              </a:rPr>
              <a:t>SUTEL, Costa Rica</a:t>
            </a:r>
          </a:p>
          <a:p>
            <a:pPr marL="685800" lvl="1" indent="-285750" algn="just">
              <a:spcBef>
                <a:spcPct val="20000"/>
              </a:spcBef>
              <a:buClr>
                <a:srgbClr val="F18626"/>
              </a:buClr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50000"/>
                  </a:schemeClr>
                </a:solidFill>
              </a:rPr>
              <a:t>“Medición de percepción de la calidad de los servicios de comunicaciones”. </a:t>
            </a:r>
            <a:r>
              <a:rPr lang="es-PE" sz="1400" b="1" dirty="0">
                <a:solidFill>
                  <a:schemeClr val="tx1">
                    <a:lumMod val="50000"/>
                  </a:schemeClr>
                </a:solidFill>
              </a:rPr>
              <a:t>CRC, </a:t>
            </a:r>
            <a:r>
              <a:rPr lang="es-PE" sz="1400" b="1" dirty="0" smtClean="0">
                <a:solidFill>
                  <a:schemeClr val="tx1">
                    <a:lumMod val="50000"/>
                  </a:schemeClr>
                </a:solidFill>
              </a:rPr>
              <a:t>Colombia</a:t>
            </a:r>
            <a:endParaRPr lang="es-PE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1" y="1923678"/>
            <a:ext cx="1563351" cy="2018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042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>
                <a:solidFill>
                  <a:schemeClr val="tx1"/>
                </a:solidFill>
              </a:rPr>
              <a:t>Categoría Calidad de Atención - 2015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15816" y="1595645"/>
            <a:ext cx="5624065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algn="just">
              <a:buFont typeface="Museo Sans 500" pitchFamily="50" charset="0"/>
              <a:buNone/>
            </a:pPr>
            <a:r>
              <a:rPr lang="es-PE" sz="1600" b="1" dirty="0">
                <a:solidFill>
                  <a:srgbClr val="C00000"/>
                </a:solidFill>
              </a:rPr>
              <a:t>1er Puesto</a:t>
            </a:r>
          </a:p>
          <a:p>
            <a:pPr marL="400050" lvl="1" indent="0" algn="just">
              <a:buNone/>
            </a:pPr>
            <a:r>
              <a:rPr lang="es-PE" sz="1500" dirty="0">
                <a:solidFill>
                  <a:schemeClr val="tx1">
                    <a:lumMod val="50000"/>
                  </a:schemeClr>
                </a:solidFill>
              </a:rPr>
              <a:t>“Medición de percepción de la calidad de los servicios de comunicaciones en relación con la atención al cliente y la solución de peticiones, quejas y recursos”.</a:t>
            </a:r>
          </a:p>
          <a:p>
            <a:pPr marL="400050" lvl="1" indent="0" algn="just">
              <a:buNone/>
            </a:pPr>
            <a:r>
              <a:rPr lang="es-PE" sz="1500" b="1" dirty="0">
                <a:solidFill>
                  <a:schemeClr val="tx1">
                    <a:lumMod val="50000"/>
                  </a:schemeClr>
                </a:solidFill>
              </a:rPr>
              <a:t>CRC, Colombia.</a:t>
            </a:r>
          </a:p>
          <a:p>
            <a:pPr marL="400050" lvl="1" indent="0" algn="just">
              <a:buFont typeface="Museo Sans 500" pitchFamily="50" charset="0"/>
              <a:buNone/>
            </a:pPr>
            <a:endParaRPr lang="es-PE" sz="1500" b="1" dirty="0" smtClean="0">
              <a:solidFill>
                <a:schemeClr val="accent1"/>
              </a:solidFill>
            </a:endParaRPr>
          </a:p>
          <a:p>
            <a:pPr marL="400050" lvl="1" indent="0" algn="just">
              <a:buFont typeface="Museo Sans 500" pitchFamily="50" charset="0"/>
              <a:buNone/>
            </a:pPr>
            <a:r>
              <a:rPr lang="es-PE" sz="1600" b="1" dirty="0" smtClean="0">
                <a:solidFill>
                  <a:srgbClr val="C00000"/>
                </a:solidFill>
              </a:rPr>
              <a:t>2do </a:t>
            </a:r>
            <a:r>
              <a:rPr lang="es-PE" sz="1600" b="1" dirty="0">
                <a:solidFill>
                  <a:srgbClr val="C00000"/>
                </a:solidFill>
              </a:rPr>
              <a:t>Puesto</a:t>
            </a:r>
          </a:p>
          <a:p>
            <a:pPr marL="400050" lvl="1" algn="just">
              <a:spcBef>
                <a:spcPct val="20000"/>
              </a:spcBef>
              <a:buClr>
                <a:schemeClr val="accent1"/>
              </a:buClr>
            </a:pPr>
            <a:r>
              <a:rPr lang="es-PE" sz="1500" dirty="0">
                <a:solidFill>
                  <a:schemeClr val="tx1">
                    <a:lumMod val="50000"/>
                  </a:schemeClr>
                </a:solidFill>
              </a:rPr>
              <a:t>“Tarifa solidaria para personas con discapacidad”.</a:t>
            </a:r>
          </a:p>
          <a:p>
            <a:pPr marL="400050" lvl="1" algn="just">
              <a:spcBef>
                <a:spcPct val="20000"/>
              </a:spcBef>
              <a:buClr>
                <a:schemeClr val="accent1"/>
              </a:buClr>
            </a:pPr>
            <a:r>
              <a:rPr lang="es-PE" sz="1500" b="1" dirty="0" smtClean="0">
                <a:solidFill>
                  <a:schemeClr val="tx1">
                    <a:lumMod val="50000"/>
                  </a:schemeClr>
                </a:solidFill>
              </a:rPr>
              <a:t> ATT</a:t>
            </a:r>
            <a:r>
              <a:rPr lang="es-PE" sz="1500" b="1" dirty="0">
                <a:solidFill>
                  <a:schemeClr val="tx1">
                    <a:lumMod val="50000"/>
                  </a:schemeClr>
                </a:solidFill>
              </a:rPr>
              <a:t>, Bolivia.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9662"/>
            <a:ext cx="1631560" cy="2106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18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>
                <a:solidFill>
                  <a:schemeClr val="tx1"/>
                </a:solidFill>
              </a:rPr>
              <a:t>Página </a:t>
            </a:r>
            <a:r>
              <a:rPr lang="es-PE" b="1" dirty="0">
                <a:solidFill>
                  <a:schemeClr val="tx1"/>
                </a:solidFill>
              </a:rPr>
              <a:t>web del Grupo de Trabajo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7799" r="34194" b="7969"/>
          <a:stretch/>
        </p:blipFill>
        <p:spPr>
          <a:xfrm>
            <a:off x="1691680" y="699542"/>
            <a:ext cx="5400600" cy="388843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131840" y="4608478"/>
            <a:ext cx="2947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0070C0"/>
                </a:solidFill>
                <a:hlinkClick r:id="rId3"/>
              </a:rPr>
              <a:t>http://</a:t>
            </a:r>
            <a:r>
              <a:rPr lang="es-PE" dirty="0" smtClean="0">
                <a:solidFill>
                  <a:srgbClr val="0070C0"/>
                </a:solidFill>
                <a:hlinkClick r:id="rId3"/>
              </a:rPr>
              <a:t>regulatel.osiptel.gob.pe/</a:t>
            </a:r>
            <a:endParaRPr lang="es-PE" dirty="0" smtClean="0">
              <a:solidFill>
                <a:srgbClr val="0070C0"/>
              </a:solidFill>
            </a:endParaRPr>
          </a:p>
          <a:p>
            <a:endParaRPr lang="es-PE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2321749" y="3346876"/>
            <a:ext cx="4716523" cy="215900"/>
          </a:xfrm>
        </p:spPr>
        <p:txBody>
          <a:bodyPr>
            <a:normAutofit fontScale="62500" lnSpcReduction="20000"/>
          </a:bodyPr>
          <a:lstStyle/>
          <a:p>
            <a:r>
              <a:rPr lang="es-PE" sz="1600" dirty="0" smtClean="0">
                <a:solidFill>
                  <a:srgbClr val="C00000"/>
                </a:solidFill>
              </a:rPr>
              <a:t>15 de marzo de 2016</a:t>
            </a:r>
            <a:endParaRPr lang="es-PE" sz="1600" dirty="0">
              <a:solidFill>
                <a:srgbClr val="C00000"/>
              </a:solidFill>
            </a:endParaRP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1763688" y="1635646"/>
            <a:ext cx="5832647" cy="145229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6"/>
                </a:solidFill>
                <a:latin typeface="Museo Sans 700" pitchFamily="50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Museo Sans 700" pitchFamily="50" charset="0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6"/>
                </a:solidFill>
                <a:latin typeface="Museo Sans 700" pitchFamily="50" charset="0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6"/>
                </a:solidFill>
                <a:latin typeface="Museo Sans 7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</a:rPr>
              <a:t>Gonzalo Ruiz Díaz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PE" sz="1600" b="1" dirty="0" smtClean="0">
                <a:solidFill>
                  <a:srgbClr val="C00000"/>
                </a:solidFill>
                <a:latin typeface="Gill Sans MT"/>
              </a:rPr>
              <a:t>Profesor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PE" sz="1600" b="1" dirty="0" smtClean="0">
                <a:solidFill>
                  <a:srgbClr val="C00000"/>
                </a:solidFill>
                <a:latin typeface="Gill Sans MT"/>
              </a:rPr>
              <a:t>Maestría de Servicios Públicos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</a:rPr>
              <a:t>Pontificia Universidad Católica del Perú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PE" sz="1600" b="1" dirty="0" smtClean="0">
                <a:solidFill>
                  <a:srgbClr val="C00000"/>
                </a:solidFill>
                <a:latin typeface="Gill Sans MT"/>
              </a:rPr>
              <a:t>gruiz@pucp.edu.pe</a:t>
            </a:r>
            <a:endParaRPr kumimoji="0" lang="es-PE" sz="1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71242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Metodología: Evaluación de cada atributo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es-PE" sz="1800" dirty="0">
                <a:solidFill>
                  <a:schemeClr val="tx1">
                    <a:lumMod val="50000"/>
                  </a:schemeClr>
                </a:solidFill>
              </a:rPr>
              <a:t>Conversión de las Respuestas nominales: Cada atributo ha sido nominado con valores que van entre 1 y 5, de acuerdo a las respuestas de los encuestados  de la siguiente manera:</a:t>
            </a:r>
          </a:p>
          <a:p>
            <a:pPr algn="just"/>
            <a:endParaRPr lang="es-MX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s-MX" sz="18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s-MX" sz="18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s-MX" sz="18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s-MX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s-MX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s-MX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MX" sz="1800" dirty="0" smtClean="0">
                <a:solidFill>
                  <a:schemeClr val="tx1">
                    <a:lumMod val="50000"/>
                  </a:schemeClr>
                </a:solidFill>
              </a:rPr>
              <a:t>Cada </a:t>
            </a:r>
            <a:r>
              <a:rPr lang="es-MX" sz="1800" dirty="0">
                <a:solidFill>
                  <a:schemeClr val="tx1">
                    <a:lumMod val="50000"/>
                  </a:schemeClr>
                </a:solidFill>
              </a:rPr>
              <a:t>atributo tendrá una calificación en una escala del cero al cien.</a:t>
            </a:r>
          </a:p>
          <a:p>
            <a:endParaRPr lang="es-PE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11830"/>
              </p:ext>
            </p:extLst>
          </p:nvPr>
        </p:nvGraphicFramePr>
        <p:xfrm>
          <a:off x="2051720" y="1923678"/>
          <a:ext cx="4896545" cy="1656186"/>
        </p:xfrm>
        <a:graphic>
          <a:graphicData uri="http://schemas.openxmlformats.org/drawingml/2006/table">
            <a:tbl>
              <a:tblPr/>
              <a:tblGrid>
                <a:gridCol w="2273539"/>
                <a:gridCol w="1261292"/>
                <a:gridCol w="1361714"/>
              </a:tblGrid>
              <a:tr h="276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Satisfacción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Categoría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Calificación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Muy satisfecho 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Satisfecho 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75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Ni satisfecho / ni insatisfecho 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Insatisfecho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Muy insatisfecho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9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Metodología: Cálculo del ponderador de cada proceso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es-PE" dirty="0">
                <a:solidFill>
                  <a:schemeClr val="tx1">
                    <a:lumMod val="50000"/>
                  </a:schemeClr>
                </a:solidFill>
              </a:rPr>
              <a:t>Ponderador de procesos: Cada proceso ha sido jerarquizado por el usuario encuestado, de manera que cada uno de ellos ordenó de mayor a menor el proceso que considera que tiene una mayor importancia en el uso de cada servicio de telecomunicaciones. </a:t>
            </a:r>
          </a:p>
          <a:p>
            <a:pPr algn="just"/>
            <a:r>
              <a:rPr lang="es-PE" dirty="0">
                <a:solidFill>
                  <a:schemeClr val="tx1">
                    <a:lumMod val="50000"/>
                  </a:schemeClr>
                </a:solidFill>
              </a:rPr>
              <a:t>La equivalencia de los puntajes </a:t>
            </a:r>
            <a:r>
              <a:rPr lang="es-PE" dirty="0" smtClean="0">
                <a:solidFill>
                  <a:schemeClr val="tx1">
                    <a:lumMod val="50000"/>
                  </a:schemeClr>
                </a:solidFill>
              </a:rPr>
              <a:t>es:</a:t>
            </a:r>
            <a:endParaRPr lang="es-MX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1" indent="0" algn="just">
              <a:buNone/>
            </a:pPr>
            <a:endParaRPr lang="es-ES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1" indent="0" algn="just">
              <a:buNone/>
            </a:pPr>
            <a:endParaRPr lang="es-ES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1" indent="0" algn="just">
              <a:buNone/>
            </a:pPr>
            <a:endParaRPr lang="es-ES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1" indent="0" algn="just">
              <a:buNone/>
            </a:pPr>
            <a:endParaRPr lang="es-ES" sz="1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701749"/>
              </p:ext>
            </p:extLst>
          </p:nvPr>
        </p:nvGraphicFramePr>
        <p:xfrm>
          <a:off x="2627784" y="2355725"/>
          <a:ext cx="3672408" cy="1391405"/>
        </p:xfrm>
        <a:graphic>
          <a:graphicData uri="http://schemas.openxmlformats.org/drawingml/2006/table">
            <a:tbl>
              <a:tblPr/>
              <a:tblGrid>
                <a:gridCol w="2362026"/>
                <a:gridCol w="1310382"/>
              </a:tblGrid>
              <a:tr h="2782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Categoría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Calificación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1er proceso más importante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2do proceso más</a:t>
                      </a: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importante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3er proceso más</a:t>
                      </a: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importante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Último</a:t>
                      </a: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proceso importante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90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Metodología: Cálculo del NSU por cada servicio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287336" y="771550"/>
            <a:ext cx="8569325" cy="4104456"/>
          </a:xfrm>
        </p:spPr>
        <p:txBody>
          <a:bodyPr>
            <a:normAutofit lnSpcReduction="10000"/>
          </a:bodyPr>
          <a:lstStyle/>
          <a:p>
            <a:r>
              <a:rPr lang="es-PE" dirty="0">
                <a:solidFill>
                  <a:schemeClr val="accent3">
                    <a:lumMod val="75000"/>
                  </a:schemeClr>
                </a:solidFill>
              </a:rPr>
              <a:t>Para el cálculo del NSU se deben aplicar las siguientes tres ecuaciones:</a:t>
            </a:r>
          </a:p>
          <a:p>
            <a:pPr lvl="1"/>
            <a:r>
              <a:rPr lang="es-PE" dirty="0">
                <a:solidFill>
                  <a:schemeClr val="accent3">
                    <a:lumMod val="75000"/>
                  </a:schemeClr>
                </a:solidFill>
              </a:rPr>
              <a:t>Puntaje promedio de cada proceso:</a:t>
            </a:r>
          </a:p>
          <a:p>
            <a:pPr lvl="1"/>
            <a:r>
              <a:rPr lang="es-PE" dirty="0">
                <a:solidFill>
                  <a:schemeClr val="accent3">
                    <a:lumMod val="75000"/>
                  </a:schemeClr>
                </a:solidFill>
              </a:rPr>
              <a:t>Puntaje de cada proceso ponderado según su valoración:</a:t>
            </a:r>
          </a:p>
          <a:p>
            <a:pPr lvl="1"/>
            <a:endParaRPr lang="es-PE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es-PE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s-PE" dirty="0">
                <a:solidFill>
                  <a:schemeClr val="accent3">
                    <a:lumMod val="75000"/>
                  </a:schemeClr>
                </a:solidFill>
              </a:rPr>
              <a:t>Suma de cada proceso ponderado, cuyo resultado nos brinda el NSU:</a:t>
            </a:r>
          </a:p>
          <a:p>
            <a:endParaRPr lang="es-MX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s-MX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s-ES" sz="1200" dirty="0">
                <a:solidFill>
                  <a:schemeClr val="accent3">
                    <a:lumMod val="75000"/>
                  </a:schemeClr>
                </a:solidFill>
              </a:rPr>
              <a:t>Donde:</a:t>
            </a:r>
            <a:endParaRPr lang="es-PE" sz="12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s-PE" sz="1200" dirty="0">
                <a:solidFill>
                  <a:schemeClr val="accent3">
                    <a:lumMod val="75000"/>
                  </a:schemeClr>
                </a:solidFill>
              </a:rPr>
              <a:t>j = 1, 2, 3, 4 (proceso 1, proceso 2, proceso 3 y proceso 4)</a:t>
            </a:r>
          </a:p>
          <a:p>
            <a:pPr lvl="1"/>
            <a:r>
              <a:rPr lang="es-PE" sz="1200" dirty="0">
                <a:solidFill>
                  <a:schemeClr val="accent3">
                    <a:lumMod val="75000"/>
                  </a:schemeClr>
                </a:solidFill>
              </a:rPr>
              <a:t>m = 1, 2, 3, 4 (telefonía fija, telefonía móvil, internet fijo e internet móvil)</a:t>
            </a:r>
          </a:p>
          <a:p>
            <a:pPr lvl="1"/>
            <a:r>
              <a:rPr lang="es-PE" sz="1200" dirty="0">
                <a:solidFill>
                  <a:schemeClr val="accent3">
                    <a:lumMod val="75000"/>
                  </a:schemeClr>
                </a:solidFill>
              </a:rPr>
              <a:t>K = número de atributos evaluados </a:t>
            </a:r>
          </a:p>
          <a:p>
            <a:pPr lvl="1"/>
            <a:r>
              <a:rPr lang="es-PE" sz="1200" dirty="0" err="1">
                <a:solidFill>
                  <a:schemeClr val="accent3">
                    <a:lumMod val="75000"/>
                  </a:schemeClr>
                </a:solidFill>
              </a:rPr>
              <a:t>Pj</a:t>
            </a:r>
            <a:r>
              <a:rPr lang="es-PE" sz="1200" dirty="0">
                <a:solidFill>
                  <a:schemeClr val="accent3">
                    <a:lumMod val="75000"/>
                  </a:schemeClr>
                </a:solidFill>
              </a:rPr>
              <a:t> = valores de ponderación del proceso “j” </a:t>
            </a:r>
          </a:p>
          <a:p>
            <a:pPr lvl="1"/>
            <a:r>
              <a:rPr lang="es-PE" sz="1200" dirty="0" err="1">
                <a:solidFill>
                  <a:schemeClr val="accent3">
                    <a:lumMod val="75000"/>
                  </a:schemeClr>
                </a:solidFill>
              </a:rPr>
              <a:t>PAjk</a:t>
            </a:r>
            <a:r>
              <a:rPr lang="es-PE" sz="1200" dirty="0">
                <a:solidFill>
                  <a:schemeClr val="accent3">
                    <a:lumMod val="75000"/>
                  </a:schemeClr>
                </a:solidFill>
              </a:rPr>
              <a:t> = valor promedio del atributo evaluado</a:t>
            </a:r>
          </a:p>
          <a:p>
            <a:pPr lvl="1"/>
            <a:r>
              <a:rPr lang="es-PE" sz="1200" dirty="0" err="1">
                <a:solidFill>
                  <a:schemeClr val="accent3">
                    <a:lumMod val="75000"/>
                  </a:schemeClr>
                </a:solidFill>
              </a:rPr>
              <a:t>PPjm</a:t>
            </a:r>
            <a:r>
              <a:rPr lang="es-PE" sz="1200" dirty="0">
                <a:solidFill>
                  <a:schemeClr val="accent3">
                    <a:lumMod val="75000"/>
                  </a:schemeClr>
                </a:solidFill>
              </a:rPr>
              <a:t> = promedio del proceso evaluado</a:t>
            </a:r>
          </a:p>
          <a:p>
            <a:pPr lvl="1"/>
            <a:r>
              <a:rPr lang="es-PE" sz="1200" dirty="0" err="1">
                <a:solidFill>
                  <a:schemeClr val="accent3">
                    <a:lumMod val="75000"/>
                  </a:schemeClr>
                </a:solidFill>
              </a:rPr>
              <a:t>NSUm</a:t>
            </a:r>
            <a:r>
              <a:rPr lang="es-PE" sz="1200" dirty="0">
                <a:solidFill>
                  <a:schemeClr val="accent3">
                    <a:lumMod val="75000"/>
                  </a:schemeClr>
                </a:solidFill>
              </a:rPr>
              <a:t> = Nivel de satisfacción del usuario del servicio “m”</a:t>
            </a:r>
          </a:p>
          <a:p>
            <a:pPr lvl="1"/>
            <a:endParaRPr lang="es-PE" sz="1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MX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PE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987574"/>
            <a:ext cx="7211690" cy="4114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69" y="1706473"/>
            <a:ext cx="8446875" cy="4818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34" y="2583634"/>
            <a:ext cx="8220676" cy="4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1470"/>
            <a:ext cx="5184576" cy="504056"/>
          </a:xfrm>
        </p:spPr>
        <p:txBody>
          <a:bodyPr/>
          <a:lstStyle/>
          <a:p>
            <a:r>
              <a:rPr lang="es-ES" b="1" dirty="0">
                <a:solidFill>
                  <a:schemeClr val="tx1"/>
                </a:solidFill>
                <a:latin typeface="Gill Sans MT" panose="020B0502020104020203" pitchFamily="34" charset="0"/>
              </a:rPr>
              <a:t>Evolución del Número de Líneas </a:t>
            </a:r>
            <a:r>
              <a:rPr lang="es-ES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Móviles</a:t>
            </a:r>
            <a:endParaRPr lang="es-PE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486720"/>
              </p:ext>
            </p:extLst>
          </p:nvPr>
        </p:nvGraphicFramePr>
        <p:xfrm>
          <a:off x="251520" y="627534"/>
          <a:ext cx="8496944" cy="380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4210840"/>
            <a:ext cx="7992888" cy="932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7500" tIns="35100" rIns="67500" bIns="35100">
            <a:spAutoFit/>
          </a:bodyPr>
          <a:lstStyle>
            <a:defPPr>
              <a:defRPr lang="es-PE"/>
            </a:defPPr>
            <a:lvl1pPr algn="just"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 sz="675"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700" dirty="0"/>
              <a:t>Nota 1: </a:t>
            </a:r>
            <a:r>
              <a:rPr lang="es-PE" sz="700" dirty="0"/>
              <a:t>Las cifras podrían ser actualizadas ante una eventual modificación por parte de las empresas operadoras</a:t>
            </a:r>
            <a:r>
              <a:rPr lang="es-MX" sz="700" dirty="0"/>
              <a:t>.</a:t>
            </a:r>
          </a:p>
          <a:p>
            <a:r>
              <a:rPr lang="es-ES" sz="700" dirty="0"/>
              <a:t>Nota 2: En noviembre de 2012, TELEFÓNICA MÓVILES dio de baja a 5.8 millones de líneas prepago que no realizaron una recarga en el transcurso de 210 días calendario. Este hecho fue resaltado por la empresa en su Memoria Anual 2012 (página 17).</a:t>
            </a:r>
          </a:p>
          <a:p>
            <a:r>
              <a:rPr lang="es-ES" sz="700" dirty="0"/>
              <a:t>Nota3: </a:t>
            </a:r>
            <a:r>
              <a:rPr lang="es-PE" sz="700" dirty="0"/>
              <a:t>A partir de Mayo 2013, AMÉRICA MÓVIL no considera para fines del reporte estadístico, las líneas prepago que no generaron tráfico en los últimos 3 meses.</a:t>
            </a:r>
            <a:endParaRPr lang="es-ES" sz="700" dirty="0"/>
          </a:p>
          <a:p>
            <a:r>
              <a:rPr lang="es-ES" sz="700" dirty="0"/>
              <a:t>Nota 4: </a:t>
            </a:r>
            <a:r>
              <a:rPr lang="es-PE" sz="700" dirty="0"/>
              <a:t>A partir del año 2005, se ha calculado el indicador de densidad con las "Nuevas Proyecciones Nacionales de Población del Perú por Departamentos, Urbano y Rural y Sexo 2005 a 2020" (INEI, Diciembre 2006</a:t>
            </a:r>
            <a:r>
              <a:rPr lang="es-PE" sz="700" dirty="0" smtClean="0"/>
              <a:t>).</a:t>
            </a:r>
            <a:endParaRPr lang="es-ES" sz="700" dirty="0"/>
          </a:p>
          <a:p>
            <a:r>
              <a:rPr lang="es-ES" sz="700" dirty="0" smtClean="0"/>
              <a:t>Fuente</a:t>
            </a:r>
            <a:r>
              <a:rPr lang="es-ES" sz="700" dirty="0"/>
              <a:t>: Empresas operadoras.</a:t>
            </a:r>
          </a:p>
          <a:p>
            <a:r>
              <a:rPr lang="es-ES" sz="700" dirty="0"/>
              <a:t>Elaboración: Gerencia de Políticas Regulatorias y Competencia – OSIPTEL.</a:t>
            </a:r>
          </a:p>
        </p:txBody>
      </p:sp>
    </p:spTree>
    <p:extLst>
      <p:ext uri="{BB962C8B-B14F-4D97-AF65-F5344CB8AC3E}">
        <p14:creationId xmlns:p14="http://schemas.microsoft.com/office/powerpoint/2010/main" val="36329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4083918"/>
            <a:ext cx="8136904" cy="1005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7500" tIns="35100" rIns="67500" bIns="35100">
            <a:spAutoFit/>
          </a:bodyPr>
          <a:lstStyle>
            <a:defPPr>
              <a:defRPr lang="es-PE"/>
            </a:defPPr>
            <a:lvl1pPr algn="just"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 sz="675"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Nota: A diciembre de 2015 no han reportado </a:t>
            </a:r>
            <a:r>
              <a:rPr lang="es-ES" dirty="0" smtClean="0"/>
              <a:t>4 </a:t>
            </a:r>
            <a:r>
              <a:rPr lang="es-ES" dirty="0"/>
              <a:t>empresas que sí lo hicieron a diciembre de 2014, y que en conjunto tienen un aproximado de </a:t>
            </a:r>
            <a:r>
              <a:rPr lang="es-ES" dirty="0" smtClean="0"/>
              <a:t>336 conexiones</a:t>
            </a:r>
            <a:r>
              <a:rPr lang="es-ES" dirty="0"/>
              <a:t>. Por otro lado, a diciembre de 2015 </a:t>
            </a:r>
            <a:r>
              <a:rPr lang="es-ES" dirty="0" smtClean="0"/>
              <a:t>se dispone de información de Internet Fijo de 10 </a:t>
            </a:r>
            <a:r>
              <a:rPr lang="es-ES" dirty="0"/>
              <a:t>empresas que no </a:t>
            </a:r>
            <a:r>
              <a:rPr lang="es-ES" dirty="0" smtClean="0"/>
              <a:t>se contaba en 2014, </a:t>
            </a:r>
            <a:r>
              <a:rPr lang="es-ES" dirty="0"/>
              <a:t>y que en conjunto </a:t>
            </a:r>
            <a:r>
              <a:rPr lang="es-ES" dirty="0" smtClean="0"/>
              <a:t>suman 32mil </a:t>
            </a:r>
            <a:r>
              <a:rPr lang="es-ES" dirty="0"/>
              <a:t>conexiones en servicio.</a:t>
            </a:r>
          </a:p>
          <a:p>
            <a:r>
              <a:rPr lang="es-ES" dirty="0" smtClean="0"/>
              <a:t>(*) </a:t>
            </a:r>
            <a:r>
              <a:rPr lang="es-ES" dirty="0"/>
              <a:t>Hasta 2009, comprende velocidades de transmisión de datos </a:t>
            </a:r>
            <a:r>
              <a:rPr lang="es-ES" dirty="0" err="1"/>
              <a:t>downstream</a:t>
            </a:r>
            <a:r>
              <a:rPr lang="es-ES" dirty="0"/>
              <a:t> a partir de 128 Kbps. Desde el 2010 se contabilizan como conexiones de acceso a Internet de banda ancha fija a aquellas conexiones con velocidades de transmisión de datos </a:t>
            </a:r>
            <a:r>
              <a:rPr lang="es-ES" dirty="0" err="1"/>
              <a:t>downstream</a:t>
            </a:r>
            <a:r>
              <a:rPr lang="es-ES" dirty="0"/>
              <a:t> a partir de 256 Kbps (el número de conexiones en servicio a partir de 128 kbps pero menores a 256 kbps, que dejaron de considerarse como banda ancha a partir de diciembre de 2010, fue poco más de 50 mil: 5% del total).</a:t>
            </a:r>
          </a:p>
          <a:p>
            <a:r>
              <a:rPr lang="es-ES" dirty="0"/>
              <a:t>(**) Comprende  los accesos vía </a:t>
            </a:r>
            <a:r>
              <a:rPr lang="es-ES" dirty="0" err="1"/>
              <a:t>cablemódem</a:t>
            </a:r>
            <a:r>
              <a:rPr lang="es-ES" dirty="0"/>
              <a:t>, </a:t>
            </a:r>
            <a:r>
              <a:rPr lang="es-ES" dirty="0" err="1"/>
              <a:t>Wi</a:t>
            </a:r>
            <a:r>
              <a:rPr lang="es-ES" dirty="0"/>
              <a:t>-Max y otros. No incluye conexiones de servicios móviles.</a:t>
            </a:r>
          </a:p>
          <a:p>
            <a:r>
              <a:rPr lang="es-ES" dirty="0"/>
              <a:t>(***) </a:t>
            </a:r>
            <a:r>
              <a:rPr lang="es-PE" dirty="0"/>
              <a:t>A partir del año 2005, se ha calculado el indicador de densidad con las "Nuevas Proyecciones Nacionales de Población del Perú por Departamentos, Urbano y Rural y Sexo 2005 a 2020" (INEI, Diciembre 2006</a:t>
            </a:r>
            <a:r>
              <a:rPr lang="es-PE" dirty="0" smtClean="0"/>
              <a:t>).</a:t>
            </a:r>
            <a:endParaRPr lang="es-ES" dirty="0" smtClean="0"/>
          </a:p>
          <a:p>
            <a:r>
              <a:rPr lang="es-ES" dirty="0" smtClean="0"/>
              <a:t>Fuente</a:t>
            </a:r>
            <a:r>
              <a:rPr lang="es-ES" dirty="0"/>
              <a:t>: Empresas operadoras.</a:t>
            </a:r>
          </a:p>
          <a:p>
            <a:r>
              <a:rPr lang="es-ES" dirty="0"/>
              <a:t>Elaboración: Gerencia de Políticas Regulatorias y Competencia – OSIPTEL.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51520" y="627534"/>
            <a:ext cx="8712968" cy="3672408"/>
            <a:chOff x="0" y="0"/>
            <a:chExt cx="10146765" cy="4852457"/>
          </a:xfrm>
        </p:grpSpPr>
        <p:graphicFrame>
          <p:nvGraphicFramePr>
            <p:cNvPr id="6" name="3 Gráfico"/>
            <p:cNvGraphicFramePr/>
            <p:nvPr>
              <p:extLst>
                <p:ext uri="{D42A27DB-BD31-4B8C-83A1-F6EECF244321}">
                  <p14:modId xmlns:p14="http://schemas.microsoft.com/office/powerpoint/2010/main" val="3530945651"/>
                </p:ext>
              </p:extLst>
            </p:nvPr>
          </p:nvGraphicFramePr>
          <p:xfrm>
            <a:off x="0" y="0"/>
            <a:ext cx="10146765" cy="48524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2 Abrir llave"/>
            <p:cNvSpPr/>
            <p:nvPr/>
          </p:nvSpPr>
          <p:spPr>
            <a:xfrm>
              <a:off x="9005281" y="1398188"/>
              <a:ext cx="140449" cy="2782770"/>
            </a:xfrm>
            <a:prstGeom prst="leftBrace">
              <a:avLst/>
            </a:prstGeom>
            <a:noFill/>
            <a:ln w="12700" cap="flat" cmpd="sng" algn="ctr">
              <a:solidFill>
                <a:srgbClr val="9E0000"/>
              </a:solidFill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1865" y="0"/>
            <a:ext cx="7920880" cy="54054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0"/>
              </a:spcBef>
              <a:buClr>
                <a:srgbClr val="CC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s-ES" b="1" dirty="0" smtClean="0">
                <a:latin typeface="Gill Sans MT" panose="020B0502020104020203" pitchFamily="34" charset="0"/>
              </a:rPr>
              <a:t>Conexiones </a:t>
            </a:r>
            <a:r>
              <a:rPr lang="es-ES" b="1" dirty="0">
                <a:latin typeface="Gill Sans MT" panose="020B0502020104020203" pitchFamily="34" charset="0"/>
              </a:rPr>
              <a:t>de Acceso a Internet de Banda Ancha Fija a Nivel Nacional</a:t>
            </a:r>
            <a:r>
              <a:rPr lang="es-ES" b="1" dirty="0" smtClean="0">
                <a:latin typeface="Gill Sans MT" panose="020B0502020104020203" pitchFamily="34" charset="0"/>
              </a:rPr>
              <a:t>*</a:t>
            </a:r>
            <a:endParaRPr lang="es-ES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563918"/>
              </p:ext>
            </p:extLst>
          </p:nvPr>
        </p:nvGraphicFramePr>
        <p:xfrm>
          <a:off x="683568" y="832635"/>
          <a:ext cx="7704856" cy="361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5 CuadroTexto"/>
          <p:cNvSpPr txBox="1"/>
          <p:nvPr/>
        </p:nvSpPr>
        <p:spPr>
          <a:xfrm>
            <a:off x="971600" y="4449367"/>
            <a:ext cx="5646690" cy="6941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7500" tIns="35100" rIns="67500" bIns="35100">
            <a:spAutoFit/>
          </a:bodyPr>
          <a:lstStyle>
            <a:defPPr>
              <a:defRPr lang="es-PE"/>
            </a:defPPr>
            <a:lvl1pPr algn="just"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 sz="675"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1/. Se consideran los ingresos facturados consolidados de la industria, es decir, se excluyen las operaciones entre empresas vinculadas (la interconexión de redes entre empresas del  Grupo TELEFÓNICA). </a:t>
            </a:r>
          </a:p>
          <a:p>
            <a:r>
              <a:rPr lang="es-ES" dirty="0"/>
              <a:t>2/. No se considera como ingreso el financiamiento no reembolsable recibido del Estado Peruano, que para el caso de Gilat to Home fue de 2.9 millones USD en 2014.</a:t>
            </a:r>
          </a:p>
          <a:p>
            <a:r>
              <a:rPr lang="es-ES" dirty="0"/>
              <a:t>Fuente: Estados financieros auditados y otros reportes financieros de empresas operadoras</a:t>
            </a:r>
            <a:r>
              <a:rPr lang="es-PE" dirty="0"/>
              <a:t>.</a:t>
            </a:r>
            <a:endParaRPr lang="es-ES" dirty="0"/>
          </a:p>
          <a:p>
            <a:r>
              <a:rPr lang="es-ES" dirty="0"/>
              <a:t>Elaboración: Gerencia de Políticas Regulatorias y Competencia – OSIPTEL.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2606"/>
            <a:ext cx="8928992" cy="619125"/>
          </a:xfrm>
          <a:noFill/>
        </p:spPr>
        <p:txBody>
          <a:bodyPr vert="horz" lIns="68580" tIns="34290" rIns="68580" bIns="34290" rtlCol="0" anchor="ctr">
            <a:noAutofit/>
          </a:bodyPr>
          <a:lstStyle/>
          <a:p>
            <a:pPr>
              <a:buClr>
                <a:srgbClr val="CC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s-ES" sz="1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Ingresos Operativos </a:t>
            </a:r>
            <a:r>
              <a:rPr lang="es-ES" sz="19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</a:t>
            </a:r>
            <a:r>
              <a:rPr lang="es-ES" sz="1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 </a:t>
            </a:r>
            <a:r>
              <a:rPr lang="es-ES" sz="19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ES" sz="19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mill</a:t>
            </a:r>
            <a:r>
              <a:rPr lang="es-ES" sz="19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US$) y </a:t>
            </a:r>
            <a:r>
              <a:rPr lang="es-ES" sz="1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Tasa de Crecimiento</a:t>
            </a:r>
          </a:p>
        </p:txBody>
      </p:sp>
    </p:spTree>
    <p:extLst>
      <p:ext uri="{BB962C8B-B14F-4D97-AF65-F5344CB8AC3E}">
        <p14:creationId xmlns:p14="http://schemas.microsoft.com/office/powerpoint/2010/main" val="14553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500394"/>
              </p:ext>
            </p:extLst>
          </p:nvPr>
        </p:nvGraphicFramePr>
        <p:xfrm>
          <a:off x="1157470" y="670553"/>
          <a:ext cx="6659963" cy="293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87624" y="3507854"/>
            <a:ext cx="3054490" cy="152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>
              <a:spcBef>
                <a:spcPts val="656"/>
              </a:spcBef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s-ES" sz="675" u="sng" dirty="0">
                <a:solidFill>
                  <a:srgbClr val="000000"/>
                </a:solidFill>
              </a:rPr>
              <a:t>Nota</a:t>
            </a:r>
            <a:r>
              <a:rPr lang="es-ES" sz="675" dirty="0">
                <a:solidFill>
                  <a:srgbClr val="000000"/>
                </a:solidFill>
              </a:rPr>
              <a:t>: No se  incluye compra de inversiones.</a:t>
            </a:r>
          </a:p>
          <a:p>
            <a:pPr algn="just"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endParaRPr lang="es-ES" sz="675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s-ES" sz="675" dirty="0">
                <a:solidFill>
                  <a:srgbClr val="000000"/>
                </a:solidFill>
              </a:rPr>
              <a:t>La información del 2013 incluye 259 millones por la licitación 4G.</a:t>
            </a:r>
          </a:p>
          <a:p>
            <a:pPr algn="just"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endParaRPr lang="es-ES" sz="675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s-ES" sz="675" dirty="0">
                <a:solidFill>
                  <a:srgbClr val="000000"/>
                </a:solidFill>
              </a:rPr>
              <a:t>Para el año 2014, se considera la inversión en 3G y 4G que Telefónica consigna en su Memoria Anual, además de un estimado de otras inversiones en segmento móvil calculado a partir de datos del 2013 de Telefónica Móviles.</a:t>
            </a:r>
          </a:p>
          <a:p>
            <a:pPr algn="just"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endParaRPr lang="es-ES" sz="675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s-ES" sz="675" dirty="0">
                <a:solidFill>
                  <a:srgbClr val="000000"/>
                </a:solidFill>
              </a:rPr>
              <a:t>1/. Inversiones de empresas que tienen como principal </a:t>
            </a:r>
          </a:p>
          <a:p>
            <a:pPr algn="just"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s-ES" sz="675" dirty="0">
                <a:solidFill>
                  <a:srgbClr val="000000"/>
                </a:solidFill>
              </a:rPr>
              <a:t>línea de negocio la provisión del servicio móvil.</a:t>
            </a:r>
          </a:p>
          <a:p>
            <a:pPr algn="just"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s-ES" sz="675" dirty="0">
                <a:solidFill>
                  <a:srgbClr val="000000"/>
                </a:solidFill>
              </a:rPr>
              <a:t>2/. Inversiones de empresas que no brindan servicios móviles.</a:t>
            </a:r>
          </a:p>
          <a:p>
            <a:pPr algn="just">
              <a:spcBef>
                <a:spcPts val="656"/>
              </a:spcBef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s-ES" sz="675" dirty="0">
                <a:solidFill>
                  <a:srgbClr val="000000"/>
                </a:solidFill>
              </a:rPr>
              <a:t>Fuente: </a:t>
            </a:r>
            <a:r>
              <a:rPr lang="es-PE" sz="675" dirty="0">
                <a:solidFill>
                  <a:srgbClr val="000000"/>
                </a:solidFill>
                <a:latin typeface="Calibri" pitchFamily="34" charset="0"/>
              </a:rPr>
              <a:t>Información reportada por las empresas y estados financieros.</a:t>
            </a:r>
            <a:endParaRPr lang="es-ES" sz="675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s-ES" sz="675" dirty="0">
                <a:solidFill>
                  <a:srgbClr val="000000"/>
                </a:solidFill>
              </a:rPr>
              <a:t>Elaboración: Gerencia de Políticas Regulatorias y Competencia –OSIPTEL</a:t>
            </a:r>
            <a:r>
              <a:rPr lang="es-ES" sz="788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4283968" y="3795886"/>
          <a:ext cx="4094535" cy="11315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14207"/>
                <a:gridCol w="261848"/>
                <a:gridCol w="261848"/>
                <a:gridCol w="261848"/>
                <a:gridCol w="261848"/>
                <a:gridCol w="261848"/>
                <a:gridCol w="261848"/>
                <a:gridCol w="261848"/>
                <a:gridCol w="261848"/>
                <a:gridCol w="261848"/>
                <a:gridCol w="261848"/>
                <a:gridCol w="261848"/>
              </a:tblGrid>
              <a:tr h="37719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Inversiones de las Empresas del sector (en %)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2004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2005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2006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2007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2008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2009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2010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2011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2012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2013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2014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029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Inversiones de empresas de telefonía fija y otras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58%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47%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41%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36%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46%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39%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45%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44%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35%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34%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32%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Inversiones de empresas móviles 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42%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53%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59%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64%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54%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61%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55%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56%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65%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66%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68%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20"/>
            <a:ext cx="6536577" cy="555526"/>
          </a:xfrm>
          <a:noFill/>
        </p:spPr>
        <p:txBody>
          <a:bodyPr vert="horz" lIns="68580" tIns="34290" rIns="68580" bIns="34290" rtlCol="0" anchor="ctr">
            <a:noAutofit/>
          </a:bodyPr>
          <a:lstStyle/>
          <a:p>
            <a:pPr>
              <a:buClr>
                <a:srgbClr val="CC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s-ES" sz="2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Inversión del Sector </a:t>
            </a:r>
            <a:r>
              <a:rPr lang="es-ES" sz="21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Telecomunicaciones</a:t>
            </a:r>
            <a:endParaRPr lang="es-ES" sz="21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1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" y="1995686"/>
            <a:ext cx="9137164" cy="857250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Organismo Supervisor de Inversión Privada </a:t>
            </a:r>
            <a:br>
              <a:rPr lang="es-PE" b="1" dirty="0" smtClean="0">
                <a:solidFill>
                  <a:schemeClr val="tx1"/>
                </a:solidFill>
              </a:rPr>
            </a:br>
            <a:r>
              <a:rPr lang="es-PE" b="1" dirty="0" smtClean="0">
                <a:solidFill>
                  <a:schemeClr val="tx1"/>
                </a:solidFill>
              </a:rPr>
              <a:t>en Telecomunicaciones, OSIPTEL</a:t>
            </a:r>
            <a:endParaRPr lang="es-PE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920" y="2852936"/>
            <a:ext cx="1752228" cy="5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251520" y="51470"/>
            <a:ext cx="8928992" cy="504056"/>
          </a:xfrm>
        </p:spPr>
        <p:txBody>
          <a:bodyPr/>
          <a:lstStyle/>
          <a:p>
            <a:r>
              <a:rPr lang="es-MX" sz="1900" b="1" dirty="0" smtClean="0">
                <a:solidFill>
                  <a:schemeClr val="tx1"/>
                </a:solidFill>
              </a:rPr>
              <a:t>Funciones del OSIPTEL</a:t>
            </a:r>
            <a:endParaRPr lang="es-PE" sz="1900" b="1" dirty="0">
              <a:solidFill>
                <a:schemeClr val="tx1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539552" y="1347613"/>
            <a:ext cx="3384376" cy="2700337"/>
            <a:chOff x="2667000" y="1822450"/>
            <a:chExt cx="7173913" cy="4784725"/>
          </a:xfrm>
        </p:grpSpPr>
        <p:grpSp>
          <p:nvGrpSpPr>
            <p:cNvPr id="21" name="Group 1027"/>
            <p:cNvGrpSpPr>
              <a:grpSpLocks/>
            </p:cNvGrpSpPr>
            <p:nvPr/>
          </p:nvGrpSpPr>
          <p:grpSpPr bwMode="auto">
            <a:xfrm>
              <a:off x="2667000" y="2660650"/>
              <a:ext cx="2489200" cy="1792288"/>
              <a:chOff x="672" y="1410"/>
              <a:chExt cx="1568" cy="1129"/>
            </a:xfrm>
          </p:grpSpPr>
          <p:sp>
            <p:nvSpPr>
              <p:cNvPr id="32" name="Rectangle 1028"/>
              <p:cNvSpPr>
                <a:spLocks noChangeArrowheads="1"/>
              </p:cNvSpPr>
              <p:nvPr/>
            </p:nvSpPr>
            <p:spPr bwMode="auto">
              <a:xfrm>
                <a:off x="672" y="1410"/>
                <a:ext cx="1568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457200" indent="-457200" algn="ctr">
                  <a:buClr>
                    <a:srgbClr val="0066CC"/>
                  </a:buClr>
                  <a:buSzPct val="120000"/>
                  <a:buFont typeface="Wingdings" pitchFamily="2" charset="2"/>
                  <a:buNone/>
                  <a:defRPr/>
                </a:pPr>
                <a:r>
                  <a:rPr lang="es-ES_tradnl" sz="1200" b="1" dirty="0">
                    <a:solidFill>
                      <a:srgbClr val="000066"/>
                    </a:solidFill>
                    <a:latin typeface="Calibri" panose="020F0502020204030204" pitchFamily="34" charset="0"/>
                  </a:rPr>
                  <a:t>MINISTERIO </a:t>
                </a:r>
              </a:p>
              <a:p>
                <a:pPr marL="457200" indent="-457200" algn="ctr">
                  <a:buClr>
                    <a:srgbClr val="0066CC"/>
                  </a:buClr>
                  <a:buSzPct val="120000"/>
                  <a:buFont typeface="Wingdings" pitchFamily="2" charset="2"/>
                  <a:buNone/>
                  <a:defRPr/>
                </a:pPr>
                <a:r>
                  <a:rPr lang="es-ES_tradnl" sz="1200" b="1" dirty="0">
                    <a:solidFill>
                      <a:srgbClr val="000066"/>
                    </a:solidFill>
                    <a:latin typeface="Calibri" panose="020F0502020204030204" pitchFamily="34" charset="0"/>
                  </a:rPr>
                  <a:t>DEL SECTOR</a:t>
                </a:r>
                <a:endParaRPr lang="es-ES" sz="1200" b="1" dirty="0">
                  <a:solidFill>
                    <a:srgbClr val="000066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Text Box 1029"/>
              <p:cNvSpPr txBox="1">
                <a:spLocks noChangeArrowheads="1"/>
              </p:cNvSpPr>
              <p:nvPr/>
            </p:nvSpPr>
            <p:spPr bwMode="auto">
              <a:xfrm>
                <a:off x="688" y="1895"/>
                <a:ext cx="1460" cy="64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s-PE" sz="1050" b="1" dirty="0">
                    <a:ln w="0"/>
                    <a:solidFill>
                      <a:srgbClr val="C00000"/>
                    </a:solidFill>
                    <a:latin typeface="Calibri" panose="020F0502020204030204" pitchFamily="34" charset="0"/>
                  </a:rPr>
                  <a:t>Desarrolla</a:t>
                </a:r>
              </a:p>
              <a:p>
                <a:pPr algn="ctr" eaLnBrk="1" hangingPunct="1">
                  <a:defRPr/>
                </a:pPr>
                <a:r>
                  <a:rPr lang="es-PE" sz="1050" b="1" dirty="0">
                    <a:ln w="0"/>
                    <a:solidFill>
                      <a:srgbClr val="C00000"/>
                    </a:solidFill>
                    <a:latin typeface="Calibri" panose="020F0502020204030204" pitchFamily="34" charset="0"/>
                  </a:rPr>
                  <a:t>P</a:t>
                </a:r>
                <a:r>
                  <a:rPr lang="es-PE" sz="1050" b="1" dirty="0" smtClean="0">
                    <a:ln w="0"/>
                    <a:solidFill>
                      <a:srgbClr val="C00000"/>
                    </a:solidFill>
                    <a:latin typeface="Calibri" panose="020F0502020204030204" pitchFamily="34" charset="0"/>
                  </a:rPr>
                  <a:t>olíticas </a:t>
                </a:r>
                <a:r>
                  <a:rPr lang="es-PE" sz="1050" b="1" dirty="0">
                    <a:ln w="0"/>
                    <a:solidFill>
                      <a:srgbClr val="C00000"/>
                    </a:solidFill>
                    <a:latin typeface="Calibri" panose="020F0502020204030204" pitchFamily="34" charset="0"/>
                  </a:rPr>
                  <a:t>y </a:t>
                </a:r>
              </a:p>
              <a:p>
                <a:pPr algn="ctr" eaLnBrk="1" hangingPunct="1">
                  <a:defRPr/>
                </a:pPr>
                <a:r>
                  <a:rPr lang="es-PE" sz="1050" b="1" dirty="0">
                    <a:ln w="0"/>
                    <a:solidFill>
                      <a:srgbClr val="C00000"/>
                    </a:solidFill>
                    <a:latin typeface="Calibri" panose="020F0502020204030204" pitchFamily="34" charset="0"/>
                  </a:rPr>
                  <a:t>o</a:t>
                </a:r>
                <a:r>
                  <a:rPr lang="es-PE" sz="1050" b="1" dirty="0" smtClean="0">
                    <a:ln w="0"/>
                    <a:solidFill>
                      <a:srgbClr val="C00000"/>
                    </a:solidFill>
                    <a:latin typeface="Calibri" panose="020F0502020204030204" pitchFamily="34" charset="0"/>
                  </a:rPr>
                  <a:t>torga </a:t>
                </a:r>
                <a:r>
                  <a:rPr lang="es-PE" sz="1050" b="1" dirty="0">
                    <a:ln w="0"/>
                    <a:solidFill>
                      <a:srgbClr val="C00000"/>
                    </a:solidFill>
                    <a:latin typeface="Calibri" panose="020F0502020204030204" pitchFamily="34" charset="0"/>
                  </a:rPr>
                  <a:t>licencias</a:t>
                </a:r>
                <a:endParaRPr lang="es-ES" sz="1050" b="1" dirty="0">
                  <a:ln w="0"/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2" name="Group 1030"/>
            <p:cNvGrpSpPr>
              <a:grpSpLocks/>
            </p:cNvGrpSpPr>
            <p:nvPr/>
          </p:nvGrpSpPr>
          <p:grpSpPr bwMode="auto">
            <a:xfrm>
              <a:off x="7196138" y="2660651"/>
              <a:ext cx="2644775" cy="1700213"/>
              <a:chOff x="3525" y="1410"/>
              <a:chExt cx="1666" cy="1071"/>
            </a:xfrm>
          </p:grpSpPr>
          <p:sp>
            <p:nvSpPr>
              <p:cNvPr id="30" name="Rectangle 1031"/>
              <p:cNvSpPr>
                <a:spLocks noChangeArrowheads="1"/>
              </p:cNvSpPr>
              <p:nvPr/>
            </p:nvSpPr>
            <p:spPr bwMode="auto">
              <a:xfrm>
                <a:off x="3525" y="1410"/>
                <a:ext cx="166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457200" indent="-457200" algn="ctr">
                  <a:buClr>
                    <a:srgbClr val="0066CC"/>
                  </a:buClr>
                  <a:buSzPct val="120000"/>
                  <a:buFont typeface="Wingdings" pitchFamily="2" charset="2"/>
                  <a:buNone/>
                  <a:defRPr/>
                </a:pPr>
                <a:r>
                  <a:rPr lang="es-ES_tradnl" sz="1200" b="1" dirty="0">
                    <a:solidFill>
                      <a:srgbClr val="000066"/>
                    </a:solidFill>
                    <a:latin typeface="Calibri" panose="020F0502020204030204" pitchFamily="34" charset="0"/>
                  </a:rPr>
                  <a:t>REGULADOR</a:t>
                </a:r>
              </a:p>
              <a:p>
                <a:pPr marL="457200" indent="-457200" algn="ctr">
                  <a:buClr>
                    <a:srgbClr val="0066CC"/>
                  </a:buClr>
                  <a:buSzPct val="120000"/>
                  <a:buFont typeface="Wingdings" pitchFamily="2" charset="2"/>
                  <a:buNone/>
                  <a:defRPr/>
                </a:pPr>
                <a:r>
                  <a:rPr lang="es-ES_tradnl" sz="1200" b="1" dirty="0">
                    <a:solidFill>
                      <a:srgbClr val="000066"/>
                    </a:solidFill>
                    <a:latin typeface="Calibri" panose="020F0502020204030204" pitchFamily="34" charset="0"/>
                  </a:rPr>
                  <a:t>INDEPENDIENTE</a:t>
                </a:r>
                <a:endParaRPr lang="es-ES" sz="1200" b="1" dirty="0">
                  <a:solidFill>
                    <a:srgbClr val="000066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Text Box 1032"/>
              <p:cNvSpPr txBox="1">
                <a:spLocks noChangeArrowheads="1"/>
              </p:cNvSpPr>
              <p:nvPr/>
            </p:nvSpPr>
            <p:spPr bwMode="auto">
              <a:xfrm>
                <a:off x="3636" y="1837"/>
                <a:ext cx="1524" cy="64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s-PE" sz="1050" b="1" dirty="0">
                    <a:ln w="0"/>
                    <a:solidFill>
                      <a:srgbClr val="C00000"/>
                    </a:solidFill>
                    <a:latin typeface="Calibri" panose="020F0502020204030204" pitchFamily="34" charset="0"/>
                  </a:rPr>
                  <a:t>Regula y </a:t>
                </a:r>
              </a:p>
              <a:p>
                <a:pPr algn="ctr" eaLnBrk="1" hangingPunct="1">
                  <a:defRPr/>
                </a:pPr>
                <a:r>
                  <a:rPr lang="es-PE" sz="1050" b="1" dirty="0">
                    <a:ln w="0"/>
                    <a:solidFill>
                      <a:srgbClr val="C00000"/>
                    </a:solidFill>
                    <a:latin typeface="Calibri" panose="020F0502020204030204" pitchFamily="34" charset="0"/>
                  </a:rPr>
                  <a:t>Supervisa la libre</a:t>
                </a:r>
              </a:p>
              <a:p>
                <a:pPr algn="ctr" eaLnBrk="1" hangingPunct="1">
                  <a:defRPr/>
                </a:pPr>
                <a:r>
                  <a:rPr lang="es-PE" sz="1050" b="1" dirty="0">
                    <a:ln w="0"/>
                    <a:solidFill>
                      <a:srgbClr val="C00000"/>
                    </a:solidFill>
                    <a:latin typeface="Calibri" panose="020F0502020204030204" pitchFamily="34" charset="0"/>
                  </a:rPr>
                  <a:t>competencia</a:t>
                </a:r>
                <a:endParaRPr lang="es-ES" sz="1050" b="1" dirty="0">
                  <a:ln w="0"/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3" name="Group 1033"/>
            <p:cNvGrpSpPr>
              <a:grpSpLocks/>
            </p:cNvGrpSpPr>
            <p:nvPr/>
          </p:nvGrpSpPr>
          <p:grpSpPr bwMode="auto">
            <a:xfrm>
              <a:off x="4757738" y="5327650"/>
              <a:ext cx="2590800" cy="1279525"/>
              <a:chOff x="1989" y="3090"/>
              <a:chExt cx="1632" cy="806"/>
            </a:xfrm>
          </p:grpSpPr>
          <p:sp>
            <p:nvSpPr>
              <p:cNvPr id="28" name="Rectangle 1034"/>
              <p:cNvSpPr>
                <a:spLocks noChangeArrowheads="1"/>
              </p:cNvSpPr>
              <p:nvPr/>
            </p:nvSpPr>
            <p:spPr bwMode="auto">
              <a:xfrm>
                <a:off x="1989" y="3090"/>
                <a:ext cx="163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457200" indent="-457200" algn="ctr">
                  <a:buClr>
                    <a:srgbClr val="0066CC"/>
                  </a:buClr>
                  <a:buSzPct val="120000"/>
                  <a:buFont typeface="Wingdings" pitchFamily="2" charset="2"/>
                  <a:buNone/>
                  <a:defRPr/>
                </a:pPr>
                <a:r>
                  <a:rPr lang="es-ES_tradnl" sz="1200" b="1" dirty="0">
                    <a:solidFill>
                      <a:srgbClr val="000066"/>
                    </a:solidFill>
                    <a:latin typeface="Calibri" panose="020F0502020204030204" pitchFamily="34" charset="0"/>
                  </a:rPr>
                  <a:t>OPERADORES</a:t>
                </a:r>
              </a:p>
              <a:p>
                <a:pPr marL="457200" indent="-457200" algn="ctr">
                  <a:buClr>
                    <a:srgbClr val="0066CC"/>
                  </a:buClr>
                  <a:buSzPct val="120000"/>
                  <a:buFont typeface="Wingdings" pitchFamily="2" charset="2"/>
                  <a:buNone/>
                  <a:defRPr/>
                </a:pPr>
                <a:r>
                  <a:rPr lang="es-ES_tradnl" sz="1200" b="1" dirty="0">
                    <a:solidFill>
                      <a:srgbClr val="000066"/>
                    </a:solidFill>
                    <a:latin typeface="Calibri" panose="020F0502020204030204" pitchFamily="34" charset="0"/>
                  </a:rPr>
                  <a:t>PRIVADOS</a:t>
                </a:r>
                <a:endParaRPr lang="es-ES" sz="1200" b="1" dirty="0">
                  <a:solidFill>
                    <a:srgbClr val="000066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Text Box 1035"/>
              <p:cNvSpPr txBox="1">
                <a:spLocks noChangeArrowheads="1"/>
              </p:cNvSpPr>
              <p:nvPr/>
            </p:nvSpPr>
            <p:spPr bwMode="auto">
              <a:xfrm>
                <a:off x="2087" y="3432"/>
                <a:ext cx="1456" cy="46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s-PE" sz="1050" b="1" dirty="0">
                    <a:ln w="0"/>
                    <a:solidFill>
                      <a:srgbClr val="C00000"/>
                    </a:solidFill>
                    <a:latin typeface="Calibri" panose="020F0502020204030204" pitchFamily="34" charset="0"/>
                  </a:rPr>
                  <a:t>Opera redes y</a:t>
                </a:r>
              </a:p>
              <a:p>
                <a:pPr algn="ctr" eaLnBrk="1" hangingPunct="1">
                  <a:defRPr/>
                </a:pPr>
                <a:r>
                  <a:rPr lang="es-PE" sz="1050" b="1" dirty="0">
                    <a:ln w="0"/>
                    <a:solidFill>
                      <a:srgbClr val="C00000"/>
                    </a:solidFill>
                    <a:latin typeface="Calibri" panose="020F0502020204030204" pitchFamily="34" charset="0"/>
                  </a:rPr>
                  <a:t>Provee servicios</a:t>
                </a:r>
                <a:endParaRPr lang="es-ES" sz="1050" b="1" dirty="0">
                  <a:ln w="0"/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4" name="AutoShape 1036"/>
            <p:cNvSpPr>
              <a:spLocks noChangeArrowheads="1"/>
            </p:cNvSpPr>
            <p:nvPr/>
          </p:nvSpPr>
          <p:spPr bwMode="auto">
            <a:xfrm rot="19982224">
              <a:off x="3724275" y="4616450"/>
              <a:ext cx="733425" cy="1214438"/>
            </a:xfrm>
            <a:prstGeom prst="curvedRightArrow">
              <a:avLst>
                <a:gd name="adj1" fmla="val 33117"/>
                <a:gd name="adj2" fmla="val 66234"/>
                <a:gd name="adj3" fmla="val 33333"/>
              </a:avLst>
            </a:prstGeom>
            <a:solidFill>
              <a:srgbClr val="CC6600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AutoShape 1037"/>
            <p:cNvSpPr>
              <a:spLocks noChangeArrowheads="1"/>
            </p:cNvSpPr>
            <p:nvPr/>
          </p:nvSpPr>
          <p:spPr bwMode="auto">
            <a:xfrm rot="18810515">
              <a:off x="7731919" y="4785519"/>
              <a:ext cx="1214437" cy="733425"/>
            </a:xfrm>
            <a:prstGeom prst="curvedUpArrow">
              <a:avLst>
                <a:gd name="adj1" fmla="val 33117"/>
                <a:gd name="adj2" fmla="val 66234"/>
                <a:gd name="adj3" fmla="val 33333"/>
              </a:avLst>
            </a:prstGeom>
            <a:solidFill>
              <a:srgbClr val="CC6600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AutoShape 1038"/>
            <p:cNvSpPr>
              <a:spLocks noChangeArrowheads="1"/>
            </p:cNvSpPr>
            <p:nvPr/>
          </p:nvSpPr>
          <p:spPr bwMode="auto">
            <a:xfrm rot="10528636">
              <a:off x="5486400" y="1822450"/>
              <a:ext cx="1214438" cy="733425"/>
            </a:xfrm>
            <a:prstGeom prst="curvedUpArrow">
              <a:avLst>
                <a:gd name="adj1" fmla="val 33117"/>
                <a:gd name="adj2" fmla="val 66234"/>
                <a:gd name="adj3" fmla="val 33333"/>
              </a:avLst>
            </a:prstGeom>
            <a:solidFill>
              <a:srgbClr val="CC6600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s-ES_tradnl" sz="2400" b="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175" y="2852613"/>
              <a:ext cx="2598420" cy="2225040"/>
            </a:xfrm>
            <a:prstGeom prst="rect">
              <a:avLst/>
            </a:prstGeom>
          </p:spPr>
        </p:pic>
      </p:grp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88231415"/>
              </p:ext>
            </p:extLst>
          </p:nvPr>
        </p:nvGraphicFramePr>
        <p:xfrm>
          <a:off x="4860032" y="915585"/>
          <a:ext cx="3304526" cy="370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68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al">
  <a:themeElements>
    <a:clrScheme name="t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3429</TotalTime>
  <Words>2576</Words>
  <Application>Microsoft Office PowerPoint</Application>
  <PresentationFormat>Presentación en pantalla (16:9)</PresentationFormat>
  <Paragraphs>453</Paragraphs>
  <Slides>36</Slides>
  <Notes>0</Notes>
  <HiddenSlides>3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7" baseType="lpstr">
      <vt:lpstr>Arial</vt:lpstr>
      <vt:lpstr>Arial Narrow</vt:lpstr>
      <vt:lpstr>Calibri</vt:lpstr>
      <vt:lpstr>Cambria Math</vt:lpstr>
      <vt:lpstr>Comic Sans MS</vt:lpstr>
      <vt:lpstr>Gill Sans MT</vt:lpstr>
      <vt:lpstr>Museo Sans 500</vt:lpstr>
      <vt:lpstr>Museo Sans 700</vt:lpstr>
      <vt:lpstr>Times New Roman</vt:lpstr>
      <vt:lpstr>Wingdings</vt:lpstr>
      <vt:lpstr>termal</vt:lpstr>
      <vt:lpstr>Satisfacción del Usuario y Políticas para Protección de sus Derechos</vt:lpstr>
      <vt:lpstr>Presentación de PowerPoint</vt:lpstr>
      <vt:lpstr>Los Servicios de Telecomunicaciones en el Perú</vt:lpstr>
      <vt:lpstr>Evolución del Número de Líneas Móviles</vt:lpstr>
      <vt:lpstr>Presentación de PowerPoint</vt:lpstr>
      <vt:lpstr>Ingresos Operativos del Sector (mill. US$) y Tasa de Crecimiento</vt:lpstr>
      <vt:lpstr>Inversión del Sector Telecomunicaciones</vt:lpstr>
      <vt:lpstr>Organismo Supervisor de Inversión Privada  en Telecomunicaciones, OSIPTEL</vt:lpstr>
      <vt:lpstr>Funciones del OSIPTEL</vt:lpstr>
      <vt:lpstr>Pilares Estratégicos del OSIPTEL</vt:lpstr>
      <vt:lpstr>Medición Satisfacción del Usuario  Brecha Satisfacción   =   Expectativa  del Usuario  -   Calidad/Precio Percibida  </vt:lpstr>
      <vt:lpstr>Calidad del Servicio y Calidad Percibida</vt:lpstr>
      <vt:lpstr>Presentación de PowerPoint</vt:lpstr>
      <vt:lpstr>Medición Nivel de Satisfacción de Usuarios: Metodología</vt:lpstr>
      <vt:lpstr> Aspectos Conceptuales: Factores que afectan brecha de satisfacción en el sector telecomunicaciones</vt:lpstr>
      <vt:lpstr>Protección de los Usuarios de los Servicios de  Telecomunicaciones: Experiencia del Perú</vt:lpstr>
      <vt:lpstr>El OSIPTEL y los Usuarios</vt:lpstr>
      <vt:lpstr>Modenización del Marco Normativo de Protección a Usuarios</vt:lpstr>
      <vt:lpstr>Empoderamiento del usuario y servicios de información</vt:lpstr>
      <vt:lpstr>Página web </vt:lpstr>
      <vt:lpstr>Servicios en Línea para los Usuarios</vt:lpstr>
      <vt:lpstr>Consulta de Expedientes Virtual - TRASU</vt:lpstr>
      <vt:lpstr>teveo.pe</vt:lpstr>
      <vt:lpstr>Indice de Conectividad Móvil</vt:lpstr>
      <vt:lpstr>Indice de Conectividad Móvil</vt:lpstr>
      <vt:lpstr>Grupo de Trabajo sobre Protección y Calidad de Servicio al Usuario</vt:lpstr>
      <vt:lpstr>Grupo de Trabajo sobre Protección y Calidad de Servicio al Usuario - REGULATEL</vt:lpstr>
      <vt:lpstr>3ra Edición - Diagnóstico sobre la Protección y Calidad del Servicio al Usuario </vt:lpstr>
      <vt:lpstr>Concurso Buenas Prácticas</vt:lpstr>
      <vt:lpstr>Categoría Calidad del Servicio - 2015</vt:lpstr>
      <vt:lpstr>Categoría Calidad de Atención - 2015</vt:lpstr>
      <vt:lpstr>Página web del Grupo de Trabajo</vt:lpstr>
      <vt:lpstr>Presentación de PowerPoint</vt:lpstr>
      <vt:lpstr>Metodología: Evaluación de cada atributo</vt:lpstr>
      <vt:lpstr>Metodología: Cálculo del ponderador de cada proceso</vt:lpstr>
      <vt:lpstr>Metodología: Cálculo del NSU por cada servicio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norma de Condiciones de Uso: “Desbloqueo de Equipos Terminales”</dc:title>
  <dc:creator>Angela Arrescurrenaga Santisteban</dc:creator>
  <cp:lastModifiedBy>hp240</cp:lastModifiedBy>
  <cp:revision>356</cp:revision>
  <cp:lastPrinted>2015-07-09T22:10:28Z</cp:lastPrinted>
  <dcterms:created xsi:type="dcterms:W3CDTF">2014-10-20T23:35:18Z</dcterms:created>
  <dcterms:modified xsi:type="dcterms:W3CDTF">2016-03-15T16:39:21Z</dcterms:modified>
</cp:coreProperties>
</file>