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34" r:id="rId2"/>
    <p:sldId id="427" r:id="rId3"/>
    <p:sldId id="487" r:id="rId4"/>
    <p:sldId id="533" r:id="rId5"/>
    <p:sldId id="444" r:id="rId6"/>
    <p:sldId id="468" r:id="rId7"/>
    <p:sldId id="469" r:id="rId8"/>
    <p:sldId id="493" r:id="rId9"/>
    <p:sldId id="507" r:id="rId10"/>
    <p:sldId id="452" r:id="rId11"/>
    <p:sldId id="505" r:id="rId12"/>
    <p:sldId id="453" r:id="rId13"/>
    <p:sldId id="511" r:id="rId14"/>
    <p:sldId id="497" r:id="rId15"/>
    <p:sldId id="482" r:id="rId16"/>
    <p:sldId id="484" r:id="rId17"/>
    <p:sldId id="509" r:id="rId18"/>
    <p:sldId id="461" r:id="rId19"/>
    <p:sldId id="462" r:id="rId20"/>
    <p:sldId id="463" r:id="rId21"/>
    <p:sldId id="464" r:id="rId22"/>
    <p:sldId id="465" r:id="rId23"/>
    <p:sldId id="530" r:id="rId24"/>
    <p:sldId id="535" r:id="rId25"/>
    <p:sldId id="536" r:id="rId26"/>
    <p:sldId id="523" r:id="rId27"/>
    <p:sldId id="524" r:id="rId28"/>
    <p:sldId id="525" r:id="rId29"/>
    <p:sldId id="526" r:id="rId30"/>
    <p:sldId id="537" r:id="rId31"/>
    <p:sldId id="539" r:id="rId32"/>
    <p:sldId id="504" r:id="rId33"/>
    <p:sldId id="531" r:id="rId34"/>
    <p:sldId id="519" r:id="rId35"/>
    <p:sldId id="287" r:id="rId36"/>
  </p:sldIdLst>
  <p:sldSz cx="9906000" cy="6858000" type="A4"/>
  <p:notesSz cx="6858000" cy="9144000"/>
  <p:defaultTextStyle>
    <a:defPPr>
      <a:defRPr lang="en-US"/>
    </a:defPPr>
    <a:lvl1pPr marL="0" algn="l" defTabSz="5157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734" algn="l" defTabSz="5157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468" algn="l" defTabSz="5157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203" algn="l" defTabSz="5157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2936" algn="l" defTabSz="5157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8671" algn="l" defTabSz="5157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404" algn="l" defTabSz="5157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140" algn="l" defTabSz="5157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5873" algn="l" defTabSz="51573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4">
          <p15:clr>
            <a:srgbClr val="A4A3A4"/>
          </p15:clr>
        </p15:guide>
        <p15:guide id="2" pos="5092">
          <p15:clr>
            <a:srgbClr val="A4A3A4"/>
          </p15:clr>
        </p15:guide>
        <p15:guide id="3" orient="horz" pos="3594">
          <p15:clr>
            <a:srgbClr val="A4A3A4"/>
          </p15:clr>
        </p15:guide>
        <p15:guide id="4" pos="45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14D"/>
    <a:srgbClr val="ADF852"/>
    <a:srgbClr val="DB1601"/>
    <a:srgbClr val="E71E86"/>
    <a:srgbClr val="085B81"/>
    <a:srgbClr val="F82A66"/>
    <a:srgbClr val="1592F4"/>
    <a:srgbClr val="1067EB"/>
    <a:srgbClr val="9CCA56"/>
    <a:srgbClr val="CA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227" autoAdjust="0"/>
  </p:normalViewPr>
  <p:slideViewPr>
    <p:cSldViewPr snapToGrid="0" snapToObjects="1">
      <p:cViewPr varScale="1">
        <p:scale>
          <a:sx n="116" d="100"/>
          <a:sy n="116" d="100"/>
        </p:scale>
        <p:origin x="1224" y="102"/>
      </p:cViewPr>
      <p:guideLst>
        <p:guide orient="horz" pos="4124"/>
        <p:guide pos="5092"/>
        <p:guide orient="horz" pos="3594"/>
        <p:guide pos="4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45937-E4D6-3044-958A-7A7515117214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F2526-9125-0F4C-B550-D3252C4D69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369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2E590-2C0D-C84B-BFEB-CEE784350DB7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B63C3-E8DF-F348-9C37-5F417CBEA5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241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157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734" algn="l" defTabSz="5157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468" algn="l" defTabSz="5157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203" algn="l" defTabSz="5157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2936" algn="l" defTabSz="5157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8671" algn="l" defTabSz="5157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404" algn="l" defTabSz="5157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140" algn="l" defTabSz="5157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5873" algn="l" defTabSz="5157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Ejemplo ATT</a:t>
            </a:r>
          </a:p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It’s not only not being able to watch a movie at home, it’s also about not placing an emergency call</a:t>
            </a:r>
          </a:p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Where the user is at any given moment (coverage, density, 3g/4g, service)</a:t>
            </a:r>
          </a:p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24 sin ejemplos</a:t>
            </a:r>
          </a:p>
        </p:txBody>
      </p:sp>
      <p:sp>
        <p:nvSpPr>
          <p:cNvPr id="2662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D854F910-4552-DD40-8A07-B40450E84F7F}" type="slidenum">
              <a:rPr lang="es-ES" sz="1200"/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59002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Ejemplo ATT</a:t>
            </a:r>
          </a:p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24 sin ejemplos</a:t>
            </a:r>
          </a:p>
        </p:txBody>
      </p:sp>
      <p:sp>
        <p:nvSpPr>
          <p:cNvPr id="286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EE8B09B7-C0F0-0D4F-A6E7-8E1917FD4048}" type="slidenum">
              <a:rPr lang="es-ES" sz="1200"/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6663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Throw money at hardware…</a:t>
            </a:r>
          </a:p>
        </p:txBody>
      </p:sp>
      <p:sp>
        <p:nvSpPr>
          <p:cNvPr id="3072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35D520C1-FCB8-F24D-A1F0-6194BC5FE1C7}" type="slidenum">
              <a:rPr lang="es-ES" sz="1200"/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365304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… because data services are very complex and don’t have unique points of failure. </a:t>
            </a:r>
          </a:p>
        </p:txBody>
      </p:sp>
      <p:sp>
        <p:nvSpPr>
          <p:cNvPr id="3277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</a:pPr>
            <a:fld id="{023F8208-F958-7443-A960-3DADB86E9D86}" type="slidenum">
              <a:rPr lang="es-ES" sz="1200"/>
              <a:pPr defTabSz="514350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34872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So after 10 years we found that….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218AA-6C40-FF4E-B9E1-C887249AE3DD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722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Carriers lack the tools to understand what the users are experiencing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FE617-9A00-AF42-BFA5-E87430AB4804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416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2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AC1-91BC-514E-99D9-41C0A0B9A87E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3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249-7556-7942-8EF7-C2B08B28130D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7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48BC-DCC5-484B-A73F-6D25E57E2BA8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7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4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2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8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1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58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2741-62C5-874F-89B1-7457954EA0C9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4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C227-B07E-F74B-9490-E908557B5126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734" indent="0">
              <a:buNone/>
              <a:defRPr sz="2300" b="1"/>
            </a:lvl2pPr>
            <a:lvl3pPr marL="1031468" indent="0">
              <a:buNone/>
              <a:defRPr sz="2000" b="1"/>
            </a:lvl3pPr>
            <a:lvl4pPr marL="1547203" indent="0">
              <a:buNone/>
              <a:defRPr sz="1800" b="1"/>
            </a:lvl4pPr>
            <a:lvl5pPr marL="2062936" indent="0">
              <a:buNone/>
              <a:defRPr sz="1800" b="1"/>
            </a:lvl5pPr>
            <a:lvl6pPr marL="2578671" indent="0">
              <a:buNone/>
              <a:defRPr sz="1800" b="1"/>
            </a:lvl6pPr>
            <a:lvl7pPr marL="3094404" indent="0">
              <a:buNone/>
              <a:defRPr sz="1800" b="1"/>
            </a:lvl7pPr>
            <a:lvl8pPr marL="3610140" indent="0">
              <a:buNone/>
              <a:defRPr sz="1800" b="1"/>
            </a:lvl8pPr>
            <a:lvl9pPr marL="4125873" indent="0">
              <a:buNone/>
              <a:defRPr sz="18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6"/>
            <a:ext cx="437859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734" indent="0">
              <a:buNone/>
              <a:defRPr sz="2300" b="1"/>
            </a:lvl2pPr>
            <a:lvl3pPr marL="1031468" indent="0">
              <a:buNone/>
              <a:defRPr sz="2000" b="1"/>
            </a:lvl3pPr>
            <a:lvl4pPr marL="1547203" indent="0">
              <a:buNone/>
              <a:defRPr sz="1800" b="1"/>
            </a:lvl4pPr>
            <a:lvl5pPr marL="2062936" indent="0">
              <a:buNone/>
              <a:defRPr sz="1800" b="1"/>
            </a:lvl5pPr>
            <a:lvl6pPr marL="2578671" indent="0">
              <a:buNone/>
              <a:defRPr sz="1800" b="1"/>
            </a:lvl6pPr>
            <a:lvl7pPr marL="3094404" indent="0">
              <a:buNone/>
              <a:defRPr sz="1800" b="1"/>
            </a:lvl7pPr>
            <a:lvl8pPr marL="3610140" indent="0">
              <a:buNone/>
              <a:defRPr sz="1800" b="1"/>
            </a:lvl8pPr>
            <a:lvl9pPr marL="4125873" indent="0">
              <a:buNone/>
              <a:defRPr sz="18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569-E04A-EF47-98CF-20B9AC8B8477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2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2E50-77D7-9448-954A-27B823794E50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A405-520D-B04A-86C7-6B22B1C7143C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2"/>
            <a:ext cx="3259006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0"/>
            <a:ext cx="5537729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5734" indent="0">
              <a:buNone/>
              <a:defRPr sz="1400"/>
            </a:lvl2pPr>
            <a:lvl3pPr marL="1031468" indent="0">
              <a:buNone/>
              <a:defRPr sz="1100"/>
            </a:lvl3pPr>
            <a:lvl4pPr marL="1547203" indent="0">
              <a:buNone/>
              <a:defRPr sz="1000"/>
            </a:lvl4pPr>
            <a:lvl5pPr marL="2062936" indent="0">
              <a:buNone/>
              <a:defRPr sz="1000"/>
            </a:lvl5pPr>
            <a:lvl6pPr marL="2578671" indent="0">
              <a:buNone/>
              <a:defRPr sz="1000"/>
            </a:lvl6pPr>
            <a:lvl7pPr marL="3094404" indent="0">
              <a:buNone/>
              <a:defRPr sz="1000"/>
            </a:lvl7pPr>
            <a:lvl8pPr marL="3610140" indent="0">
              <a:buNone/>
              <a:defRPr sz="1000"/>
            </a:lvl8pPr>
            <a:lvl9pPr marL="4125873" indent="0">
              <a:buNone/>
              <a:defRPr sz="10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DAA-D2A0-F94D-819E-A5999F4578DC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4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5734" indent="0">
              <a:buNone/>
              <a:defRPr sz="3200"/>
            </a:lvl2pPr>
            <a:lvl3pPr marL="1031468" indent="0">
              <a:buNone/>
              <a:defRPr sz="2700"/>
            </a:lvl3pPr>
            <a:lvl4pPr marL="1547203" indent="0">
              <a:buNone/>
              <a:defRPr sz="2300"/>
            </a:lvl4pPr>
            <a:lvl5pPr marL="2062936" indent="0">
              <a:buNone/>
              <a:defRPr sz="2300"/>
            </a:lvl5pPr>
            <a:lvl6pPr marL="2578671" indent="0">
              <a:buNone/>
              <a:defRPr sz="2300"/>
            </a:lvl6pPr>
            <a:lvl7pPr marL="3094404" indent="0">
              <a:buNone/>
              <a:defRPr sz="2300"/>
            </a:lvl7pPr>
            <a:lvl8pPr marL="3610140" indent="0">
              <a:buNone/>
              <a:defRPr sz="2300"/>
            </a:lvl8pPr>
            <a:lvl9pPr marL="412587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15734" indent="0">
              <a:buNone/>
              <a:defRPr sz="1400"/>
            </a:lvl2pPr>
            <a:lvl3pPr marL="1031468" indent="0">
              <a:buNone/>
              <a:defRPr sz="1100"/>
            </a:lvl3pPr>
            <a:lvl4pPr marL="1547203" indent="0">
              <a:buNone/>
              <a:defRPr sz="1000"/>
            </a:lvl4pPr>
            <a:lvl5pPr marL="2062936" indent="0">
              <a:buNone/>
              <a:defRPr sz="1000"/>
            </a:lvl5pPr>
            <a:lvl6pPr marL="2578671" indent="0">
              <a:buNone/>
              <a:defRPr sz="1000"/>
            </a:lvl6pPr>
            <a:lvl7pPr marL="3094404" indent="0">
              <a:buNone/>
              <a:defRPr sz="1000"/>
            </a:lvl7pPr>
            <a:lvl8pPr marL="3610140" indent="0">
              <a:buNone/>
              <a:defRPr sz="1000"/>
            </a:lvl8pPr>
            <a:lvl9pPr marL="4125873" indent="0">
              <a:buNone/>
              <a:defRPr sz="10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51B-5B35-314A-A853-9EF562127BA0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103147" tIns="51573" rIns="103147" bIns="51573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103147" tIns="51573" rIns="103147" bIns="51573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47" tIns="51573" rIns="103147" bIns="5157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B89F2-FD6D-F24B-B8E1-381B58DC8A19}" type="datetime1">
              <a:rPr lang="es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47" tIns="51573" rIns="103147" bIns="5157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6388" y="6356354"/>
            <a:ext cx="2311400" cy="365125"/>
          </a:xfrm>
          <a:prstGeom prst="rect">
            <a:avLst/>
          </a:prstGeom>
        </p:spPr>
        <p:txBody>
          <a:bodyPr vert="horz" lIns="103147" tIns="51573" rIns="103147" bIns="5157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0044-7E1B-9947-B002-B6CB6F7C32D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18"/>
          <p:cNvSpPr/>
          <p:nvPr/>
        </p:nvSpPr>
        <p:spPr>
          <a:xfrm>
            <a:off x="364281" y="716381"/>
            <a:ext cx="368643" cy="364150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marL="0" marR="0" lvl="0" indent="0" algn="ctr" defTabSz="914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18"/>
          <p:cNvSpPr/>
          <p:nvPr/>
        </p:nvSpPr>
        <p:spPr>
          <a:xfrm>
            <a:off x="-4363" y="716381"/>
            <a:ext cx="368643" cy="364150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marL="0" marR="0" lvl="0" indent="0" algn="ctr" defTabSz="914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18"/>
          <p:cNvSpPr/>
          <p:nvPr/>
        </p:nvSpPr>
        <p:spPr>
          <a:xfrm>
            <a:off x="364281" y="-11920"/>
            <a:ext cx="368643" cy="364150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3" tIns="45717" rIns="91433" bIns="45717" rtlCol="0" anchor="ctr"/>
          <a:lstStyle/>
          <a:p>
            <a:pPr marL="0" marR="0" lvl="0" indent="0" algn="ctr" defTabSz="914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732925" y="-11920"/>
            <a:ext cx="368643" cy="364150"/>
          </a:xfrm>
          <a:prstGeom prst="rect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3" tIns="45717" rIns="91433" bIns="45717" rtlCol="0" anchor="ctr"/>
          <a:lstStyle/>
          <a:p>
            <a:pPr marL="0" marR="0" lvl="0" indent="0" algn="ctr" defTabSz="914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8"/>
          <p:cNvSpPr/>
          <p:nvPr/>
        </p:nvSpPr>
        <p:spPr>
          <a:xfrm>
            <a:off x="-4363" y="-11920"/>
            <a:ext cx="368643" cy="36415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3" tIns="45717" rIns="91433" bIns="45717" rtlCol="0" anchor="ctr"/>
          <a:lstStyle/>
          <a:p>
            <a:pPr marL="0" marR="0" lvl="0" indent="0" algn="ctr" defTabSz="914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-4363" y="352230"/>
            <a:ext cx="368643" cy="36415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3" tIns="45717" rIns="91433" bIns="45717" rtlCol="0" anchor="ctr"/>
          <a:lstStyle/>
          <a:p>
            <a:pPr marL="0" marR="0" lvl="0" indent="0" algn="ctr" defTabSz="914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300817" y="300936"/>
            <a:ext cx="368643" cy="364150"/>
          </a:xfrm>
          <a:prstGeom prst="rect">
            <a:avLst/>
          </a:prstGeom>
          <a:solidFill>
            <a:srgbClr val="BA214D"/>
          </a:solidFill>
          <a:ln w="19050" cap="flat" cmpd="sng" algn="ctr">
            <a:noFill/>
            <a:prstDash val="solid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lIns="91433" tIns="45717" rIns="91433" bIns="45717" rtlCol="0" anchor="ctr"/>
          <a:lstStyle/>
          <a:p>
            <a:pPr marL="0" marR="0" lvl="0" indent="0" algn="ctr" defTabSz="914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8"/>
          <p:cNvSpPr/>
          <p:nvPr/>
        </p:nvSpPr>
        <p:spPr>
          <a:xfrm>
            <a:off x="-4363" y="1080531"/>
            <a:ext cx="368643" cy="364150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marL="0" marR="0" lvl="0" indent="0" algn="ctr" defTabSz="914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2849" y="6145123"/>
            <a:ext cx="867276" cy="6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1573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00" indent="-386800" algn="l" defTabSz="51573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068" indent="-322334" algn="l" defTabSz="51573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335" indent="-257867" algn="l" defTabSz="51573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070" indent="-257867" algn="l" defTabSz="515734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804" indent="-257867" algn="l" defTabSz="515734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538" indent="-257867" algn="l" defTabSz="5157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273" indent="-257867" algn="l" defTabSz="5157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007" indent="-257867" algn="l" defTabSz="5157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742" indent="-257867" algn="l" defTabSz="5157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734" algn="l" defTabSz="515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468" algn="l" defTabSz="515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203" algn="l" defTabSz="515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936" algn="l" defTabSz="515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671" algn="l" defTabSz="515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404" algn="l" defTabSz="515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140" algn="l" defTabSz="515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5873" algn="l" defTabSz="515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22.emf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luismo@caseonit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354" t="473" r="863" b="-1"/>
          <a:stretch/>
        </p:blipFill>
        <p:spPr>
          <a:xfrm>
            <a:off x="0" y="1"/>
            <a:ext cx="9906000" cy="5765096"/>
          </a:xfrm>
          <a:prstGeom prst="rect">
            <a:avLst/>
          </a:prstGeom>
        </p:spPr>
      </p:pic>
      <p:sp>
        <p:nvSpPr>
          <p:cNvPr id="132" name="CuadroTexto 131"/>
          <p:cNvSpPr txBox="1"/>
          <p:nvPr/>
        </p:nvSpPr>
        <p:spPr>
          <a:xfrm>
            <a:off x="1211838" y="1381180"/>
            <a:ext cx="8138538" cy="31085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s-ES_tradnl" sz="4400" b="1" dirty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Alfabetización Digital y Empoderamiento de los </a:t>
            </a:r>
            <a:r>
              <a:rPr lang="es-ES_tradnl" sz="44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Usuarios</a:t>
            </a:r>
          </a:p>
          <a:p>
            <a:endParaRPr lang="es-ES_tradnl" sz="4400" b="1" dirty="0">
              <a:solidFill>
                <a:schemeClr val="bg1"/>
              </a:solidFill>
              <a:effectLst>
                <a:glow rad="63500">
                  <a:schemeClr val="tx1">
                    <a:lumMod val="85000"/>
                    <a:lumOff val="15000"/>
                    <a:alpha val="40000"/>
                  </a:schemeClr>
                </a:glow>
                <a:outerShdw blurRad="63500" dist="203200" dir="2700000" algn="tl" rotWithShape="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  <a:p>
            <a:r>
              <a:rPr lang="es-ES_tradnl" sz="32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Instituto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Federal de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Telecomunicaciones</a:t>
            </a:r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tx1">
                    <a:lumMod val="85000"/>
                    <a:lumOff val="15000"/>
                    <a:alpha val="40000"/>
                  </a:schemeClr>
                </a:glow>
                <a:outerShdw blurRad="63500" dist="203200" dir="2700000" algn="tl" rotWithShape="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Marzo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  15    2016</a:t>
            </a:r>
            <a:endParaRPr lang="en-US" sz="3200" b="1" dirty="0">
              <a:solidFill>
                <a:schemeClr val="bg1"/>
              </a:solidFill>
              <a:effectLst>
                <a:glow rad="63500">
                  <a:schemeClr val="tx1">
                    <a:lumMod val="85000"/>
                    <a:lumOff val="15000"/>
                    <a:alpha val="40000"/>
                  </a:schemeClr>
                </a:glow>
                <a:outerShdw blurRad="63500" dist="203200" dir="2700000" algn="tl" rotWithShape="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grpSp>
        <p:nvGrpSpPr>
          <p:cNvPr id="133" name="Group 7"/>
          <p:cNvGrpSpPr/>
          <p:nvPr/>
        </p:nvGrpSpPr>
        <p:grpSpPr>
          <a:xfrm>
            <a:off x="8343802" y="5918282"/>
            <a:ext cx="1437320" cy="723275"/>
            <a:chOff x="7701965" y="4977055"/>
            <a:chExt cx="1326757" cy="602731"/>
          </a:xfrm>
        </p:grpSpPr>
        <p:sp>
          <p:nvSpPr>
            <p:cNvPr id="134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468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35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468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1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9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4143584" y="1465208"/>
            <a:ext cx="2770140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dónde, cómo, cuándo, por qué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09682" y="999303"/>
            <a:ext cx="3331491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Tipo de tecnología, dispositivo, tarifa, 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992977" y="1808103"/>
            <a:ext cx="39000" cy="215999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/>
          <p:nvPr/>
        </p:nvCxnSpPr>
        <p:spPr>
          <a:xfrm>
            <a:off x="4911170" y="1320650"/>
            <a:ext cx="66346" cy="289114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 flipV="1">
            <a:off x="4197179" y="1808102"/>
            <a:ext cx="2461676" cy="6646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/>
          <p:cNvCxnSpPr/>
          <p:nvPr/>
        </p:nvCxnSpPr>
        <p:spPr>
          <a:xfrm flipH="1">
            <a:off x="6801730" y="1683726"/>
            <a:ext cx="231507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CuadroTexto 104"/>
          <p:cNvSpPr txBox="1"/>
          <p:nvPr/>
        </p:nvSpPr>
        <p:spPr>
          <a:xfrm>
            <a:off x="6963415" y="1479646"/>
            <a:ext cx="2920522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Motivación, propósito, beneficio</a:t>
            </a:r>
          </a:p>
        </p:txBody>
      </p:sp>
      <p:grpSp>
        <p:nvGrpSpPr>
          <p:cNvPr id="39" name="Agrupar 38"/>
          <p:cNvGrpSpPr/>
          <p:nvPr/>
        </p:nvGrpSpPr>
        <p:grpSpPr>
          <a:xfrm>
            <a:off x="561752" y="1876255"/>
            <a:ext cx="8186917" cy="1527322"/>
            <a:chOff x="518540" y="1563545"/>
            <a:chExt cx="7557154" cy="1272768"/>
          </a:xfrm>
        </p:grpSpPr>
        <p:sp>
          <p:nvSpPr>
            <p:cNvPr id="40" name="CuadroTexto 39"/>
            <p:cNvSpPr txBox="1"/>
            <p:nvPr/>
          </p:nvSpPr>
          <p:spPr>
            <a:xfrm>
              <a:off x="579969" y="1563545"/>
              <a:ext cx="7022618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La “experiencia de usuario” comprende </a:t>
              </a:r>
              <a:r>
                <a:rPr lang="es-ES" b="1" dirty="0" smtClean="0"/>
                <a:t>todos los aspectos </a:t>
              </a:r>
              <a:r>
                <a:rPr lang="es-ES" dirty="0" smtClean="0"/>
                <a:t>de la interacción de un usuario final con un servicio, producto o empresa…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6944055" y="1794925"/>
              <a:ext cx="1131639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>
                  <a:solidFill>
                    <a:schemeClr val="bg1">
                      <a:lumMod val="65000"/>
                    </a:schemeClr>
                  </a:solidFill>
                </a:rPr>
                <a:t>Nielsen</a:t>
              </a:r>
              <a:r>
                <a:rPr lang="es-ES" sz="1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bg1">
                      <a:lumMod val="65000"/>
                    </a:schemeClr>
                  </a:solidFill>
                </a:rPr>
                <a:t>Group</a:t>
              </a:r>
              <a:endParaRPr lang="es-E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518540" y="2246408"/>
              <a:ext cx="6964109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…cuyo </a:t>
              </a:r>
              <a:r>
                <a:rPr lang="es-ES" b="1" dirty="0"/>
                <a:t>resultado</a:t>
              </a:r>
              <a:r>
                <a:rPr lang="es-ES" dirty="0"/>
                <a:t> es la generación de una </a:t>
              </a:r>
              <a:r>
                <a:rPr lang="es-ES" b="1" dirty="0"/>
                <a:t>percepción</a:t>
              </a:r>
              <a:r>
                <a:rPr lang="es-ES" dirty="0"/>
                <a:t> positiva o </a:t>
              </a:r>
              <a:r>
                <a:rPr lang="es-ES" dirty="0" smtClean="0"/>
                <a:t>negativa.</a:t>
              </a:r>
              <a:endParaRPr lang="es-ES" dirty="0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7125599" y="2203346"/>
              <a:ext cx="945150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>
                      <a:lumMod val="65000"/>
                    </a:schemeClr>
                  </a:solidFill>
                </a:rPr>
                <a:t>ISO 9241-210</a:t>
              </a:r>
              <a:endParaRPr lang="es-E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9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4143584" y="1465208"/>
            <a:ext cx="2770140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dónde, cómo, cuándo, por qué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09682" y="999303"/>
            <a:ext cx="3331491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Tipo de tecnología, dispositivo, tarifa, 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992977" y="1808103"/>
            <a:ext cx="39000" cy="215999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/>
          <p:nvPr/>
        </p:nvCxnSpPr>
        <p:spPr>
          <a:xfrm>
            <a:off x="4911170" y="1320650"/>
            <a:ext cx="66346" cy="289114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 flipV="1">
            <a:off x="4197179" y="1808102"/>
            <a:ext cx="2461676" cy="6646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Agrupar 38"/>
          <p:cNvGrpSpPr/>
          <p:nvPr/>
        </p:nvGrpSpPr>
        <p:grpSpPr>
          <a:xfrm>
            <a:off x="561752" y="1876255"/>
            <a:ext cx="8186917" cy="1527322"/>
            <a:chOff x="518540" y="1563545"/>
            <a:chExt cx="7557154" cy="1272768"/>
          </a:xfrm>
        </p:grpSpPr>
        <p:sp>
          <p:nvSpPr>
            <p:cNvPr id="40" name="CuadroTexto 39"/>
            <p:cNvSpPr txBox="1"/>
            <p:nvPr/>
          </p:nvSpPr>
          <p:spPr>
            <a:xfrm>
              <a:off x="579969" y="1563545"/>
              <a:ext cx="7022618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La “experiencia de usuario” comprende </a:t>
              </a:r>
              <a:r>
                <a:rPr lang="es-ES" b="1" dirty="0" smtClean="0"/>
                <a:t>todos los aspectos </a:t>
              </a:r>
              <a:r>
                <a:rPr lang="es-ES" dirty="0" smtClean="0"/>
                <a:t>de la interacción de un usuario final con un servicio, producto o empresa…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6944055" y="1794925"/>
              <a:ext cx="1131639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>
                  <a:solidFill>
                    <a:schemeClr val="bg1">
                      <a:lumMod val="65000"/>
                    </a:schemeClr>
                  </a:solidFill>
                </a:rPr>
                <a:t>Nielsen</a:t>
              </a:r>
              <a:r>
                <a:rPr lang="es-ES" sz="1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bg1">
                      <a:lumMod val="65000"/>
                    </a:schemeClr>
                  </a:solidFill>
                </a:rPr>
                <a:t>Group</a:t>
              </a:r>
              <a:endParaRPr lang="es-E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518540" y="2246408"/>
              <a:ext cx="6964109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…cuyo </a:t>
              </a:r>
              <a:r>
                <a:rPr lang="es-ES" b="1" dirty="0"/>
                <a:t>resultado</a:t>
              </a:r>
              <a:r>
                <a:rPr lang="es-ES" dirty="0"/>
                <a:t> es la generación de una </a:t>
              </a:r>
              <a:r>
                <a:rPr lang="es-ES" b="1" dirty="0"/>
                <a:t>percepción</a:t>
              </a:r>
              <a:r>
                <a:rPr lang="es-ES" dirty="0"/>
                <a:t> positiva o </a:t>
              </a:r>
              <a:r>
                <a:rPr lang="es-ES" dirty="0" smtClean="0"/>
                <a:t>negativa.</a:t>
              </a:r>
              <a:endParaRPr lang="es-ES" dirty="0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7125599" y="2203346"/>
              <a:ext cx="945150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>
                      <a:lumMod val="65000"/>
                    </a:schemeClr>
                  </a:solidFill>
                </a:rPr>
                <a:t>ISO 9241-210</a:t>
              </a:r>
              <a:endParaRPr lang="es-E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19" name="Conector recto de flecha 18"/>
          <p:cNvCxnSpPr/>
          <p:nvPr/>
        </p:nvCxnSpPr>
        <p:spPr>
          <a:xfrm flipV="1">
            <a:off x="561752" y="3833752"/>
            <a:ext cx="2461676" cy="6646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2047875" y="3127375"/>
            <a:ext cx="126445" cy="69689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22484" y="3855515"/>
            <a:ext cx="2792882" cy="596612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 smtClean="0"/>
              <a:t>Efecto o cosa que resulta de </a:t>
            </a:r>
          </a:p>
          <a:p>
            <a:r>
              <a:rPr lang="es-ES" sz="1600" dirty="0" smtClean="0"/>
              <a:t>cierta acción, proceso o suceso</a:t>
            </a:r>
            <a:endParaRPr lang="es-ES" sz="1600" dirty="0"/>
          </a:p>
        </p:txBody>
      </p:sp>
      <p:cxnSp>
        <p:nvCxnSpPr>
          <p:cNvPr id="23" name="Conector recto de flecha 22"/>
          <p:cNvCxnSpPr/>
          <p:nvPr/>
        </p:nvCxnSpPr>
        <p:spPr>
          <a:xfrm flipH="1">
            <a:off x="6801730" y="1683726"/>
            <a:ext cx="231507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6963415" y="1479646"/>
            <a:ext cx="2920522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Motivación, propósito, beneficio</a:t>
            </a:r>
          </a:p>
        </p:txBody>
      </p:sp>
    </p:spTree>
    <p:extLst>
      <p:ext uri="{BB962C8B-B14F-4D97-AF65-F5344CB8AC3E}">
        <p14:creationId xmlns:p14="http://schemas.microsoft.com/office/powerpoint/2010/main" val="2819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9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4143584" y="1465208"/>
            <a:ext cx="2770140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dónde, cómo, cuándo, por qué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09682" y="999303"/>
            <a:ext cx="3331491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Tipo de tecnología, dispositivo, tarifa, 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992977" y="1808103"/>
            <a:ext cx="39000" cy="215999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/>
          <p:nvPr/>
        </p:nvCxnSpPr>
        <p:spPr>
          <a:xfrm>
            <a:off x="4911170" y="1320650"/>
            <a:ext cx="66346" cy="289114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 flipV="1">
            <a:off x="4197179" y="1808102"/>
            <a:ext cx="2461676" cy="6646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/>
          <p:cNvCxnSpPr/>
          <p:nvPr/>
        </p:nvCxnSpPr>
        <p:spPr>
          <a:xfrm>
            <a:off x="4782457" y="3111666"/>
            <a:ext cx="3104661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de flecha 147"/>
          <p:cNvCxnSpPr/>
          <p:nvPr/>
        </p:nvCxnSpPr>
        <p:spPr>
          <a:xfrm flipV="1">
            <a:off x="7031219" y="3107135"/>
            <a:ext cx="0" cy="150580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CuadroTexto 152"/>
          <p:cNvSpPr txBox="1"/>
          <p:nvPr/>
        </p:nvSpPr>
        <p:spPr>
          <a:xfrm>
            <a:off x="6035366" y="4305383"/>
            <a:ext cx="1096467" cy="319613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400" dirty="0"/>
              <a:t>subjetividad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2693468" y="3441706"/>
            <a:ext cx="4505638" cy="2496398"/>
            <a:chOff x="2430271" y="2868088"/>
            <a:chExt cx="4159051" cy="2080332"/>
          </a:xfrm>
        </p:grpSpPr>
        <p:sp>
          <p:nvSpPr>
            <p:cNvPr id="8" name="CuadroTexto 7"/>
            <p:cNvSpPr txBox="1"/>
            <p:nvPr/>
          </p:nvSpPr>
          <p:spPr>
            <a:xfrm>
              <a:off x="3207471" y="4493886"/>
              <a:ext cx="2319348" cy="282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Cumple con las necesidades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575788" y="3844113"/>
              <a:ext cx="1565444" cy="282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De manera simple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888297" y="3327853"/>
              <a:ext cx="262757" cy="282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Y</a:t>
              </a:r>
            </a:p>
          </p:txBody>
        </p:sp>
        <p:cxnSp>
          <p:nvCxnSpPr>
            <p:cNvPr id="68" name="Conector recto 67"/>
            <p:cNvCxnSpPr/>
            <p:nvPr/>
          </p:nvCxnSpPr>
          <p:spPr>
            <a:xfrm flipH="1">
              <a:off x="3771241" y="3038216"/>
              <a:ext cx="574332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/>
            <p:cNvCxnSpPr/>
            <p:nvPr/>
          </p:nvCxnSpPr>
          <p:spPr>
            <a:xfrm>
              <a:off x="4345572" y="3038216"/>
              <a:ext cx="574331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/>
            <p:nvPr/>
          </p:nvCxnSpPr>
          <p:spPr>
            <a:xfrm flipH="1">
              <a:off x="3107914" y="3701528"/>
              <a:ext cx="574332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/>
            <p:cNvCxnSpPr/>
            <p:nvPr/>
          </p:nvCxnSpPr>
          <p:spPr>
            <a:xfrm>
              <a:off x="4984639" y="3701528"/>
              <a:ext cx="574331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/>
            <p:cNvCxnSpPr/>
            <p:nvPr/>
          </p:nvCxnSpPr>
          <p:spPr>
            <a:xfrm flipH="1">
              <a:off x="2430271" y="4374089"/>
              <a:ext cx="574332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/>
            <p:nvPr/>
          </p:nvCxnSpPr>
          <p:spPr>
            <a:xfrm>
              <a:off x="5660305" y="4374089"/>
              <a:ext cx="574331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/>
            <p:cNvCxnSpPr/>
            <p:nvPr/>
          </p:nvCxnSpPr>
          <p:spPr>
            <a:xfrm flipH="1">
              <a:off x="3771242" y="3612547"/>
              <a:ext cx="114866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/>
            <p:cNvCxnSpPr/>
            <p:nvPr/>
          </p:nvCxnSpPr>
          <p:spPr>
            <a:xfrm flipH="1">
              <a:off x="3682247" y="3701528"/>
              <a:ext cx="130239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/>
            <p:cNvCxnSpPr/>
            <p:nvPr/>
          </p:nvCxnSpPr>
          <p:spPr>
            <a:xfrm flipH="1">
              <a:off x="3120045" y="4275859"/>
              <a:ext cx="24389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/>
            <p:cNvCxnSpPr/>
            <p:nvPr/>
          </p:nvCxnSpPr>
          <p:spPr>
            <a:xfrm flipH="1">
              <a:off x="3004604" y="4374089"/>
              <a:ext cx="265570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cto 141"/>
            <p:cNvCxnSpPr/>
            <p:nvPr/>
          </p:nvCxnSpPr>
          <p:spPr>
            <a:xfrm flipH="1">
              <a:off x="2443391" y="4940438"/>
              <a:ext cx="379124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cto de flecha 148"/>
            <p:cNvCxnSpPr/>
            <p:nvPr/>
          </p:nvCxnSpPr>
          <p:spPr>
            <a:xfrm flipH="1">
              <a:off x="5492670" y="3844113"/>
              <a:ext cx="941679" cy="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cto de flecha 149"/>
            <p:cNvCxnSpPr/>
            <p:nvPr/>
          </p:nvCxnSpPr>
          <p:spPr>
            <a:xfrm flipH="1" flipV="1">
              <a:off x="4499263" y="3038217"/>
              <a:ext cx="1935086" cy="1902221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CuadroTexto 150"/>
            <p:cNvSpPr txBox="1"/>
            <p:nvPr/>
          </p:nvSpPr>
          <p:spPr>
            <a:xfrm>
              <a:off x="4613259" y="2868088"/>
              <a:ext cx="288836" cy="33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+</a:t>
              </a:r>
              <a:endParaRPr lang="es-ES" dirty="0"/>
            </a:p>
          </p:txBody>
        </p:sp>
        <p:sp>
          <p:nvSpPr>
            <p:cNvPr id="152" name="CuadroTexto 151"/>
            <p:cNvSpPr txBox="1"/>
            <p:nvPr/>
          </p:nvSpPr>
          <p:spPr>
            <a:xfrm>
              <a:off x="6346379" y="4579088"/>
              <a:ext cx="242943" cy="33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-</a:t>
              </a:r>
              <a:endParaRPr lang="es-ES" dirty="0"/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4072015" y="3169430"/>
              <a:ext cx="779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Elegante</a:t>
              </a:r>
            </a:p>
            <a:p>
              <a:r>
                <a:rPr lang="es-ES" sz="1000" dirty="0"/>
                <a:t>Confortable</a:t>
              </a:r>
            </a:p>
            <a:p>
              <a:r>
                <a:rPr lang="es-ES" sz="1000" dirty="0"/>
                <a:t>Conveniente</a:t>
              </a:r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561752" y="1876255"/>
            <a:ext cx="8186917" cy="1527322"/>
            <a:chOff x="518540" y="1563545"/>
            <a:chExt cx="7557154" cy="1272768"/>
          </a:xfrm>
        </p:grpSpPr>
        <p:sp>
          <p:nvSpPr>
            <p:cNvPr id="40" name="CuadroTexto 39"/>
            <p:cNvSpPr txBox="1"/>
            <p:nvPr/>
          </p:nvSpPr>
          <p:spPr>
            <a:xfrm>
              <a:off x="579969" y="1563545"/>
              <a:ext cx="7022618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La “experiencia de usuario” comprende </a:t>
              </a:r>
              <a:r>
                <a:rPr lang="es-ES" b="1" dirty="0" smtClean="0"/>
                <a:t>todos los aspectos </a:t>
              </a:r>
              <a:r>
                <a:rPr lang="es-ES" dirty="0" smtClean="0"/>
                <a:t>de la interacción de un usuario final con un servicio, producto o empresa…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6944055" y="1794925"/>
              <a:ext cx="1131639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>
                  <a:solidFill>
                    <a:schemeClr val="bg1">
                      <a:lumMod val="65000"/>
                    </a:schemeClr>
                  </a:solidFill>
                </a:rPr>
                <a:t>Nielsen</a:t>
              </a:r>
              <a:r>
                <a:rPr lang="es-ES" sz="1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bg1">
                      <a:lumMod val="65000"/>
                    </a:schemeClr>
                  </a:solidFill>
                </a:rPr>
                <a:t>Group</a:t>
              </a:r>
              <a:endParaRPr lang="es-E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518540" y="2246408"/>
              <a:ext cx="6964109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…cuyo </a:t>
              </a:r>
              <a:r>
                <a:rPr lang="es-ES" b="1" dirty="0"/>
                <a:t>resultado</a:t>
              </a:r>
              <a:r>
                <a:rPr lang="es-ES" dirty="0"/>
                <a:t> es la generación de una </a:t>
              </a:r>
              <a:r>
                <a:rPr lang="es-ES" b="1" dirty="0"/>
                <a:t>percepción</a:t>
              </a:r>
              <a:r>
                <a:rPr lang="es-ES" dirty="0"/>
                <a:t> positiva o </a:t>
              </a:r>
              <a:r>
                <a:rPr lang="es-ES" dirty="0" smtClean="0"/>
                <a:t>negativa.</a:t>
              </a:r>
              <a:endParaRPr lang="es-ES" dirty="0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7125599" y="2203346"/>
              <a:ext cx="945150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>
                      <a:lumMod val="65000"/>
                    </a:schemeClr>
                  </a:solidFill>
                </a:rPr>
                <a:t>ISO 9241-210</a:t>
              </a:r>
              <a:endParaRPr lang="es-E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44" name="Conector recto de flecha 43"/>
          <p:cNvCxnSpPr/>
          <p:nvPr/>
        </p:nvCxnSpPr>
        <p:spPr>
          <a:xfrm flipV="1">
            <a:off x="561752" y="3833752"/>
            <a:ext cx="2461676" cy="6646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H="1" flipV="1">
            <a:off x="2047875" y="3127375"/>
            <a:ext cx="126445" cy="69689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422484" y="3855515"/>
            <a:ext cx="2792882" cy="596612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 smtClean="0"/>
              <a:t>Efecto o cosa que resulta de </a:t>
            </a:r>
          </a:p>
          <a:p>
            <a:r>
              <a:rPr lang="es-ES" sz="1600" dirty="0" smtClean="0"/>
              <a:t>cierta acción, proceso o suceso</a:t>
            </a:r>
            <a:endParaRPr lang="es-ES" sz="1600" dirty="0"/>
          </a:p>
        </p:txBody>
      </p:sp>
      <p:cxnSp>
        <p:nvCxnSpPr>
          <p:cNvPr id="47" name="Conector recto de flecha 46"/>
          <p:cNvCxnSpPr/>
          <p:nvPr/>
        </p:nvCxnSpPr>
        <p:spPr>
          <a:xfrm flipH="1">
            <a:off x="6801730" y="1683726"/>
            <a:ext cx="231507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6963415" y="1479646"/>
            <a:ext cx="2920522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Motivación, propósito, beneficio</a:t>
            </a:r>
          </a:p>
        </p:txBody>
      </p:sp>
    </p:spTree>
    <p:extLst>
      <p:ext uri="{BB962C8B-B14F-4D97-AF65-F5344CB8AC3E}">
        <p14:creationId xmlns:p14="http://schemas.microsoft.com/office/powerpoint/2010/main" val="20205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/>
          <p:cNvSpPr txBox="1"/>
          <p:nvPr/>
        </p:nvSpPr>
        <p:spPr>
          <a:xfrm>
            <a:off x="628300" y="1876255"/>
            <a:ext cx="7607836" cy="719723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ES" dirty="0"/>
              <a:t>"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experience</a:t>
            </a:r>
            <a:r>
              <a:rPr lang="es-ES" dirty="0"/>
              <a:t>" </a:t>
            </a:r>
            <a:r>
              <a:rPr lang="es-ES" dirty="0" err="1"/>
              <a:t>encompasses</a:t>
            </a:r>
            <a:r>
              <a:rPr lang="es-ES" dirty="0"/>
              <a:t> </a:t>
            </a:r>
            <a:r>
              <a:rPr lang="es-ES" b="1" dirty="0" err="1"/>
              <a:t>all</a:t>
            </a:r>
            <a:r>
              <a:rPr lang="es-ES" b="1" dirty="0"/>
              <a:t> </a:t>
            </a:r>
            <a:r>
              <a:rPr lang="es-ES" b="1" dirty="0" err="1"/>
              <a:t>aspects</a:t>
            </a:r>
            <a:r>
              <a:rPr lang="es-ES" b="1" dirty="0"/>
              <a:t> </a:t>
            </a:r>
            <a:r>
              <a:rPr lang="es-ES" dirty="0"/>
              <a:t>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 err="1"/>
              <a:t>end-user's</a:t>
            </a:r>
            <a:r>
              <a:rPr lang="es-ES" b="1" dirty="0"/>
              <a:t> </a:t>
            </a:r>
            <a:r>
              <a:rPr lang="es-ES" dirty="0" err="1"/>
              <a:t>interaction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smtClean="0"/>
              <a:t>a </a:t>
            </a:r>
            <a:r>
              <a:rPr lang="es-ES" dirty="0" err="1" smtClean="0"/>
              <a:t>service</a:t>
            </a:r>
            <a:r>
              <a:rPr lang="es-ES" dirty="0" smtClean="0"/>
              <a:t>, </a:t>
            </a:r>
            <a:r>
              <a:rPr lang="es-ES" dirty="0" err="1" smtClean="0"/>
              <a:t>product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….</a:t>
            </a:r>
            <a:endParaRPr lang="es-ES" dirty="0"/>
          </a:p>
        </p:txBody>
      </p:sp>
      <p:sp>
        <p:nvSpPr>
          <p:cNvPr id="53" name="CuadroTexto 52"/>
          <p:cNvSpPr txBox="1"/>
          <p:nvPr/>
        </p:nvSpPr>
        <p:spPr>
          <a:xfrm>
            <a:off x="4162941" y="2153911"/>
            <a:ext cx="1249617" cy="319613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400" dirty="0" err="1"/>
              <a:t>Nielsen</a:t>
            </a:r>
            <a:r>
              <a:rPr lang="es-ES" sz="1400" dirty="0"/>
              <a:t> </a:t>
            </a:r>
            <a:r>
              <a:rPr lang="es-ES" sz="1400" dirty="0" err="1"/>
              <a:t>Group</a:t>
            </a:r>
            <a:endParaRPr lang="es-ES" sz="1400" dirty="0"/>
          </a:p>
        </p:txBody>
      </p:sp>
      <p:sp>
        <p:nvSpPr>
          <p:cNvPr id="54" name="CuadroTexto 53"/>
          <p:cNvSpPr txBox="1"/>
          <p:nvPr/>
        </p:nvSpPr>
        <p:spPr>
          <a:xfrm>
            <a:off x="561752" y="2695690"/>
            <a:ext cx="7544451" cy="719723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ES" dirty="0" smtClean="0"/>
              <a:t>…cuyo </a:t>
            </a:r>
            <a:r>
              <a:rPr lang="es-ES" dirty="0"/>
              <a:t>resultado es la generación de una </a:t>
            </a:r>
            <a:r>
              <a:rPr lang="es-ES" b="1" dirty="0"/>
              <a:t>percepción</a:t>
            </a:r>
            <a:r>
              <a:rPr lang="es-ES" dirty="0"/>
              <a:t> positiva o </a:t>
            </a:r>
            <a:r>
              <a:rPr lang="es-ES" dirty="0" smtClean="0"/>
              <a:t>negativa.</a:t>
            </a:r>
            <a:endParaRPr lang="es-ES" dirty="0"/>
          </a:p>
        </p:txBody>
      </p:sp>
      <p:sp>
        <p:nvSpPr>
          <p:cNvPr id="55" name="CuadroTexto 54"/>
          <p:cNvSpPr txBox="1"/>
          <p:nvPr/>
        </p:nvSpPr>
        <p:spPr>
          <a:xfrm>
            <a:off x="3533602" y="1465208"/>
            <a:ext cx="2770140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dónde, cómo, cuándo, por qué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1999700" y="999303"/>
            <a:ext cx="3331491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Tipo de tecnología, dispositivo, tarifa, </a:t>
            </a:r>
          </a:p>
        </p:txBody>
      </p:sp>
      <p:cxnSp>
        <p:nvCxnSpPr>
          <p:cNvPr id="57" name="Conector recto de flecha 56"/>
          <p:cNvCxnSpPr/>
          <p:nvPr/>
        </p:nvCxnSpPr>
        <p:spPr>
          <a:xfrm>
            <a:off x="4435577" y="1808103"/>
            <a:ext cx="39000" cy="215999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4301188" y="1320650"/>
            <a:ext cx="66346" cy="289114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3587197" y="1808102"/>
            <a:ext cx="2461676" cy="6646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flipH="1">
            <a:off x="6048874" y="1683726"/>
            <a:ext cx="231507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6210558" y="1479646"/>
            <a:ext cx="2920522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Motivación, propósito, beneficio</a:t>
            </a:r>
          </a:p>
        </p:txBody>
      </p:sp>
      <p:cxnSp>
        <p:nvCxnSpPr>
          <p:cNvPr id="94" name="Conector recto de flecha 93"/>
          <p:cNvCxnSpPr/>
          <p:nvPr/>
        </p:nvCxnSpPr>
        <p:spPr>
          <a:xfrm flipH="1" flipV="1">
            <a:off x="2047875" y="3127375"/>
            <a:ext cx="126445" cy="69689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/>
          <p:nvPr/>
        </p:nvCxnSpPr>
        <p:spPr>
          <a:xfrm flipV="1">
            <a:off x="561752" y="3833752"/>
            <a:ext cx="2461676" cy="6646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7719399" y="2644015"/>
            <a:ext cx="1047588" cy="288835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pt-BR" sz="1200" dirty="0"/>
              <a:t>ISO 9241-210</a:t>
            </a:r>
            <a:endParaRPr lang="es-ES" sz="1200" dirty="0"/>
          </a:p>
        </p:txBody>
      </p:sp>
      <p:sp>
        <p:nvSpPr>
          <p:cNvPr id="95" name="CuadroTexto 94"/>
          <p:cNvSpPr txBox="1"/>
          <p:nvPr/>
        </p:nvSpPr>
        <p:spPr>
          <a:xfrm>
            <a:off x="422484" y="3855515"/>
            <a:ext cx="2792882" cy="596612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 smtClean="0"/>
              <a:t>Efecto o cosa que resulta de </a:t>
            </a:r>
          </a:p>
          <a:p>
            <a:r>
              <a:rPr lang="es-ES" sz="1600" dirty="0" smtClean="0"/>
              <a:t>cierta acción, proceso o suceso</a:t>
            </a:r>
            <a:endParaRPr lang="es-ES" sz="1600" dirty="0"/>
          </a:p>
        </p:txBody>
      </p:sp>
      <p:cxnSp>
        <p:nvCxnSpPr>
          <p:cNvPr id="63" name="Conector recto de flecha 62"/>
          <p:cNvCxnSpPr/>
          <p:nvPr/>
        </p:nvCxnSpPr>
        <p:spPr>
          <a:xfrm>
            <a:off x="4782457" y="3111666"/>
            <a:ext cx="3104661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V="1">
            <a:off x="7031219" y="3107135"/>
            <a:ext cx="0" cy="150580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6035366" y="4305383"/>
            <a:ext cx="1096467" cy="319613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400" dirty="0"/>
              <a:t>subjetividad</a:t>
            </a:r>
          </a:p>
        </p:txBody>
      </p:sp>
      <p:grpSp>
        <p:nvGrpSpPr>
          <p:cNvPr id="66" name="Agrupar 65"/>
          <p:cNvGrpSpPr/>
          <p:nvPr/>
        </p:nvGrpSpPr>
        <p:grpSpPr>
          <a:xfrm>
            <a:off x="2693468" y="3441706"/>
            <a:ext cx="4505638" cy="2496398"/>
            <a:chOff x="2430271" y="2868088"/>
            <a:chExt cx="4159051" cy="2080332"/>
          </a:xfrm>
        </p:grpSpPr>
        <p:sp>
          <p:nvSpPr>
            <p:cNvPr id="67" name="CuadroTexto 66"/>
            <p:cNvSpPr txBox="1"/>
            <p:nvPr/>
          </p:nvSpPr>
          <p:spPr>
            <a:xfrm>
              <a:off x="3207471" y="4493886"/>
              <a:ext cx="2319348" cy="282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Cumple con las necesidades</a:t>
              </a: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3575788" y="3844113"/>
              <a:ext cx="1565444" cy="282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De manera simple</a:t>
              </a:r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3888297" y="3327853"/>
              <a:ext cx="262757" cy="282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Y</a:t>
              </a:r>
            </a:p>
          </p:txBody>
        </p:sp>
        <p:cxnSp>
          <p:nvCxnSpPr>
            <p:cNvPr id="71" name="Conector recto 70"/>
            <p:cNvCxnSpPr/>
            <p:nvPr/>
          </p:nvCxnSpPr>
          <p:spPr>
            <a:xfrm flipH="1">
              <a:off x="3771241" y="3038216"/>
              <a:ext cx="574332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4345572" y="3038216"/>
              <a:ext cx="574331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 flipH="1">
              <a:off x="3107914" y="3701528"/>
              <a:ext cx="574332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4984639" y="3701528"/>
              <a:ext cx="574331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 flipH="1">
              <a:off x="2430271" y="4374089"/>
              <a:ext cx="574332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5660305" y="4374089"/>
              <a:ext cx="574331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 flipH="1">
              <a:off x="3771242" y="3612547"/>
              <a:ext cx="114866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 flipH="1">
              <a:off x="3682247" y="3701528"/>
              <a:ext cx="130239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 flipH="1">
              <a:off x="3120045" y="4275859"/>
              <a:ext cx="24389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 flipH="1">
              <a:off x="3004604" y="4374089"/>
              <a:ext cx="265570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 flipH="1">
              <a:off x="2443391" y="4940438"/>
              <a:ext cx="379124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de flecha 81"/>
            <p:cNvCxnSpPr/>
            <p:nvPr/>
          </p:nvCxnSpPr>
          <p:spPr>
            <a:xfrm flipH="1">
              <a:off x="5492670" y="3844113"/>
              <a:ext cx="941679" cy="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de flecha 82"/>
            <p:cNvCxnSpPr/>
            <p:nvPr/>
          </p:nvCxnSpPr>
          <p:spPr>
            <a:xfrm flipH="1" flipV="1">
              <a:off x="4499263" y="3038217"/>
              <a:ext cx="1935086" cy="1902221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CuadroTexto 83"/>
            <p:cNvSpPr txBox="1"/>
            <p:nvPr/>
          </p:nvSpPr>
          <p:spPr>
            <a:xfrm>
              <a:off x="4613259" y="2868088"/>
              <a:ext cx="288836" cy="33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+</a:t>
              </a:r>
              <a:endParaRPr lang="es-ES" dirty="0"/>
            </a:p>
          </p:txBody>
        </p:sp>
        <p:sp>
          <p:nvSpPr>
            <p:cNvPr id="85" name="CuadroTexto 84"/>
            <p:cNvSpPr txBox="1"/>
            <p:nvPr/>
          </p:nvSpPr>
          <p:spPr>
            <a:xfrm>
              <a:off x="6346379" y="4579088"/>
              <a:ext cx="242943" cy="33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-</a:t>
              </a:r>
              <a:endParaRPr lang="es-ES" dirty="0"/>
            </a:p>
          </p:txBody>
        </p:sp>
        <p:sp>
          <p:nvSpPr>
            <p:cNvPr id="86" name="CuadroTexto 85"/>
            <p:cNvSpPr txBox="1"/>
            <p:nvPr/>
          </p:nvSpPr>
          <p:spPr>
            <a:xfrm>
              <a:off x="4072015" y="3169430"/>
              <a:ext cx="779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Elegante</a:t>
              </a:r>
            </a:p>
            <a:p>
              <a:r>
                <a:rPr lang="es-ES" sz="1000" dirty="0"/>
                <a:t>Confortable</a:t>
              </a:r>
            </a:p>
            <a:p>
              <a:r>
                <a:rPr lang="es-ES" sz="1000" dirty="0"/>
                <a:t>Conveniente</a:t>
              </a:r>
            </a:p>
          </p:txBody>
        </p:sp>
      </p:grpSp>
      <p:sp>
        <p:nvSpPr>
          <p:cNvPr id="87" name="Rectángulo 86"/>
          <p:cNvSpPr/>
          <p:nvPr/>
        </p:nvSpPr>
        <p:spPr>
          <a:xfrm>
            <a:off x="-256" y="830582"/>
            <a:ext cx="9906000" cy="542301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88" name="CuadroTexto 87"/>
          <p:cNvSpPr txBox="1"/>
          <p:nvPr/>
        </p:nvSpPr>
        <p:spPr>
          <a:xfrm>
            <a:off x="3534187" y="1465992"/>
            <a:ext cx="2770140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>
                <a:solidFill>
                  <a:srgbClr val="CD4649"/>
                </a:solidFill>
              </a:rPr>
              <a:t>dónde, cómo, cuándo, por qué</a:t>
            </a:r>
          </a:p>
        </p:txBody>
      </p:sp>
      <p:sp>
        <p:nvSpPr>
          <p:cNvPr id="89" name="CuadroTexto 88"/>
          <p:cNvSpPr txBox="1"/>
          <p:nvPr/>
        </p:nvSpPr>
        <p:spPr>
          <a:xfrm>
            <a:off x="4801089" y="2707154"/>
            <a:ext cx="1464474" cy="411946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ES" b="1" dirty="0" smtClean="0">
                <a:solidFill>
                  <a:srgbClr val="74CA26"/>
                </a:solidFill>
              </a:rPr>
              <a:t>percepción</a:t>
            </a:r>
            <a:endParaRPr lang="es-ES" dirty="0">
              <a:solidFill>
                <a:srgbClr val="74CA26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79232" y="2695690"/>
            <a:ext cx="1222616" cy="411946"/>
          </a:xfrm>
          <a:prstGeom prst="rect">
            <a:avLst/>
          </a:prstGeom>
        </p:spPr>
        <p:txBody>
          <a:bodyPr wrap="none" lIns="103163" tIns="51581" rIns="103163" bIns="51581">
            <a:spAutoFit/>
          </a:bodyPr>
          <a:lstStyle/>
          <a:p>
            <a:r>
              <a:rPr lang="es-ES" b="1" dirty="0"/>
              <a:t>resultado</a:t>
            </a:r>
            <a:r>
              <a:rPr lang="es-ES" dirty="0"/>
              <a:t> </a:t>
            </a:r>
          </a:p>
        </p:txBody>
      </p:sp>
      <p:sp>
        <p:nvSpPr>
          <p:cNvPr id="6" name="Flecha derecha 5"/>
          <p:cNvSpPr/>
          <p:nvPr/>
        </p:nvSpPr>
        <p:spPr>
          <a:xfrm rot="8374739">
            <a:off x="2548949" y="2068096"/>
            <a:ext cx="1016562" cy="439253"/>
          </a:xfrm>
          <a:prstGeom prst="rightArrow">
            <a:avLst/>
          </a:prstGeom>
          <a:solidFill>
            <a:srgbClr val="CD46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98" name="Flecha derecha 97"/>
          <p:cNvSpPr/>
          <p:nvPr/>
        </p:nvSpPr>
        <p:spPr>
          <a:xfrm>
            <a:off x="3424008" y="2759062"/>
            <a:ext cx="1016562" cy="439253"/>
          </a:xfrm>
          <a:prstGeom prst="rightArrow">
            <a:avLst/>
          </a:prstGeom>
          <a:solidFill>
            <a:srgbClr val="CD46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99" name="Flecha derecha 98"/>
          <p:cNvSpPr/>
          <p:nvPr/>
        </p:nvSpPr>
        <p:spPr>
          <a:xfrm rot="13958174">
            <a:off x="4448626" y="2270337"/>
            <a:ext cx="1126038" cy="159419"/>
          </a:xfrm>
          <a:prstGeom prst="rightArrow">
            <a:avLst/>
          </a:prstGeom>
          <a:solidFill>
            <a:srgbClr val="CD46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23" name="Agrupar 22"/>
          <p:cNvGrpSpPr/>
          <p:nvPr/>
        </p:nvGrpSpPr>
        <p:grpSpPr>
          <a:xfrm>
            <a:off x="2839649" y="1897511"/>
            <a:ext cx="564714" cy="672218"/>
            <a:chOff x="2621215" y="1581260"/>
            <a:chExt cx="521274" cy="560182"/>
          </a:xfrm>
        </p:grpSpPr>
        <p:sp>
          <p:nvSpPr>
            <p:cNvPr id="21" name="Elipse 20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CD46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01" name="Agrupar 100"/>
          <p:cNvGrpSpPr/>
          <p:nvPr/>
        </p:nvGrpSpPr>
        <p:grpSpPr>
          <a:xfrm>
            <a:off x="3549068" y="2610940"/>
            <a:ext cx="564714" cy="672218"/>
            <a:chOff x="2621215" y="1581260"/>
            <a:chExt cx="521274" cy="560182"/>
          </a:xfrm>
        </p:grpSpPr>
        <p:sp>
          <p:nvSpPr>
            <p:cNvPr id="102" name="Elipse 101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CD46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3" name="CuadroTexto 102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07" name="Agrupar 106"/>
          <p:cNvGrpSpPr/>
          <p:nvPr/>
        </p:nvGrpSpPr>
        <p:grpSpPr>
          <a:xfrm>
            <a:off x="4751784" y="2008618"/>
            <a:ext cx="564714" cy="672218"/>
            <a:chOff x="2621215" y="1581260"/>
            <a:chExt cx="521274" cy="560182"/>
          </a:xfrm>
        </p:grpSpPr>
        <p:sp>
          <p:nvSpPr>
            <p:cNvPr id="108" name="Elipse 107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CD46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68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90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1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92" name="CuadroTexto 20"/>
          <p:cNvSpPr txBox="1"/>
          <p:nvPr/>
        </p:nvSpPr>
        <p:spPr>
          <a:xfrm>
            <a:off x="883246" y="75402"/>
            <a:ext cx="8794750" cy="758920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Triángulo mágico</a:t>
            </a:r>
          </a:p>
        </p:txBody>
      </p:sp>
      <p:sp>
        <p:nvSpPr>
          <p:cNvPr id="96" name="Flecha derecha 95"/>
          <p:cNvSpPr/>
          <p:nvPr/>
        </p:nvSpPr>
        <p:spPr>
          <a:xfrm rot="16200000">
            <a:off x="4795498" y="3469208"/>
            <a:ext cx="1126038" cy="396548"/>
          </a:xfrm>
          <a:prstGeom prst="rightArrow">
            <a:avLst/>
          </a:prstGeom>
          <a:solidFill>
            <a:srgbClr val="74C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97" name="Agrupar 96"/>
          <p:cNvGrpSpPr/>
          <p:nvPr/>
        </p:nvGrpSpPr>
        <p:grpSpPr>
          <a:xfrm>
            <a:off x="4998139" y="3820623"/>
            <a:ext cx="723369" cy="625529"/>
            <a:chOff x="2552809" y="1620168"/>
            <a:chExt cx="667725" cy="521274"/>
          </a:xfrm>
        </p:grpSpPr>
        <p:sp>
          <p:nvSpPr>
            <p:cNvPr id="100" name="Elipse 99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74CA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CuadroTexto 103"/>
            <p:cNvSpPr txBox="1"/>
            <p:nvPr/>
          </p:nvSpPr>
          <p:spPr>
            <a:xfrm>
              <a:off x="2552809" y="1757696"/>
              <a:ext cx="667725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/>
                  <a:cs typeface="Arial"/>
                </a:rPr>
                <a:t>influencia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lecha derecha 110"/>
          <p:cNvSpPr/>
          <p:nvPr/>
        </p:nvSpPr>
        <p:spPr>
          <a:xfrm rot="16200000">
            <a:off x="4236846" y="1659458"/>
            <a:ext cx="1126038" cy="396548"/>
          </a:xfrm>
          <a:prstGeom prst="rightArrow">
            <a:avLst/>
          </a:prstGeom>
          <a:solidFill>
            <a:srgbClr val="74C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113" name="Agrupar 112"/>
          <p:cNvGrpSpPr/>
          <p:nvPr/>
        </p:nvGrpSpPr>
        <p:grpSpPr>
          <a:xfrm>
            <a:off x="4439487" y="2010873"/>
            <a:ext cx="723369" cy="625529"/>
            <a:chOff x="2552809" y="1620168"/>
            <a:chExt cx="667725" cy="521274"/>
          </a:xfrm>
        </p:grpSpPr>
        <p:sp>
          <p:nvSpPr>
            <p:cNvPr id="114" name="Elipse 113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74CA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CuadroTexto 119"/>
            <p:cNvSpPr txBox="1"/>
            <p:nvPr/>
          </p:nvSpPr>
          <p:spPr>
            <a:xfrm>
              <a:off x="2552809" y="1757696"/>
              <a:ext cx="667725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/>
                  <a:cs typeface="Arial"/>
                </a:rPr>
                <a:t>influencia</a:t>
              </a:r>
            </a:p>
          </p:txBody>
        </p:sp>
      </p:grpSp>
      <p:grpSp>
        <p:nvGrpSpPr>
          <p:cNvPr id="68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90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1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97" name="CuadroTexto 1"/>
          <p:cNvSpPr txBox="1">
            <a:spLocks noChangeArrowheads="1"/>
          </p:cNvSpPr>
          <p:nvPr/>
        </p:nvSpPr>
        <p:spPr bwMode="auto">
          <a:xfrm>
            <a:off x="773113" y="315913"/>
            <a:ext cx="4285759" cy="4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charset="0"/>
                <a:cs typeface="Corbel" charset="0"/>
              </a:rPr>
              <a:t>¿</a:t>
            </a:r>
            <a:r>
              <a:rPr lang="en-US" sz="2800" dirty="0" err="1" smtClean="0">
                <a:latin typeface="Corbel" charset="0"/>
                <a:cs typeface="Corbel" charset="0"/>
              </a:rPr>
              <a:t>Qué</a:t>
            </a:r>
            <a:r>
              <a:rPr lang="en-US" sz="2800" dirty="0" smtClean="0">
                <a:latin typeface="Corbel" charset="0"/>
                <a:cs typeface="Corbel" charset="0"/>
              </a:rPr>
              <a:t> me </a:t>
            </a:r>
            <a:r>
              <a:rPr lang="en-US" sz="2800" dirty="0" err="1" smtClean="0">
                <a:latin typeface="Corbel" charset="0"/>
                <a:cs typeface="Corbel" charset="0"/>
              </a:rPr>
              <a:t>puede</a:t>
            </a:r>
            <a:r>
              <a:rPr lang="en-US" sz="2800" dirty="0" smtClean="0">
                <a:latin typeface="Corbel" charset="0"/>
                <a:cs typeface="Corbel" charset="0"/>
              </a:rPr>
              <a:t> </a:t>
            </a:r>
            <a:r>
              <a:rPr lang="en-US" sz="2800" dirty="0" err="1" smtClean="0">
                <a:latin typeface="Corbel" charset="0"/>
                <a:cs typeface="Corbel" charset="0"/>
              </a:rPr>
              <a:t>influenciar</a:t>
            </a:r>
            <a:r>
              <a:rPr lang="en-US" sz="2800" dirty="0">
                <a:latin typeface="Corbel" charset="0"/>
                <a:cs typeface="Corbel" charset="0"/>
              </a:rPr>
              <a:t>?</a:t>
            </a:r>
          </a:p>
        </p:txBody>
      </p:sp>
      <p:sp>
        <p:nvSpPr>
          <p:cNvPr id="100" name="CuadroTexto 99"/>
          <p:cNvSpPr txBox="1"/>
          <p:nvPr/>
        </p:nvSpPr>
        <p:spPr>
          <a:xfrm>
            <a:off x="4102589" y="882767"/>
            <a:ext cx="1464474" cy="411946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ES" b="1" dirty="0" smtClean="0">
                <a:solidFill>
                  <a:srgbClr val="74CA26"/>
                </a:solidFill>
              </a:rPr>
              <a:t>percepción</a:t>
            </a:r>
            <a:endParaRPr lang="es-ES" dirty="0">
              <a:solidFill>
                <a:srgbClr val="74CA2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806825" y="2747527"/>
            <a:ext cx="1876425" cy="2078114"/>
          </a:xfrm>
          <a:prstGeom prst="rect">
            <a:avLst/>
          </a:prstGeom>
        </p:spPr>
      </p:pic>
      <p:sp>
        <p:nvSpPr>
          <p:cNvPr id="104" name="CuadroTexto 20"/>
          <p:cNvSpPr txBox="1"/>
          <p:nvPr/>
        </p:nvSpPr>
        <p:spPr>
          <a:xfrm>
            <a:off x="-333375" y="3944695"/>
            <a:ext cx="3712264" cy="69736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el frío</a:t>
            </a:r>
          </a:p>
        </p:txBody>
      </p:sp>
      <p:sp>
        <p:nvSpPr>
          <p:cNvPr id="105" name="CuadroTexto 20"/>
          <p:cNvSpPr txBox="1"/>
          <p:nvPr/>
        </p:nvSpPr>
        <p:spPr>
          <a:xfrm>
            <a:off x="5683250" y="2389135"/>
            <a:ext cx="3712264" cy="1312917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Si he discutido con mi pareja</a:t>
            </a:r>
          </a:p>
        </p:txBody>
      </p:sp>
      <p:sp>
        <p:nvSpPr>
          <p:cNvPr id="106" name="CuadroTexto 20"/>
          <p:cNvSpPr txBox="1"/>
          <p:nvPr/>
        </p:nvSpPr>
        <p:spPr>
          <a:xfrm>
            <a:off x="2657462" y="5282608"/>
            <a:ext cx="3712264" cy="69736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La factura</a:t>
            </a:r>
          </a:p>
        </p:txBody>
      </p:sp>
      <p:sp>
        <p:nvSpPr>
          <p:cNvPr id="110" name="CuadroTexto 20"/>
          <p:cNvSpPr txBox="1"/>
          <p:nvPr/>
        </p:nvSpPr>
        <p:spPr>
          <a:xfrm>
            <a:off x="5884563" y="4128277"/>
            <a:ext cx="3712264" cy="69736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Mi vecino</a:t>
            </a:r>
          </a:p>
        </p:txBody>
      </p:sp>
      <p:sp>
        <p:nvSpPr>
          <p:cNvPr id="112" name="CuadroTexto 20"/>
          <p:cNvSpPr txBox="1"/>
          <p:nvPr/>
        </p:nvSpPr>
        <p:spPr>
          <a:xfrm>
            <a:off x="5232276" y="5552469"/>
            <a:ext cx="3712264" cy="69736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La marca</a:t>
            </a:r>
          </a:p>
        </p:txBody>
      </p:sp>
      <p:sp>
        <p:nvSpPr>
          <p:cNvPr id="115" name="CuadroTexto 20"/>
          <p:cNvSpPr txBox="1"/>
          <p:nvPr/>
        </p:nvSpPr>
        <p:spPr>
          <a:xfrm>
            <a:off x="622435" y="4550913"/>
            <a:ext cx="3712264" cy="69736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La hora</a:t>
            </a:r>
          </a:p>
        </p:txBody>
      </p:sp>
      <p:sp>
        <p:nvSpPr>
          <p:cNvPr id="116" name="CuadroTexto 20"/>
          <p:cNvSpPr txBox="1"/>
          <p:nvPr/>
        </p:nvSpPr>
        <p:spPr>
          <a:xfrm>
            <a:off x="-333375" y="5238455"/>
            <a:ext cx="3712264" cy="69736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La música</a:t>
            </a:r>
          </a:p>
        </p:txBody>
      </p:sp>
      <p:sp>
        <p:nvSpPr>
          <p:cNvPr id="117" name="CuadroTexto 20"/>
          <p:cNvSpPr txBox="1"/>
          <p:nvPr/>
        </p:nvSpPr>
        <p:spPr>
          <a:xfrm>
            <a:off x="1285875" y="5979972"/>
            <a:ext cx="5365750" cy="69736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Mi estado de ánimo</a:t>
            </a:r>
          </a:p>
        </p:txBody>
      </p:sp>
      <p:sp>
        <p:nvSpPr>
          <p:cNvPr id="118" name="CuadroTexto 20"/>
          <p:cNvSpPr txBox="1"/>
          <p:nvPr/>
        </p:nvSpPr>
        <p:spPr>
          <a:xfrm>
            <a:off x="4982264" y="4942548"/>
            <a:ext cx="5365750" cy="69736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El cansancio</a:t>
            </a:r>
          </a:p>
        </p:txBody>
      </p:sp>
      <p:sp>
        <p:nvSpPr>
          <p:cNvPr id="119" name="CuadroTexto 20"/>
          <p:cNvSpPr txBox="1"/>
          <p:nvPr/>
        </p:nvSpPr>
        <p:spPr>
          <a:xfrm>
            <a:off x="727223" y="2585305"/>
            <a:ext cx="3712264" cy="1312917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Mi anterior proveedor</a:t>
            </a:r>
          </a:p>
        </p:txBody>
      </p:sp>
    </p:spTree>
    <p:extLst>
      <p:ext uri="{BB962C8B-B14F-4D97-AF65-F5344CB8AC3E}">
        <p14:creationId xmlns:p14="http://schemas.microsoft.com/office/powerpoint/2010/main" val="20723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8343802" y="5930259"/>
            <a:ext cx="1437320" cy="723275"/>
            <a:chOff x="7701965" y="4977055"/>
            <a:chExt cx="1326757" cy="602731"/>
          </a:xfrm>
        </p:grpSpPr>
        <p:sp>
          <p:nvSpPr>
            <p:cNvPr id="9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468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468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uadroTexto 20"/>
          <p:cNvSpPr txBox="1"/>
          <p:nvPr/>
        </p:nvSpPr>
        <p:spPr>
          <a:xfrm>
            <a:off x="866859" y="243610"/>
            <a:ext cx="8826500" cy="1189807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2800" dirty="0" smtClean="0"/>
              <a:t>El paradigma del pasado</a:t>
            </a:r>
            <a:endParaRPr lang="es-ES" sz="2800" dirty="0"/>
          </a:p>
          <a:p>
            <a:pPr algn="ctr"/>
            <a:r>
              <a:rPr lang="es-ES" sz="28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</a:t>
            </a:r>
            <a:endParaRPr lang="es-ES" sz="2800" b="1" dirty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pPr algn="ctr"/>
            <a:endParaRPr lang="es-ES" sz="1600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9324"/>
            <a:ext cx="4212532" cy="3241675"/>
          </a:xfrm>
          <a:prstGeom prst="rect">
            <a:avLst/>
          </a:prstGeom>
        </p:spPr>
      </p:pic>
      <p:sp>
        <p:nvSpPr>
          <p:cNvPr id="34" name="CuadroTexto 20"/>
          <p:cNvSpPr txBox="1"/>
          <p:nvPr/>
        </p:nvSpPr>
        <p:spPr>
          <a:xfrm>
            <a:off x="2667000" y="3265972"/>
            <a:ext cx="8826500" cy="1189807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2800" dirty="0" smtClean="0"/>
              <a:t>El operador es el único responsable </a:t>
            </a:r>
            <a:endParaRPr lang="es-ES" sz="2800" dirty="0"/>
          </a:p>
          <a:p>
            <a:pPr algn="ctr"/>
            <a:r>
              <a:rPr lang="es-ES" sz="28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</a:t>
            </a:r>
            <a:endParaRPr lang="es-ES" sz="2800" b="1" dirty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pPr algn="ctr"/>
            <a:endParaRPr lang="es-ES" sz="1600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8343802" y="5930259"/>
            <a:ext cx="1437320" cy="723275"/>
            <a:chOff x="7701965" y="4977055"/>
            <a:chExt cx="1326757" cy="602731"/>
          </a:xfrm>
        </p:grpSpPr>
        <p:sp>
          <p:nvSpPr>
            <p:cNvPr id="9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468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468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uadroTexto 20"/>
          <p:cNvSpPr txBox="1"/>
          <p:nvPr/>
        </p:nvSpPr>
        <p:spPr>
          <a:xfrm>
            <a:off x="866859" y="243610"/>
            <a:ext cx="8826500" cy="1189807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2800" dirty="0" smtClean="0"/>
              <a:t>El paradigma de hoy</a:t>
            </a:r>
            <a:endParaRPr lang="es-ES" sz="2800" dirty="0"/>
          </a:p>
          <a:p>
            <a:pPr algn="ctr"/>
            <a:r>
              <a:rPr lang="es-ES" sz="28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</a:t>
            </a:r>
            <a:endParaRPr lang="es-ES" sz="2800" b="1" dirty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pPr algn="ctr"/>
            <a:endParaRPr lang="es-ES" sz="1600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335" y="1049073"/>
            <a:ext cx="7792916" cy="46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20"/>
          <p:cNvSpPr txBox="1"/>
          <p:nvPr/>
        </p:nvSpPr>
        <p:spPr>
          <a:xfrm>
            <a:off x="2936875" y="3265972"/>
            <a:ext cx="8826500" cy="1189807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2800" dirty="0" smtClean="0"/>
              <a:t>¿De quien es la culpa?</a:t>
            </a:r>
            <a:endParaRPr lang="es-ES" sz="2800" dirty="0"/>
          </a:p>
          <a:p>
            <a:pPr algn="ctr"/>
            <a:r>
              <a:rPr lang="es-ES" sz="28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</a:t>
            </a:r>
            <a:endParaRPr lang="es-ES" sz="2800" b="1" dirty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pPr algn="ctr"/>
            <a:endParaRPr lang="es-ES" sz="1600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113" y="1258888"/>
            <a:ext cx="8442326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2" name="Group 7"/>
          <p:cNvGrpSpPr>
            <a:grpSpLocks/>
          </p:cNvGrpSpPr>
          <p:nvPr/>
        </p:nvGrpSpPr>
        <p:grpSpPr bwMode="auto">
          <a:xfrm>
            <a:off x="8343900" y="5972175"/>
            <a:ext cx="1436688" cy="723900"/>
            <a:chOff x="7701965" y="4977055"/>
            <a:chExt cx="1326756" cy="602730"/>
          </a:xfrm>
        </p:grpSpPr>
        <p:sp>
          <p:nvSpPr>
            <p:cNvPr id="9" name="Rectangle 8"/>
            <p:cNvSpPr/>
            <p:nvPr/>
          </p:nvSpPr>
          <p:spPr>
            <a:xfrm>
              <a:off x="7701965" y="5211010"/>
              <a:ext cx="288808" cy="270964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249" y="4977055"/>
              <a:ext cx="1058472" cy="6027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ea typeface="+mn-ea"/>
                  <a:cs typeface="Corbel"/>
                </a:rPr>
                <a:t>case</a:t>
              </a:r>
            </a:p>
          </p:txBody>
        </p:sp>
      </p:grpSp>
      <p:sp>
        <p:nvSpPr>
          <p:cNvPr id="25603" name="CuadroTexto 1"/>
          <p:cNvSpPr txBox="1">
            <a:spLocks noChangeArrowheads="1"/>
          </p:cNvSpPr>
          <p:nvPr/>
        </p:nvSpPr>
        <p:spPr bwMode="auto">
          <a:xfrm>
            <a:off x="773113" y="315913"/>
            <a:ext cx="4089742" cy="4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charset="0"/>
                <a:cs typeface="Corbel" charset="0"/>
              </a:rPr>
              <a:t>Dolor </a:t>
            </a:r>
            <a:r>
              <a:rPr lang="en-US" sz="2800" dirty="0" err="1" smtClean="0">
                <a:latin typeface="Corbel" charset="0"/>
                <a:cs typeface="Corbel" charset="0"/>
              </a:rPr>
              <a:t>para</a:t>
            </a:r>
            <a:r>
              <a:rPr lang="en-US" sz="2800" dirty="0" smtClean="0">
                <a:latin typeface="Corbel" charset="0"/>
                <a:cs typeface="Corbel" charset="0"/>
              </a:rPr>
              <a:t> los </a:t>
            </a:r>
            <a:r>
              <a:rPr lang="en-US" sz="2800" dirty="0" err="1" smtClean="0">
                <a:latin typeface="Corbel" charset="0"/>
                <a:cs typeface="Corbel" charset="0"/>
              </a:rPr>
              <a:t>operadores</a:t>
            </a:r>
            <a:r>
              <a:rPr lang="en-US" sz="2800" dirty="0" smtClean="0">
                <a:latin typeface="Corbel" charset="0"/>
                <a:cs typeface="Corbel" charset="0"/>
              </a:rPr>
              <a:t>!</a:t>
            </a:r>
            <a:endParaRPr lang="en-US" sz="2800" dirty="0">
              <a:latin typeface="Corbel" charset="0"/>
              <a:cs typeface="Corbel" charset="0"/>
            </a:endParaRPr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E3587-07BF-1D43-8CD4-1163BA06EA7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5605" name="CuadroTexto 5"/>
          <p:cNvSpPr txBox="1">
            <a:spLocks noChangeArrowheads="1"/>
          </p:cNvSpPr>
          <p:nvPr/>
        </p:nvSpPr>
        <p:spPr bwMode="auto">
          <a:xfrm>
            <a:off x="-10644188" y="2473325"/>
            <a:ext cx="993616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b="1"/>
              <a:t>Carriers are unable to </a:t>
            </a:r>
          </a:p>
          <a:p>
            <a:pPr algn="ctr" eaLnBrk="1" hangingPunct="1">
              <a:lnSpc>
                <a:spcPct val="90000"/>
              </a:lnSpc>
            </a:pPr>
            <a:endParaRPr lang="en-US" sz="3200" b="1"/>
          </a:p>
          <a:p>
            <a:pPr algn="ctr" eaLnBrk="1" hangingPunct="1">
              <a:lnSpc>
                <a:spcPct val="90000"/>
              </a:lnSpc>
            </a:pPr>
            <a:r>
              <a:rPr lang="en-US" sz="3200" b="1"/>
              <a:t>		users suffer </a:t>
            </a:r>
          </a:p>
          <a:p>
            <a:pPr algn="ctr" eaLnBrk="1" hangingPunct="1">
              <a:lnSpc>
                <a:spcPct val="90000"/>
              </a:lnSpc>
            </a:pPr>
            <a:endParaRPr lang="en-US" sz="3200" b="1"/>
          </a:p>
          <a:p>
            <a:pPr algn="ctr" eaLnBrk="1" hangingPunct="1">
              <a:lnSpc>
                <a:spcPct val="90000"/>
              </a:lnSpc>
            </a:pPr>
            <a:r>
              <a:rPr lang="en-US" sz="3200" b="1"/>
              <a:t>and have real difficulties to address whomever is responsible</a:t>
            </a:r>
          </a:p>
        </p:txBody>
      </p:sp>
      <p:sp>
        <p:nvSpPr>
          <p:cNvPr id="25606" name="CuadroTexto 9"/>
          <p:cNvSpPr txBox="1">
            <a:spLocks noChangeArrowheads="1"/>
          </p:cNvSpPr>
          <p:nvPr/>
        </p:nvSpPr>
        <p:spPr bwMode="auto">
          <a:xfrm>
            <a:off x="5056188" y="1011238"/>
            <a:ext cx="46101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i="1" dirty="0" smtClean="0"/>
              <a:t>37</a:t>
            </a:r>
            <a:r>
              <a:rPr lang="en-US" sz="3200" b="1" i="1" dirty="0"/>
              <a:t>% </a:t>
            </a:r>
            <a:r>
              <a:rPr lang="en-US" sz="3200" b="1" i="1" dirty="0" smtClean="0"/>
              <a:t>de los </a:t>
            </a:r>
            <a:r>
              <a:rPr lang="en-US" sz="3200" b="1" i="1" dirty="0" err="1" smtClean="0"/>
              <a:t>usuarios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móviles</a:t>
            </a:r>
            <a:r>
              <a:rPr lang="en-US" sz="3200" b="1" i="1" dirty="0" smtClean="0"/>
              <a:t> de X no </a:t>
            </a:r>
            <a:r>
              <a:rPr lang="en-US" sz="3200" b="1" i="1" dirty="0" err="1" smtClean="0"/>
              <a:t>están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satisfechos</a:t>
            </a:r>
            <a:r>
              <a:rPr lang="en-US" sz="3200" b="1" i="1" dirty="0" smtClean="0"/>
              <a:t> con la </a:t>
            </a:r>
            <a:r>
              <a:rPr lang="en-US" sz="3200" b="1" i="1" dirty="0" err="1" smtClean="0"/>
              <a:t>experiencia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navegación</a:t>
            </a:r>
            <a:r>
              <a:rPr lang="en-US" sz="3200" b="1" i="1" dirty="0" smtClean="0"/>
              <a:t> </a:t>
            </a:r>
            <a:r>
              <a:rPr lang="en-US" sz="2400" b="1" i="1" dirty="0" smtClean="0"/>
              <a:t>– </a:t>
            </a:r>
            <a:r>
              <a:rPr lang="en-US" sz="2400" b="1" i="1" dirty="0" err="1"/>
              <a:t>ConsumerReport.org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61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7"/>
          <p:cNvGrpSpPr>
            <a:grpSpLocks/>
          </p:cNvGrpSpPr>
          <p:nvPr/>
        </p:nvGrpSpPr>
        <p:grpSpPr bwMode="auto">
          <a:xfrm>
            <a:off x="8343900" y="5972175"/>
            <a:ext cx="1436688" cy="723900"/>
            <a:chOff x="7701965" y="4977055"/>
            <a:chExt cx="1326756" cy="602730"/>
          </a:xfrm>
        </p:grpSpPr>
        <p:sp>
          <p:nvSpPr>
            <p:cNvPr id="9" name="Rectangle 8"/>
            <p:cNvSpPr/>
            <p:nvPr/>
          </p:nvSpPr>
          <p:spPr>
            <a:xfrm>
              <a:off x="7701965" y="5211010"/>
              <a:ext cx="288808" cy="270964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249" y="4977055"/>
              <a:ext cx="1058472" cy="6027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ea typeface="+mn-ea"/>
                  <a:cs typeface="Corbel"/>
                </a:rPr>
                <a:t>case</a:t>
              </a:r>
            </a:p>
          </p:txBody>
        </p:sp>
      </p:grp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D645B-9CCF-B640-8C27-450FC214BFF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765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4738" y="3406775"/>
            <a:ext cx="41417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uadroTexto 9"/>
          <p:cNvSpPr txBox="1">
            <a:spLocks noChangeArrowheads="1"/>
          </p:cNvSpPr>
          <p:nvPr/>
        </p:nvSpPr>
        <p:spPr bwMode="auto">
          <a:xfrm>
            <a:off x="5621338" y="1568450"/>
            <a:ext cx="3951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i="1" dirty="0" smtClean="0"/>
              <a:t>Y </a:t>
            </a:r>
            <a:r>
              <a:rPr lang="en-US" sz="3200" b="1" i="1" dirty="0" err="1" smtClean="0"/>
              <a:t>que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hace</a:t>
            </a:r>
            <a:r>
              <a:rPr lang="en-US" sz="3200" b="1" i="1" dirty="0" smtClean="0"/>
              <a:t> el </a:t>
            </a:r>
            <a:r>
              <a:rPr lang="en-US" sz="3200" b="1" i="1" dirty="0" err="1" smtClean="0"/>
              <a:t>operador</a:t>
            </a:r>
            <a:r>
              <a:rPr lang="en-US" sz="3200" b="1" i="1" dirty="0" smtClean="0"/>
              <a:t>?</a:t>
            </a:r>
            <a:endParaRPr lang="en-US" sz="3200" b="1" i="1" dirty="0"/>
          </a:p>
        </p:txBody>
      </p:sp>
      <p:sp>
        <p:nvSpPr>
          <p:cNvPr id="27653" name="CuadroTexto 1"/>
          <p:cNvSpPr txBox="1">
            <a:spLocks noChangeArrowheads="1"/>
          </p:cNvSpPr>
          <p:nvPr/>
        </p:nvSpPr>
        <p:spPr bwMode="auto">
          <a:xfrm>
            <a:off x="773113" y="315913"/>
            <a:ext cx="4089742" cy="4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charset="0"/>
                <a:cs typeface="Corbel" charset="0"/>
              </a:rPr>
              <a:t>Dolor </a:t>
            </a:r>
            <a:r>
              <a:rPr lang="en-US" sz="2800" dirty="0" err="1" smtClean="0">
                <a:latin typeface="Corbel" charset="0"/>
                <a:cs typeface="Corbel" charset="0"/>
              </a:rPr>
              <a:t>para</a:t>
            </a:r>
            <a:r>
              <a:rPr lang="en-US" sz="2800" dirty="0" smtClean="0">
                <a:latin typeface="Corbel" charset="0"/>
                <a:cs typeface="Corbel" charset="0"/>
              </a:rPr>
              <a:t> los </a:t>
            </a:r>
            <a:r>
              <a:rPr lang="en-US" sz="2800" dirty="0" err="1" smtClean="0">
                <a:latin typeface="Corbel" charset="0"/>
                <a:cs typeface="Corbel" charset="0"/>
              </a:rPr>
              <a:t>operadores</a:t>
            </a:r>
            <a:r>
              <a:rPr lang="en-US" sz="2800" dirty="0" smtClean="0">
                <a:latin typeface="Corbel" charset="0"/>
                <a:cs typeface="Corbel" charset="0"/>
              </a:rPr>
              <a:t>!</a:t>
            </a:r>
            <a:endParaRPr lang="en-US" sz="2800" dirty="0">
              <a:latin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Agrupar 4"/>
          <p:cNvGrpSpPr>
            <a:grpSpLocks noChangeAspect="1"/>
          </p:cNvGrpSpPr>
          <p:nvPr/>
        </p:nvGrpSpPr>
        <p:grpSpPr bwMode="auto">
          <a:xfrm>
            <a:off x="5003800" y="4518025"/>
            <a:ext cx="1255713" cy="612775"/>
            <a:chOff x="6465634" y="4281037"/>
            <a:chExt cx="1993529" cy="971998"/>
          </a:xfrm>
        </p:grpSpPr>
        <p:pic>
          <p:nvPicPr>
            <p:cNvPr id="29713" name="Imagen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54888" y="4459920"/>
              <a:ext cx="1104275" cy="68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Imagen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1028" y="4352591"/>
              <a:ext cx="1394884" cy="86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Imagen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65634" y="4281037"/>
              <a:ext cx="1569250" cy="97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698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1225" y="4459288"/>
            <a:ext cx="11033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038" y="4352925"/>
            <a:ext cx="13954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2225" y="4281488"/>
            <a:ext cx="1568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5650" y="4173538"/>
            <a:ext cx="1860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7950" y="4048125"/>
            <a:ext cx="22082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9450" y="3905250"/>
            <a:ext cx="2557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9175" y="3725863"/>
            <a:ext cx="30813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5" name="Group 7"/>
          <p:cNvGrpSpPr>
            <a:grpSpLocks/>
          </p:cNvGrpSpPr>
          <p:nvPr/>
        </p:nvGrpSpPr>
        <p:grpSpPr bwMode="auto">
          <a:xfrm>
            <a:off x="8343900" y="5972175"/>
            <a:ext cx="1436688" cy="723900"/>
            <a:chOff x="7701965" y="4977055"/>
            <a:chExt cx="1326756" cy="602730"/>
          </a:xfrm>
        </p:grpSpPr>
        <p:sp>
          <p:nvSpPr>
            <p:cNvPr id="9" name="Rectangle 8"/>
            <p:cNvSpPr/>
            <p:nvPr/>
          </p:nvSpPr>
          <p:spPr>
            <a:xfrm>
              <a:off x="7701965" y="5211010"/>
              <a:ext cx="288808" cy="270964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249" y="4977055"/>
              <a:ext cx="1058472" cy="6027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ea typeface="+mn-ea"/>
                  <a:cs typeface="Corbel"/>
                </a:rPr>
                <a:t>case</a:t>
              </a:r>
            </a:p>
          </p:txBody>
        </p:sp>
      </p:grp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63FC2-BEB8-224A-9961-1749E8416D6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9707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975" y="3544888"/>
            <a:ext cx="36671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4738" y="3406775"/>
            <a:ext cx="41417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CuadroTexto 10"/>
          <p:cNvSpPr txBox="1">
            <a:spLocks noChangeArrowheads="1"/>
          </p:cNvSpPr>
          <p:nvPr/>
        </p:nvSpPr>
        <p:spPr bwMode="auto">
          <a:xfrm>
            <a:off x="2919413" y="1166813"/>
            <a:ext cx="6565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 dirty="0"/>
              <a:t>X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gastó</a:t>
            </a:r>
            <a:r>
              <a:rPr lang="en-US" sz="3200" b="1" i="1" dirty="0" smtClean="0"/>
              <a:t> $</a:t>
            </a:r>
            <a:r>
              <a:rPr lang="en-US" sz="3200" b="1" i="1" dirty="0"/>
              <a:t>20B </a:t>
            </a:r>
            <a:r>
              <a:rPr lang="en-US" sz="3200" b="1" i="1" dirty="0" smtClean="0"/>
              <a:t>en un </a:t>
            </a:r>
            <a:r>
              <a:rPr lang="en-US" sz="3200" b="1" i="1" dirty="0" err="1" smtClean="0"/>
              <a:t>año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para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mejorar</a:t>
            </a:r>
            <a:r>
              <a:rPr lang="en-US" sz="3200" b="1" i="1" dirty="0" smtClean="0"/>
              <a:t> el </a:t>
            </a:r>
            <a:r>
              <a:rPr lang="en-US" sz="3200" b="1" i="1" dirty="0" err="1" smtClean="0"/>
              <a:t>ancho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banda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navegación</a:t>
            </a:r>
            <a:endParaRPr lang="en-US" sz="3200" b="1" i="1" dirty="0" smtClean="0"/>
          </a:p>
          <a:p>
            <a:pPr eaLnBrk="1" hangingPunct="1"/>
            <a:r>
              <a:rPr lang="en-US" sz="2400" b="1" i="1" dirty="0"/>
              <a:t>- </a:t>
            </a:r>
            <a:r>
              <a:rPr lang="en-US" sz="2400" b="1" i="1" dirty="0" err="1"/>
              <a:t>StratoServe.com</a:t>
            </a:r>
            <a:endParaRPr lang="en-US" sz="2400" b="1" i="1" dirty="0"/>
          </a:p>
          <a:p>
            <a:pPr eaLnBrk="1" hangingPunct="1"/>
            <a:endParaRPr lang="en-US" sz="2400" b="1" i="1" dirty="0"/>
          </a:p>
        </p:txBody>
      </p:sp>
      <p:sp>
        <p:nvSpPr>
          <p:cNvPr id="29710" name="CuadroTexto 1"/>
          <p:cNvSpPr txBox="1">
            <a:spLocks noChangeArrowheads="1"/>
          </p:cNvSpPr>
          <p:nvPr/>
        </p:nvSpPr>
        <p:spPr bwMode="auto">
          <a:xfrm>
            <a:off x="773113" y="315913"/>
            <a:ext cx="4089742" cy="4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charset="0"/>
                <a:cs typeface="Corbel" charset="0"/>
              </a:rPr>
              <a:t>Dolor </a:t>
            </a:r>
            <a:r>
              <a:rPr lang="en-US" sz="2800" dirty="0" err="1" smtClean="0">
                <a:latin typeface="Corbel" charset="0"/>
                <a:cs typeface="Corbel" charset="0"/>
              </a:rPr>
              <a:t>para</a:t>
            </a:r>
            <a:r>
              <a:rPr lang="en-US" sz="2800" dirty="0" smtClean="0">
                <a:latin typeface="Corbel" charset="0"/>
                <a:cs typeface="Corbel" charset="0"/>
              </a:rPr>
              <a:t> los </a:t>
            </a:r>
            <a:r>
              <a:rPr lang="en-US" sz="2800" dirty="0" err="1" smtClean="0">
                <a:latin typeface="Corbel" charset="0"/>
                <a:cs typeface="Corbel" charset="0"/>
              </a:rPr>
              <a:t>operadores</a:t>
            </a:r>
            <a:r>
              <a:rPr lang="en-US" sz="2800" dirty="0" smtClean="0">
                <a:latin typeface="Corbel" charset="0"/>
                <a:cs typeface="Corbel" charset="0"/>
              </a:rPr>
              <a:t>!</a:t>
            </a:r>
            <a:endParaRPr lang="en-US" sz="2800" dirty="0">
              <a:latin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BE0A-16D0-B543-B8BA-B1FC0F3DF4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343804" y="5930268"/>
            <a:ext cx="1437320" cy="723275"/>
            <a:chOff x="7701965" y="4977055"/>
            <a:chExt cx="1326757" cy="602731"/>
          </a:xfrm>
        </p:grpSpPr>
        <p:sp>
          <p:nvSpPr>
            <p:cNvPr id="8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31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310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pic>
        <p:nvPicPr>
          <p:cNvPr id="11" name="Imagen 10" descr="Tre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384300"/>
            <a:ext cx="6350000" cy="4089400"/>
          </a:xfrm>
          <a:prstGeom prst="rect">
            <a:avLst/>
          </a:prstGeom>
        </p:spPr>
      </p:pic>
      <p:sp>
        <p:nvSpPr>
          <p:cNvPr id="18" name="CuadroTexto 20"/>
          <p:cNvSpPr txBox="1"/>
          <p:nvPr/>
        </p:nvSpPr>
        <p:spPr>
          <a:xfrm>
            <a:off x="1778000" y="54445"/>
            <a:ext cx="8794750" cy="109747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¿El tren</a:t>
            </a:r>
            <a:r>
              <a:rPr lang="es-ES" sz="6600" b="1" dirty="0">
                <a:solidFill>
                  <a:srgbClr val="BA214D"/>
                </a:solidFill>
                <a:latin typeface="Corbel" panose="020B0503020204020204" pitchFamily="34" charset="0"/>
              </a:rPr>
              <a:t> </a:t>
            </a:r>
            <a:r>
              <a:rPr lang="es-ES" sz="66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entra </a:t>
            </a:r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o</a:t>
            </a:r>
            <a:r>
              <a:rPr lang="es-ES" sz="66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sale?</a:t>
            </a:r>
            <a:endParaRPr lang="es-ES" sz="44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Agrupar 4"/>
          <p:cNvGrpSpPr>
            <a:grpSpLocks noChangeAspect="1"/>
          </p:cNvGrpSpPr>
          <p:nvPr/>
        </p:nvGrpSpPr>
        <p:grpSpPr bwMode="auto">
          <a:xfrm>
            <a:off x="5003800" y="4518025"/>
            <a:ext cx="1255713" cy="612775"/>
            <a:chOff x="6465634" y="4281037"/>
            <a:chExt cx="1993529" cy="971998"/>
          </a:xfrm>
        </p:grpSpPr>
        <p:pic>
          <p:nvPicPr>
            <p:cNvPr id="31766" name="Imagen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54888" y="4459920"/>
              <a:ext cx="1104275" cy="68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7" name="Imagen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1028" y="4352591"/>
              <a:ext cx="1394884" cy="86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Imagen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65634" y="4281037"/>
              <a:ext cx="1569250" cy="97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6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1225" y="4459288"/>
            <a:ext cx="11033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038" y="4352925"/>
            <a:ext cx="13954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2225" y="4281488"/>
            <a:ext cx="1568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5650" y="4173538"/>
            <a:ext cx="1860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7950" y="4048125"/>
            <a:ext cx="22082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9450" y="3905250"/>
            <a:ext cx="2557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9175" y="3725863"/>
            <a:ext cx="30813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3" name="Group 7"/>
          <p:cNvGrpSpPr>
            <a:grpSpLocks/>
          </p:cNvGrpSpPr>
          <p:nvPr/>
        </p:nvGrpSpPr>
        <p:grpSpPr bwMode="auto">
          <a:xfrm>
            <a:off x="8343900" y="5972175"/>
            <a:ext cx="1436688" cy="723900"/>
            <a:chOff x="7701965" y="4977055"/>
            <a:chExt cx="1326756" cy="602730"/>
          </a:xfrm>
        </p:grpSpPr>
        <p:sp>
          <p:nvSpPr>
            <p:cNvPr id="9" name="Rectangle 8"/>
            <p:cNvSpPr/>
            <p:nvPr/>
          </p:nvSpPr>
          <p:spPr>
            <a:xfrm>
              <a:off x="7701965" y="5211010"/>
              <a:ext cx="288808" cy="270964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249" y="4977055"/>
              <a:ext cx="1058472" cy="6027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ea typeface="+mn-ea"/>
                  <a:cs typeface="Corbel"/>
                </a:rPr>
                <a:t>case</a:t>
              </a:r>
            </a:p>
          </p:txBody>
        </p:sp>
      </p:grp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F5195-AACF-C546-8E99-40E1D0252C0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1755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975" y="3544888"/>
            <a:ext cx="36671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4738" y="3406775"/>
            <a:ext cx="41417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CuadroTexto 10"/>
          <p:cNvSpPr txBox="1">
            <a:spLocks noChangeArrowheads="1"/>
          </p:cNvSpPr>
          <p:nvPr/>
        </p:nvSpPr>
        <p:spPr bwMode="auto">
          <a:xfrm>
            <a:off x="1949450" y="1192213"/>
            <a:ext cx="76406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i="1" dirty="0" smtClean="0">
                <a:solidFill>
                  <a:srgbClr val="A6A6A6"/>
                </a:solidFill>
              </a:rPr>
              <a:t>X </a:t>
            </a:r>
            <a:r>
              <a:rPr lang="en-US" sz="3200" b="1" i="1" dirty="0" err="1" smtClean="0">
                <a:solidFill>
                  <a:srgbClr val="A6A6A6"/>
                </a:solidFill>
              </a:rPr>
              <a:t>gastó</a:t>
            </a:r>
            <a:r>
              <a:rPr lang="en-US" sz="3200" b="1" i="1" dirty="0" smtClean="0">
                <a:solidFill>
                  <a:srgbClr val="A6A6A6"/>
                </a:solidFill>
              </a:rPr>
              <a:t> </a:t>
            </a:r>
            <a:r>
              <a:rPr lang="en-US" sz="3200" b="1" i="1" dirty="0"/>
              <a:t>$20B </a:t>
            </a:r>
            <a:r>
              <a:rPr lang="en-US" sz="3200" b="1" i="1" dirty="0" smtClean="0"/>
              <a:t>en un </a:t>
            </a:r>
            <a:r>
              <a:rPr lang="en-US" sz="3200" b="1" i="1" dirty="0" err="1" smtClean="0"/>
              <a:t>año</a:t>
            </a:r>
            <a:r>
              <a:rPr lang="en-US" sz="3200" b="1" i="1" dirty="0" smtClean="0"/>
              <a:t> </a:t>
            </a:r>
            <a:r>
              <a:rPr lang="en-US" sz="3200" b="1" i="1" dirty="0" err="1" smtClean="0">
                <a:solidFill>
                  <a:srgbClr val="A6A6A6"/>
                </a:solidFill>
              </a:rPr>
              <a:t>para</a:t>
            </a:r>
            <a:r>
              <a:rPr lang="en-US" sz="3200" b="1" i="1" dirty="0" smtClean="0">
                <a:solidFill>
                  <a:srgbClr val="A6A6A6"/>
                </a:solidFill>
              </a:rPr>
              <a:t> </a:t>
            </a:r>
            <a:r>
              <a:rPr lang="en-US" sz="3200" b="1" i="1" dirty="0" err="1" smtClean="0">
                <a:solidFill>
                  <a:srgbClr val="A6A6A6"/>
                </a:solidFill>
              </a:rPr>
              <a:t>mejorar</a:t>
            </a:r>
            <a:r>
              <a:rPr lang="en-US" sz="3200" b="1" i="1" dirty="0" smtClean="0">
                <a:solidFill>
                  <a:srgbClr val="A6A6A6"/>
                </a:solidFill>
              </a:rPr>
              <a:t> el </a:t>
            </a:r>
            <a:r>
              <a:rPr lang="en-US" sz="3200" b="1" i="1" dirty="0" err="1" smtClean="0">
                <a:solidFill>
                  <a:srgbClr val="A6A6A6"/>
                </a:solidFill>
              </a:rPr>
              <a:t>ancho</a:t>
            </a:r>
            <a:r>
              <a:rPr lang="en-US" sz="3200" b="1" i="1" dirty="0" smtClean="0">
                <a:solidFill>
                  <a:srgbClr val="A6A6A6"/>
                </a:solidFill>
              </a:rPr>
              <a:t> de </a:t>
            </a:r>
            <a:r>
              <a:rPr lang="en-US" sz="3200" b="1" i="1" dirty="0" err="1" smtClean="0">
                <a:solidFill>
                  <a:srgbClr val="A6A6A6"/>
                </a:solidFill>
              </a:rPr>
              <a:t>banda</a:t>
            </a:r>
            <a:r>
              <a:rPr lang="en-US" sz="3200" b="1" i="1" dirty="0" smtClean="0">
                <a:solidFill>
                  <a:srgbClr val="A6A6A6"/>
                </a:solidFill>
              </a:rPr>
              <a:t> de </a:t>
            </a:r>
            <a:r>
              <a:rPr lang="en-US" sz="3200" b="1" i="1" dirty="0" err="1" smtClean="0">
                <a:solidFill>
                  <a:srgbClr val="A6A6A6"/>
                </a:solidFill>
              </a:rPr>
              <a:t>navegación</a:t>
            </a:r>
            <a:r>
              <a:rPr lang="en-US" sz="3200" b="1" i="1" dirty="0" smtClean="0">
                <a:solidFill>
                  <a:srgbClr val="A6A6A6"/>
                </a:solidFill>
              </a:rPr>
              <a:t> </a:t>
            </a:r>
            <a:r>
              <a:rPr lang="en-US" sz="3200" b="1" i="1" dirty="0" smtClean="0"/>
              <a:t>y la </a:t>
            </a:r>
            <a:r>
              <a:rPr lang="en-US" sz="3200" b="1" i="1" dirty="0" err="1" smtClean="0"/>
              <a:t>percepción</a:t>
            </a:r>
            <a:r>
              <a:rPr lang="en-US" sz="3200" b="1" i="1" dirty="0" smtClean="0"/>
              <a:t> del </a:t>
            </a:r>
            <a:r>
              <a:rPr lang="en-US" sz="3200" b="1" i="1" dirty="0" err="1" smtClean="0"/>
              <a:t>consumidor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quedó</a:t>
            </a:r>
            <a:r>
              <a:rPr lang="en-US" sz="3200" b="1" i="1" dirty="0" smtClean="0"/>
              <a:t> “</a:t>
            </a:r>
            <a:r>
              <a:rPr lang="en-US" sz="3200" b="1" i="1" dirty="0" err="1" smtClean="0"/>
              <a:t>igual</a:t>
            </a:r>
            <a:r>
              <a:rPr lang="en-US" sz="3200" b="1" i="1" dirty="0" smtClean="0"/>
              <a:t>” </a:t>
            </a:r>
            <a:endParaRPr lang="en-US" sz="3200" b="1" i="1" dirty="0"/>
          </a:p>
          <a:p>
            <a:pPr algn="ctr" eaLnBrk="1" hangingPunct="1"/>
            <a:r>
              <a:rPr lang="en-US" sz="2400" b="1" i="1" dirty="0"/>
              <a:t>- </a:t>
            </a:r>
            <a:r>
              <a:rPr lang="en-US" sz="2400" b="1" i="1" dirty="0" err="1"/>
              <a:t>StratoServe.com</a:t>
            </a:r>
            <a:endParaRPr lang="en-US" sz="2400" b="1" i="1" dirty="0"/>
          </a:p>
        </p:txBody>
      </p:sp>
      <p:grpSp>
        <p:nvGrpSpPr>
          <p:cNvPr id="31758" name="Agrupar 26"/>
          <p:cNvGrpSpPr>
            <a:grpSpLocks/>
          </p:cNvGrpSpPr>
          <p:nvPr/>
        </p:nvGrpSpPr>
        <p:grpSpPr bwMode="auto">
          <a:xfrm>
            <a:off x="6696075" y="3773488"/>
            <a:ext cx="2798763" cy="1674812"/>
            <a:chOff x="6696560" y="4166818"/>
            <a:chExt cx="2797871" cy="1675587"/>
          </a:xfrm>
        </p:grpSpPr>
        <p:pic>
          <p:nvPicPr>
            <p:cNvPr id="31760" name="Imagen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844" y="4166818"/>
              <a:ext cx="1675587" cy="167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Cilindro 28"/>
            <p:cNvSpPr/>
            <p:nvPr/>
          </p:nvSpPr>
          <p:spPr>
            <a:xfrm rot="16200000" flipH="1">
              <a:off x="6900417" y="4939725"/>
              <a:ext cx="182647" cy="590362"/>
            </a:xfrm>
            <a:prstGeom prst="ca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0" name="Cilindro 29"/>
            <p:cNvSpPr/>
            <p:nvPr/>
          </p:nvSpPr>
          <p:spPr>
            <a:xfrm rot="16200000" flipH="1">
              <a:off x="7604307" y="4918314"/>
              <a:ext cx="34941" cy="669711"/>
            </a:xfrm>
            <a:prstGeom prst="ca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6955241" y="4898994"/>
              <a:ext cx="664950" cy="665471"/>
            </a:xfrm>
            <a:prstGeom prst="ellipse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31759" name="CuadroTexto 1"/>
          <p:cNvSpPr txBox="1">
            <a:spLocks noChangeArrowheads="1"/>
          </p:cNvSpPr>
          <p:nvPr/>
        </p:nvSpPr>
        <p:spPr bwMode="auto">
          <a:xfrm>
            <a:off x="773113" y="315913"/>
            <a:ext cx="4089742" cy="4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charset="0"/>
                <a:cs typeface="Corbel" charset="0"/>
              </a:rPr>
              <a:t>Dolor </a:t>
            </a:r>
            <a:r>
              <a:rPr lang="en-US" sz="2800" dirty="0" err="1" smtClean="0">
                <a:latin typeface="Corbel" charset="0"/>
                <a:cs typeface="Corbel" charset="0"/>
              </a:rPr>
              <a:t>para</a:t>
            </a:r>
            <a:r>
              <a:rPr lang="en-US" sz="2800" dirty="0" smtClean="0">
                <a:latin typeface="Corbel" charset="0"/>
                <a:cs typeface="Corbel" charset="0"/>
              </a:rPr>
              <a:t> los </a:t>
            </a:r>
            <a:r>
              <a:rPr lang="en-US" sz="2800" dirty="0" err="1" smtClean="0">
                <a:latin typeface="Corbel" charset="0"/>
                <a:cs typeface="Corbel" charset="0"/>
              </a:rPr>
              <a:t>operadores</a:t>
            </a:r>
            <a:r>
              <a:rPr lang="en-US" sz="2800" dirty="0" smtClean="0">
                <a:latin typeface="Corbel" charset="0"/>
                <a:cs typeface="Corbel" charset="0"/>
              </a:rPr>
              <a:t>!</a:t>
            </a:r>
            <a:endParaRPr lang="en-US" sz="2800" dirty="0">
              <a:latin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B2063-3969-D549-9FF5-CEEE483A3BF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33794" name="Group 7"/>
          <p:cNvGrpSpPr>
            <a:grpSpLocks/>
          </p:cNvGrpSpPr>
          <p:nvPr/>
        </p:nvGrpSpPr>
        <p:grpSpPr bwMode="auto">
          <a:xfrm>
            <a:off x="8343900" y="5972175"/>
            <a:ext cx="1436688" cy="723900"/>
            <a:chOff x="7701965" y="4977055"/>
            <a:chExt cx="1326756" cy="602730"/>
          </a:xfrm>
        </p:grpSpPr>
        <p:sp>
          <p:nvSpPr>
            <p:cNvPr id="4" name="Rectangle 8"/>
            <p:cNvSpPr/>
            <p:nvPr/>
          </p:nvSpPr>
          <p:spPr>
            <a:xfrm>
              <a:off x="7701965" y="5211010"/>
              <a:ext cx="288808" cy="270964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7970249" y="4977055"/>
              <a:ext cx="1058472" cy="6027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ea typeface="+mn-ea"/>
                  <a:cs typeface="Corbel"/>
                </a:rPr>
                <a:t>case</a:t>
              </a:r>
            </a:p>
          </p:txBody>
        </p:sp>
      </p:grpSp>
      <p:grpSp>
        <p:nvGrpSpPr>
          <p:cNvPr id="33795" name="Agrupar 14"/>
          <p:cNvGrpSpPr>
            <a:grpSpLocks/>
          </p:cNvGrpSpPr>
          <p:nvPr/>
        </p:nvGrpSpPr>
        <p:grpSpPr bwMode="auto">
          <a:xfrm>
            <a:off x="0" y="3952875"/>
            <a:ext cx="4437063" cy="2916238"/>
            <a:chOff x="0" y="3953356"/>
            <a:chExt cx="4436457" cy="2915824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1825376" y="3953356"/>
              <a:ext cx="2611081" cy="2904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4436457" y="3953356"/>
              <a:ext cx="0" cy="2904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0" y="3953356"/>
              <a:ext cx="44364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rma libre 13"/>
            <p:cNvSpPr/>
            <p:nvPr/>
          </p:nvSpPr>
          <p:spPr>
            <a:xfrm>
              <a:off x="1806328" y="3970817"/>
              <a:ext cx="2612668" cy="2898363"/>
            </a:xfrm>
            <a:custGeom>
              <a:avLst/>
              <a:gdLst>
                <a:gd name="connsiteX0" fmla="*/ 0 w 2611785"/>
                <a:gd name="connsiteY0" fmla="*/ 2897935 h 2897935"/>
                <a:gd name="connsiteX1" fmla="*/ 2611785 w 2611785"/>
                <a:gd name="connsiteY1" fmla="*/ 0 h 2897935"/>
                <a:gd name="connsiteX2" fmla="*/ 2611785 w 2611785"/>
                <a:gd name="connsiteY2" fmla="*/ 2880047 h 2897935"/>
                <a:gd name="connsiteX3" fmla="*/ 0 w 2611785"/>
                <a:gd name="connsiteY3" fmla="*/ 2897935 h 289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1785" h="2897935">
                  <a:moveTo>
                    <a:pt x="0" y="2897935"/>
                  </a:moveTo>
                  <a:lnTo>
                    <a:pt x="2611785" y="0"/>
                  </a:lnTo>
                  <a:lnTo>
                    <a:pt x="2611785" y="2880047"/>
                  </a:lnTo>
                  <a:lnTo>
                    <a:pt x="0" y="289793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33796" name="Agrupar 15"/>
          <p:cNvGrpSpPr>
            <a:grpSpLocks/>
          </p:cNvGrpSpPr>
          <p:nvPr/>
        </p:nvGrpSpPr>
        <p:grpSpPr bwMode="auto">
          <a:xfrm flipH="1">
            <a:off x="5468938" y="3952875"/>
            <a:ext cx="4437062" cy="2916238"/>
            <a:chOff x="0" y="3953356"/>
            <a:chExt cx="4436457" cy="2915824"/>
          </a:xfrm>
        </p:grpSpPr>
        <p:cxnSp>
          <p:nvCxnSpPr>
            <p:cNvPr id="17" name="Conector recto 16"/>
            <p:cNvCxnSpPr/>
            <p:nvPr/>
          </p:nvCxnSpPr>
          <p:spPr>
            <a:xfrm flipV="1">
              <a:off x="1825376" y="3953356"/>
              <a:ext cx="2611081" cy="2904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V="1">
              <a:off x="4436457" y="3953356"/>
              <a:ext cx="0" cy="2904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0" y="3953356"/>
              <a:ext cx="44364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orma libre 19"/>
            <p:cNvSpPr/>
            <p:nvPr/>
          </p:nvSpPr>
          <p:spPr>
            <a:xfrm>
              <a:off x="1806329" y="3970817"/>
              <a:ext cx="2612669" cy="2898363"/>
            </a:xfrm>
            <a:custGeom>
              <a:avLst/>
              <a:gdLst>
                <a:gd name="connsiteX0" fmla="*/ 0 w 2611785"/>
                <a:gd name="connsiteY0" fmla="*/ 2897935 h 2897935"/>
                <a:gd name="connsiteX1" fmla="*/ 2611785 w 2611785"/>
                <a:gd name="connsiteY1" fmla="*/ 0 h 2897935"/>
                <a:gd name="connsiteX2" fmla="*/ 2611785 w 2611785"/>
                <a:gd name="connsiteY2" fmla="*/ 2880047 h 2897935"/>
                <a:gd name="connsiteX3" fmla="*/ 0 w 2611785"/>
                <a:gd name="connsiteY3" fmla="*/ 2897935 h 289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1785" h="2897935">
                  <a:moveTo>
                    <a:pt x="0" y="2897935"/>
                  </a:moveTo>
                  <a:lnTo>
                    <a:pt x="2611785" y="0"/>
                  </a:lnTo>
                  <a:lnTo>
                    <a:pt x="2611785" y="2880047"/>
                  </a:lnTo>
                  <a:lnTo>
                    <a:pt x="0" y="289793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33797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408363"/>
            <a:ext cx="2027238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094038"/>
            <a:ext cx="22082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3175000"/>
            <a:ext cx="2555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305175"/>
            <a:ext cx="30813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3365500"/>
            <a:ext cx="36671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3551238"/>
            <a:ext cx="41417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Imagen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009900"/>
            <a:ext cx="92551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CuadroTexto 1"/>
          <p:cNvSpPr txBox="1">
            <a:spLocks noChangeArrowheads="1"/>
          </p:cNvSpPr>
          <p:nvPr/>
        </p:nvSpPr>
        <p:spPr bwMode="auto">
          <a:xfrm>
            <a:off x="773113" y="315913"/>
            <a:ext cx="4089742" cy="4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charset="0"/>
                <a:cs typeface="Corbel" charset="0"/>
              </a:rPr>
              <a:t>Dolor </a:t>
            </a:r>
            <a:r>
              <a:rPr lang="en-US" sz="2800" dirty="0" err="1" smtClean="0">
                <a:latin typeface="Corbel" charset="0"/>
                <a:cs typeface="Corbel" charset="0"/>
              </a:rPr>
              <a:t>para</a:t>
            </a:r>
            <a:r>
              <a:rPr lang="en-US" sz="2800" dirty="0" smtClean="0">
                <a:latin typeface="Corbel" charset="0"/>
                <a:cs typeface="Corbel" charset="0"/>
              </a:rPr>
              <a:t> los </a:t>
            </a:r>
            <a:r>
              <a:rPr lang="en-US" sz="2800" dirty="0" err="1" smtClean="0">
                <a:latin typeface="Corbel" charset="0"/>
                <a:cs typeface="Corbel" charset="0"/>
              </a:rPr>
              <a:t>operadores</a:t>
            </a:r>
            <a:r>
              <a:rPr lang="en-US" sz="2800" dirty="0" smtClean="0">
                <a:latin typeface="Corbel" charset="0"/>
                <a:cs typeface="Corbel" charset="0"/>
              </a:rPr>
              <a:t>!</a:t>
            </a:r>
            <a:endParaRPr lang="en-US" sz="2800" dirty="0">
              <a:latin typeface="Corbel" charset="0"/>
              <a:cs typeface="Corbel" charset="0"/>
            </a:endParaRPr>
          </a:p>
        </p:txBody>
      </p:sp>
      <p:sp>
        <p:nvSpPr>
          <p:cNvPr id="33805" name="CuadroTexto 31"/>
          <p:cNvSpPr txBox="1">
            <a:spLocks noChangeArrowheads="1"/>
          </p:cNvSpPr>
          <p:nvPr/>
        </p:nvSpPr>
        <p:spPr bwMode="auto">
          <a:xfrm>
            <a:off x="522288" y="1406525"/>
            <a:ext cx="8861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/>
              <a:t>Los </a:t>
            </a:r>
            <a:r>
              <a:rPr lang="en-US" sz="3200" dirty="0" err="1" smtClean="0"/>
              <a:t>agentes</a:t>
            </a:r>
            <a:r>
              <a:rPr lang="en-US" sz="3200" dirty="0" smtClean="0"/>
              <a:t> del sector </a:t>
            </a:r>
            <a:r>
              <a:rPr lang="en-US" sz="3200" dirty="0" err="1" smtClean="0"/>
              <a:t>han</a:t>
            </a:r>
            <a:r>
              <a:rPr lang="en-US" sz="3200" dirty="0" smtClean="0"/>
              <a:t> </a:t>
            </a:r>
            <a:r>
              <a:rPr lang="en-US" sz="3200" dirty="0" err="1" smtClean="0"/>
              <a:t>carecido</a:t>
            </a:r>
            <a:r>
              <a:rPr lang="en-US" sz="3200" dirty="0" smtClean="0"/>
              <a:t> de </a:t>
            </a:r>
            <a:r>
              <a:rPr lang="en-US" sz="3200" dirty="0" err="1" smtClean="0"/>
              <a:t>información</a:t>
            </a:r>
            <a:r>
              <a:rPr lang="en-US" sz="3200" dirty="0" smtClean="0"/>
              <a:t> real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mejorar</a:t>
            </a:r>
            <a:r>
              <a:rPr lang="en-US" sz="3200" dirty="0" smtClean="0"/>
              <a:t> la </a:t>
            </a:r>
            <a:r>
              <a:rPr lang="en-US" sz="3200" dirty="0" err="1" smtClean="0"/>
              <a:t>percepción</a:t>
            </a:r>
            <a:r>
              <a:rPr lang="en-US" sz="3200" dirty="0" smtClean="0"/>
              <a:t> de los </a:t>
            </a:r>
            <a:r>
              <a:rPr lang="en-US" sz="3200" dirty="0" err="1" smtClean="0"/>
              <a:t>consumidores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6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3025-DBA3-1F4C-BCED-57CDD905690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35842" name="Group 7"/>
          <p:cNvGrpSpPr>
            <a:grpSpLocks/>
          </p:cNvGrpSpPr>
          <p:nvPr/>
        </p:nvGrpSpPr>
        <p:grpSpPr bwMode="auto">
          <a:xfrm>
            <a:off x="8343900" y="5972175"/>
            <a:ext cx="1436688" cy="723900"/>
            <a:chOff x="7701965" y="4977055"/>
            <a:chExt cx="1326756" cy="602730"/>
          </a:xfrm>
        </p:grpSpPr>
        <p:sp>
          <p:nvSpPr>
            <p:cNvPr id="4" name="Rectangle 8"/>
            <p:cNvSpPr/>
            <p:nvPr/>
          </p:nvSpPr>
          <p:spPr>
            <a:xfrm>
              <a:off x="7701965" y="5211010"/>
              <a:ext cx="288808" cy="270964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7970249" y="4977055"/>
              <a:ext cx="1058472" cy="6027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0315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ea typeface="+mn-ea"/>
                  <a:cs typeface="Corbel"/>
                </a:rPr>
                <a:t>case</a:t>
              </a:r>
            </a:p>
          </p:txBody>
        </p:sp>
      </p:grpSp>
      <p:grpSp>
        <p:nvGrpSpPr>
          <p:cNvPr id="35843" name="Agrupar 14"/>
          <p:cNvGrpSpPr>
            <a:grpSpLocks/>
          </p:cNvGrpSpPr>
          <p:nvPr/>
        </p:nvGrpSpPr>
        <p:grpSpPr bwMode="auto">
          <a:xfrm>
            <a:off x="0" y="3952875"/>
            <a:ext cx="4437063" cy="2916238"/>
            <a:chOff x="0" y="3953356"/>
            <a:chExt cx="4436457" cy="2915824"/>
          </a:xfrm>
        </p:grpSpPr>
        <p:cxnSp>
          <p:nvCxnSpPr>
            <p:cNvPr id="7" name="Conector recto 6"/>
            <p:cNvCxnSpPr/>
            <p:nvPr/>
          </p:nvCxnSpPr>
          <p:spPr>
            <a:xfrm flipV="1">
              <a:off x="1825376" y="3953356"/>
              <a:ext cx="2611081" cy="2904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4436457" y="3953356"/>
              <a:ext cx="0" cy="2904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0" y="3953356"/>
              <a:ext cx="44364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rma libre 13"/>
            <p:cNvSpPr/>
            <p:nvPr/>
          </p:nvSpPr>
          <p:spPr>
            <a:xfrm>
              <a:off x="1806328" y="3970817"/>
              <a:ext cx="2612668" cy="2898363"/>
            </a:xfrm>
            <a:custGeom>
              <a:avLst/>
              <a:gdLst>
                <a:gd name="connsiteX0" fmla="*/ 0 w 2611785"/>
                <a:gd name="connsiteY0" fmla="*/ 2897935 h 2897935"/>
                <a:gd name="connsiteX1" fmla="*/ 2611785 w 2611785"/>
                <a:gd name="connsiteY1" fmla="*/ 0 h 2897935"/>
                <a:gd name="connsiteX2" fmla="*/ 2611785 w 2611785"/>
                <a:gd name="connsiteY2" fmla="*/ 2880047 h 2897935"/>
                <a:gd name="connsiteX3" fmla="*/ 0 w 2611785"/>
                <a:gd name="connsiteY3" fmla="*/ 2897935 h 289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1785" h="2897935">
                  <a:moveTo>
                    <a:pt x="0" y="2897935"/>
                  </a:moveTo>
                  <a:lnTo>
                    <a:pt x="2611785" y="0"/>
                  </a:lnTo>
                  <a:lnTo>
                    <a:pt x="2611785" y="2880047"/>
                  </a:lnTo>
                  <a:lnTo>
                    <a:pt x="0" y="289793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35844" name="Agrupar 15"/>
          <p:cNvGrpSpPr>
            <a:grpSpLocks/>
          </p:cNvGrpSpPr>
          <p:nvPr/>
        </p:nvGrpSpPr>
        <p:grpSpPr bwMode="auto">
          <a:xfrm flipH="1">
            <a:off x="5468938" y="3952875"/>
            <a:ext cx="4437062" cy="2916238"/>
            <a:chOff x="0" y="3953356"/>
            <a:chExt cx="4436457" cy="2915824"/>
          </a:xfrm>
        </p:grpSpPr>
        <p:cxnSp>
          <p:nvCxnSpPr>
            <p:cNvPr id="17" name="Conector recto 16"/>
            <p:cNvCxnSpPr/>
            <p:nvPr/>
          </p:nvCxnSpPr>
          <p:spPr>
            <a:xfrm flipV="1">
              <a:off x="1825376" y="3953356"/>
              <a:ext cx="2611081" cy="2904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V="1">
              <a:off x="4436457" y="3953356"/>
              <a:ext cx="0" cy="2904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0" y="3953356"/>
              <a:ext cx="44364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orma libre 19"/>
            <p:cNvSpPr/>
            <p:nvPr/>
          </p:nvSpPr>
          <p:spPr>
            <a:xfrm>
              <a:off x="1806329" y="3970817"/>
              <a:ext cx="2612669" cy="2898363"/>
            </a:xfrm>
            <a:custGeom>
              <a:avLst/>
              <a:gdLst>
                <a:gd name="connsiteX0" fmla="*/ 0 w 2611785"/>
                <a:gd name="connsiteY0" fmla="*/ 2897935 h 2897935"/>
                <a:gd name="connsiteX1" fmla="*/ 2611785 w 2611785"/>
                <a:gd name="connsiteY1" fmla="*/ 0 h 2897935"/>
                <a:gd name="connsiteX2" fmla="*/ 2611785 w 2611785"/>
                <a:gd name="connsiteY2" fmla="*/ 2880047 h 2897935"/>
                <a:gd name="connsiteX3" fmla="*/ 0 w 2611785"/>
                <a:gd name="connsiteY3" fmla="*/ 2897935 h 289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1785" h="2897935">
                  <a:moveTo>
                    <a:pt x="0" y="2897935"/>
                  </a:moveTo>
                  <a:lnTo>
                    <a:pt x="2611785" y="0"/>
                  </a:lnTo>
                  <a:lnTo>
                    <a:pt x="2611785" y="2880047"/>
                  </a:lnTo>
                  <a:lnTo>
                    <a:pt x="0" y="289793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35845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408363"/>
            <a:ext cx="2027238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094038"/>
            <a:ext cx="22082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3175000"/>
            <a:ext cx="2555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305175"/>
            <a:ext cx="30813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3365500"/>
            <a:ext cx="36671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3551238"/>
            <a:ext cx="41417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magen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009900"/>
            <a:ext cx="92551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CuadroTexto 1"/>
          <p:cNvSpPr txBox="1">
            <a:spLocks noChangeArrowheads="1"/>
          </p:cNvSpPr>
          <p:nvPr/>
        </p:nvSpPr>
        <p:spPr bwMode="auto">
          <a:xfrm>
            <a:off x="773113" y="315913"/>
            <a:ext cx="4089742" cy="4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charset="0"/>
                <a:cs typeface="Corbel" charset="0"/>
              </a:rPr>
              <a:t>Dolor </a:t>
            </a:r>
            <a:r>
              <a:rPr lang="en-US" sz="2800" dirty="0" err="1" smtClean="0">
                <a:latin typeface="Corbel" charset="0"/>
                <a:cs typeface="Corbel" charset="0"/>
              </a:rPr>
              <a:t>para</a:t>
            </a:r>
            <a:r>
              <a:rPr lang="en-US" sz="2800" dirty="0" smtClean="0">
                <a:latin typeface="Corbel" charset="0"/>
                <a:cs typeface="Corbel" charset="0"/>
              </a:rPr>
              <a:t> los </a:t>
            </a:r>
            <a:r>
              <a:rPr lang="en-US" sz="2800" dirty="0" err="1" smtClean="0">
                <a:latin typeface="Corbel" charset="0"/>
                <a:cs typeface="Corbel" charset="0"/>
              </a:rPr>
              <a:t>operadores</a:t>
            </a:r>
            <a:r>
              <a:rPr lang="en-US" sz="2800" dirty="0" smtClean="0">
                <a:latin typeface="Corbel" charset="0"/>
                <a:cs typeface="Corbel" charset="0"/>
              </a:rPr>
              <a:t>!</a:t>
            </a:r>
            <a:endParaRPr lang="en-US" sz="2800" dirty="0">
              <a:latin typeface="Corbel" charset="0"/>
              <a:cs typeface="Corbel" charset="0"/>
            </a:endParaRPr>
          </a:p>
        </p:txBody>
      </p:sp>
      <p:sp>
        <p:nvSpPr>
          <p:cNvPr id="35853" name="CuadroTexto 31"/>
          <p:cNvSpPr txBox="1">
            <a:spLocks noChangeArrowheads="1"/>
          </p:cNvSpPr>
          <p:nvPr/>
        </p:nvSpPr>
        <p:spPr bwMode="auto">
          <a:xfrm>
            <a:off x="773113" y="1093788"/>
            <a:ext cx="8212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¿Para </a:t>
            </a:r>
            <a:r>
              <a:rPr lang="en-US" sz="3200" dirty="0" err="1" smtClean="0"/>
              <a:t>qué</a:t>
            </a:r>
            <a:r>
              <a:rPr lang="en-US" sz="3200" dirty="0" smtClean="0"/>
              <a:t>?   </a:t>
            </a:r>
            <a:r>
              <a:rPr lang="en-US" sz="3200" dirty="0" err="1" smtClean="0"/>
              <a:t>Invertir</a:t>
            </a:r>
            <a:r>
              <a:rPr lang="en-US" sz="3200" dirty="0" smtClean="0"/>
              <a:t> </a:t>
            </a:r>
            <a:r>
              <a:rPr lang="en-US" sz="3200" dirty="0" err="1" smtClean="0"/>
              <a:t>correctamente</a:t>
            </a:r>
            <a:endParaRPr lang="en-US" sz="3200" dirty="0"/>
          </a:p>
          <a:p>
            <a:pPr eaLnBrk="1" hangingPunct="1"/>
            <a:r>
              <a:rPr lang="en-US" sz="3200" dirty="0"/>
              <a:t>				</a:t>
            </a:r>
            <a:r>
              <a:rPr lang="en-US" sz="3200" dirty="0" err="1" smtClean="0"/>
              <a:t>Mantener</a:t>
            </a:r>
            <a:r>
              <a:rPr lang="en-US" sz="3200" dirty="0" smtClean="0"/>
              <a:t> </a:t>
            </a:r>
            <a:r>
              <a:rPr lang="en-US" sz="3200" dirty="0" err="1" smtClean="0"/>
              <a:t>felices</a:t>
            </a:r>
            <a:r>
              <a:rPr lang="en-US" sz="3200" dirty="0" smtClean="0"/>
              <a:t> a los </a:t>
            </a:r>
            <a:r>
              <a:rPr lang="en-US" sz="3200" dirty="0" err="1" smtClean="0"/>
              <a:t>consumidores</a:t>
            </a:r>
            <a:endParaRPr lang="en-US" sz="3200" dirty="0"/>
          </a:p>
          <a:p>
            <a:pPr eaLnBrk="1" hangingPunct="1"/>
            <a:r>
              <a:rPr lang="en-US" sz="3200" dirty="0"/>
              <a:t>				</a:t>
            </a:r>
            <a:r>
              <a:rPr lang="en-US" sz="3200" dirty="0" smtClean="0"/>
              <a:t>Y vender </a:t>
            </a:r>
            <a:r>
              <a:rPr lang="en-US" sz="3200" dirty="0" err="1" smtClean="0"/>
              <a:t>más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76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BE0A-16D0-B543-B8BA-B1FC0F3DF4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343804" y="5930268"/>
            <a:ext cx="1437320" cy="723275"/>
            <a:chOff x="7701965" y="4977055"/>
            <a:chExt cx="1326757" cy="602731"/>
          </a:xfrm>
        </p:grpSpPr>
        <p:sp>
          <p:nvSpPr>
            <p:cNvPr id="8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31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310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cxnSp>
        <p:nvCxnSpPr>
          <p:cNvPr id="12" name="Straight Connector 77"/>
          <p:cNvCxnSpPr/>
          <p:nvPr/>
        </p:nvCxnSpPr>
        <p:spPr>
          <a:xfrm flipH="1">
            <a:off x="3088481" y="4670245"/>
            <a:ext cx="3906837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7"/>
          <p:cNvCxnSpPr/>
          <p:nvPr/>
        </p:nvCxnSpPr>
        <p:spPr>
          <a:xfrm>
            <a:off x="4763293" y="3254195"/>
            <a:ext cx="0" cy="267970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81"/>
          <p:cNvSpPr txBox="1"/>
          <p:nvPr/>
        </p:nvSpPr>
        <p:spPr>
          <a:xfrm>
            <a:off x="4206081" y="5954532"/>
            <a:ext cx="1133475" cy="246063"/>
          </a:xfrm>
          <a:prstGeom prst="rect">
            <a:avLst/>
          </a:prstGeom>
          <a:noFill/>
        </p:spPr>
        <p:txBody>
          <a:bodyPr wrap="none" lIns="91426" tIns="45714" rIns="91426" bIns="45714">
            <a:spAutoFit/>
          </a:bodyPr>
          <a:lstStyle/>
          <a:p>
            <a:pPr algn="r" defTabSz="514310"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Technical Settings</a:t>
            </a:r>
          </a:p>
        </p:txBody>
      </p:sp>
      <p:sp>
        <p:nvSpPr>
          <p:cNvPr id="16" name="TextBox 81"/>
          <p:cNvSpPr txBox="1"/>
          <p:nvPr/>
        </p:nvSpPr>
        <p:spPr>
          <a:xfrm>
            <a:off x="4180681" y="3027182"/>
            <a:ext cx="1312862" cy="246063"/>
          </a:xfrm>
          <a:prstGeom prst="rect">
            <a:avLst/>
          </a:prstGeom>
          <a:noFill/>
        </p:spPr>
        <p:txBody>
          <a:bodyPr wrap="none" lIns="91426" tIns="45714" rIns="91426" bIns="45714">
            <a:spAutoFit/>
          </a:bodyPr>
          <a:lstStyle/>
          <a:p>
            <a:pPr algn="r" defTabSz="514310"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Customer Experience</a:t>
            </a:r>
          </a:p>
        </p:txBody>
      </p:sp>
      <p:sp>
        <p:nvSpPr>
          <p:cNvPr id="17" name="TextBox 81"/>
          <p:cNvSpPr txBox="1"/>
          <p:nvPr/>
        </p:nvSpPr>
        <p:spPr>
          <a:xfrm>
            <a:off x="6623843" y="4670245"/>
            <a:ext cx="763588" cy="246062"/>
          </a:xfrm>
          <a:prstGeom prst="rect">
            <a:avLst/>
          </a:prstGeom>
          <a:noFill/>
        </p:spPr>
        <p:txBody>
          <a:bodyPr wrap="none" lIns="91426" tIns="45714" rIns="91426" bIns="45714">
            <a:spAutoFit/>
          </a:bodyPr>
          <a:lstStyle/>
          <a:p>
            <a:pPr algn="r" defTabSz="514310"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Objectivity</a:t>
            </a:r>
          </a:p>
        </p:txBody>
      </p:sp>
      <p:sp>
        <p:nvSpPr>
          <p:cNvPr id="18" name="TextBox 81"/>
          <p:cNvSpPr txBox="1"/>
          <p:nvPr/>
        </p:nvSpPr>
        <p:spPr>
          <a:xfrm>
            <a:off x="2769393" y="4687707"/>
            <a:ext cx="812800" cy="246063"/>
          </a:xfrm>
          <a:prstGeom prst="rect">
            <a:avLst/>
          </a:prstGeom>
          <a:noFill/>
        </p:spPr>
        <p:txBody>
          <a:bodyPr wrap="none" lIns="91426" tIns="45714" rIns="91426" bIns="45714">
            <a:spAutoFit/>
          </a:bodyPr>
          <a:lstStyle/>
          <a:p>
            <a:pPr algn="r" defTabSz="514310"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Subjectivity</a:t>
            </a:r>
          </a:p>
        </p:txBody>
      </p:sp>
      <p:sp>
        <p:nvSpPr>
          <p:cNvPr id="19" name="Elipse 21"/>
          <p:cNvSpPr/>
          <p:nvPr/>
        </p:nvSpPr>
        <p:spPr>
          <a:xfrm>
            <a:off x="4782343" y="3993970"/>
            <a:ext cx="1154113" cy="1206500"/>
          </a:xfrm>
          <a:prstGeom prst="ellipse">
            <a:avLst/>
          </a:prstGeom>
          <a:solidFill>
            <a:srgbClr val="BA214D"/>
          </a:solidFill>
          <a:ln>
            <a:solidFill>
              <a:srgbClr val="BA21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514310">
              <a:defRPr/>
            </a:pPr>
            <a:endParaRPr lang="en-US"/>
          </a:p>
        </p:txBody>
      </p:sp>
      <p:sp>
        <p:nvSpPr>
          <p:cNvPr id="20" name="Elipse 21"/>
          <p:cNvSpPr/>
          <p:nvPr/>
        </p:nvSpPr>
        <p:spPr>
          <a:xfrm>
            <a:off x="4002881" y="3512957"/>
            <a:ext cx="806450" cy="8001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514310">
              <a:defRPr/>
            </a:pPr>
            <a:endParaRPr lang="en-US"/>
          </a:p>
        </p:txBody>
      </p:sp>
      <p:sp>
        <p:nvSpPr>
          <p:cNvPr id="21" name="CuadroTexto 91"/>
          <p:cNvSpPr txBox="1">
            <a:spLocks noChangeArrowheads="1"/>
          </p:cNvSpPr>
          <p:nvPr/>
        </p:nvSpPr>
        <p:spPr bwMode="auto">
          <a:xfrm>
            <a:off x="4004468" y="3743145"/>
            <a:ext cx="81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Encuestas</a:t>
            </a:r>
          </a:p>
        </p:txBody>
      </p:sp>
      <p:sp>
        <p:nvSpPr>
          <p:cNvPr id="22" name="Elipse 21"/>
          <p:cNvSpPr/>
          <p:nvPr/>
        </p:nvSpPr>
        <p:spPr>
          <a:xfrm>
            <a:off x="5863431" y="4955995"/>
            <a:ext cx="806450" cy="8016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514310">
              <a:defRPr/>
            </a:pPr>
            <a:endParaRPr lang="en-US"/>
          </a:p>
        </p:txBody>
      </p:sp>
      <p:sp>
        <p:nvSpPr>
          <p:cNvPr id="23" name="CuadroTexto 93"/>
          <p:cNvSpPr txBox="1">
            <a:spLocks noChangeArrowheads="1"/>
          </p:cNvSpPr>
          <p:nvPr/>
        </p:nvSpPr>
        <p:spPr bwMode="auto">
          <a:xfrm>
            <a:off x="5917406" y="5121095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Pruebas 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campo</a:t>
            </a:r>
          </a:p>
        </p:txBody>
      </p:sp>
      <p:sp>
        <p:nvSpPr>
          <p:cNvPr id="24" name="CuadroTexto 96"/>
          <p:cNvSpPr txBox="1">
            <a:spLocks noChangeArrowheads="1"/>
          </p:cNvSpPr>
          <p:nvPr/>
        </p:nvSpPr>
        <p:spPr bwMode="auto">
          <a:xfrm>
            <a:off x="5033970" y="4417832"/>
            <a:ext cx="623873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 smtClean="0">
                <a:solidFill>
                  <a:schemeClr val="bg1"/>
                </a:solidFill>
              </a:rPr>
              <a:t>Reto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25" name="Conector recto de flecha 42"/>
          <p:cNvCxnSpPr>
            <a:cxnSpLocks noChangeAspect="1"/>
          </p:cNvCxnSpPr>
          <p:nvPr/>
        </p:nvCxnSpPr>
        <p:spPr>
          <a:xfrm flipH="1" flipV="1">
            <a:off x="4709318" y="4127320"/>
            <a:ext cx="168275" cy="1444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45"/>
          <p:cNvCxnSpPr>
            <a:cxnSpLocks noChangeAspect="1"/>
          </p:cNvCxnSpPr>
          <p:nvPr/>
        </p:nvCxnSpPr>
        <p:spPr>
          <a:xfrm>
            <a:off x="5795168" y="4955995"/>
            <a:ext cx="168275" cy="1444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183 Rectángulo"/>
          <p:cNvSpPr>
            <a:spLocks noChangeArrowheads="1"/>
          </p:cNvSpPr>
          <p:nvPr/>
        </p:nvSpPr>
        <p:spPr bwMode="auto">
          <a:xfrm>
            <a:off x="436562" y="1102370"/>
            <a:ext cx="9596438" cy="181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/>
          <a:p>
            <a:r>
              <a:rPr lang="es-ES" sz="2800" b="1" dirty="0" smtClean="0">
                <a:cs typeface="News Gothic MT" charset="0"/>
              </a:rPr>
              <a:t>1)  </a:t>
            </a:r>
            <a:r>
              <a:rPr lang="es-ES" sz="2800" b="1" dirty="0" err="1" smtClean="0">
                <a:cs typeface="News Gothic MT" charset="0"/>
              </a:rPr>
              <a:t>objetivizar</a:t>
            </a:r>
            <a:r>
              <a:rPr lang="es-ES" sz="2800" b="1" dirty="0" smtClean="0">
                <a:cs typeface="News Gothic MT" charset="0"/>
              </a:rPr>
              <a:t> </a:t>
            </a:r>
            <a:r>
              <a:rPr lang="es-ES" sz="2800" b="1" dirty="0">
                <a:cs typeface="News Gothic MT" charset="0"/>
              </a:rPr>
              <a:t>la medición de la experiencia del usuario </a:t>
            </a:r>
            <a:r>
              <a:rPr lang="es-ES" sz="2800" dirty="0">
                <a:cs typeface="News Gothic MT" charset="0"/>
              </a:rPr>
              <a:t>y </a:t>
            </a:r>
            <a:r>
              <a:rPr lang="es-ES" sz="2800" dirty="0" smtClean="0">
                <a:cs typeface="News Gothic MT" charset="0"/>
              </a:rPr>
              <a:t>relacionarla con </a:t>
            </a:r>
            <a:r>
              <a:rPr lang="es-ES" sz="2800" dirty="0">
                <a:cs typeface="News Gothic MT" charset="0"/>
              </a:rPr>
              <a:t>parámetros </a:t>
            </a:r>
            <a:r>
              <a:rPr lang="es-ES" sz="2800" dirty="0" smtClean="0">
                <a:cs typeface="News Gothic MT" charset="0"/>
              </a:rPr>
              <a:t>técnicos reales de la red de </a:t>
            </a:r>
            <a:r>
              <a:rPr lang="es-ES" sz="2800" dirty="0">
                <a:cs typeface="News Gothic MT" charset="0"/>
              </a:rPr>
              <a:t>los operadores o de terceros (</a:t>
            </a:r>
            <a:r>
              <a:rPr lang="es-ES" sz="2800" dirty="0" err="1">
                <a:cs typeface="News Gothic MT" charset="0"/>
              </a:rPr>
              <a:t>cloud</a:t>
            </a:r>
            <a:r>
              <a:rPr lang="es-ES" sz="2800" dirty="0">
                <a:cs typeface="News Gothic MT" charset="0"/>
              </a:rPr>
              <a:t> </a:t>
            </a:r>
            <a:r>
              <a:rPr lang="es-ES" sz="2800" dirty="0" err="1">
                <a:cs typeface="News Gothic MT" charset="0"/>
              </a:rPr>
              <a:t>players</a:t>
            </a:r>
            <a:r>
              <a:rPr lang="es-ES" sz="2800" dirty="0">
                <a:cs typeface="News Gothic MT" charset="0"/>
              </a:rPr>
              <a:t>, </a:t>
            </a:r>
            <a:r>
              <a:rPr lang="es-ES" sz="2800" dirty="0" err="1">
                <a:cs typeface="News Gothic MT" charset="0"/>
              </a:rPr>
              <a:t>content</a:t>
            </a:r>
            <a:r>
              <a:rPr lang="es-ES" sz="2800" dirty="0">
                <a:cs typeface="News Gothic MT" charset="0"/>
              </a:rPr>
              <a:t> </a:t>
            </a:r>
            <a:r>
              <a:rPr lang="es-ES" sz="2800" dirty="0" err="1">
                <a:cs typeface="News Gothic MT" charset="0"/>
              </a:rPr>
              <a:t>providers</a:t>
            </a:r>
            <a:r>
              <a:rPr lang="es-ES" sz="2800" dirty="0">
                <a:cs typeface="News Gothic MT" charset="0"/>
              </a:rPr>
              <a:t>, </a:t>
            </a:r>
            <a:r>
              <a:rPr lang="es-ES" sz="2800" dirty="0" err="1">
                <a:cs typeface="News Gothic MT" charset="0"/>
              </a:rPr>
              <a:t>OTTs</a:t>
            </a:r>
            <a:r>
              <a:rPr lang="es-ES" sz="2800" dirty="0">
                <a:cs typeface="News Gothic MT" charset="0"/>
              </a:rPr>
              <a:t>…</a:t>
            </a:r>
            <a:r>
              <a:rPr lang="es-ES" sz="2800" dirty="0" smtClean="0">
                <a:cs typeface="News Gothic MT" charset="0"/>
              </a:rPr>
              <a:t>)</a:t>
            </a:r>
            <a:r>
              <a:rPr lang="es-ES" sz="2800" dirty="0">
                <a:cs typeface="News Gothic MT" charset="0"/>
              </a:rPr>
              <a:t> </a:t>
            </a:r>
            <a:r>
              <a:rPr lang="es-ES" sz="2800" dirty="0" smtClean="0">
                <a:cs typeface="News Gothic MT" charset="0"/>
              </a:rPr>
              <a:t>para identificar causa – efecto y poder actuar.</a:t>
            </a:r>
            <a:endParaRPr lang="es-ES" sz="2800" dirty="0"/>
          </a:p>
        </p:txBody>
      </p:sp>
      <p:sp>
        <p:nvSpPr>
          <p:cNvPr id="28" name="CuadroTexto 20"/>
          <p:cNvSpPr txBox="1"/>
          <p:nvPr/>
        </p:nvSpPr>
        <p:spPr>
          <a:xfrm>
            <a:off x="817581" y="273373"/>
            <a:ext cx="8933852" cy="451143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2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El reto para empoderar al usuario</a:t>
            </a:r>
          </a:p>
        </p:txBody>
      </p:sp>
    </p:spTree>
    <p:extLst>
      <p:ext uri="{BB962C8B-B14F-4D97-AF65-F5344CB8AC3E}">
        <p14:creationId xmlns:p14="http://schemas.microsoft.com/office/powerpoint/2010/main" val="27101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BE0A-16D0-B543-B8BA-B1FC0F3DF4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343804" y="5930268"/>
            <a:ext cx="1437320" cy="723275"/>
            <a:chOff x="7701965" y="4977055"/>
            <a:chExt cx="1326757" cy="602731"/>
          </a:xfrm>
        </p:grpSpPr>
        <p:sp>
          <p:nvSpPr>
            <p:cNvPr id="8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31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310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cxnSp>
        <p:nvCxnSpPr>
          <p:cNvPr id="12" name="Straight Connector 77"/>
          <p:cNvCxnSpPr/>
          <p:nvPr/>
        </p:nvCxnSpPr>
        <p:spPr>
          <a:xfrm flipH="1">
            <a:off x="3088481" y="4400370"/>
            <a:ext cx="3906837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7"/>
          <p:cNvCxnSpPr/>
          <p:nvPr/>
        </p:nvCxnSpPr>
        <p:spPr>
          <a:xfrm>
            <a:off x="4763293" y="2984320"/>
            <a:ext cx="0" cy="267970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81"/>
          <p:cNvSpPr txBox="1"/>
          <p:nvPr/>
        </p:nvSpPr>
        <p:spPr>
          <a:xfrm>
            <a:off x="4206081" y="5684657"/>
            <a:ext cx="1133475" cy="246063"/>
          </a:xfrm>
          <a:prstGeom prst="rect">
            <a:avLst/>
          </a:prstGeom>
          <a:noFill/>
        </p:spPr>
        <p:txBody>
          <a:bodyPr wrap="none" lIns="91426" tIns="45714" rIns="91426" bIns="45714">
            <a:spAutoFit/>
          </a:bodyPr>
          <a:lstStyle/>
          <a:p>
            <a:pPr algn="r" defTabSz="514310"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Technical Settings</a:t>
            </a:r>
          </a:p>
        </p:txBody>
      </p:sp>
      <p:sp>
        <p:nvSpPr>
          <p:cNvPr id="16" name="TextBox 81"/>
          <p:cNvSpPr txBox="1"/>
          <p:nvPr/>
        </p:nvSpPr>
        <p:spPr>
          <a:xfrm>
            <a:off x="4180681" y="2757307"/>
            <a:ext cx="1312862" cy="246063"/>
          </a:xfrm>
          <a:prstGeom prst="rect">
            <a:avLst/>
          </a:prstGeom>
          <a:noFill/>
        </p:spPr>
        <p:txBody>
          <a:bodyPr wrap="none" lIns="91426" tIns="45714" rIns="91426" bIns="45714">
            <a:spAutoFit/>
          </a:bodyPr>
          <a:lstStyle/>
          <a:p>
            <a:pPr algn="r" defTabSz="514310"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Customer Experience</a:t>
            </a:r>
          </a:p>
        </p:txBody>
      </p:sp>
      <p:sp>
        <p:nvSpPr>
          <p:cNvPr id="17" name="TextBox 81"/>
          <p:cNvSpPr txBox="1"/>
          <p:nvPr/>
        </p:nvSpPr>
        <p:spPr>
          <a:xfrm>
            <a:off x="6623843" y="4400370"/>
            <a:ext cx="763588" cy="246062"/>
          </a:xfrm>
          <a:prstGeom prst="rect">
            <a:avLst/>
          </a:prstGeom>
          <a:noFill/>
        </p:spPr>
        <p:txBody>
          <a:bodyPr wrap="none" lIns="91426" tIns="45714" rIns="91426" bIns="45714">
            <a:spAutoFit/>
          </a:bodyPr>
          <a:lstStyle/>
          <a:p>
            <a:pPr algn="r" defTabSz="514310"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Objectivity</a:t>
            </a:r>
          </a:p>
        </p:txBody>
      </p:sp>
      <p:sp>
        <p:nvSpPr>
          <p:cNvPr id="18" name="TextBox 81"/>
          <p:cNvSpPr txBox="1"/>
          <p:nvPr/>
        </p:nvSpPr>
        <p:spPr>
          <a:xfrm>
            <a:off x="2769393" y="4417832"/>
            <a:ext cx="812800" cy="246063"/>
          </a:xfrm>
          <a:prstGeom prst="rect">
            <a:avLst/>
          </a:prstGeom>
          <a:noFill/>
        </p:spPr>
        <p:txBody>
          <a:bodyPr wrap="none" lIns="91426" tIns="45714" rIns="91426" bIns="45714">
            <a:spAutoFit/>
          </a:bodyPr>
          <a:lstStyle/>
          <a:p>
            <a:pPr algn="r" defTabSz="514310"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Subjectivity</a:t>
            </a:r>
          </a:p>
        </p:txBody>
      </p:sp>
      <p:sp>
        <p:nvSpPr>
          <p:cNvPr id="19" name="Elipse 21"/>
          <p:cNvSpPr/>
          <p:nvPr/>
        </p:nvSpPr>
        <p:spPr>
          <a:xfrm>
            <a:off x="4782343" y="3724095"/>
            <a:ext cx="1154113" cy="1206500"/>
          </a:xfrm>
          <a:prstGeom prst="ellipse">
            <a:avLst/>
          </a:prstGeom>
          <a:solidFill>
            <a:srgbClr val="BA214D"/>
          </a:solidFill>
          <a:ln>
            <a:solidFill>
              <a:srgbClr val="BA21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514310">
              <a:defRPr/>
            </a:pPr>
            <a:endParaRPr lang="en-US"/>
          </a:p>
        </p:txBody>
      </p:sp>
      <p:sp>
        <p:nvSpPr>
          <p:cNvPr id="20" name="Elipse 21"/>
          <p:cNvSpPr/>
          <p:nvPr/>
        </p:nvSpPr>
        <p:spPr>
          <a:xfrm>
            <a:off x="4002881" y="3243082"/>
            <a:ext cx="806450" cy="8001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514310">
              <a:defRPr/>
            </a:pPr>
            <a:endParaRPr lang="en-US"/>
          </a:p>
        </p:txBody>
      </p:sp>
      <p:sp>
        <p:nvSpPr>
          <p:cNvPr id="21" name="CuadroTexto 91"/>
          <p:cNvSpPr txBox="1">
            <a:spLocks noChangeArrowheads="1"/>
          </p:cNvSpPr>
          <p:nvPr/>
        </p:nvSpPr>
        <p:spPr bwMode="auto">
          <a:xfrm>
            <a:off x="4004468" y="3473270"/>
            <a:ext cx="81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Encuestas</a:t>
            </a:r>
          </a:p>
        </p:txBody>
      </p:sp>
      <p:sp>
        <p:nvSpPr>
          <p:cNvPr id="22" name="Elipse 21"/>
          <p:cNvSpPr/>
          <p:nvPr/>
        </p:nvSpPr>
        <p:spPr>
          <a:xfrm>
            <a:off x="5863431" y="4686120"/>
            <a:ext cx="806450" cy="8016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514310">
              <a:defRPr/>
            </a:pPr>
            <a:endParaRPr lang="en-US"/>
          </a:p>
        </p:txBody>
      </p:sp>
      <p:sp>
        <p:nvSpPr>
          <p:cNvPr id="23" name="CuadroTexto 93"/>
          <p:cNvSpPr txBox="1">
            <a:spLocks noChangeArrowheads="1"/>
          </p:cNvSpPr>
          <p:nvPr/>
        </p:nvSpPr>
        <p:spPr bwMode="auto">
          <a:xfrm>
            <a:off x="5917406" y="4851220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Pruebas 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campo</a:t>
            </a:r>
          </a:p>
        </p:txBody>
      </p:sp>
      <p:sp>
        <p:nvSpPr>
          <p:cNvPr id="24" name="CuadroTexto 96"/>
          <p:cNvSpPr txBox="1">
            <a:spLocks noChangeArrowheads="1"/>
          </p:cNvSpPr>
          <p:nvPr/>
        </p:nvSpPr>
        <p:spPr bwMode="auto">
          <a:xfrm>
            <a:off x="5033970" y="4147957"/>
            <a:ext cx="623873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 smtClean="0">
                <a:solidFill>
                  <a:schemeClr val="bg1"/>
                </a:solidFill>
              </a:rPr>
              <a:t>Reto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25" name="Conector recto de flecha 42"/>
          <p:cNvCxnSpPr>
            <a:cxnSpLocks noChangeAspect="1"/>
          </p:cNvCxnSpPr>
          <p:nvPr/>
        </p:nvCxnSpPr>
        <p:spPr>
          <a:xfrm flipH="1" flipV="1">
            <a:off x="4709318" y="3857445"/>
            <a:ext cx="168275" cy="1444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45"/>
          <p:cNvCxnSpPr>
            <a:cxnSpLocks noChangeAspect="1"/>
          </p:cNvCxnSpPr>
          <p:nvPr/>
        </p:nvCxnSpPr>
        <p:spPr>
          <a:xfrm>
            <a:off x="5795168" y="4686120"/>
            <a:ext cx="168275" cy="1444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183 Rectángulo"/>
          <p:cNvSpPr>
            <a:spLocks noChangeArrowheads="1"/>
          </p:cNvSpPr>
          <p:nvPr/>
        </p:nvSpPr>
        <p:spPr bwMode="auto">
          <a:xfrm>
            <a:off x="436562" y="1102370"/>
            <a:ext cx="9469438" cy="13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/>
          <a:p>
            <a:r>
              <a:rPr lang="es-ES" sz="2800" b="1" dirty="0">
                <a:cs typeface="News Gothic MT" charset="0"/>
              </a:rPr>
              <a:t>2</a:t>
            </a:r>
            <a:r>
              <a:rPr lang="es-ES" sz="2800" b="1" dirty="0" smtClean="0">
                <a:cs typeface="News Gothic MT" charset="0"/>
              </a:rPr>
              <a:t>)  automatizar </a:t>
            </a:r>
            <a:r>
              <a:rPr lang="es-ES" sz="2800" b="1" dirty="0">
                <a:cs typeface="News Gothic MT" charset="0"/>
              </a:rPr>
              <a:t>la medición de la experiencia del usuario </a:t>
            </a:r>
            <a:r>
              <a:rPr lang="es-ES" sz="2800" dirty="0" smtClean="0">
                <a:cs typeface="News Gothic MT" charset="0"/>
              </a:rPr>
              <a:t>para capturar la calidad ofertada sin necesidad de intervención del usuario, eliminando la subjetividad y garantizando la fiabilidad.</a:t>
            </a:r>
            <a:endParaRPr lang="es-ES" sz="2800" dirty="0"/>
          </a:p>
        </p:txBody>
      </p:sp>
      <p:sp>
        <p:nvSpPr>
          <p:cNvPr id="28" name="CuadroTexto 20"/>
          <p:cNvSpPr txBox="1"/>
          <p:nvPr/>
        </p:nvSpPr>
        <p:spPr>
          <a:xfrm>
            <a:off x="817581" y="273373"/>
            <a:ext cx="8933852" cy="451143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2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El reto para empoderar al usuario</a:t>
            </a:r>
          </a:p>
        </p:txBody>
      </p:sp>
    </p:spTree>
    <p:extLst>
      <p:ext uri="{BB962C8B-B14F-4D97-AF65-F5344CB8AC3E}">
        <p14:creationId xmlns:p14="http://schemas.microsoft.com/office/powerpoint/2010/main" val="17372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BE0A-16D0-B543-B8BA-B1FC0F3DF4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343804" y="5930268"/>
            <a:ext cx="1437320" cy="723275"/>
            <a:chOff x="7701965" y="4977055"/>
            <a:chExt cx="1326757" cy="602731"/>
          </a:xfrm>
        </p:grpSpPr>
        <p:sp>
          <p:nvSpPr>
            <p:cNvPr id="8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31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310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27" name="183 Rectángulo"/>
          <p:cNvSpPr>
            <a:spLocks noChangeArrowheads="1"/>
          </p:cNvSpPr>
          <p:nvPr/>
        </p:nvSpPr>
        <p:spPr bwMode="auto">
          <a:xfrm>
            <a:off x="206374" y="2246031"/>
            <a:ext cx="3622014" cy="19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es-ES" sz="4000" b="1" dirty="0" err="1" smtClean="0">
                <a:cs typeface="News Gothic MT" charset="0"/>
              </a:rPr>
              <a:t>Objetivización</a:t>
            </a:r>
            <a:r>
              <a:rPr lang="es-ES" sz="4000" b="1" dirty="0" smtClean="0">
                <a:cs typeface="News Gothic MT" charset="0"/>
              </a:rPr>
              <a:t> </a:t>
            </a:r>
          </a:p>
          <a:p>
            <a:pPr algn="ctr"/>
            <a:r>
              <a:rPr lang="es-ES" sz="4000" b="1" dirty="0" smtClean="0">
                <a:cs typeface="News Gothic MT" charset="0"/>
              </a:rPr>
              <a:t>+ </a:t>
            </a:r>
          </a:p>
          <a:p>
            <a:pPr algn="ctr"/>
            <a:r>
              <a:rPr lang="es-ES" sz="4000" b="1" dirty="0" smtClean="0">
                <a:cs typeface="News Gothic MT" charset="0"/>
              </a:rPr>
              <a:t>Automatización</a:t>
            </a:r>
            <a:endParaRPr lang="es-ES" sz="4000" dirty="0"/>
          </a:p>
        </p:txBody>
      </p:sp>
      <p:sp>
        <p:nvSpPr>
          <p:cNvPr id="28" name="CuadroTexto 20"/>
          <p:cNvSpPr txBox="1"/>
          <p:nvPr/>
        </p:nvSpPr>
        <p:spPr>
          <a:xfrm>
            <a:off x="817581" y="273373"/>
            <a:ext cx="8933852" cy="451143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2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El reto para empoderar al usuario</a:t>
            </a:r>
          </a:p>
        </p:txBody>
      </p:sp>
      <p:sp>
        <p:nvSpPr>
          <p:cNvPr id="29" name="183 Rectángulo"/>
          <p:cNvSpPr>
            <a:spLocks noChangeArrowheads="1"/>
          </p:cNvSpPr>
          <p:nvPr/>
        </p:nvSpPr>
        <p:spPr bwMode="auto">
          <a:xfrm>
            <a:off x="4161763" y="2769245"/>
            <a:ext cx="5744237" cy="70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/>
          <a:p>
            <a:r>
              <a:rPr lang="es-ES" sz="4000" b="1" dirty="0" smtClean="0">
                <a:cs typeface="News Gothic MT" charset="0"/>
              </a:rPr>
              <a:t>=   </a:t>
            </a:r>
            <a:r>
              <a:rPr lang="es-ES" sz="4000" b="1" dirty="0" err="1" smtClean="0">
                <a:cs typeface="News Gothic MT" charset="0"/>
              </a:rPr>
              <a:t>Autoempoderamiento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9457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/>
          <p:cNvSpPr txBox="1"/>
          <p:nvPr/>
        </p:nvSpPr>
        <p:spPr>
          <a:xfrm>
            <a:off x="628300" y="1876255"/>
            <a:ext cx="7607836" cy="719723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ES" dirty="0"/>
              <a:t>"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experience</a:t>
            </a:r>
            <a:r>
              <a:rPr lang="es-ES" dirty="0"/>
              <a:t>" </a:t>
            </a:r>
            <a:r>
              <a:rPr lang="es-ES" dirty="0" err="1"/>
              <a:t>encompasses</a:t>
            </a:r>
            <a:r>
              <a:rPr lang="es-ES" dirty="0"/>
              <a:t> </a:t>
            </a:r>
            <a:r>
              <a:rPr lang="es-ES" b="1" dirty="0" err="1"/>
              <a:t>all</a:t>
            </a:r>
            <a:r>
              <a:rPr lang="es-ES" b="1" dirty="0"/>
              <a:t> </a:t>
            </a:r>
            <a:r>
              <a:rPr lang="es-ES" b="1" dirty="0" err="1"/>
              <a:t>aspects</a:t>
            </a:r>
            <a:r>
              <a:rPr lang="es-ES" b="1" dirty="0"/>
              <a:t> </a:t>
            </a:r>
            <a:r>
              <a:rPr lang="es-ES" dirty="0"/>
              <a:t>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 err="1"/>
              <a:t>end-user's</a:t>
            </a:r>
            <a:r>
              <a:rPr lang="es-ES" b="1" dirty="0"/>
              <a:t> </a:t>
            </a:r>
            <a:r>
              <a:rPr lang="es-ES" dirty="0" err="1"/>
              <a:t>interaction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smtClean="0"/>
              <a:t>a </a:t>
            </a:r>
            <a:r>
              <a:rPr lang="es-ES" dirty="0" err="1" smtClean="0"/>
              <a:t>service</a:t>
            </a:r>
            <a:r>
              <a:rPr lang="es-ES" dirty="0" smtClean="0"/>
              <a:t>, </a:t>
            </a:r>
            <a:r>
              <a:rPr lang="es-ES" dirty="0" err="1" smtClean="0"/>
              <a:t>product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….</a:t>
            </a:r>
            <a:endParaRPr lang="es-ES" dirty="0"/>
          </a:p>
        </p:txBody>
      </p:sp>
      <p:sp>
        <p:nvSpPr>
          <p:cNvPr id="53" name="CuadroTexto 52"/>
          <p:cNvSpPr txBox="1"/>
          <p:nvPr/>
        </p:nvSpPr>
        <p:spPr>
          <a:xfrm>
            <a:off x="4162941" y="2153911"/>
            <a:ext cx="1249617" cy="319613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400" dirty="0" err="1"/>
              <a:t>Nielsen</a:t>
            </a:r>
            <a:r>
              <a:rPr lang="es-ES" sz="1400" dirty="0"/>
              <a:t> </a:t>
            </a:r>
            <a:r>
              <a:rPr lang="es-ES" sz="1400" dirty="0" err="1"/>
              <a:t>Group</a:t>
            </a:r>
            <a:endParaRPr lang="es-ES" sz="1400" dirty="0"/>
          </a:p>
        </p:txBody>
      </p:sp>
      <p:sp>
        <p:nvSpPr>
          <p:cNvPr id="54" name="CuadroTexto 53"/>
          <p:cNvSpPr txBox="1"/>
          <p:nvPr/>
        </p:nvSpPr>
        <p:spPr>
          <a:xfrm>
            <a:off x="561752" y="2695690"/>
            <a:ext cx="7544451" cy="719723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ES" dirty="0" smtClean="0"/>
              <a:t>…cuyo </a:t>
            </a:r>
            <a:r>
              <a:rPr lang="es-ES" dirty="0"/>
              <a:t>resultado es la generación de una </a:t>
            </a:r>
            <a:r>
              <a:rPr lang="es-ES" b="1" dirty="0"/>
              <a:t>percepción</a:t>
            </a:r>
            <a:r>
              <a:rPr lang="es-ES" dirty="0"/>
              <a:t> positiva o </a:t>
            </a:r>
            <a:r>
              <a:rPr lang="es-ES" dirty="0" smtClean="0"/>
              <a:t>negativa.</a:t>
            </a:r>
            <a:endParaRPr lang="es-ES" dirty="0"/>
          </a:p>
        </p:txBody>
      </p:sp>
      <p:sp>
        <p:nvSpPr>
          <p:cNvPr id="55" name="CuadroTexto 54"/>
          <p:cNvSpPr txBox="1"/>
          <p:nvPr/>
        </p:nvSpPr>
        <p:spPr>
          <a:xfrm>
            <a:off x="3533602" y="1465208"/>
            <a:ext cx="2770140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dónde, cómo, cuándo, por qué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1999700" y="999303"/>
            <a:ext cx="3331491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Tipo de tecnología, dispositivo, tarifa, </a:t>
            </a:r>
          </a:p>
        </p:txBody>
      </p:sp>
      <p:cxnSp>
        <p:nvCxnSpPr>
          <p:cNvPr id="57" name="Conector recto de flecha 56"/>
          <p:cNvCxnSpPr/>
          <p:nvPr/>
        </p:nvCxnSpPr>
        <p:spPr>
          <a:xfrm>
            <a:off x="4435577" y="1808103"/>
            <a:ext cx="39000" cy="215999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4301188" y="1320650"/>
            <a:ext cx="66346" cy="289114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3587197" y="1808102"/>
            <a:ext cx="2461676" cy="6646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flipH="1">
            <a:off x="6048874" y="1683726"/>
            <a:ext cx="231507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6210558" y="1479646"/>
            <a:ext cx="2920522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/>
              <a:t>Motivación, propósito, beneficio</a:t>
            </a:r>
          </a:p>
        </p:txBody>
      </p:sp>
      <p:cxnSp>
        <p:nvCxnSpPr>
          <p:cNvPr id="94" name="Conector recto de flecha 93"/>
          <p:cNvCxnSpPr/>
          <p:nvPr/>
        </p:nvCxnSpPr>
        <p:spPr>
          <a:xfrm flipH="1" flipV="1">
            <a:off x="2047875" y="3127375"/>
            <a:ext cx="126445" cy="69689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/>
          <p:nvPr/>
        </p:nvCxnSpPr>
        <p:spPr>
          <a:xfrm flipV="1">
            <a:off x="561752" y="3833752"/>
            <a:ext cx="2461676" cy="6646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7719399" y="2644015"/>
            <a:ext cx="1047588" cy="288835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pt-BR" sz="1200" dirty="0"/>
              <a:t>ISO 9241-210</a:t>
            </a:r>
            <a:endParaRPr lang="es-ES" sz="1200" dirty="0"/>
          </a:p>
        </p:txBody>
      </p:sp>
      <p:sp>
        <p:nvSpPr>
          <p:cNvPr id="95" name="CuadroTexto 94"/>
          <p:cNvSpPr txBox="1"/>
          <p:nvPr/>
        </p:nvSpPr>
        <p:spPr>
          <a:xfrm>
            <a:off x="422484" y="3855515"/>
            <a:ext cx="2792882" cy="596612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 smtClean="0"/>
              <a:t>Efecto o cosa que resulta de </a:t>
            </a:r>
          </a:p>
          <a:p>
            <a:r>
              <a:rPr lang="es-ES" sz="1600" dirty="0" smtClean="0"/>
              <a:t>cierta acción, proceso o suceso</a:t>
            </a:r>
            <a:endParaRPr lang="es-ES" sz="1600" dirty="0"/>
          </a:p>
        </p:txBody>
      </p:sp>
      <p:cxnSp>
        <p:nvCxnSpPr>
          <p:cNvPr id="63" name="Conector recto de flecha 62"/>
          <p:cNvCxnSpPr/>
          <p:nvPr/>
        </p:nvCxnSpPr>
        <p:spPr>
          <a:xfrm>
            <a:off x="4782457" y="3111666"/>
            <a:ext cx="3104661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V="1">
            <a:off x="7031219" y="3107135"/>
            <a:ext cx="0" cy="150580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6035366" y="4305383"/>
            <a:ext cx="1096467" cy="319613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400" dirty="0"/>
              <a:t>subjetividad</a:t>
            </a:r>
          </a:p>
        </p:txBody>
      </p:sp>
      <p:grpSp>
        <p:nvGrpSpPr>
          <p:cNvPr id="66" name="Agrupar 65"/>
          <p:cNvGrpSpPr/>
          <p:nvPr/>
        </p:nvGrpSpPr>
        <p:grpSpPr>
          <a:xfrm>
            <a:off x="2693468" y="3441706"/>
            <a:ext cx="4505638" cy="2496398"/>
            <a:chOff x="2430271" y="2868088"/>
            <a:chExt cx="4159051" cy="2080332"/>
          </a:xfrm>
        </p:grpSpPr>
        <p:sp>
          <p:nvSpPr>
            <p:cNvPr id="67" name="CuadroTexto 66"/>
            <p:cNvSpPr txBox="1"/>
            <p:nvPr/>
          </p:nvSpPr>
          <p:spPr>
            <a:xfrm>
              <a:off x="3207471" y="4493886"/>
              <a:ext cx="2319348" cy="282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Cumple con las necesidades</a:t>
              </a: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3575788" y="3844113"/>
              <a:ext cx="1565444" cy="282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De manera simple</a:t>
              </a:r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3888297" y="3327853"/>
              <a:ext cx="262757" cy="282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Y</a:t>
              </a:r>
            </a:p>
          </p:txBody>
        </p:sp>
        <p:cxnSp>
          <p:nvCxnSpPr>
            <p:cNvPr id="71" name="Conector recto 70"/>
            <p:cNvCxnSpPr/>
            <p:nvPr/>
          </p:nvCxnSpPr>
          <p:spPr>
            <a:xfrm flipH="1">
              <a:off x="3771241" y="3038216"/>
              <a:ext cx="574332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4345572" y="3038216"/>
              <a:ext cx="574331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 flipH="1">
              <a:off x="3107914" y="3701528"/>
              <a:ext cx="574332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4984639" y="3701528"/>
              <a:ext cx="574331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 flipH="1">
              <a:off x="2430271" y="4374089"/>
              <a:ext cx="574332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5660305" y="4374089"/>
              <a:ext cx="574331" cy="5743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 flipH="1">
              <a:off x="3771242" y="3612547"/>
              <a:ext cx="114866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 flipH="1">
              <a:off x="3682247" y="3701528"/>
              <a:ext cx="130239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 flipH="1">
              <a:off x="3120045" y="4275859"/>
              <a:ext cx="24389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 flipH="1">
              <a:off x="3004604" y="4374089"/>
              <a:ext cx="265570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 flipH="1">
              <a:off x="2443391" y="4940438"/>
              <a:ext cx="379124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de flecha 81"/>
            <p:cNvCxnSpPr/>
            <p:nvPr/>
          </p:nvCxnSpPr>
          <p:spPr>
            <a:xfrm flipH="1">
              <a:off x="5492670" y="3844113"/>
              <a:ext cx="941679" cy="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de flecha 82"/>
            <p:cNvCxnSpPr/>
            <p:nvPr/>
          </p:nvCxnSpPr>
          <p:spPr>
            <a:xfrm flipH="1" flipV="1">
              <a:off x="4499263" y="3038217"/>
              <a:ext cx="1935086" cy="1902221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CuadroTexto 83"/>
            <p:cNvSpPr txBox="1"/>
            <p:nvPr/>
          </p:nvSpPr>
          <p:spPr>
            <a:xfrm>
              <a:off x="4613259" y="2868088"/>
              <a:ext cx="288836" cy="33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+</a:t>
              </a:r>
              <a:endParaRPr lang="es-ES" dirty="0"/>
            </a:p>
          </p:txBody>
        </p:sp>
        <p:sp>
          <p:nvSpPr>
            <p:cNvPr id="85" name="CuadroTexto 84"/>
            <p:cNvSpPr txBox="1"/>
            <p:nvPr/>
          </p:nvSpPr>
          <p:spPr>
            <a:xfrm>
              <a:off x="6346379" y="4579088"/>
              <a:ext cx="242943" cy="33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-</a:t>
              </a:r>
              <a:endParaRPr lang="es-ES" dirty="0"/>
            </a:p>
          </p:txBody>
        </p:sp>
        <p:sp>
          <p:nvSpPr>
            <p:cNvPr id="86" name="CuadroTexto 85"/>
            <p:cNvSpPr txBox="1"/>
            <p:nvPr/>
          </p:nvSpPr>
          <p:spPr>
            <a:xfrm>
              <a:off x="4072015" y="3169430"/>
              <a:ext cx="779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Elegante</a:t>
              </a:r>
            </a:p>
            <a:p>
              <a:r>
                <a:rPr lang="es-ES" sz="1000" dirty="0"/>
                <a:t>Confortable</a:t>
              </a:r>
            </a:p>
            <a:p>
              <a:r>
                <a:rPr lang="es-ES" sz="1000" dirty="0"/>
                <a:t>Conveniente</a:t>
              </a:r>
            </a:p>
          </p:txBody>
        </p:sp>
      </p:grpSp>
      <p:sp>
        <p:nvSpPr>
          <p:cNvPr id="87" name="Rectángulo 86"/>
          <p:cNvSpPr/>
          <p:nvPr/>
        </p:nvSpPr>
        <p:spPr>
          <a:xfrm>
            <a:off x="-256" y="830582"/>
            <a:ext cx="9906000" cy="542301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88" name="CuadroTexto 87"/>
          <p:cNvSpPr txBox="1"/>
          <p:nvPr/>
        </p:nvSpPr>
        <p:spPr>
          <a:xfrm>
            <a:off x="3534187" y="1465992"/>
            <a:ext cx="2770140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>
                <a:solidFill>
                  <a:srgbClr val="CD4649"/>
                </a:solidFill>
              </a:rPr>
              <a:t>dónde, cómo, cuándo, por qué</a:t>
            </a:r>
          </a:p>
        </p:txBody>
      </p:sp>
      <p:sp>
        <p:nvSpPr>
          <p:cNvPr id="2" name="Elipse 1"/>
          <p:cNvSpPr/>
          <p:nvPr/>
        </p:nvSpPr>
        <p:spPr>
          <a:xfrm>
            <a:off x="2897849" y="1675415"/>
            <a:ext cx="2100289" cy="1400092"/>
          </a:xfrm>
          <a:prstGeom prst="ellipse">
            <a:avLst/>
          </a:prstGeom>
          <a:noFill/>
          <a:ln w="57150" cmpd="sng">
            <a:solidFill>
              <a:srgbClr val="E71E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CuadroTexto 88"/>
          <p:cNvSpPr txBox="1"/>
          <p:nvPr/>
        </p:nvSpPr>
        <p:spPr>
          <a:xfrm>
            <a:off x="4801089" y="2707154"/>
            <a:ext cx="1464474" cy="411946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ES" b="1" dirty="0" smtClean="0">
                <a:solidFill>
                  <a:srgbClr val="74CA26"/>
                </a:solidFill>
              </a:rPr>
              <a:t>percepción</a:t>
            </a:r>
            <a:endParaRPr lang="es-ES" dirty="0">
              <a:solidFill>
                <a:srgbClr val="74CA26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79232" y="2695690"/>
            <a:ext cx="1222616" cy="411946"/>
          </a:xfrm>
          <a:prstGeom prst="rect">
            <a:avLst/>
          </a:prstGeom>
        </p:spPr>
        <p:txBody>
          <a:bodyPr wrap="none" lIns="103163" tIns="51581" rIns="103163" bIns="51581">
            <a:spAutoFit/>
          </a:bodyPr>
          <a:lstStyle/>
          <a:p>
            <a:r>
              <a:rPr lang="es-ES" b="1" dirty="0"/>
              <a:t>resultado</a:t>
            </a:r>
            <a:r>
              <a:rPr lang="es-ES" dirty="0"/>
              <a:t> </a:t>
            </a:r>
          </a:p>
        </p:txBody>
      </p:sp>
      <p:sp>
        <p:nvSpPr>
          <p:cNvPr id="6" name="Flecha derecha 5"/>
          <p:cNvSpPr/>
          <p:nvPr/>
        </p:nvSpPr>
        <p:spPr>
          <a:xfrm rot="8374739">
            <a:off x="2548949" y="2068096"/>
            <a:ext cx="1016562" cy="439253"/>
          </a:xfrm>
          <a:prstGeom prst="rightArrow">
            <a:avLst/>
          </a:prstGeom>
          <a:solidFill>
            <a:srgbClr val="CD46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98" name="Flecha derecha 97"/>
          <p:cNvSpPr/>
          <p:nvPr/>
        </p:nvSpPr>
        <p:spPr>
          <a:xfrm>
            <a:off x="3424008" y="2759062"/>
            <a:ext cx="1016562" cy="439253"/>
          </a:xfrm>
          <a:prstGeom prst="rightArrow">
            <a:avLst/>
          </a:prstGeom>
          <a:solidFill>
            <a:srgbClr val="CD46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99" name="Flecha derecha 98"/>
          <p:cNvSpPr/>
          <p:nvPr/>
        </p:nvSpPr>
        <p:spPr>
          <a:xfrm rot="13958174">
            <a:off x="4448626" y="2270337"/>
            <a:ext cx="1126038" cy="159419"/>
          </a:xfrm>
          <a:prstGeom prst="rightArrow">
            <a:avLst/>
          </a:prstGeom>
          <a:solidFill>
            <a:srgbClr val="CD46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23" name="Agrupar 22"/>
          <p:cNvGrpSpPr/>
          <p:nvPr/>
        </p:nvGrpSpPr>
        <p:grpSpPr>
          <a:xfrm>
            <a:off x="2839649" y="1897511"/>
            <a:ext cx="564714" cy="672218"/>
            <a:chOff x="2621215" y="1581260"/>
            <a:chExt cx="521274" cy="560182"/>
          </a:xfrm>
        </p:grpSpPr>
        <p:sp>
          <p:nvSpPr>
            <p:cNvPr id="21" name="Elipse 20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CD46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01" name="Agrupar 100"/>
          <p:cNvGrpSpPr/>
          <p:nvPr/>
        </p:nvGrpSpPr>
        <p:grpSpPr>
          <a:xfrm>
            <a:off x="3549068" y="2610940"/>
            <a:ext cx="564714" cy="672218"/>
            <a:chOff x="2621215" y="1581260"/>
            <a:chExt cx="521274" cy="560182"/>
          </a:xfrm>
        </p:grpSpPr>
        <p:sp>
          <p:nvSpPr>
            <p:cNvPr id="102" name="Elipse 101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CD46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3" name="CuadroTexto 102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07" name="Agrupar 106"/>
          <p:cNvGrpSpPr/>
          <p:nvPr/>
        </p:nvGrpSpPr>
        <p:grpSpPr>
          <a:xfrm>
            <a:off x="4751784" y="2008618"/>
            <a:ext cx="564714" cy="672218"/>
            <a:chOff x="2621215" y="1581260"/>
            <a:chExt cx="521274" cy="560182"/>
          </a:xfrm>
        </p:grpSpPr>
        <p:sp>
          <p:nvSpPr>
            <p:cNvPr id="108" name="Elipse 107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CD46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68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90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1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92" name="CuadroTexto 20"/>
          <p:cNvSpPr txBox="1"/>
          <p:nvPr/>
        </p:nvSpPr>
        <p:spPr>
          <a:xfrm>
            <a:off x="819746" y="234152"/>
            <a:ext cx="8794750" cy="57425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32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Cerrar el círculo</a:t>
            </a:r>
          </a:p>
        </p:txBody>
      </p:sp>
      <p:sp>
        <p:nvSpPr>
          <p:cNvPr id="96" name="Flecha derecha 95"/>
          <p:cNvSpPr/>
          <p:nvPr/>
        </p:nvSpPr>
        <p:spPr>
          <a:xfrm rot="16200000">
            <a:off x="4795498" y="3469208"/>
            <a:ext cx="1126038" cy="396548"/>
          </a:xfrm>
          <a:prstGeom prst="rightArrow">
            <a:avLst/>
          </a:prstGeom>
          <a:solidFill>
            <a:srgbClr val="74C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97" name="Agrupar 96"/>
          <p:cNvGrpSpPr/>
          <p:nvPr/>
        </p:nvGrpSpPr>
        <p:grpSpPr>
          <a:xfrm>
            <a:off x="4998139" y="3820623"/>
            <a:ext cx="723369" cy="625529"/>
            <a:chOff x="2552809" y="1620168"/>
            <a:chExt cx="667725" cy="521274"/>
          </a:xfrm>
        </p:grpSpPr>
        <p:sp>
          <p:nvSpPr>
            <p:cNvPr id="100" name="Elipse 99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74CA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CuadroTexto 103"/>
            <p:cNvSpPr txBox="1"/>
            <p:nvPr/>
          </p:nvSpPr>
          <p:spPr>
            <a:xfrm>
              <a:off x="2552809" y="1757696"/>
              <a:ext cx="667725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/>
                  <a:cs typeface="Arial"/>
                </a:rPr>
                <a:t>influencia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9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3331815" y="2395873"/>
            <a:ext cx="2770140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>
                <a:solidFill>
                  <a:srgbClr val="CD4649"/>
                </a:solidFill>
              </a:rPr>
              <a:t>dónde, cómo, cuándo, por qué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98112" y="3622276"/>
            <a:ext cx="1464474" cy="411946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ES" b="1" dirty="0" smtClean="0">
                <a:solidFill>
                  <a:srgbClr val="74CA26"/>
                </a:solidFill>
              </a:rPr>
              <a:t>percepción</a:t>
            </a:r>
            <a:endParaRPr lang="es-ES" dirty="0">
              <a:solidFill>
                <a:srgbClr val="74CA26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48450" y="3674627"/>
            <a:ext cx="1222616" cy="411946"/>
          </a:xfrm>
          <a:prstGeom prst="rect">
            <a:avLst/>
          </a:prstGeom>
        </p:spPr>
        <p:txBody>
          <a:bodyPr wrap="none" lIns="103163" tIns="51581" rIns="103163" bIns="51581">
            <a:spAutoFit/>
          </a:bodyPr>
          <a:lstStyle/>
          <a:p>
            <a:r>
              <a:rPr lang="es-ES" b="1" dirty="0"/>
              <a:t>resultado</a:t>
            </a:r>
            <a:r>
              <a:rPr lang="es-ES" dirty="0"/>
              <a:t> </a:t>
            </a:r>
          </a:p>
        </p:txBody>
      </p:sp>
      <p:sp>
        <p:nvSpPr>
          <p:cNvPr id="17" name="Flecha derecha 16"/>
          <p:cNvSpPr/>
          <p:nvPr/>
        </p:nvSpPr>
        <p:spPr>
          <a:xfrm rot="8374739">
            <a:off x="3241222" y="2999093"/>
            <a:ext cx="1016562" cy="439253"/>
          </a:xfrm>
          <a:prstGeom prst="rightArrow">
            <a:avLst/>
          </a:prstGeom>
          <a:solidFill>
            <a:srgbClr val="CD46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>
            <a:off x="4238562" y="3678572"/>
            <a:ext cx="1016562" cy="43925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19" name="Flecha derecha 18"/>
          <p:cNvSpPr/>
          <p:nvPr/>
        </p:nvSpPr>
        <p:spPr>
          <a:xfrm rot="13958174">
            <a:off x="5140900" y="3201334"/>
            <a:ext cx="1126038" cy="15941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20" name="Agrupar 19"/>
          <p:cNvGrpSpPr/>
          <p:nvPr/>
        </p:nvGrpSpPr>
        <p:grpSpPr>
          <a:xfrm>
            <a:off x="3531923" y="2828508"/>
            <a:ext cx="564714" cy="672218"/>
            <a:chOff x="2621215" y="1581260"/>
            <a:chExt cx="521274" cy="560182"/>
          </a:xfrm>
        </p:grpSpPr>
        <p:sp>
          <p:nvSpPr>
            <p:cNvPr id="21" name="Elipse 20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CD46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4363622" y="3530451"/>
            <a:ext cx="564714" cy="672218"/>
            <a:chOff x="2621215" y="1581260"/>
            <a:chExt cx="521274" cy="560182"/>
          </a:xfrm>
        </p:grpSpPr>
        <p:sp>
          <p:nvSpPr>
            <p:cNvPr id="24" name="Elipse 23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5444057" y="2939615"/>
            <a:ext cx="564714" cy="672218"/>
            <a:chOff x="2621215" y="1581260"/>
            <a:chExt cx="521274" cy="560182"/>
          </a:xfrm>
        </p:grpSpPr>
        <p:sp>
          <p:nvSpPr>
            <p:cNvPr id="27" name="Elipse 26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29" name="Flecha derecha 28"/>
          <p:cNvSpPr/>
          <p:nvPr/>
        </p:nvSpPr>
        <p:spPr>
          <a:xfrm rot="16200000">
            <a:off x="5661621" y="4226356"/>
            <a:ext cx="778339" cy="396548"/>
          </a:xfrm>
          <a:prstGeom prst="rightArrow">
            <a:avLst/>
          </a:prstGeom>
          <a:solidFill>
            <a:srgbClr val="74C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30" name="Agrupar 29"/>
          <p:cNvGrpSpPr/>
          <p:nvPr/>
        </p:nvGrpSpPr>
        <p:grpSpPr>
          <a:xfrm>
            <a:off x="5690413" y="4315609"/>
            <a:ext cx="723369" cy="625529"/>
            <a:chOff x="2552809" y="1620168"/>
            <a:chExt cx="667725" cy="521274"/>
          </a:xfrm>
        </p:grpSpPr>
        <p:sp>
          <p:nvSpPr>
            <p:cNvPr id="31" name="Elipse 30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74CA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552809" y="1757696"/>
              <a:ext cx="667725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/>
                  <a:cs typeface="Arial"/>
                </a:rPr>
                <a:t>influencia</a:t>
              </a:r>
            </a:p>
          </p:txBody>
        </p:sp>
      </p:grpSp>
      <p:sp>
        <p:nvSpPr>
          <p:cNvPr id="37" name="Rectángulo 36"/>
          <p:cNvSpPr/>
          <p:nvPr/>
        </p:nvSpPr>
        <p:spPr>
          <a:xfrm>
            <a:off x="324518" y="1070763"/>
            <a:ext cx="2909470" cy="510805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CD464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Conocer las motivaciones permiten ofrecer servicios orientados que aporten resultados diferenciales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Mayor propuesta de valor</a:t>
            </a:r>
          </a:p>
        </p:txBody>
      </p:sp>
      <p:cxnSp>
        <p:nvCxnSpPr>
          <p:cNvPr id="38" name="Conector recto de flecha 37"/>
          <p:cNvCxnSpPr/>
          <p:nvPr/>
        </p:nvCxnSpPr>
        <p:spPr>
          <a:xfrm>
            <a:off x="3233988" y="3145758"/>
            <a:ext cx="218817" cy="0"/>
          </a:xfrm>
          <a:prstGeom prst="straightConnector1">
            <a:avLst/>
          </a:prstGeom>
          <a:ln w="9525" cmpd="sng">
            <a:solidFill>
              <a:srgbClr val="CD4649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34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36" name="CuadroTexto 20"/>
          <p:cNvSpPr txBox="1"/>
          <p:nvPr/>
        </p:nvSpPr>
        <p:spPr>
          <a:xfrm>
            <a:off x="819746" y="234152"/>
            <a:ext cx="8794750" cy="57425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32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Dónde automatizar?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4605796" y="603250"/>
            <a:ext cx="5032438" cy="16996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67671" y="1219140"/>
            <a:ext cx="5485721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err="1" smtClean="0"/>
              <a:t>MetaDatos</a:t>
            </a:r>
            <a:r>
              <a:rPr lang="es-ES" dirty="0" smtClean="0"/>
              <a:t>: Donde, Cuando, con qué terminal, etc.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45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3331815" y="2395873"/>
            <a:ext cx="2770140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>
                <a:solidFill>
                  <a:srgbClr val="CD4649"/>
                </a:solidFill>
              </a:rPr>
              <a:t>dónde, cómo, cuándo, por qué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98112" y="3622276"/>
            <a:ext cx="1464474" cy="411946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ES" b="1" dirty="0" smtClean="0">
                <a:solidFill>
                  <a:srgbClr val="74CA26"/>
                </a:solidFill>
              </a:rPr>
              <a:t>percepción</a:t>
            </a:r>
            <a:endParaRPr lang="es-ES" dirty="0">
              <a:solidFill>
                <a:srgbClr val="74CA26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48450" y="3674627"/>
            <a:ext cx="1222616" cy="411946"/>
          </a:xfrm>
          <a:prstGeom prst="rect">
            <a:avLst/>
          </a:prstGeom>
        </p:spPr>
        <p:txBody>
          <a:bodyPr wrap="none" lIns="103163" tIns="51581" rIns="103163" bIns="51581">
            <a:spAutoFit/>
          </a:bodyPr>
          <a:lstStyle/>
          <a:p>
            <a:r>
              <a:rPr lang="es-ES" b="1" dirty="0"/>
              <a:t>resultado</a:t>
            </a:r>
            <a:r>
              <a:rPr lang="es-ES" dirty="0"/>
              <a:t> </a:t>
            </a:r>
          </a:p>
        </p:txBody>
      </p:sp>
      <p:sp>
        <p:nvSpPr>
          <p:cNvPr id="17" name="Flecha derecha 16"/>
          <p:cNvSpPr/>
          <p:nvPr/>
        </p:nvSpPr>
        <p:spPr>
          <a:xfrm rot="8374739">
            <a:off x="3241222" y="2999093"/>
            <a:ext cx="1016562" cy="439253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>
            <a:off x="4238562" y="3678572"/>
            <a:ext cx="1016562" cy="439253"/>
          </a:xfrm>
          <a:prstGeom prst="rightArrow">
            <a:avLst/>
          </a:prstGeom>
          <a:solidFill>
            <a:srgbClr val="CD46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19" name="Flecha derecha 18"/>
          <p:cNvSpPr/>
          <p:nvPr/>
        </p:nvSpPr>
        <p:spPr>
          <a:xfrm rot="13958174">
            <a:off x="5140900" y="3201334"/>
            <a:ext cx="1126038" cy="159419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20" name="Agrupar 19"/>
          <p:cNvGrpSpPr/>
          <p:nvPr/>
        </p:nvGrpSpPr>
        <p:grpSpPr>
          <a:xfrm>
            <a:off x="3531923" y="2828508"/>
            <a:ext cx="564714" cy="672218"/>
            <a:chOff x="2621215" y="1581260"/>
            <a:chExt cx="521274" cy="560182"/>
          </a:xfrm>
        </p:grpSpPr>
        <p:sp>
          <p:nvSpPr>
            <p:cNvPr id="21" name="Elipse 20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4363622" y="3530451"/>
            <a:ext cx="564714" cy="672218"/>
            <a:chOff x="2621215" y="1581260"/>
            <a:chExt cx="521274" cy="560182"/>
          </a:xfrm>
        </p:grpSpPr>
        <p:sp>
          <p:nvSpPr>
            <p:cNvPr id="24" name="Elipse 23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CD46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5444057" y="2939615"/>
            <a:ext cx="564714" cy="672218"/>
            <a:chOff x="2621215" y="1581260"/>
            <a:chExt cx="521274" cy="560182"/>
          </a:xfrm>
        </p:grpSpPr>
        <p:sp>
          <p:nvSpPr>
            <p:cNvPr id="27" name="Elipse 26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29" name="Flecha derecha 28"/>
          <p:cNvSpPr/>
          <p:nvPr/>
        </p:nvSpPr>
        <p:spPr>
          <a:xfrm rot="16200000">
            <a:off x="5661621" y="4226356"/>
            <a:ext cx="778339" cy="396548"/>
          </a:xfrm>
          <a:prstGeom prst="rightArrow">
            <a:avLst/>
          </a:prstGeom>
          <a:solidFill>
            <a:srgbClr val="74C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30" name="Agrupar 29"/>
          <p:cNvGrpSpPr/>
          <p:nvPr/>
        </p:nvGrpSpPr>
        <p:grpSpPr>
          <a:xfrm>
            <a:off x="5690413" y="4315609"/>
            <a:ext cx="723369" cy="625529"/>
            <a:chOff x="2552809" y="1620168"/>
            <a:chExt cx="667725" cy="521274"/>
          </a:xfrm>
        </p:grpSpPr>
        <p:sp>
          <p:nvSpPr>
            <p:cNvPr id="31" name="Elipse 30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74CA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552809" y="1757696"/>
              <a:ext cx="667725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/>
                  <a:cs typeface="Arial"/>
                </a:rPr>
                <a:t>influencia</a:t>
              </a:r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324518" y="1070764"/>
            <a:ext cx="8570398" cy="207499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CD464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Conocer los resultados permite anticipar la percepción y la satisfacción de expectativas</a:t>
            </a:r>
          </a:p>
          <a:p>
            <a:pPr algn="ctr"/>
            <a:endParaRPr lang="es-E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de propuesta de valor</a:t>
            </a: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4653667" y="3145758"/>
            <a:ext cx="0" cy="384694"/>
          </a:xfrm>
          <a:prstGeom prst="straightConnector1">
            <a:avLst/>
          </a:prstGeom>
          <a:ln w="9525" cmpd="sng">
            <a:solidFill>
              <a:srgbClr val="CD4649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36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38" name="CuadroTexto 20"/>
          <p:cNvSpPr txBox="1"/>
          <p:nvPr/>
        </p:nvSpPr>
        <p:spPr>
          <a:xfrm>
            <a:off x="819746" y="234152"/>
            <a:ext cx="8794750" cy="57425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32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Dónde automatizar?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498711" y="4331484"/>
            <a:ext cx="5032438" cy="1699649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352504" y="4929276"/>
            <a:ext cx="5385534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Análisis del texto: tipo, tema, valoración (+/-), etc.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89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3331815" y="2395873"/>
            <a:ext cx="2770140" cy="350391"/>
          </a:xfrm>
          <a:prstGeom prst="rect">
            <a:avLst/>
          </a:prstGeom>
          <a:noFill/>
        </p:spPr>
        <p:txBody>
          <a:bodyPr wrap="none" lIns="103163" tIns="51581" rIns="103163" bIns="51581" rtlCol="0">
            <a:spAutoFit/>
          </a:bodyPr>
          <a:lstStyle/>
          <a:p>
            <a:r>
              <a:rPr lang="es-ES" sz="1600" dirty="0">
                <a:solidFill>
                  <a:srgbClr val="CD4649"/>
                </a:solidFill>
              </a:rPr>
              <a:t>dónde, cómo, cuándo, por qué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98112" y="3622276"/>
            <a:ext cx="1464474" cy="411946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ES" b="1" dirty="0" smtClean="0">
                <a:solidFill>
                  <a:srgbClr val="74CA26"/>
                </a:solidFill>
              </a:rPr>
              <a:t>percepción</a:t>
            </a:r>
            <a:endParaRPr lang="es-ES" dirty="0">
              <a:solidFill>
                <a:srgbClr val="74CA26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48450" y="3674627"/>
            <a:ext cx="1222616" cy="411946"/>
          </a:xfrm>
          <a:prstGeom prst="rect">
            <a:avLst/>
          </a:prstGeom>
        </p:spPr>
        <p:txBody>
          <a:bodyPr wrap="none" lIns="103163" tIns="51581" rIns="103163" bIns="51581">
            <a:spAutoFit/>
          </a:bodyPr>
          <a:lstStyle/>
          <a:p>
            <a:r>
              <a:rPr lang="es-ES" b="1" dirty="0"/>
              <a:t>resultado</a:t>
            </a:r>
            <a:r>
              <a:rPr lang="es-ES" dirty="0"/>
              <a:t> </a:t>
            </a:r>
          </a:p>
        </p:txBody>
      </p:sp>
      <p:sp>
        <p:nvSpPr>
          <p:cNvPr id="17" name="Flecha derecha 16"/>
          <p:cNvSpPr/>
          <p:nvPr/>
        </p:nvSpPr>
        <p:spPr>
          <a:xfrm rot="8374739">
            <a:off x="3241222" y="2999093"/>
            <a:ext cx="1016562" cy="439253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>
            <a:off x="4238562" y="3678572"/>
            <a:ext cx="1016562" cy="439253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sp>
        <p:nvSpPr>
          <p:cNvPr id="19" name="Flecha derecha 18"/>
          <p:cNvSpPr/>
          <p:nvPr/>
        </p:nvSpPr>
        <p:spPr>
          <a:xfrm rot="13958174">
            <a:off x="5140900" y="3201334"/>
            <a:ext cx="1126038" cy="159419"/>
          </a:xfrm>
          <a:prstGeom prst="rightArrow">
            <a:avLst/>
          </a:prstGeom>
          <a:solidFill>
            <a:srgbClr val="CD46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20" name="Agrupar 19"/>
          <p:cNvGrpSpPr/>
          <p:nvPr/>
        </p:nvGrpSpPr>
        <p:grpSpPr>
          <a:xfrm>
            <a:off x="3531923" y="2828508"/>
            <a:ext cx="564714" cy="672218"/>
            <a:chOff x="2621215" y="1581260"/>
            <a:chExt cx="521274" cy="560182"/>
          </a:xfrm>
        </p:grpSpPr>
        <p:sp>
          <p:nvSpPr>
            <p:cNvPr id="21" name="Elipse 20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4363622" y="3530451"/>
            <a:ext cx="564714" cy="672218"/>
            <a:chOff x="2621215" y="1581260"/>
            <a:chExt cx="521274" cy="560182"/>
          </a:xfrm>
        </p:grpSpPr>
        <p:sp>
          <p:nvSpPr>
            <p:cNvPr id="24" name="Elipse 23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5444057" y="2939615"/>
            <a:ext cx="564714" cy="672218"/>
            <a:chOff x="2621215" y="1581260"/>
            <a:chExt cx="521274" cy="560182"/>
          </a:xfrm>
        </p:grpSpPr>
        <p:sp>
          <p:nvSpPr>
            <p:cNvPr id="27" name="Elipse 26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CD46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674938" y="1581260"/>
              <a:ext cx="40746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29" name="Flecha derecha 28"/>
          <p:cNvSpPr/>
          <p:nvPr/>
        </p:nvSpPr>
        <p:spPr>
          <a:xfrm rot="16200000">
            <a:off x="5661621" y="4226356"/>
            <a:ext cx="778339" cy="396548"/>
          </a:xfrm>
          <a:prstGeom prst="rightArrow">
            <a:avLst/>
          </a:prstGeom>
          <a:solidFill>
            <a:srgbClr val="74C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s-ES"/>
          </a:p>
        </p:txBody>
      </p:sp>
      <p:grpSp>
        <p:nvGrpSpPr>
          <p:cNvPr id="30" name="Agrupar 29"/>
          <p:cNvGrpSpPr/>
          <p:nvPr/>
        </p:nvGrpSpPr>
        <p:grpSpPr>
          <a:xfrm>
            <a:off x="5690413" y="4315609"/>
            <a:ext cx="723369" cy="625529"/>
            <a:chOff x="2552809" y="1620168"/>
            <a:chExt cx="667725" cy="521274"/>
          </a:xfrm>
        </p:grpSpPr>
        <p:sp>
          <p:nvSpPr>
            <p:cNvPr id="31" name="Elipse 30"/>
            <p:cNvSpPr/>
            <p:nvPr/>
          </p:nvSpPr>
          <p:spPr>
            <a:xfrm>
              <a:off x="2621215" y="1620168"/>
              <a:ext cx="521274" cy="521274"/>
            </a:xfrm>
            <a:prstGeom prst="ellipse">
              <a:avLst/>
            </a:prstGeom>
            <a:solidFill>
              <a:srgbClr val="74CA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552809" y="1757696"/>
              <a:ext cx="667725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/>
                  <a:cs typeface="Arial"/>
                </a:rPr>
                <a:t>influencia</a:t>
              </a:r>
            </a:p>
          </p:txBody>
        </p:sp>
      </p:grpSp>
      <p:sp>
        <p:nvSpPr>
          <p:cNvPr id="35" name="Rectángulo 34"/>
          <p:cNvSpPr/>
          <p:nvPr/>
        </p:nvSpPr>
        <p:spPr>
          <a:xfrm>
            <a:off x="6276652" y="1070763"/>
            <a:ext cx="2909470" cy="510805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CD464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s-E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Conocer la percepción del cliente permite:</a:t>
            </a:r>
          </a:p>
          <a:p>
            <a:pPr marL="193430" indent="-193430" algn="ctr">
              <a:buFontTx/>
              <a:buChar char="-"/>
            </a:pPr>
            <a:r>
              <a:rPr lang="es-E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Estimar la demanda futura</a:t>
            </a:r>
          </a:p>
          <a:p>
            <a:pPr marL="193430" indent="-193430" algn="ctr">
              <a:buFontTx/>
              <a:buChar char="-"/>
            </a:pPr>
            <a:r>
              <a:rPr lang="es-E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Conocer los puntos de mejora</a:t>
            </a:r>
          </a:p>
          <a:p>
            <a:pPr algn="ctr"/>
            <a:r>
              <a:rPr lang="es-E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Mejorar propuesta de valor</a:t>
            </a:r>
          </a:p>
          <a:p>
            <a:pPr algn="ctr"/>
            <a:endParaRPr lang="es-ES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Retener clientes</a:t>
            </a:r>
          </a:p>
          <a:p>
            <a:pPr algn="ctr"/>
            <a:r>
              <a:rPr lang="es-E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Captar clientes</a:t>
            </a:r>
          </a:p>
          <a:p>
            <a:pPr algn="ctr"/>
            <a:r>
              <a:rPr lang="es-E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Generar mayores ingresos</a:t>
            </a:r>
          </a:p>
        </p:txBody>
      </p:sp>
      <p:cxnSp>
        <p:nvCxnSpPr>
          <p:cNvPr id="36" name="Conector recto de flecha 35"/>
          <p:cNvCxnSpPr/>
          <p:nvPr/>
        </p:nvCxnSpPr>
        <p:spPr>
          <a:xfrm flipH="1">
            <a:off x="6049517" y="3145758"/>
            <a:ext cx="218817" cy="0"/>
          </a:xfrm>
          <a:prstGeom prst="straightConnector1">
            <a:avLst/>
          </a:prstGeom>
          <a:ln w="9525" cmpd="sng">
            <a:solidFill>
              <a:srgbClr val="CD4649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34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38" name="CuadroTexto 20"/>
          <p:cNvSpPr txBox="1"/>
          <p:nvPr/>
        </p:nvSpPr>
        <p:spPr>
          <a:xfrm>
            <a:off x="819746" y="234152"/>
            <a:ext cx="8794750" cy="57425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32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Dónde automatizar?</a:t>
            </a:r>
          </a:p>
        </p:txBody>
      </p:sp>
    </p:spTree>
    <p:extLst>
      <p:ext uri="{BB962C8B-B14F-4D97-AF65-F5344CB8AC3E}">
        <p14:creationId xmlns:p14="http://schemas.microsoft.com/office/powerpoint/2010/main" val="16839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BE0A-16D0-B543-B8BA-B1FC0F3DF4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343804" y="5930268"/>
            <a:ext cx="1437320" cy="723275"/>
            <a:chOff x="7701965" y="4977055"/>
            <a:chExt cx="1326757" cy="602731"/>
          </a:xfrm>
        </p:grpSpPr>
        <p:sp>
          <p:nvSpPr>
            <p:cNvPr id="8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31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310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12" name="CuadroTexto 20"/>
          <p:cNvSpPr txBox="1"/>
          <p:nvPr/>
        </p:nvSpPr>
        <p:spPr>
          <a:xfrm>
            <a:off x="2127250" y="2245195"/>
            <a:ext cx="8794750" cy="2113136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¿qué es </a:t>
            </a:r>
            <a:r>
              <a:rPr lang="es-ES" sz="66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verdad</a:t>
            </a:r>
            <a:r>
              <a:rPr lang="es-ES" sz="4400" b="1" dirty="0">
                <a:solidFill>
                  <a:srgbClr val="BA214D"/>
                </a:solidFill>
                <a:latin typeface="Corbel" panose="020B0503020204020204" pitchFamily="34" charset="0"/>
              </a:rPr>
              <a:t> </a:t>
            </a:r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y </a:t>
            </a:r>
          </a:p>
          <a:p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qué es</a:t>
            </a:r>
            <a:r>
              <a:rPr lang="es-ES" sz="66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mentira?</a:t>
            </a:r>
            <a:endParaRPr lang="es-ES" sz="44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34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38" name="CuadroTexto 20"/>
          <p:cNvSpPr txBox="1"/>
          <p:nvPr/>
        </p:nvSpPr>
        <p:spPr>
          <a:xfrm>
            <a:off x="819746" y="234152"/>
            <a:ext cx="8794750" cy="57425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32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Cómo automatizar?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30" y="1759973"/>
            <a:ext cx="145162" cy="14299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51" y="1759973"/>
            <a:ext cx="145162" cy="14299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142" y="1778814"/>
            <a:ext cx="145162" cy="142995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66" y="1821444"/>
            <a:ext cx="145162" cy="14299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69" y="2229485"/>
            <a:ext cx="364435" cy="35899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6" y="2249335"/>
            <a:ext cx="364435" cy="358996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51" y="2068167"/>
            <a:ext cx="291345" cy="286996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77" y="1942992"/>
            <a:ext cx="218253" cy="214995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66" y="1948733"/>
            <a:ext cx="218253" cy="21499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12" y="2020733"/>
            <a:ext cx="218253" cy="21499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64" y="1860076"/>
            <a:ext cx="218253" cy="21499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696" y="1680535"/>
            <a:ext cx="2226532" cy="1352928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154" y="1469038"/>
            <a:ext cx="1690261" cy="1690261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4061913" y="3161609"/>
            <a:ext cx="1639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MedUX Cloud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253" y="1953043"/>
            <a:ext cx="913458" cy="512530"/>
          </a:xfrm>
          <a:prstGeom prst="rect">
            <a:avLst/>
          </a:prstGeom>
        </p:spPr>
      </p:pic>
      <p:sp>
        <p:nvSpPr>
          <p:cNvPr id="54" name="Flecha derecha 53"/>
          <p:cNvSpPr>
            <a:spLocks noChangeAspect="1"/>
          </p:cNvSpPr>
          <p:nvPr/>
        </p:nvSpPr>
        <p:spPr>
          <a:xfrm>
            <a:off x="3003549" y="1895235"/>
            <a:ext cx="471786" cy="10699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lecha derecha 54"/>
          <p:cNvSpPr/>
          <p:nvPr/>
        </p:nvSpPr>
        <p:spPr>
          <a:xfrm>
            <a:off x="2664643" y="2029388"/>
            <a:ext cx="630525" cy="14299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lecha derecha 55"/>
          <p:cNvSpPr>
            <a:spLocks noChangeAspect="1"/>
          </p:cNvSpPr>
          <p:nvPr/>
        </p:nvSpPr>
        <p:spPr>
          <a:xfrm>
            <a:off x="2828991" y="2162135"/>
            <a:ext cx="789264" cy="17899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lecha derecha 56"/>
          <p:cNvSpPr>
            <a:spLocks noChangeAspect="1"/>
          </p:cNvSpPr>
          <p:nvPr/>
        </p:nvSpPr>
        <p:spPr>
          <a:xfrm>
            <a:off x="2452391" y="2337486"/>
            <a:ext cx="1106742" cy="25099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lecha derecha 57"/>
          <p:cNvSpPr>
            <a:spLocks noChangeAspect="1"/>
          </p:cNvSpPr>
          <p:nvPr/>
        </p:nvSpPr>
        <p:spPr>
          <a:xfrm>
            <a:off x="2020217" y="2525657"/>
            <a:ext cx="1598038" cy="32299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lecha derecha 58"/>
          <p:cNvSpPr>
            <a:spLocks noChangeAspect="1"/>
          </p:cNvSpPr>
          <p:nvPr/>
        </p:nvSpPr>
        <p:spPr>
          <a:xfrm>
            <a:off x="6141215" y="2343521"/>
            <a:ext cx="1031109" cy="32299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uadroTexto 59"/>
          <p:cNvSpPr txBox="1"/>
          <p:nvPr/>
        </p:nvSpPr>
        <p:spPr>
          <a:xfrm>
            <a:off x="7172324" y="3161609"/>
            <a:ext cx="2125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MedUX Web Tools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05595" y="3161609"/>
            <a:ext cx="2091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rbel" panose="020B0503020204020204" pitchFamily="34" charset="0"/>
              </a:rPr>
              <a:t>MedUX</a:t>
            </a:r>
            <a:r>
              <a:rPr lang="en-US" dirty="0" smtClean="0">
                <a:latin typeface="Corbel" panose="020B0503020204020204" pitchFamily="34" charset="0"/>
              </a:rPr>
              <a:t> Collection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78" y="2050490"/>
            <a:ext cx="291345" cy="286996"/>
          </a:xfrm>
          <a:prstGeom prst="rect">
            <a:avLst/>
          </a:prstGeom>
        </p:spPr>
      </p:pic>
      <p:grpSp>
        <p:nvGrpSpPr>
          <p:cNvPr id="63" name="Agrupar 11"/>
          <p:cNvGrpSpPr/>
          <p:nvPr/>
        </p:nvGrpSpPr>
        <p:grpSpPr>
          <a:xfrm>
            <a:off x="1059851" y="2323051"/>
            <a:ext cx="739800" cy="739800"/>
            <a:chOff x="997008" y="2549585"/>
            <a:chExt cx="739800" cy="739800"/>
          </a:xfrm>
        </p:grpSpPr>
        <p:grpSp>
          <p:nvGrpSpPr>
            <p:cNvPr id="64" name="Agrupar 5"/>
            <p:cNvGrpSpPr/>
            <p:nvPr/>
          </p:nvGrpSpPr>
          <p:grpSpPr>
            <a:xfrm>
              <a:off x="997008" y="2549585"/>
              <a:ext cx="739800" cy="739800"/>
              <a:chOff x="-49321" y="1960193"/>
              <a:chExt cx="2416774" cy="2416774"/>
            </a:xfrm>
          </p:grpSpPr>
          <p:sp>
            <p:nvSpPr>
              <p:cNvPr id="66" name="Cubo 65"/>
              <p:cNvSpPr/>
              <p:nvPr/>
            </p:nvSpPr>
            <p:spPr>
              <a:xfrm>
                <a:off x="-49321" y="1960193"/>
                <a:ext cx="2416774" cy="2416774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Forma libre 66"/>
              <p:cNvSpPr/>
              <p:nvPr/>
            </p:nvSpPr>
            <p:spPr>
              <a:xfrm>
                <a:off x="739825" y="2132915"/>
                <a:ext cx="752160" cy="221922"/>
              </a:xfrm>
              <a:custGeom>
                <a:avLst/>
                <a:gdLst>
                  <a:gd name="connsiteX0" fmla="*/ 209619 w 752160"/>
                  <a:gd name="connsiteY0" fmla="*/ 0 h 221922"/>
                  <a:gd name="connsiteX1" fmla="*/ 0 w 752160"/>
                  <a:gd name="connsiteY1" fmla="*/ 221922 h 221922"/>
                  <a:gd name="connsiteX2" fmla="*/ 567203 w 752160"/>
                  <a:gd name="connsiteY2" fmla="*/ 221922 h 221922"/>
                  <a:gd name="connsiteX3" fmla="*/ 752160 w 752160"/>
                  <a:gd name="connsiteY3" fmla="*/ 0 h 221922"/>
                  <a:gd name="connsiteX4" fmla="*/ 209619 w 752160"/>
                  <a:gd name="connsiteY4" fmla="*/ 0 h 22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160" h="221922">
                    <a:moveTo>
                      <a:pt x="209619" y="0"/>
                    </a:moveTo>
                    <a:lnTo>
                      <a:pt x="0" y="221922"/>
                    </a:lnTo>
                    <a:lnTo>
                      <a:pt x="567203" y="221922"/>
                    </a:lnTo>
                    <a:lnTo>
                      <a:pt x="752160" y="0"/>
                    </a:lnTo>
                    <a:lnTo>
                      <a:pt x="209619" y="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Elipse 64"/>
            <p:cNvSpPr>
              <a:spLocks noChangeAspect="1"/>
            </p:cNvSpPr>
            <p:nvPr/>
          </p:nvSpPr>
          <p:spPr>
            <a:xfrm>
              <a:off x="1394834" y="3077239"/>
              <a:ext cx="72000" cy="72000"/>
            </a:xfrm>
            <a:prstGeom prst="ellipse">
              <a:avLst/>
            </a:prstGeom>
            <a:solidFill>
              <a:srgbClr val="9CCA56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50" y="1748305"/>
            <a:ext cx="145162" cy="142995"/>
          </a:xfrm>
          <a:prstGeom prst="rect">
            <a:avLst/>
          </a:prstGeom>
        </p:spPr>
      </p:pic>
      <p:sp>
        <p:nvSpPr>
          <p:cNvPr id="69" name="CuadroTexto 68"/>
          <p:cNvSpPr txBox="1"/>
          <p:nvPr/>
        </p:nvSpPr>
        <p:spPr>
          <a:xfrm>
            <a:off x="8415656" y="1130947"/>
            <a:ext cx="1347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rbel" panose="020B0503020204020204" pitchFamily="34" charset="0"/>
              </a:rPr>
              <a:t>Resultados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0" name="Conector recto de flecha 69"/>
          <p:cNvCxnSpPr/>
          <p:nvPr/>
        </p:nvCxnSpPr>
        <p:spPr>
          <a:xfrm flipH="1">
            <a:off x="8539351" y="1548250"/>
            <a:ext cx="424289" cy="687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4" name="Imagen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51" y="1716420"/>
            <a:ext cx="571499" cy="464625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805" y="1478367"/>
            <a:ext cx="571499" cy="464625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571" y="1252807"/>
            <a:ext cx="392231" cy="318881"/>
          </a:xfrm>
          <a:prstGeom prst="rect">
            <a:avLst/>
          </a:prstGeom>
        </p:spPr>
      </p:pic>
      <p:sp>
        <p:nvSpPr>
          <p:cNvPr id="77" name="183 Rectángulo"/>
          <p:cNvSpPr>
            <a:spLocks noChangeArrowheads="1"/>
          </p:cNvSpPr>
          <p:nvPr/>
        </p:nvSpPr>
        <p:spPr bwMode="auto">
          <a:xfrm>
            <a:off x="1042541" y="1696550"/>
            <a:ext cx="789977" cy="70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es-ES" sz="4000" b="1" dirty="0" smtClean="0">
                <a:cs typeface="News Gothic MT" charset="0"/>
              </a:rPr>
              <a:t>+</a:t>
            </a:r>
            <a:endParaRPr lang="es-ES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666" y="4177044"/>
            <a:ext cx="2938277" cy="13622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043" y="3934940"/>
            <a:ext cx="3156715" cy="1859435"/>
          </a:xfrm>
          <a:prstGeom prst="rect">
            <a:avLst/>
          </a:prstGeom>
        </p:spPr>
      </p:pic>
      <p:sp>
        <p:nvSpPr>
          <p:cNvPr id="78" name="CuadroTexto 77"/>
          <p:cNvSpPr txBox="1"/>
          <p:nvPr/>
        </p:nvSpPr>
        <p:spPr>
          <a:xfrm>
            <a:off x="3070831" y="4248030"/>
            <a:ext cx="3668192" cy="40011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+150 servidores procesando 24/7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159" y="4638663"/>
            <a:ext cx="429412" cy="429412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47" y="4217614"/>
            <a:ext cx="429412" cy="429412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2723" y="4034389"/>
            <a:ext cx="429412" cy="429412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096" y="4547445"/>
            <a:ext cx="429412" cy="429412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5086" y="4067542"/>
            <a:ext cx="429412" cy="429412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6571" y="4177044"/>
            <a:ext cx="429412" cy="429412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89" y="4353730"/>
            <a:ext cx="429412" cy="4294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9582" y="3863768"/>
            <a:ext cx="26670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06000" cy="6877845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0044-7E1B-9947-B002-B6CB6F7C32D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094399" y="316281"/>
            <a:ext cx="4837826" cy="400083"/>
          </a:xfrm>
          <a:prstGeom prst="rect">
            <a:avLst/>
          </a:prstGeom>
          <a:noFill/>
        </p:spPr>
        <p:txBody>
          <a:bodyPr wrap="none" lIns="91412" tIns="45707" rIns="91412" bIns="45707" rtlCol="0">
            <a:spAutoFit/>
          </a:bodyPr>
          <a:lstStyle/>
          <a:p>
            <a:r>
              <a:rPr lang="es-ES" b="1" dirty="0" smtClean="0">
                <a:latin typeface="Corbel"/>
                <a:cs typeface="Corbel"/>
              </a:rPr>
              <a:t>Servicio de voz </a:t>
            </a:r>
            <a:r>
              <a:rPr lang="es-ES" b="1" dirty="0">
                <a:latin typeface="Corbel"/>
                <a:cs typeface="Corbel"/>
              </a:rPr>
              <a:t>m</a:t>
            </a:r>
            <a:r>
              <a:rPr lang="es-ES" b="1" dirty="0" smtClean="0">
                <a:latin typeface="Corbel"/>
                <a:cs typeface="Corbel"/>
              </a:rPr>
              <a:t>óvil México: Tiempo Real</a:t>
            </a:r>
            <a:endParaRPr lang="es-ES" b="1" dirty="0">
              <a:latin typeface="Corbel"/>
              <a:cs typeface="Corbel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906982" y="2968831"/>
            <a:ext cx="273132" cy="973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4222088" y="2597150"/>
            <a:ext cx="127662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o de bloque 21"/>
          <p:cNvSpPr/>
          <p:nvPr/>
        </p:nvSpPr>
        <p:spPr>
          <a:xfrm rot="6600000">
            <a:off x="4120985" y="2847822"/>
            <a:ext cx="144000" cy="132557"/>
          </a:xfrm>
          <a:prstGeom prst="blockArc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Conector 22"/>
          <p:cNvSpPr/>
          <p:nvPr/>
        </p:nvSpPr>
        <p:spPr>
          <a:xfrm>
            <a:off x="3875314" y="3897629"/>
            <a:ext cx="61686" cy="59436"/>
          </a:xfrm>
          <a:prstGeom prst="flowChartConnecto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Conector 23"/>
          <p:cNvSpPr/>
          <p:nvPr/>
        </p:nvSpPr>
        <p:spPr>
          <a:xfrm>
            <a:off x="3932464" y="3707129"/>
            <a:ext cx="61686" cy="59436"/>
          </a:xfrm>
          <a:prstGeom prst="flowChartConnecto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Conector 24"/>
          <p:cNvSpPr/>
          <p:nvPr/>
        </p:nvSpPr>
        <p:spPr>
          <a:xfrm>
            <a:off x="3976914" y="3561079"/>
            <a:ext cx="61686" cy="59436"/>
          </a:xfrm>
          <a:prstGeom prst="flowChartConnecto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Conector 25"/>
          <p:cNvSpPr/>
          <p:nvPr/>
        </p:nvSpPr>
        <p:spPr>
          <a:xfrm>
            <a:off x="4021364" y="3395979"/>
            <a:ext cx="61686" cy="59436"/>
          </a:xfrm>
          <a:prstGeom prst="flowChartConnecto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onector 26"/>
          <p:cNvSpPr/>
          <p:nvPr/>
        </p:nvSpPr>
        <p:spPr>
          <a:xfrm>
            <a:off x="4072164" y="3243579"/>
            <a:ext cx="61686" cy="59436"/>
          </a:xfrm>
          <a:prstGeom prst="flowChartConnecto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Conector 27"/>
          <p:cNvSpPr/>
          <p:nvPr/>
        </p:nvSpPr>
        <p:spPr>
          <a:xfrm>
            <a:off x="4110264" y="3091179"/>
            <a:ext cx="61686" cy="59436"/>
          </a:xfrm>
          <a:prstGeom prst="flowChartConnecto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Conector 28"/>
          <p:cNvSpPr/>
          <p:nvPr/>
        </p:nvSpPr>
        <p:spPr>
          <a:xfrm>
            <a:off x="4211864" y="2907029"/>
            <a:ext cx="61686" cy="59436"/>
          </a:xfrm>
          <a:prstGeom prst="flowChartConnecto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Conector 29"/>
          <p:cNvSpPr/>
          <p:nvPr/>
        </p:nvSpPr>
        <p:spPr>
          <a:xfrm>
            <a:off x="4237264" y="2748279"/>
            <a:ext cx="61686" cy="59436"/>
          </a:xfrm>
          <a:prstGeom prst="flowChartConnecto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Conector 30"/>
          <p:cNvSpPr/>
          <p:nvPr/>
        </p:nvSpPr>
        <p:spPr>
          <a:xfrm>
            <a:off x="4307114" y="2595879"/>
            <a:ext cx="61686" cy="59436"/>
          </a:xfrm>
          <a:prstGeom prst="flowChartConnecto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Llamada rectangular 31"/>
          <p:cNvSpPr/>
          <p:nvPr/>
        </p:nvSpPr>
        <p:spPr>
          <a:xfrm>
            <a:off x="4083049" y="3957064"/>
            <a:ext cx="2175247" cy="1446651"/>
          </a:xfrm>
          <a:prstGeom prst="wedgeRectCallout">
            <a:avLst>
              <a:gd name="adj1" fmla="val -55687"/>
              <a:gd name="adj2" fmla="val -4437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u="sng" dirty="0" smtClean="0"/>
              <a:t>Inicio de llamada</a:t>
            </a:r>
          </a:p>
          <a:p>
            <a:pPr algn="ctr"/>
            <a:r>
              <a:rPr lang="es-ES" sz="1200" dirty="0" smtClean="0"/>
              <a:t>Tecnología: 3G</a:t>
            </a:r>
          </a:p>
          <a:p>
            <a:pPr algn="ctr"/>
            <a:r>
              <a:rPr lang="es-ES" sz="1200" dirty="0" smtClean="0"/>
              <a:t>Tiempo de establecimiento: 4,3s</a:t>
            </a:r>
          </a:p>
          <a:p>
            <a:pPr algn="ctr"/>
            <a:r>
              <a:rPr lang="es-ES" sz="1200" dirty="0" smtClean="0"/>
              <a:t>RSSI: -71 dBm</a:t>
            </a:r>
          </a:p>
          <a:p>
            <a:pPr algn="ctr"/>
            <a:r>
              <a:rPr lang="es-ES" sz="1200" dirty="0" smtClean="0"/>
              <a:t>Cell </a:t>
            </a:r>
            <a:r>
              <a:rPr lang="es-ES" sz="1200" dirty="0"/>
              <a:t>id: 5B0270</a:t>
            </a:r>
            <a:endParaRPr lang="es-ES" sz="1200" dirty="0" smtClean="0"/>
          </a:p>
          <a:p>
            <a:pPr algn="ctr"/>
            <a:r>
              <a:rPr lang="es-ES" sz="1200" dirty="0" smtClean="0"/>
              <a:t>LAC id: 411</a:t>
            </a:r>
          </a:p>
          <a:p>
            <a:pPr algn="ctr"/>
            <a:endParaRPr lang="es-ES" sz="1200" dirty="0"/>
          </a:p>
        </p:txBody>
      </p:sp>
      <p:sp>
        <p:nvSpPr>
          <p:cNvPr id="34" name="Llamada rectangular 33"/>
          <p:cNvSpPr/>
          <p:nvPr/>
        </p:nvSpPr>
        <p:spPr>
          <a:xfrm>
            <a:off x="1537823" y="3032522"/>
            <a:ext cx="2175247" cy="1111966"/>
          </a:xfrm>
          <a:prstGeom prst="wedgeRectCallout">
            <a:avLst>
              <a:gd name="adj1" fmla="val 62780"/>
              <a:gd name="adj2" fmla="val 98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Tiempo de Llamada: 20seg</a:t>
            </a:r>
          </a:p>
          <a:p>
            <a:pPr algn="ctr"/>
            <a:r>
              <a:rPr lang="es-ES" sz="1200" dirty="0" smtClean="0"/>
              <a:t>Tecnología: 3G</a:t>
            </a:r>
          </a:p>
          <a:p>
            <a:pPr algn="ctr"/>
            <a:r>
              <a:rPr lang="es-ES" sz="1200" dirty="0" smtClean="0"/>
              <a:t>RSSI: -74 dBm</a:t>
            </a:r>
          </a:p>
          <a:p>
            <a:pPr algn="ctr"/>
            <a:r>
              <a:rPr lang="es-ES" sz="1200" dirty="0"/>
              <a:t>Cell id: 5B0270</a:t>
            </a:r>
          </a:p>
          <a:p>
            <a:pPr algn="ctr"/>
            <a:r>
              <a:rPr lang="es-ES" sz="1200" dirty="0"/>
              <a:t>LAC id: </a:t>
            </a:r>
            <a:r>
              <a:rPr lang="es-ES" sz="1200" dirty="0" smtClean="0"/>
              <a:t>411</a:t>
            </a:r>
          </a:p>
          <a:p>
            <a:pPr algn="ctr"/>
            <a:endParaRPr lang="es-ES" sz="1200" dirty="0"/>
          </a:p>
        </p:txBody>
      </p:sp>
      <p:sp>
        <p:nvSpPr>
          <p:cNvPr id="35" name="Llamada rectangular 34"/>
          <p:cNvSpPr/>
          <p:nvPr/>
        </p:nvSpPr>
        <p:spPr>
          <a:xfrm>
            <a:off x="4512478" y="2597150"/>
            <a:ext cx="2175247" cy="1300479"/>
          </a:xfrm>
          <a:prstGeom prst="wedgeRectCallout">
            <a:avLst>
              <a:gd name="adj1" fmla="val -60600"/>
              <a:gd name="adj2" fmla="val -1947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Tiempo de Llamada: 30seg</a:t>
            </a:r>
          </a:p>
          <a:p>
            <a:pPr algn="ctr"/>
            <a:r>
              <a:rPr lang="es-ES" sz="1200" dirty="0" smtClean="0"/>
              <a:t>Tecnología: HO a 2G</a:t>
            </a:r>
          </a:p>
          <a:p>
            <a:pPr algn="ctr"/>
            <a:r>
              <a:rPr lang="es-ES" sz="1200" dirty="0" smtClean="0"/>
              <a:t>RSSI: -76 dBm</a:t>
            </a:r>
          </a:p>
          <a:p>
            <a:pPr algn="ctr"/>
            <a:r>
              <a:rPr lang="es-ES" sz="1200" dirty="0"/>
              <a:t>Cell id: 5B40B6</a:t>
            </a:r>
          </a:p>
          <a:p>
            <a:pPr algn="ctr"/>
            <a:r>
              <a:rPr lang="es-ES" sz="1200" dirty="0"/>
              <a:t>LAC id: </a:t>
            </a:r>
            <a:r>
              <a:rPr lang="es-ES" sz="1200" dirty="0" smtClean="0"/>
              <a:t>411</a:t>
            </a:r>
          </a:p>
          <a:p>
            <a:pPr algn="ctr"/>
            <a:endParaRPr lang="es-ES" sz="1200" dirty="0"/>
          </a:p>
        </p:txBody>
      </p:sp>
      <p:sp>
        <p:nvSpPr>
          <p:cNvPr id="36" name="Llamada rectangular 35"/>
          <p:cNvSpPr/>
          <p:nvPr/>
        </p:nvSpPr>
        <p:spPr>
          <a:xfrm>
            <a:off x="1788060" y="1645162"/>
            <a:ext cx="2175247" cy="1147626"/>
          </a:xfrm>
          <a:prstGeom prst="wedgeRectCallout">
            <a:avLst>
              <a:gd name="adj1" fmla="val 62234"/>
              <a:gd name="adj2" fmla="val 2143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Tiempo de Llamada: 50seg</a:t>
            </a:r>
          </a:p>
          <a:p>
            <a:pPr algn="ctr"/>
            <a:r>
              <a:rPr lang="es-ES" sz="1200" dirty="0" smtClean="0"/>
              <a:t>Tecnología: 2G</a:t>
            </a:r>
          </a:p>
          <a:p>
            <a:pPr algn="ctr"/>
            <a:r>
              <a:rPr lang="es-ES" sz="1200" dirty="0" smtClean="0"/>
              <a:t>RSSI: -74 dBm</a:t>
            </a:r>
          </a:p>
          <a:p>
            <a:pPr algn="ctr"/>
            <a:r>
              <a:rPr lang="es-ES" sz="1200" dirty="0"/>
              <a:t>Cell id: 5B40B3</a:t>
            </a:r>
          </a:p>
          <a:p>
            <a:pPr algn="ctr"/>
            <a:r>
              <a:rPr lang="es-ES" sz="1200" dirty="0"/>
              <a:t>LAC id: 411</a:t>
            </a:r>
            <a:endParaRPr lang="es-ES" sz="1200" dirty="0" smtClean="0"/>
          </a:p>
          <a:p>
            <a:pPr algn="ctr"/>
            <a:r>
              <a:rPr lang="es-ES" sz="1200" b="1" dirty="0" smtClean="0"/>
              <a:t>LLAMADA CAIDA</a:t>
            </a:r>
          </a:p>
        </p:txBody>
      </p:sp>
      <p:sp>
        <p:nvSpPr>
          <p:cNvPr id="37" name="24 Elipse"/>
          <p:cNvSpPr/>
          <p:nvPr/>
        </p:nvSpPr>
        <p:spPr>
          <a:xfrm rot="1034086" flipV="1">
            <a:off x="4179440" y="1573337"/>
            <a:ext cx="663345" cy="1761956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Llamada rectangular 37"/>
          <p:cNvSpPr/>
          <p:nvPr/>
        </p:nvSpPr>
        <p:spPr>
          <a:xfrm>
            <a:off x="5170672" y="1530992"/>
            <a:ext cx="2175247" cy="812800"/>
          </a:xfrm>
          <a:prstGeom prst="wedgeRectCallout">
            <a:avLst>
              <a:gd name="adj1" fmla="val -60054"/>
              <a:gd name="adj2" fmla="val -12165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DCR en Zona: 5,4 %</a:t>
            </a:r>
          </a:p>
          <a:p>
            <a:pPr algn="ctr"/>
            <a:endParaRPr lang="es-ES" sz="1200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573" y="927601"/>
            <a:ext cx="981212" cy="1009791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p:grpSp>
        <p:nvGrpSpPr>
          <p:cNvPr id="40" name="Group 7"/>
          <p:cNvGrpSpPr/>
          <p:nvPr/>
        </p:nvGrpSpPr>
        <p:grpSpPr>
          <a:xfrm>
            <a:off x="8347574" y="6161784"/>
            <a:ext cx="1437320" cy="723275"/>
            <a:chOff x="7701965" y="4977055"/>
            <a:chExt cx="1326757" cy="602731"/>
          </a:xfrm>
        </p:grpSpPr>
        <p:sp>
          <p:nvSpPr>
            <p:cNvPr id="41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468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42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468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2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20"/>
          <p:cNvSpPr txBox="1"/>
          <p:nvPr/>
        </p:nvSpPr>
        <p:spPr>
          <a:xfrm>
            <a:off x="936626" y="260820"/>
            <a:ext cx="8350250" cy="635809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36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Conclusión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4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6" name="CuadroTexto 20"/>
          <p:cNvSpPr txBox="1"/>
          <p:nvPr/>
        </p:nvSpPr>
        <p:spPr>
          <a:xfrm>
            <a:off x="698501" y="1239848"/>
            <a:ext cx="9082608" cy="5683345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marL="742950" indent="-742950">
              <a:buAutoNum type="arabicPeriod"/>
            </a:pPr>
            <a:r>
              <a:rPr lang="es-ES" sz="28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El usuario ha de situarse en el centro: no midamos la red, midamos lo que el usuario recibe y percibe</a:t>
            </a:r>
          </a:p>
          <a:p>
            <a:pPr marL="742950" indent="-742950">
              <a:buAutoNum type="arabicPeriod"/>
            </a:pPr>
            <a:endParaRPr lang="es-ES" sz="28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pPr marL="742950" indent="-742950">
              <a:buAutoNum type="arabicPeriod"/>
            </a:pPr>
            <a:r>
              <a:rPr lang="es-ES" sz="28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Las necesidades de los usuario han cambiado, por tanto las motivaciones también: nuevo paradigma</a:t>
            </a:r>
          </a:p>
          <a:p>
            <a:pPr marL="742950" indent="-742950">
              <a:buAutoNum type="arabicPeriod"/>
            </a:pPr>
            <a:endParaRPr lang="es-ES" sz="28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pPr marL="742950" indent="-742950">
              <a:buAutoNum type="arabicPeriod"/>
            </a:pPr>
            <a:r>
              <a:rPr lang="es-ES" sz="28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Las fuentes de información del usuario son variadas: Terminales, Red, Sistemas, Redes Sociales, </a:t>
            </a:r>
            <a:r>
              <a:rPr lang="es-ES" sz="2800" b="1" dirty="0" err="1" smtClean="0">
                <a:solidFill>
                  <a:srgbClr val="BA214D"/>
                </a:solidFill>
                <a:latin typeface="Corbel" panose="020B0503020204020204" pitchFamily="34" charset="0"/>
              </a:rPr>
              <a:t>OTTs</a:t>
            </a:r>
            <a:r>
              <a:rPr lang="es-ES" sz="28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.</a:t>
            </a:r>
          </a:p>
          <a:p>
            <a:pPr marL="742950" indent="-742950">
              <a:buAutoNum type="arabicPeriod"/>
            </a:pPr>
            <a:endParaRPr lang="es-ES" sz="28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pPr marL="742950" indent="-742950">
              <a:buAutoNum type="arabicPeriod"/>
            </a:pPr>
            <a:r>
              <a:rPr lang="es-ES" sz="28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Las nuevas tecnologías (Big Data) permiten correlacionar esta información y sacar un alto valor de la misma</a:t>
            </a:r>
          </a:p>
          <a:p>
            <a:pPr marL="742950" indent="-742950">
              <a:buAutoNum type="arabicPeriod"/>
            </a:pPr>
            <a:endParaRPr lang="es-ES" sz="28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20"/>
          <p:cNvSpPr txBox="1"/>
          <p:nvPr/>
        </p:nvSpPr>
        <p:spPr>
          <a:xfrm>
            <a:off x="825501" y="1943570"/>
            <a:ext cx="8350250" cy="2851800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36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“En la era actual los agentes del sector pueden y deben utilizar herramientas que permitan </a:t>
            </a:r>
            <a:r>
              <a:rPr lang="es-ES" sz="3600" b="1" dirty="0" err="1" smtClean="0">
                <a:solidFill>
                  <a:srgbClr val="BA214D"/>
                </a:solidFill>
                <a:latin typeface="Corbel" panose="020B0503020204020204" pitchFamily="34" charset="0"/>
              </a:rPr>
              <a:t>Objetivizar</a:t>
            </a:r>
            <a:r>
              <a:rPr lang="es-ES" sz="36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y Automatizar la medición de la Experiencia priorizando al usuario por encima de todo”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4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6" name="CuadroTexto 20"/>
          <p:cNvSpPr txBox="1"/>
          <p:nvPr/>
        </p:nvSpPr>
        <p:spPr>
          <a:xfrm>
            <a:off x="936626" y="260820"/>
            <a:ext cx="8350250" cy="635809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36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Por tanto</a:t>
            </a:r>
            <a:r>
              <a:rPr lang="is-IS" sz="36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…no valen las excusas</a:t>
            </a:r>
            <a:endParaRPr lang="es-ES" sz="36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20"/>
          <p:cNvSpPr txBox="1"/>
          <p:nvPr/>
        </p:nvSpPr>
        <p:spPr>
          <a:xfrm>
            <a:off x="2164523" y="3165945"/>
            <a:ext cx="6707816" cy="1097474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Muchas </a:t>
            </a:r>
            <a:r>
              <a:rPr lang="es-ES" sz="66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gracias</a:t>
            </a:r>
            <a:endParaRPr lang="es-ES" sz="44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4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4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5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6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8" name="CuadroTexto 20"/>
          <p:cNvSpPr txBox="1"/>
          <p:nvPr/>
        </p:nvSpPr>
        <p:spPr>
          <a:xfrm>
            <a:off x="1815273" y="3056227"/>
            <a:ext cx="6707816" cy="3467353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Agustín </a:t>
            </a:r>
            <a:r>
              <a:rPr lang="es-ES" sz="4400" b="1" dirty="0" err="1" smtClean="0">
                <a:solidFill>
                  <a:srgbClr val="BA214D"/>
                </a:solidFill>
                <a:latin typeface="Corbel" panose="020B0503020204020204" pitchFamily="34" charset="0"/>
              </a:rPr>
              <a:t>Bátiz</a:t>
            </a:r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Mendoza</a:t>
            </a:r>
          </a:p>
          <a:p>
            <a:pPr algn="ctr"/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  <a:hlinkClick r:id="rId2"/>
              </a:rPr>
              <a:t>abatiz@caseonit.com</a:t>
            </a:r>
            <a:endParaRPr lang="es-ES" sz="44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@</a:t>
            </a:r>
            <a:r>
              <a:rPr lang="es-ES" sz="4400" b="1" dirty="0" err="1" smtClean="0">
                <a:solidFill>
                  <a:srgbClr val="BA214D"/>
                </a:solidFill>
                <a:latin typeface="Corbel" panose="020B0503020204020204" pitchFamily="34" charset="0"/>
              </a:rPr>
              <a:t>abatiz</a:t>
            </a:r>
            <a:endParaRPr lang="es-ES" sz="44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pPr algn="ctr"/>
            <a:endParaRPr lang="es-ES" sz="4400" b="1" dirty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pPr algn="ctr"/>
            <a:endParaRPr lang="es-ES" sz="4400" b="1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CuadroTexto 131"/>
          <p:cNvSpPr txBox="1"/>
          <p:nvPr/>
        </p:nvSpPr>
        <p:spPr>
          <a:xfrm>
            <a:off x="2116712" y="1381180"/>
            <a:ext cx="6951128" cy="3539424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Percepción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vs.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Realidad</a:t>
            </a:r>
            <a:endParaRPr lang="en-US" sz="4400" b="1" dirty="0" smtClean="0">
              <a:solidFill>
                <a:schemeClr val="bg1"/>
              </a:solidFill>
              <a:effectLst>
                <a:glow rad="63500">
                  <a:schemeClr val="tx1">
                    <a:lumMod val="85000"/>
                    <a:lumOff val="15000"/>
                    <a:alpha val="40000"/>
                  </a:schemeClr>
                </a:glow>
                <a:outerShdw blurRad="63500" dist="203200" dir="2700000" algn="tl" rotWithShape="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  <a:p>
            <a:endParaRPr lang="en-US" sz="4400" b="1" dirty="0" smtClean="0">
              <a:solidFill>
                <a:schemeClr val="bg1"/>
              </a:solidFill>
              <a:effectLst>
                <a:glow rad="63500">
                  <a:schemeClr val="tx1">
                    <a:lumMod val="85000"/>
                    <a:lumOff val="15000"/>
                    <a:alpha val="40000"/>
                  </a:schemeClr>
                </a:glow>
                <a:outerShdw blurRad="63500" dist="203200" dir="2700000" algn="tl" rotWithShape="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  <a:p>
            <a:r>
              <a:rPr lang="es-ES" sz="3200" b="1" dirty="0" err="1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Objetivizar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la medición de la calidad </a:t>
            </a:r>
          </a:p>
          <a:p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de los servicios de Telecomunicaciones</a:t>
            </a:r>
          </a:p>
          <a:p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Como herramienta de </a:t>
            </a:r>
          </a:p>
          <a:p>
            <a:r>
              <a:rPr lang="es-ES" sz="4000" b="1" dirty="0" err="1" smtClean="0">
                <a:solidFill>
                  <a:srgbClr val="BA214D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autoempoderamiento</a:t>
            </a:r>
            <a:r>
              <a:rPr lang="es-ES" sz="4000" b="1" dirty="0" smtClean="0">
                <a:solidFill>
                  <a:srgbClr val="BA214D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63500" dist="203200" dir="2700000" algn="tl" rotWithShape="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</a:t>
            </a:r>
            <a:endParaRPr lang="en-US" sz="3200" b="1" dirty="0">
              <a:solidFill>
                <a:srgbClr val="BA214D"/>
              </a:solidFill>
              <a:effectLst>
                <a:glow rad="63500">
                  <a:schemeClr val="tx1">
                    <a:lumMod val="85000"/>
                    <a:lumOff val="15000"/>
                    <a:alpha val="40000"/>
                  </a:schemeClr>
                </a:glow>
                <a:outerShdw blurRad="63500" dist="203200" dir="2700000" algn="tl" rotWithShape="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  <p:grpSp>
        <p:nvGrpSpPr>
          <p:cNvPr id="133" name="Group 7"/>
          <p:cNvGrpSpPr/>
          <p:nvPr/>
        </p:nvGrpSpPr>
        <p:grpSpPr>
          <a:xfrm>
            <a:off x="8343802" y="5918282"/>
            <a:ext cx="1437320" cy="723275"/>
            <a:chOff x="7701965" y="4977055"/>
            <a:chExt cx="1326757" cy="602731"/>
          </a:xfrm>
        </p:grpSpPr>
        <p:sp>
          <p:nvSpPr>
            <p:cNvPr id="134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468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35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468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sp>
        <p:nvSpPr>
          <p:cNvPr id="10" name="Rectangle 8"/>
          <p:cNvSpPr/>
          <p:nvPr/>
        </p:nvSpPr>
        <p:spPr>
          <a:xfrm>
            <a:off x="1320699" y="1435265"/>
            <a:ext cx="698601" cy="672935"/>
          </a:xfrm>
          <a:prstGeom prst="rect">
            <a:avLst/>
          </a:prstGeom>
          <a:solidFill>
            <a:srgbClr val="BA214D"/>
          </a:solidFill>
          <a:ln w="9525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1031468">
              <a:defRPr/>
            </a:pPr>
            <a:endParaRPr lang="en-US" kern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2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BE0A-16D0-B543-B8BA-B1FC0F3DF4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343804" y="5930268"/>
            <a:ext cx="1437320" cy="723275"/>
            <a:chOff x="7701965" y="4977055"/>
            <a:chExt cx="1326757" cy="602731"/>
          </a:xfrm>
        </p:grpSpPr>
        <p:sp>
          <p:nvSpPr>
            <p:cNvPr id="8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31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310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r="66129"/>
          <a:stretch/>
        </p:blipFill>
        <p:spPr>
          <a:xfrm>
            <a:off x="1169804" y="1819275"/>
            <a:ext cx="2576696" cy="2997200"/>
          </a:xfrm>
          <a:prstGeom prst="rect">
            <a:avLst/>
          </a:prstGeom>
        </p:spPr>
      </p:pic>
      <p:sp>
        <p:nvSpPr>
          <p:cNvPr id="12" name="CuadroTexto 20"/>
          <p:cNvSpPr txBox="1"/>
          <p:nvPr/>
        </p:nvSpPr>
        <p:spPr>
          <a:xfrm>
            <a:off x="980413" y="133820"/>
            <a:ext cx="8794750" cy="758920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4400" b="1" dirty="0" err="1" smtClean="0">
                <a:solidFill>
                  <a:srgbClr val="BA214D"/>
                </a:solidFill>
                <a:latin typeface="Corbel" panose="020B0503020204020204" pitchFamily="34" charset="0"/>
              </a:rPr>
              <a:t>Mafalda</a:t>
            </a:r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y la calidad</a:t>
            </a:r>
          </a:p>
        </p:txBody>
      </p:sp>
    </p:spTree>
    <p:extLst>
      <p:ext uri="{BB962C8B-B14F-4D97-AF65-F5344CB8AC3E}">
        <p14:creationId xmlns:p14="http://schemas.microsoft.com/office/powerpoint/2010/main" val="1233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BE0A-16D0-B543-B8BA-B1FC0F3DF4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343804" y="5930268"/>
            <a:ext cx="1437320" cy="723275"/>
            <a:chOff x="7701965" y="4977055"/>
            <a:chExt cx="1326757" cy="602731"/>
          </a:xfrm>
        </p:grpSpPr>
        <p:sp>
          <p:nvSpPr>
            <p:cNvPr id="8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31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310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r="35035"/>
          <a:stretch/>
        </p:blipFill>
        <p:spPr>
          <a:xfrm>
            <a:off x="1169804" y="1819275"/>
            <a:ext cx="4942071" cy="2997200"/>
          </a:xfrm>
          <a:prstGeom prst="rect">
            <a:avLst/>
          </a:prstGeom>
        </p:spPr>
      </p:pic>
      <p:sp>
        <p:nvSpPr>
          <p:cNvPr id="10" name="CuadroTexto 20"/>
          <p:cNvSpPr txBox="1"/>
          <p:nvPr/>
        </p:nvSpPr>
        <p:spPr>
          <a:xfrm>
            <a:off x="980413" y="133820"/>
            <a:ext cx="8794750" cy="758920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4400" b="1" dirty="0" err="1" smtClean="0">
                <a:solidFill>
                  <a:srgbClr val="BA214D"/>
                </a:solidFill>
                <a:latin typeface="Corbel" panose="020B0503020204020204" pitchFamily="34" charset="0"/>
              </a:rPr>
              <a:t>Mafalda</a:t>
            </a:r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y la calidad</a:t>
            </a:r>
          </a:p>
        </p:txBody>
      </p:sp>
    </p:spTree>
    <p:extLst>
      <p:ext uri="{BB962C8B-B14F-4D97-AF65-F5344CB8AC3E}">
        <p14:creationId xmlns:p14="http://schemas.microsoft.com/office/powerpoint/2010/main" val="16506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BE0A-16D0-B543-B8BA-B1FC0F3DF4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343804" y="5930268"/>
            <a:ext cx="1437320" cy="723275"/>
            <a:chOff x="7701965" y="4977055"/>
            <a:chExt cx="1326757" cy="602731"/>
          </a:xfrm>
        </p:grpSpPr>
        <p:sp>
          <p:nvSpPr>
            <p:cNvPr id="8" name="Rectangle 8"/>
            <p:cNvSpPr/>
            <p:nvPr/>
          </p:nvSpPr>
          <p:spPr>
            <a:xfrm>
              <a:off x="7701965" y="5211339"/>
              <a:ext cx="288452" cy="270001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310">
                <a:defRPr/>
              </a:pPr>
              <a:endParaRPr lang="en-US" kern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7970050" y="4977055"/>
              <a:ext cx="1058672" cy="60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310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04" y="1819275"/>
            <a:ext cx="7607300" cy="2997200"/>
          </a:xfrm>
          <a:prstGeom prst="rect">
            <a:avLst/>
          </a:prstGeom>
        </p:spPr>
      </p:pic>
      <p:sp>
        <p:nvSpPr>
          <p:cNvPr id="10" name="CuadroTexto 20"/>
          <p:cNvSpPr txBox="1"/>
          <p:nvPr/>
        </p:nvSpPr>
        <p:spPr>
          <a:xfrm>
            <a:off x="980413" y="133820"/>
            <a:ext cx="8794750" cy="758920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r>
              <a:rPr lang="es-ES" sz="4400" b="1" dirty="0" err="1" smtClean="0">
                <a:solidFill>
                  <a:srgbClr val="BA214D"/>
                </a:solidFill>
                <a:latin typeface="Corbel" panose="020B0503020204020204" pitchFamily="34" charset="0"/>
              </a:rPr>
              <a:t>Mafalda</a:t>
            </a:r>
            <a:r>
              <a:rPr lang="es-ES" sz="44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y la calidad</a:t>
            </a:r>
          </a:p>
        </p:txBody>
      </p:sp>
    </p:spTree>
    <p:extLst>
      <p:ext uri="{BB962C8B-B14F-4D97-AF65-F5344CB8AC3E}">
        <p14:creationId xmlns:p14="http://schemas.microsoft.com/office/powerpoint/2010/main" val="16506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9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1" y="317501"/>
            <a:ext cx="571499" cy="4646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25" y="2206625"/>
            <a:ext cx="8647775" cy="290693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97050" y="2716332"/>
            <a:ext cx="7394575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Lucida Grande"/>
                <a:cs typeface="Lucida Grande"/>
              </a:rPr>
              <a:t>@</a:t>
            </a:r>
            <a:r>
              <a:rPr lang="es-ES" sz="2800" dirty="0" err="1" smtClean="0">
                <a:latin typeface="Lucida Grande"/>
                <a:cs typeface="Lucida Grande"/>
              </a:rPr>
              <a:t>operadorPEPITO</a:t>
            </a:r>
            <a:r>
              <a:rPr lang="es-ES" sz="2800" dirty="0" smtClean="0">
                <a:latin typeface="Lucida Grande"/>
                <a:cs typeface="Lucida Grande"/>
              </a:rPr>
              <a:t> Mi última factura es incorrecta! Además, la cobertura cada día es peor en mi casa </a:t>
            </a:r>
            <a:r>
              <a:rPr lang="es-ES" sz="2800" dirty="0" smtClean="0">
                <a:latin typeface="Lucida Grande"/>
                <a:cs typeface="Lucida Grande"/>
                <a:sym typeface="Wingdings"/>
              </a:rPr>
              <a:t></a:t>
            </a:r>
          </a:p>
          <a:p>
            <a:endParaRPr lang="es-ES" sz="2800" dirty="0">
              <a:latin typeface="Lucida Grande"/>
              <a:cs typeface="Lucida Grande"/>
            </a:endParaRPr>
          </a:p>
        </p:txBody>
      </p:sp>
      <p:sp>
        <p:nvSpPr>
          <p:cNvPr id="17" name="CuadroTexto 20"/>
          <p:cNvSpPr txBox="1"/>
          <p:nvPr/>
        </p:nvSpPr>
        <p:spPr>
          <a:xfrm>
            <a:off x="-678006" y="234847"/>
            <a:ext cx="8028131" cy="1189807"/>
          </a:xfrm>
          <a:prstGeom prst="rect">
            <a:avLst/>
          </a:prstGeom>
          <a:noFill/>
        </p:spPr>
        <p:txBody>
          <a:bodyPr wrap="square" lIns="81018" tIns="40510" rIns="81018" bIns="40510" rtlCol="0">
            <a:spAutoFit/>
          </a:bodyPr>
          <a:lstStyle/>
          <a:p>
            <a:pPr lvl="0" algn="ctr"/>
            <a:r>
              <a:rPr lang="es-ES" sz="2800" dirty="0" smtClean="0"/>
              <a:t>Lo que se lee en </a:t>
            </a:r>
            <a:r>
              <a:rPr lang="es-ES" sz="2800" dirty="0" err="1" smtClean="0"/>
              <a:t>Twitter</a:t>
            </a:r>
            <a:endParaRPr lang="es-ES" sz="2800" dirty="0"/>
          </a:p>
          <a:p>
            <a:r>
              <a:rPr lang="es-ES" sz="2800" b="1" dirty="0" smtClean="0">
                <a:solidFill>
                  <a:srgbClr val="BA214D"/>
                </a:solidFill>
                <a:latin typeface="Corbel" panose="020B0503020204020204" pitchFamily="34" charset="0"/>
              </a:rPr>
              <a:t> </a:t>
            </a:r>
            <a:endParaRPr lang="es-ES" sz="2800" b="1" dirty="0">
              <a:solidFill>
                <a:srgbClr val="BA214D"/>
              </a:solidFill>
              <a:latin typeface="Corbel" panose="020B0503020204020204" pitchFamily="34" charset="0"/>
            </a:endParaRPr>
          </a:p>
          <a:p>
            <a:endParaRPr lang="es-ES" sz="1600" dirty="0" smtClean="0">
              <a:solidFill>
                <a:srgbClr val="BA214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343789" y="5946543"/>
            <a:ext cx="1437320" cy="723275"/>
            <a:chOff x="7701965" y="4955459"/>
            <a:chExt cx="1326757" cy="602730"/>
          </a:xfrm>
        </p:grpSpPr>
        <p:sp>
          <p:nvSpPr>
            <p:cNvPr id="9" name="Rectangle 8"/>
            <p:cNvSpPr/>
            <p:nvPr/>
          </p:nvSpPr>
          <p:spPr>
            <a:xfrm>
              <a:off x="7701965" y="5211340"/>
              <a:ext cx="288452" cy="284938"/>
            </a:xfrm>
            <a:prstGeom prst="rect">
              <a:avLst/>
            </a:prstGeom>
            <a:solidFill>
              <a:srgbClr val="BA214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031152">
                <a:defRPr/>
              </a:pPr>
              <a:endParaRPr lang="en-US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0050" y="4955459"/>
              <a:ext cx="1058672" cy="60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1152">
                <a:defRPr/>
              </a:pPr>
              <a:r>
                <a:rPr lang="en-US" sz="4100" kern="0" dirty="0">
                  <a:solidFill>
                    <a:srgbClr val="7F7F7F"/>
                  </a:solidFill>
                  <a:latin typeface="Corbel"/>
                  <a:cs typeface="Corbel"/>
                </a:rPr>
                <a:t>case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561752" y="1876255"/>
            <a:ext cx="8186917" cy="1527322"/>
            <a:chOff x="518540" y="1563545"/>
            <a:chExt cx="7557154" cy="1272768"/>
          </a:xfrm>
        </p:grpSpPr>
        <p:sp>
          <p:nvSpPr>
            <p:cNvPr id="4" name="CuadroTexto 3"/>
            <p:cNvSpPr txBox="1"/>
            <p:nvPr/>
          </p:nvSpPr>
          <p:spPr>
            <a:xfrm>
              <a:off x="579969" y="1563545"/>
              <a:ext cx="7022618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La “experiencia de usuario” comprende </a:t>
              </a:r>
              <a:r>
                <a:rPr lang="es-ES" b="1" dirty="0" smtClean="0"/>
                <a:t>todos los aspectos </a:t>
              </a:r>
              <a:r>
                <a:rPr lang="es-ES" dirty="0" smtClean="0"/>
                <a:t>de la interacción de un usuario final con un servicio, producto o empresa…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944055" y="1794925"/>
              <a:ext cx="1131639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>
                  <a:solidFill>
                    <a:schemeClr val="bg1">
                      <a:lumMod val="65000"/>
                    </a:schemeClr>
                  </a:solidFill>
                </a:rPr>
                <a:t>Nielsen</a:t>
              </a:r>
              <a:r>
                <a:rPr lang="es-ES" sz="1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bg1">
                      <a:lumMod val="65000"/>
                    </a:schemeClr>
                  </a:solidFill>
                </a:rPr>
                <a:t>Group</a:t>
              </a:r>
              <a:endParaRPr lang="es-E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18540" y="2246408"/>
              <a:ext cx="6964109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…cuyo </a:t>
              </a:r>
              <a:r>
                <a:rPr lang="es-ES" b="1" dirty="0"/>
                <a:t>resultado</a:t>
              </a:r>
              <a:r>
                <a:rPr lang="es-ES" dirty="0"/>
                <a:t> es la generación de una </a:t>
              </a:r>
              <a:r>
                <a:rPr lang="es-ES" b="1" dirty="0"/>
                <a:t>percepción</a:t>
              </a:r>
              <a:r>
                <a:rPr lang="es-ES" dirty="0"/>
                <a:t> positiva o </a:t>
              </a:r>
              <a:r>
                <a:rPr lang="es-ES" dirty="0" smtClean="0"/>
                <a:t>negativa.</a:t>
              </a:r>
              <a:endParaRPr lang="es-ES" dirty="0"/>
            </a:p>
          </p:txBody>
        </p:sp>
        <p:sp>
          <p:nvSpPr>
            <p:cNvPr id="106" name="CuadroTexto 105"/>
            <p:cNvSpPr txBox="1"/>
            <p:nvPr/>
          </p:nvSpPr>
          <p:spPr>
            <a:xfrm>
              <a:off x="7125599" y="2203346"/>
              <a:ext cx="945150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>
                      <a:lumMod val="65000"/>
                    </a:schemeClr>
                  </a:solidFill>
                </a:rPr>
                <a:t>ISO 9241-210</a:t>
              </a:r>
              <a:endParaRPr lang="es-E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44534</TotalTime>
  <Words>1380</Words>
  <Application>Microsoft Office PowerPoint</Application>
  <PresentationFormat>A4 (210 x 297 mm)</PresentationFormat>
  <Paragraphs>337</Paragraphs>
  <Slides>35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Corbel</vt:lpstr>
      <vt:lpstr>Lucida Grande</vt:lpstr>
      <vt:lpstr>News Gothic MT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case: presentación PREDITEN</dc:title>
  <dc:creator>A B</dc:creator>
  <cp:lastModifiedBy>Autor</cp:lastModifiedBy>
  <cp:revision>625</cp:revision>
  <dcterms:created xsi:type="dcterms:W3CDTF">2012-04-18T15:06:24Z</dcterms:created>
  <dcterms:modified xsi:type="dcterms:W3CDTF">2016-03-14T22:01:01Z</dcterms:modified>
</cp:coreProperties>
</file>