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313" r:id="rId4"/>
    <p:sldMasterId id="2147493400" r:id="rId5"/>
  </p:sldMasterIdLst>
  <p:notesMasterIdLst>
    <p:notesMasterId r:id="rId22"/>
  </p:notesMasterIdLst>
  <p:handoutMasterIdLst>
    <p:handoutMasterId r:id="rId23"/>
  </p:handoutMasterIdLst>
  <p:sldIdLst>
    <p:sldId id="419" r:id="rId6"/>
    <p:sldId id="420" r:id="rId7"/>
    <p:sldId id="422" r:id="rId8"/>
    <p:sldId id="421" r:id="rId9"/>
    <p:sldId id="423" r:id="rId10"/>
    <p:sldId id="426" r:id="rId11"/>
    <p:sldId id="417" r:id="rId12"/>
    <p:sldId id="427" r:id="rId13"/>
    <p:sldId id="428" r:id="rId14"/>
    <p:sldId id="429" r:id="rId15"/>
    <p:sldId id="430" r:id="rId16"/>
    <p:sldId id="432" r:id="rId17"/>
    <p:sldId id="431" r:id="rId18"/>
    <p:sldId id="434" r:id="rId19"/>
    <p:sldId id="435" r:id="rId20"/>
    <p:sldId id="433" r:id="rId21"/>
  </p:sldIdLst>
  <p:sldSz cx="9144000" cy="5143500" type="screen16x9"/>
  <p:notesSz cx="7026275" cy="9312275"/>
  <p:defaultTextStyle>
    <a:defPPr>
      <a:defRPr lang="en-US"/>
    </a:defPPr>
    <a:lvl1pPr marL="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230">
          <p15:clr>
            <a:srgbClr val="A4A3A4"/>
          </p15:clr>
        </p15:guide>
        <p15:guide id="3" orient="horz" pos="4534">
          <p15:clr>
            <a:srgbClr val="A4A3A4"/>
          </p15:clr>
        </p15:guide>
        <p15:guide id="4" orient="horz" pos="4286">
          <p15:clr>
            <a:srgbClr val="A4A3A4"/>
          </p15:clr>
        </p15:guide>
        <p15:guide id="5" pos="4234">
          <p15:clr>
            <a:srgbClr val="A4A3A4"/>
          </p15:clr>
        </p15:guide>
        <p15:guide id="6" pos="237">
          <p15:clr>
            <a:srgbClr val="A4A3A4"/>
          </p15:clr>
        </p15:guide>
        <p15:guide id="7" pos="8229">
          <p15:clr>
            <a:srgbClr val="A4A3A4"/>
          </p15:clr>
        </p15:guide>
        <p15:guide id="8" pos="949">
          <p15:clr>
            <a:srgbClr val="A4A3A4"/>
          </p15:clr>
        </p15:guide>
        <p15:guide id="9" pos="75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B8D"/>
    <a:srgbClr val="16161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0171" autoAdjust="0"/>
  </p:normalViewPr>
  <p:slideViewPr>
    <p:cSldViewPr snapToGrid="0" snapToObjects="1" showGuides="1">
      <p:cViewPr varScale="1">
        <p:scale>
          <a:sx n="99" d="100"/>
          <a:sy n="99" d="100"/>
        </p:scale>
        <p:origin x="-144" y="-84"/>
      </p:cViewPr>
      <p:guideLst>
        <p:guide orient="horz" pos="1685"/>
        <p:guide orient="horz" pos="161"/>
        <p:guide orient="horz" pos="3084"/>
        <p:guide orient="horz" pos="2856"/>
        <p:guide orient="horz" pos="891"/>
        <p:guide orient="horz" pos="1749"/>
        <p:guide orient="horz" pos="621"/>
        <p:guide orient="horz" pos="2865"/>
        <p:guide orient="horz" pos="2110"/>
        <p:guide orient="horz" pos="2184"/>
        <p:guide orient="horz" pos="321"/>
        <p:guide orient="horz" pos="1607"/>
        <p:guide pos="2880"/>
        <p:guide pos="156"/>
        <p:guide pos="5598"/>
        <p:guide pos="399"/>
        <p:guide pos="5114"/>
        <p:guide pos="1373"/>
        <p:guide pos="4383"/>
        <p:guide pos="5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-3966" y="-108"/>
      </p:cViewPr>
      <p:guideLst>
        <p:guide orient="horz" pos="2933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42952-F1ED-4F78-9CEF-7930735266F7}" type="doc">
      <dgm:prSet loTypeId="urn:microsoft.com/office/officeart/2005/8/layout/process2" loCatId="process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0C5A0AFE-9AD0-4B29-B4E3-8F7532A3DA0A}">
      <dgm:prSet phldrT="[Text]" custT="1"/>
      <dgm:spPr>
        <a:solidFill>
          <a:schemeClr val="accent5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95000"/>
            </a:lnSpc>
          </a:pPr>
          <a:r>
            <a:rPr lang="en-GB" sz="1400" b="1" smtClean="0">
              <a:solidFill>
                <a:schemeClr val="tx2"/>
              </a:solidFill>
              <a:latin typeface="Calibri" panose="020F0502020204030204" pitchFamily="34" charset="0"/>
            </a:rPr>
            <a:t>Customer Journey Mapping </a:t>
          </a:r>
          <a:endParaRPr lang="en-GB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104F8A41-0E59-481C-917A-14C3F312C446}" type="parTrans" cxnId="{03C85E6D-E3B9-4840-B698-574F86E07059}">
      <dgm:prSet/>
      <dgm:spPr/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E6179E53-A5E9-4163-B501-05D6B780E614}" type="sibTrans" cxnId="{03C85E6D-E3B9-4840-B698-574F86E07059}">
      <dgm:prSet custT="1"/>
      <dgm:spPr>
        <a:solidFill>
          <a:schemeClr val="accent5"/>
        </a:solidFill>
        <a:ln>
          <a:solidFill>
            <a:schemeClr val="accent5"/>
          </a:solidFill>
        </a:ln>
        <a:scene3d>
          <a:camera prst="orthographicFront"/>
          <a:lightRig rig="flat" dir="t"/>
        </a:scene3d>
        <a:sp3d/>
      </dgm:spPr>
      <dgm:t>
        <a:bodyPr/>
        <a:lstStyle/>
        <a:p>
          <a:endParaRPr lang="en-GB" sz="7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064B41E0-538F-4541-A3F4-510CCB150DDA}">
      <dgm:prSet phldrT="[Text]" custT="1"/>
      <dgm:spPr>
        <a:solidFill>
          <a:schemeClr val="accent2"/>
        </a:solidFill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95000"/>
            </a:lnSpc>
          </a:pPr>
          <a:r>
            <a:rPr lang="en-GB" sz="1400" b="1" smtClean="0">
              <a:solidFill>
                <a:schemeClr val="tx2"/>
              </a:solidFill>
              <a:latin typeface="Calibri" panose="020F0502020204030204" pitchFamily="34" charset="0"/>
            </a:rPr>
            <a:t>Estudios Relacionales</a:t>
          </a:r>
          <a:endParaRPr lang="en-GB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BC01CDFB-D65D-424A-B5AA-934382519EF2}" type="parTrans" cxnId="{4EF8A828-3410-4B2F-A7E8-6432D8563032}">
      <dgm:prSet/>
      <dgm:spPr/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0B6114FB-9D14-4CE3-AD9D-AF264956F04E}" type="sibTrans" cxnId="{4EF8A828-3410-4B2F-A7E8-6432D8563032}">
      <dgm:prSet custT="1"/>
      <dgm:spPr>
        <a:solidFill>
          <a:schemeClr val="accent2"/>
        </a:solidFill>
        <a:ln>
          <a:solidFill>
            <a:schemeClr val="accent2"/>
          </a:solidFill>
        </a:ln>
        <a:scene3d>
          <a:camera prst="orthographicFront"/>
          <a:lightRig rig="flat" dir="t"/>
        </a:scene3d>
        <a:sp3d/>
      </dgm:spPr>
      <dgm:t>
        <a:bodyPr/>
        <a:lstStyle/>
        <a:p>
          <a:endParaRPr lang="en-GB" sz="7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738F698-0AD9-44E3-853A-B772DA7786AC}">
      <dgm:prSet phldrT="[Text]" custT="1"/>
      <dgm:spPr>
        <a:solidFill>
          <a:schemeClr val="accent3"/>
        </a:solidFill>
        <a:ln>
          <a:solidFill>
            <a:schemeClr val="accent3"/>
          </a:solidFill>
        </a:ln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>
            <a:lnSpc>
              <a:spcPct val="95000"/>
            </a:lnSpc>
          </a:pPr>
          <a:r>
            <a:rPr lang="en-GB" sz="1400" b="1" smtClean="0">
              <a:solidFill>
                <a:schemeClr val="tx2"/>
              </a:solidFill>
              <a:latin typeface="Calibri" panose="020F0502020204030204" pitchFamily="34" charset="0"/>
            </a:rPr>
            <a:t>Estudios Transaccionales / EFM</a:t>
          </a:r>
          <a:endParaRPr lang="en-GB" sz="14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54DDAB72-7E32-4BA2-9BB5-98D80B25BA24}" type="parTrans" cxnId="{7020B2C2-85CC-42FC-A407-97CBD19B07D1}">
      <dgm:prSet/>
      <dgm:spPr/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3416D11A-04D4-497D-A415-8304EDFA1C71}" type="sibTrans" cxnId="{7020B2C2-85CC-42FC-A407-97CBD19B07D1}">
      <dgm:prSet custT="1"/>
      <dgm:spPr>
        <a:solidFill>
          <a:schemeClr val="accent3"/>
        </a:solidFill>
        <a:ln>
          <a:solidFill>
            <a:schemeClr val="accent3"/>
          </a:solidFill>
        </a:ln>
        <a:scene3d>
          <a:camera prst="orthographicFront"/>
          <a:lightRig rig="flat" dir="t"/>
        </a:scene3d>
        <a:sp3d/>
      </dgm:spPr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79926F5A-D831-45CB-A1CA-5A4FBCD95405}">
      <dgm:prSet phldrT="[Text]" custT="1"/>
      <dgm:spPr>
        <a:solidFill>
          <a:schemeClr val="accent3"/>
        </a:solidFill>
        <a:ln>
          <a:solidFill>
            <a:schemeClr val="accent3"/>
          </a:solidFill>
        </a:ln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200" b="1" smtClean="0">
              <a:solidFill>
                <a:schemeClr val="tx2"/>
              </a:solidFill>
              <a:latin typeface="Calibri" panose="020F0502020204030204" pitchFamily="34" charset="0"/>
            </a:rPr>
            <a:t>Modificaciones al producto / servicio</a:t>
          </a:r>
          <a:endParaRPr lang="en-GB" sz="12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83CFFD08-B2F3-4DE9-A557-64432B624C9A}" type="parTrans" cxnId="{8E553770-D4A3-4AC4-A00D-8BE97922657E}">
      <dgm:prSet/>
      <dgm:spPr/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6D35069-69BA-4985-A337-CAC9C5B7C6DE}" type="sibTrans" cxnId="{8E553770-D4A3-4AC4-A00D-8BE97922657E}">
      <dgm:prSet custT="1"/>
      <dgm:spPr>
        <a:solidFill>
          <a:schemeClr val="accent3"/>
        </a:solidFill>
        <a:ln>
          <a:solidFill>
            <a:schemeClr val="accent2"/>
          </a:solidFill>
        </a:ln>
        <a:scene3d>
          <a:camera prst="orthographicFront"/>
          <a:lightRig rig="flat" dir="t"/>
        </a:scene3d>
        <a:sp3d/>
      </dgm:spPr>
      <dgm:t>
        <a:bodyPr/>
        <a:lstStyle/>
        <a:p>
          <a:endParaRPr lang="en-GB" sz="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530A3F79-055F-4F69-9789-CABFC88EED7D}">
      <dgm:prSet phldrT="[Text]" custT="1"/>
      <dgm:spPr>
        <a:solidFill>
          <a:schemeClr val="accent3"/>
        </a:solidFill>
        <a:ln>
          <a:solidFill>
            <a:schemeClr val="accent3"/>
          </a:solidFill>
        </a:ln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en-GB" sz="1200" b="1" smtClean="0">
              <a:solidFill>
                <a:schemeClr val="tx2"/>
              </a:solidFill>
              <a:latin typeface="Calibri" panose="020F0502020204030204" pitchFamily="34" charset="0"/>
            </a:rPr>
            <a:t>Prueba y seguimiento</a:t>
          </a:r>
          <a:endParaRPr lang="en-GB" sz="1200" b="1" dirty="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9C6AD7CA-1617-4363-B499-16CF00A42187}" type="parTrans" cxnId="{50FDC589-2213-40F6-BCC8-C34E36F81CA6}">
      <dgm:prSet/>
      <dgm:spPr/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2E80A21C-82A8-43AA-AACF-517CE40A03E3}" type="sibTrans" cxnId="{50FDC589-2213-40F6-BCC8-C34E36F81CA6}">
      <dgm:prSet/>
      <dgm:spPr/>
      <dgm:t>
        <a:bodyPr/>
        <a:lstStyle/>
        <a:p>
          <a:endParaRPr lang="en-GB" sz="1400">
            <a:solidFill>
              <a:schemeClr val="tx2"/>
            </a:solidFill>
            <a:latin typeface="Calibri" panose="020F0502020204030204" pitchFamily="34" charset="0"/>
          </a:endParaRPr>
        </a:p>
      </dgm:t>
    </dgm:pt>
    <dgm:pt modelId="{CCCB8FA7-FDAD-44FB-BA08-F2B30B992586}" type="pres">
      <dgm:prSet presAssocID="{CD342952-F1ED-4F78-9CEF-7930735266F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E6B3F8-4613-41F7-A651-3C2F622BBA75}" type="pres">
      <dgm:prSet presAssocID="{0C5A0AFE-9AD0-4B29-B4E3-8F7532A3DA0A}" presName="node" presStyleLbl="node1" presStyleIdx="0" presStyleCnt="5" custScaleX="117890" custScaleY="211013" custLinFactNeighborX="-299" custLinFactNeighborY="924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69B238-73BF-4AC3-BBAC-C6FF871843F8}" type="pres">
      <dgm:prSet presAssocID="{E6179E53-A5E9-4163-B501-05D6B780E614}" presName="sibTrans" presStyleLbl="sibTrans2D1" presStyleIdx="0" presStyleCnt="4"/>
      <dgm:spPr/>
      <dgm:t>
        <a:bodyPr/>
        <a:lstStyle/>
        <a:p>
          <a:endParaRPr lang="en-GB"/>
        </a:p>
      </dgm:t>
    </dgm:pt>
    <dgm:pt modelId="{EE0C5C9D-A1EE-4886-AA21-F4FF14F89491}" type="pres">
      <dgm:prSet presAssocID="{E6179E53-A5E9-4163-B501-05D6B780E614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2AFB8F5E-471A-4A7D-9AE8-18211B9738DE}" type="pres">
      <dgm:prSet presAssocID="{064B41E0-538F-4541-A3F4-510CCB150DDA}" presName="node" presStyleLbl="node1" presStyleIdx="1" presStyleCnt="5" custScaleX="98204" custScaleY="193959" custLinFactY="18709" custLinFactNeighborX="-299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C5F713-DAB6-414E-814E-17F9DEBF1512}" type="pres">
      <dgm:prSet presAssocID="{0B6114FB-9D14-4CE3-AD9D-AF264956F04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2235415A-A308-422D-83F7-D2998F6068EA}" type="pres">
      <dgm:prSet presAssocID="{0B6114FB-9D14-4CE3-AD9D-AF264956F04E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9ABA407F-ED2A-4935-ABBD-715C0F034F8A}" type="pres">
      <dgm:prSet presAssocID="{2738F698-0AD9-44E3-853A-B772DA7786AC}" presName="node" presStyleLbl="node1" presStyleIdx="2" presStyleCnt="5" custScaleX="140171" custScaleY="284926" custLinFactY="39512" custLinFactNeighborX="-299" custLinFactNeighborY="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9C6364E7-3AF5-4E83-B5EC-42B8B7F07631}" type="pres">
      <dgm:prSet presAssocID="{3416D11A-04D4-497D-A415-8304EDFA1C71}" presName="sibTrans" presStyleLbl="sibTrans2D1" presStyleIdx="2" presStyleCnt="4"/>
      <dgm:spPr/>
      <dgm:t>
        <a:bodyPr/>
        <a:lstStyle/>
        <a:p>
          <a:endParaRPr lang="en-GB"/>
        </a:p>
      </dgm:t>
    </dgm:pt>
    <dgm:pt modelId="{53F477D2-58F0-4DBD-B898-575C04F02A20}" type="pres">
      <dgm:prSet presAssocID="{3416D11A-04D4-497D-A415-8304EDFA1C71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F7A20B7A-ED06-4364-8B5C-506E33D1F86D}" type="pres">
      <dgm:prSet presAssocID="{79926F5A-D831-45CB-A1CA-5A4FBCD95405}" presName="node" presStyleLbl="node1" presStyleIdx="3" presStyleCnt="5" custScaleX="95536" custScaleY="154606" custLinFactY="88020" custLinFactNeighborX="5736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8C135F-38E7-4F19-AAD7-CD816300E8B5}" type="pres">
      <dgm:prSet presAssocID="{26D35069-69BA-4985-A337-CAC9C5B7C6DE}" presName="sibTrans" presStyleLbl="sibTrans2D1" presStyleIdx="3" presStyleCnt="4" custLinFactNeighborX="-4649"/>
      <dgm:spPr/>
      <dgm:t>
        <a:bodyPr/>
        <a:lstStyle/>
        <a:p>
          <a:endParaRPr lang="en-GB"/>
        </a:p>
      </dgm:t>
    </dgm:pt>
    <dgm:pt modelId="{1BD1D0F2-1A35-4115-BC84-CED34B18C34B}" type="pres">
      <dgm:prSet presAssocID="{26D35069-69BA-4985-A337-CAC9C5B7C6DE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7C82F7A9-357B-4AC0-B6D5-C55D22DB34C4}" type="pres">
      <dgm:prSet presAssocID="{530A3F79-055F-4F69-9789-CABFC88EED7D}" presName="node" presStyleLbl="node1" presStyleIdx="4" presStyleCnt="5" custScaleX="80233" custScaleY="154606" custLinFactY="-21403" custLinFactNeighborX="-52546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ED1CEB-4706-4000-9542-E72C14C220D0}" type="presOf" srcId="{064B41E0-538F-4541-A3F4-510CCB150DDA}" destId="{2AFB8F5E-471A-4A7D-9AE8-18211B9738DE}" srcOrd="0" destOrd="0" presId="urn:microsoft.com/office/officeart/2005/8/layout/process2"/>
    <dgm:cxn modelId="{EE816DDA-4716-4B84-BD67-12A302BFBA62}" type="presOf" srcId="{26D35069-69BA-4985-A337-CAC9C5B7C6DE}" destId="{728C135F-38E7-4F19-AAD7-CD816300E8B5}" srcOrd="0" destOrd="0" presId="urn:microsoft.com/office/officeart/2005/8/layout/process2"/>
    <dgm:cxn modelId="{92AE35F1-39E9-4EE6-81CD-1B4D1F6AF93C}" type="presOf" srcId="{2738F698-0AD9-44E3-853A-B772DA7786AC}" destId="{9ABA407F-ED2A-4935-ABBD-715C0F034F8A}" srcOrd="0" destOrd="0" presId="urn:microsoft.com/office/officeart/2005/8/layout/process2"/>
    <dgm:cxn modelId="{A2362E2C-1347-46F5-B72A-79D03CA1CC80}" type="presOf" srcId="{3416D11A-04D4-497D-A415-8304EDFA1C71}" destId="{9C6364E7-3AF5-4E83-B5EC-42B8B7F07631}" srcOrd="0" destOrd="0" presId="urn:microsoft.com/office/officeart/2005/8/layout/process2"/>
    <dgm:cxn modelId="{4EF8A828-3410-4B2F-A7E8-6432D8563032}" srcId="{CD342952-F1ED-4F78-9CEF-7930735266F7}" destId="{064B41E0-538F-4541-A3F4-510CCB150DDA}" srcOrd="1" destOrd="0" parTransId="{BC01CDFB-D65D-424A-B5AA-934382519EF2}" sibTransId="{0B6114FB-9D14-4CE3-AD9D-AF264956F04E}"/>
    <dgm:cxn modelId="{50FDC589-2213-40F6-BCC8-C34E36F81CA6}" srcId="{CD342952-F1ED-4F78-9CEF-7930735266F7}" destId="{530A3F79-055F-4F69-9789-CABFC88EED7D}" srcOrd="4" destOrd="0" parTransId="{9C6AD7CA-1617-4363-B499-16CF00A42187}" sibTransId="{2E80A21C-82A8-43AA-AACF-517CE40A03E3}"/>
    <dgm:cxn modelId="{6AC60484-093A-4F8B-BB6F-83050D73C826}" type="presOf" srcId="{E6179E53-A5E9-4163-B501-05D6B780E614}" destId="{3F69B238-73BF-4AC3-BBAC-C6FF871843F8}" srcOrd="0" destOrd="0" presId="urn:microsoft.com/office/officeart/2005/8/layout/process2"/>
    <dgm:cxn modelId="{8E72C560-321C-4797-BF22-E975E6DB1581}" type="presOf" srcId="{3416D11A-04D4-497D-A415-8304EDFA1C71}" destId="{53F477D2-58F0-4DBD-B898-575C04F02A20}" srcOrd="1" destOrd="0" presId="urn:microsoft.com/office/officeart/2005/8/layout/process2"/>
    <dgm:cxn modelId="{307C67C3-B5AE-483A-91BC-32598F725304}" type="presOf" srcId="{26D35069-69BA-4985-A337-CAC9C5B7C6DE}" destId="{1BD1D0F2-1A35-4115-BC84-CED34B18C34B}" srcOrd="1" destOrd="0" presId="urn:microsoft.com/office/officeart/2005/8/layout/process2"/>
    <dgm:cxn modelId="{03C85E6D-E3B9-4840-B698-574F86E07059}" srcId="{CD342952-F1ED-4F78-9CEF-7930735266F7}" destId="{0C5A0AFE-9AD0-4B29-B4E3-8F7532A3DA0A}" srcOrd="0" destOrd="0" parTransId="{104F8A41-0E59-481C-917A-14C3F312C446}" sibTransId="{E6179E53-A5E9-4163-B501-05D6B780E614}"/>
    <dgm:cxn modelId="{8E553770-D4A3-4AC4-A00D-8BE97922657E}" srcId="{CD342952-F1ED-4F78-9CEF-7930735266F7}" destId="{79926F5A-D831-45CB-A1CA-5A4FBCD95405}" srcOrd="3" destOrd="0" parTransId="{83CFFD08-B2F3-4DE9-A557-64432B624C9A}" sibTransId="{26D35069-69BA-4985-A337-CAC9C5B7C6DE}"/>
    <dgm:cxn modelId="{40345EB1-C3D0-4F15-BD0D-91857247725E}" type="presOf" srcId="{0B6114FB-9D14-4CE3-AD9D-AF264956F04E}" destId="{2DC5F713-DAB6-414E-814E-17F9DEBF1512}" srcOrd="0" destOrd="0" presId="urn:microsoft.com/office/officeart/2005/8/layout/process2"/>
    <dgm:cxn modelId="{6861C25C-7F17-4836-9252-23C5BB4B98B4}" type="presOf" srcId="{E6179E53-A5E9-4163-B501-05D6B780E614}" destId="{EE0C5C9D-A1EE-4886-AA21-F4FF14F89491}" srcOrd="1" destOrd="0" presId="urn:microsoft.com/office/officeart/2005/8/layout/process2"/>
    <dgm:cxn modelId="{4D2F83DA-6D90-476C-8938-0ED42186AD6A}" type="presOf" srcId="{0C5A0AFE-9AD0-4B29-B4E3-8F7532A3DA0A}" destId="{E4E6B3F8-4613-41F7-A651-3C2F622BBA75}" srcOrd="0" destOrd="0" presId="urn:microsoft.com/office/officeart/2005/8/layout/process2"/>
    <dgm:cxn modelId="{23143416-950B-4522-9099-2C0EB1EA8959}" type="presOf" srcId="{0B6114FB-9D14-4CE3-AD9D-AF264956F04E}" destId="{2235415A-A308-422D-83F7-D2998F6068EA}" srcOrd="1" destOrd="0" presId="urn:microsoft.com/office/officeart/2005/8/layout/process2"/>
    <dgm:cxn modelId="{ABD3CBFE-5F21-4FB7-8593-715A020F8D58}" type="presOf" srcId="{530A3F79-055F-4F69-9789-CABFC88EED7D}" destId="{7C82F7A9-357B-4AC0-B6D5-C55D22DB34C4}" srcOrd="0" destOrd="0" presId="urn:microsoft.com/office/officeart/2005/8/layout/process2"/>
    <dgm:cxn modelId="{A0B4E2CB-C327-482F-8486-601B5A585223}" type="presOf" srcId="{79926F5A-D831-45CB-A1CA-5A4FBCD95405}" destId="{F7A20B7A-ED06-4364-8B5C-506E33D1F86D}" srcOrd="0" destOrd="0" presId="urn:microsoft.com/office/officeart/2005/8/layout/process2"/>
    <dgm:cxn modelId="{7020B2C2-85CC-42FC-A407-97CBD19B07D1}" srcId="{CD342952-F1ED-4F78-9CEF-7930735266F7}" destId="{2738F698-0AD9-44E3-853A-B772DA7786AC}" srcOrd="2" destOrd="0" parTransId="{54DDAB72-7E32-4BA2-9BB5-98D80B25BA24}" sibTransId="{3416D11A-04D4-497D-A415-8304EDFA1C71}"/>
    <dgm:cxn modelId="{938EA45B-7D44-4180-9F0E-923EA09090D2}" type="presOf" srcId="{CD342952-F1ED-4F78-9CEF-7930735266F7}" destId="{CCCB8FA7-FDAD-44FB-BA08-F2B30B992586}" srcOrd="0" destOrd="0" presId="urn:microsoft.com/office/officeart/2005/8/layout/process2"/>
    <dgm:cxn modelId="{5DC74256-67C4-410E-9B07-0C81038F99EE}" type="presParOf" srcId="{CCCB8FA7-FDAD-44FB-BA08-F2B30B992586}" destId="{E4E6B3F8-4613-41F7-A651-3C2F622BBA75}" srcOrd="0" destOrd="0" presId="urn:microsoft.com/office/officeart/2005/8/layout/process2"/>
    <dgm:cxn modelId="{DA7574BF-C111-41B1-A70F-7F37E87C9963}" type="presParOf" srcId="{CCCB8FA7-FDAD-44FB-BA08-F2B30B992586}" destId="{3F69B238-73BF-4AC3-BBAC-C6FF871843F8}" srcOrd="1" destOrd="0" presId="urn:microsoft.com/office/officeart/2005/8/layout/process2"/>
    <dgm:cxn modelId="{BBE02348-8173-49BB-9E09-5C6A9DA1F03F}" type="presParOf" srcId="{3F69B238-73BF-4AC3-BBAC-C6FF871843F8}" destId="{EE0C5C9D-A1EE-4886-AA21-F4FF14F89491}" srcOrd="0" destOrd="0" presId="urn:microsoft.com/office/officeart/2005/8/layout/process2"/>
    <dgm:cxn modelId="{27715248-84A8-44A5-B26B-E544E30115D3}" type="presParOf" srcId="{CCCB8FA7-FDAD-44FB-BA08-F2B30B992586}" destId="{2AFB8F5E-471A-4A7D-9AE8-18211B9738DE}" srcOrd="2" destOrd="0" presId="urn:microsoft.com/office/officeart/2005/8/layout/process2"/>
    <dgm:cxn modelId="{F8489E49-768F-457D-A8D9-6AC0AD2F3533}" type="presParOf" srcId="{CCCB8FA7-FDAD-44FB-BA08-F2B30B992586}" destId="{2DC5F713-DAB6-414E-814E-17F9DEBF1512}" srcOrd="3" destOrd="0" presId="urn:microsoft.com/office/officeart/2005/8/layout/process2"/>
    <dgm:cxn modelId="{4AD2787C-9BE1-4B9C-B562-C9B9668AFE13}" type="presParOf" srcId="{2DC5F713-DAB6-414E-814E-17F9DEBF1512}" destId="{2235415A-A308-422D-83F7-D2998F6068EA}" srcOrd="0" destOrd="0" presId="urn:microsoft.com/office/officeart/2005/8/layout/process2"/>
    <dgm:cxn modelId="{A4ED9E35-076F-48FD-94FF-340F1F3658EE}" type="presParOf" srcId="{CCCB8FA7-FDAD-44FB-BA08-F2B30B992586}" destId="{9ABA407F-ED2A-4935-ABBD-715C0F034F8A}" srcOrd="4" destOrd="0" presId="urn:microsoft.com/office/officeart/2005/8/layout/process2"/>
    <dgm:cxn modelId="{95519E20-B919-40D5-9CA9-4EE289BCFF9E}" type="presParOf" srcId="{CCCB8FA7-FDAD-44FB-BA08-F2B30B992586}" destId="{9C6364E7-3AF5-4E83-B5EC-42B8B7F07631}" srcOrd="5" destOrd="0" presId="urn:microsoft.com/office/officeart/2005/8/layout/process2"/>
    <dgm:cxn modelId="{FE891E6D-E53D-462C-91DD-75C39CB36C98}" type="presParOf" srcId="{9C6364E7-3AF5-4E83-B5EC-42B8B7F07631}" destId="{53F477D2-58F0-4DBD-B898-575C04F02A20}" srcOrd="0" destOrd="0" presId="urn:microsoft.com/office/officeart/2005/8/layout/process2"/>
    <dgm:cxn modelId="{897E0EAD-2C78-476C-A330-F1D5DD62F819}" type="presParOf" srcId="{CCCB8FA7-FDAD-44FB-BA08-F2B30B992586}" destId="{F7A20B7A-ED06-4364-8B5C-506E33D1F86D}" srcOrd="6" destOrd="0" presId="urn:microsoft.com/office/officeart/2005/8/layout/process2"/>
    <dgm:cxn modelId="{50A03474-0BD4-409A-AA41-A05FE4AF1C4B}" type="presParOf" srcId="{CCCB8FA7-FDAD-44FB-BA08-F2B30B992586}" destId="{728C135F-38E7-4F19-AAD7-CD816300E8B5}" srcOrd="7" destOrd="0" presId="urn:microsoft.com/office/officeart/2005/8/layout/process2"/>
    <dgm:cxn modelId="{173F65BA-F0F4-4863-90D0-FA0A6BB0E2CA}" type="presParOf" srcId="{728C135F-38E7-4F19-AAD7-CD816300E8B5}" destId="{1BD1D0F2-1A35-4115-BC84-CED34B18C34B}" srcOrd="0" destOrd="0" presId="urn:microsoft.com/office/officeart/2005/8/layout/process2"/>
    <dgm:cxn modelId="{69C3B140-4424-4C50-8DF5-8FA762A680A3}" type="presParOf" srcId="{CCCB8FA7-FDAD-44FB-BA08-F2B30B992586}" destId="{7C82F7A9-357B-4AC0-B6D5-C55D22DB34C4}" srcOrd="8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6B3F8-4613-41F7-A651-3C2F622BBA75}">
      <dsp:nvSpPr>
        <dsp:cNvPr id="0" name=""/>
        <dsp:cNvSpPr/>
      </dsp:nvSpPr>
      <dsp:spPr>
        <a:xfrm>
          <a:off x="1129450" y="156206"/>
          <a:ext cx="1568542" cy="701889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5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Customer Journey Mapping </a:t>
          </a:r>
          <a:endParaRPr lang="en-GB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1150008" y="176764"/>
        <a:ext cx="1527426" cy="660773"/>
      </dsp:txXfrm>
    </dsp:sp>
    <dsp:sp modelId="{3F69B238-73BF-4AC3-BBAC-C6FF871843F8}">
      <dsp:nvSpPr>
        <dsp:cNvPr id="0" name=""/>
        <dsp:cNvSpPr/>
      </dsp:nvSpPr>
      <dsp:spPr>
        <a:xfrm rot="5400000">
          <a:off x="1823305" y="903809"/>
          <a:ext cx="180831" cy="14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solidFill>
            <a:schemeClr val="accent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>
            <a:solidFill>
              <a:schemeClr val="tx2"/>
            </a:solidFill>
            <a:latin typeface="Calibri" panose="020F0502020204030204" pitchFamily="34" charset="0"/>
          </a:endParaRPr>
        </a:p>
      </dsp:txBody>
      <dsp:txXfrm rot="-5400000">
        <a:off x="1868816" y="888235"/>
        <a:ext cx="89810" cy="135926"/>
      </dsp:txXfrm>
    </dsp:sp>
    <dsp:sp modelId="{2AFB8F5E-471A-4A7D-9AE8-18211B9738DE}">
      <dsp:nvSpPr>
        <dsp:cNvPr id="0" name=""/>
        <dsp:cNvSpPr/>
      </dsp:nvSpPr>
      <dsp:spPr>
        <a:xfrm>
          <a:off x="1260412" y="1099205"/>
          <a:ext cx="1306617" cy="6451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5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Estudios Relacionales</a:t>
          </a:r>
          <a:endParaRPr lang="en-GB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1279308" y="1118101"/>
        <a:ext cx="1268825" cy="607370"/>
      </dsp:txXfrm>
    </dsp:sp>
    <dsp:sp modelId="{2DC5F713-DAB6-414E-814E-17F9DEBF1512}">
      <dsp:nvSpPr>
        <dsp:cNvPr id="0" name=""/>
        <dsp:cNvSpPr/>
      </dsp:nvSpPr>
      <dsp:spPr>
        <a:xfrm rot="5400000">
          <a:off x="1825405" y="1787282"/>
          <a:ext cx="176633" cy="14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>
            <a:solidFill>
              <a:schemeClr val="tx2"/>
            </a:solidFill>
            <a:latin typeface="Calibri" panose="020F0502020204030204" pitchFamily="34" charset="0"/>
          </a:endParaRPr>
        </a:p>
      </dsp:txBody>
      <dsp:txXfrm rot="-5400000">
        <a:off x="1868817" y="1773807"/>
        <a:ext cx="89810" cy="131728"/>
      </dsp:txXfrm>
    </dsp:sp>
    <dsp:sp modelId="{9ABA407F-ED2A-4935-ABBD-715C0F034F8A}">
      <dsp:nvSpPr>
        <dsp:cNvPr id="0" name=""/>
        <dsp:cNvSpPr/>
      </dsp:nvSpPr>
      <dsp:spPr>
        <a:xfrm>
          <a:off x="981224" y="1979878"/>
          <a:ext cx="1864994" cy="947744"/>
        </a:xfrm>
        <a:prstGeom prst="ellipse">
          <a:avLst/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5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solidFill>
                <a:schemeClr val="tx2"/>
              </a:solidFill>
              <a:latin typeface="Calibri" panose="020F0502020204030204" pitchFamily="34" charset="0"/>
            </a:rPr>
            <a:t>Estudios Transaccionales / EFM</a:t>
          </a:r>
          <a:endParaRPr lang="en-GB" sz="14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1254346" y="2118672"/>
        <a:ext cx="1318750" cy="670156"/>
      </dsp:txXfrm>
    </dsp:sp>
    <dsp:sp modelId="{9C6364E7-3AF5-4E83-B5EC-42B8B7F07631}">
      <dsp:nvSpPr>
        <dsp:cNvPr id="0" name=""/>
        <dsp:cNvSpPr/>
      </dsp:nvSpPr>
      <dsp:spPr>
        <a:xfrm rot="3244271">
          <a:off x="2224087" y="3016615"/>
          <a:ext cx="303489" cy="14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>
            <a:solidFill>
              <a:schemeClr val="tx2"/>
            </a:solidFill>
            <a:latin typeface="Calibri" panose="020F0502020204030204" pitchFamily="34" charset="0"/>
          </a:endParaRPr>
        </a:p>
      </dsp:txBody>
      <dsp:txXfrm rot="-5400000">
        <a:off x="2317752" y="2943983"/>
        <a:ext cx="89810" cy="258584"/>
      </dsp:txXfrm>
    </dsp:sp>
    <dsp:sp modelId="{F7A20B7A-ED06-4364-8B5C-506E33D1F86D}">
      <dsp:nvSpPr>
        <dsp:cNvPr id="0" name=""/>
        <dsp:cNvSpPr/>
      </dsp:nvSpPr>
      <dsp:spPr>
        <a:xfrm>
          <a:off x="2045322" y="3255289"/>
          <a:ext cx="1271119" cy="51426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solidFill>
                <a:schemeClr val="tx2"/>
              </a:solidFill>
              <a:latin typeface="Calibri" panose="020F0502020204030204" pitchFamily="34" charset="0"/>
            </a:rPr>
            <a:t>Modificaciones al producto / servicio</a:t>
          </a:r>
          <a:endParaRPr lang="en-GB" sz="12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2060384" y="3270351"/>
        <a:ext cx="1240995" cy="484139"/>
      </dsp:txXfrm>
    </dsp:sp>
    <dsp:sp modelId="{728C135F-38E7-4F19-AAD7-CD816300E8B5}">
      <dsp:nvSpPr>
        <dsp:cNvPr id="0" name=""/>
        <dsp:cNvSpPr/>
      </dsp:nvSpPr>
      <dsp:spPr>
        <a:xfrm rot="10837666">
          <a:off x="1778725" y="3429010"/>
          <a:ext cx="219762" cy="1496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>
            <a:solidFill>
              <a:schemeClr val="tx2"/>
            </a:solidFill>
            <a:latin typeface="Calibri" panose="020F0502020204030204" pitchFamily="34" charset="0"/>
          </a:endParaRPr>
        </a:p>
      </dsp:txBody>
      <dsp:txXfrm rot="10800000">
        <a:off x="1823629" y="3459192"/>
        <a:ext cx="174857" cy="89810"/>
      </dsp:txXfrm>
    </dsp:sp>
    <dsp:sp modelId="{7C82F7A9-357B-4AC0-B6D5-C55D22DB34C4}">
      <dsp:nvSpPr>
        <dsp:cNvPr id="0" name=""/>
        <dsp:cNvSpPr/>
      </dsp:nvSpPr>
      <dsp:spPr>
        <a:xfrm>
          <a:off x="684812" y="3239266"/>
          <a:ext cx="1067511" cy="514263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>
              <a:solidFill>
                <a:schemeClr val="tx2"/>
              </a:solidFill>
              <a:latin typeface="Calibri" panose="020F0502020204030204" pitchFamily="34" charset="0"/>
            </a:rPr>
            <a:t>Prueba y seguimiento</a:t>
          </a:r>
          <a:endParaRPr lang="en-GB" sz="1200" b="1" kern="1200" dirty="0">
            <a:solidFill>
              <a:schemeClr val="tx2"/>
            </a:solidFill>
            <a:latin typeface="Calibri" panose="020F0502020204030204" pitchFamily="34" charset="0"/>
          </a:endParaRPr>
        </a:p>
      </dsp:txBody>
      <dsp:txXfrm>
        <a:off x="699874" y="3254328"/>
        <a:ext cx="1037387" cy="48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929" cy="465108"/>
          </a:xfrm>
          <a:prstGeom prst="rect">
            <a:avLst/>
          </a:prstGeom>
        </p:spPr>
        <p:txBody>
          <a:bodyPr vert="horz" lIns="86182" tIns="43091" rIns="86182" bIns="43091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776" y="1"/>
            <a:ext cx="3044929" cy="465108"/>
          </a:xfrm>
          <a:prstGeom prst="rect">
            <a:avLst/>
          </a:prstGeom>
        </p:spPr>
        <p:txBody>
          <a:bodyPr vert="horz" lIns="86182" tIns="43091" rIns="86182" bIns="43091" rtlCol="0"/>
          <a:lstStyle>
            <a:lvl1pPr algn="r">
              <a:defRPr sz="1100"/>
            </a:lvl1pPr>
          </a:lstStyle>
          <a:p>
            <a:fld id="{11059CDB-72EA-483D-9A34-D50D3267644F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722"/>
            <a:ext cx="3044929" cy="465108"/>
          </a:xfrm>
          <a:prstGeom prst="rect">
            <a:avLst/>
          </a:prstGeom>
        </p:spPr>
        <p:txBody>
          <a:bodyPr vert="horz" lIns="86182" tIns="43091" rIns="86182" bIns="43091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776" y="8845722"/>
            <a:ext cx="3044929" cy="465108"/>
          </a:xfrm>
          <a:prstGeom prst="rect">
            <a:avLst/>
          </a:prstGeom>
        </p:spPr>
        <p:txBody>
          <a:bodyPr vert="horz" lIns="86182" tIns="43091" rIns="86182" bIns="43091" rtlCol="0" anchor="b"/>
          <a:lstStyle>
            <a:lvl1pPr algn="r">
              <a:defRPr sz="1100"/>
            </a:lvl1pPr>
          </a:lstStyle>
          <a:p>
            <a:fld id="{82556AC4-8048-47C4-97D0-565009C72CF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24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3" tIns="46676" rIns="93353" bIns="466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3" tIns="46676" rIns="93353" bIns="46676" rtlCol="0"/>
          <a:lstStyle>
            <a:lvl1pPr algn="r">
              <a:defRPr sz="1200"/>
            </a:lvl1pPr>
          </a:lstStyle>
          <a:p>
            <a:fld id="{2D6798F8-BDA6-46C0-A11F-B16041C3620C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3" tIns="46676" rIns="93353" bIns="466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0"/>
            <a:ext cx="5621020" cy="4190524"/>
          </a:xfrm>
          <a:prstGeom prst="rect">
            <a:avLst/>
          </a:prstGeom>
        </p:spPr>
        <p:txBody>
          <a:bodyPr vert="horz" lIns="93353" tIns="46676" rIns="93353" bIns="466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3" tIns="46676" rIns="93353" bIns="466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3" tIns="46676" rIns="93353" bIns="46676" rtlCol="0" anchor="b"/>
          <a:lstStyle>
            <a:lvl1pPr algn="r">
              <a:defRPr sz="1200"/>
            </a:lvl1pPr>
          </a:lstStyle>
          <a:p>
            <a:fld id="{628DE85F-A49F-4D4C-8D78-799212E249B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3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140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428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6422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4856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0704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284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3498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97126" algn="l" defTabSz="92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6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6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8167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598" y="4215715"/>
            <a:ext cx="671807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691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9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7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096" y="2136385"/>
            <a:ext cx="2145875" cy="747897"/>
          </a:xfr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7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11" y="4659204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chemeClr val="bg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1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0" y="1535277"/>
            <a:ext cx="3569511" cy="1017291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0" y="2724522"/>
            <a:ext cx="356951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2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89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1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09" y="838978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6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9745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8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0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8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3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8" y="1388443"/>
            <a:ext cx="384375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3"/>
            <a:ext cx="384375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7207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9515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3"/>
            <a:ext cx="2561614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3"/>
            <a:ext cx="2561614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3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3"/>
            <a:ext cx="2561614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364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6723160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615283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6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3"/>
            <a:ext cx="1948830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6" y="1388443"/>
            <a:ext cx="1948830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6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3"/>
            <a:ext cx="1948830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3"/>
            <a:ext cx="1948830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3"/>
            <a:ext cx="1948830" cy="1550392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1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7" y="1388443"/>
            <a:ext cx="3864347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3"/>
            <a:ext cx="3873898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87" y="2001691"/>
            <a:ext cx="38643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1"/>
            <a:ext cx="387389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6" y="4215715"/>
            <a:ext cx="6725791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2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6" y="1388444"/>
            <a:ext cx="2654085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64" y="1388443"/>
            <a:ext cx="2654085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7" y="1388444"/>
            <a:ext cx="2654085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1"/>
            <a:ext cx="2654086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377" y="4215715"/>
            <a:ext cx="788026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87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7870391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51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27" y="1388443"/>
            <a:ext cx="191211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192" y="1388443"/>
            <a:ext cx="191211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57" y="1388443"/>
            <a:ext cx="191211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23" y="1388443"/>
            <a:ext cx="1912119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2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192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57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23" y="2001691"/>
            <a:ext cx="1912119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27" y="4215715"/>
            <a:ext cx="671763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1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1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2" y="1618453"/>
            <a:ext cx="1515340" cy="245132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18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0" y="1707293"/>
            <a:ext cx="1501361" cy="24203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889" y="4219806"/>
            <a:ext cx="6326278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21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6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7" name="Picture 6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5" y="4665811"/>
            <a:ext cx="316441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 smtClean="0"/>
              <a:t>© 2016 Ipsos. 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19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6223748" cy="515246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  <a:gd name="connsiteX0" fmla="*/ 0 w 6205818"/>
              <a:gd name="connsiteY0" fmla="*/ 0 h 5143500"/>
              <a:gd name="connsiteX1" fmla="*/ 4654924 w 6205818"/>
              <a:gd name="connsiteY1" fmla="*/ 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493559 w 6205818"/>
              <a:gd name="connsiteY1" fmla="*/ 17930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26895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05818"/>
              <a:gd name="connsiteY0" fmla="*/ 0 h 5143500"/>
              <a:gd name="connsiteX1" fmla="*/ 4502524 w 6205818"/>
              <a:gd name="connsiteY1" fmla="*/ 1 h 5143500"/>
              <a:gd name="connsiteX2" fmla="*/ 6205818 w 6205818"/>
              <a:gd name="connsiteY2" fmla="*/ 5134535 h 5143500"/>
              <a:gd name="connsiteX3" fmla="*/ 0 w 6205818"/>
              <a:gd name="connsiteY3" fmla="*/ 5143500 h 5143500"/>
              <a:gd name="connsiteX4" fmla="*/ 0 w 6205818"/>
              <a:gd name="connsiteY4" fmla="*/ 0 h 5143500"/>
              <a:gd name="connsiteX0" fmla="*/ 0 w 6223748"/>
              <a:gd name="connsiteY0" fmla="*/ 0 h 5143500"/>
              <a:gd name="connsiteX1" fmla="*/ 4502524 w 6223748"/>
              <a:gd name="connsiteY1" fmla="*/ 1 h 5143500"/>
              <a:gd name="connsiteX2" fmla="*/ 6223748 w 6223748"/>
              <a:gd name="connsiteY2" fmla="*/ 5143499 h 5143500"/>
              <a:gd name="connsiteX3" fmla="*/ 0 w 6223748"/>
              <a:gd name="connsiteY3" fmla="*/ 5143500 h 5143500"/>
              <a:gd name="connsiteX4" fmla="*/ 0 w 6223748"/>
              <a:gd name="connsiteY4" fmla="*/ 0 h 5143500"/>
              <a:gd name="connsiteX0" fmla="*/ 0 w 6223748"/>
              <a:gd name="connsiteY0" fmla="*/ 8964 h 5152464"/>
              <a:gd name="connsiteX1" fmla="*/ 4529418 w 6223748"/>
              <a:gd name="connsiteY1" fmla="*/ 0 h 5152464"/>
              <a:gd name="connsiteX2" fmla="*/ 6223748 w 6223748"/>
              <a:gd name="connsiteY2" fmla="*/ 5152463 h 5152464"/>
              <a:gd name="connsiteX3" fmla="*/ 0 w 6223748"/>
              <a:gd name="connsiteY3" fmla="*/ 5152464 h 5152464"/>
              <a:gd name="connsiteX4" fmla="*/ 0 w 6223748"/>
              <a:gd name="connsiteY4" fmla="*/ 8964 h 515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748" h="5152464">
                <a:moveTo>
                  <a:pt x="0" y="8964"/>
                </a:moveTo>
                <a:lnTo>
                  <a:pt x="4529418" y="0"/>
                </a:lnTo>
                <a:lnTo>
                  <a:pt x="6223748" y="5152463"/>
                </a:lnTo>
                <a:lnTo>
                  <a:pt x="0" y="515246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8999" y="2102790"/>
            <a:ext cx="2190693" cy="747897"/>
          </a:xfr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 smtClean="0"/>
              <a:t>© 2016 Ipsos. </a:t>
            </a:r>
            <a:endParaRPr lang="en-GB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/>
          </a:p>
        </p:txBody>
      </p:sp>
      <p:pic>
        <p:nvPicPr>
          <p:cNvPr id="15" name="Picture 14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-8966"/>
            <a:ext cx="4392706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07341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  <a:gd name="connsiteX0" fmla="*/ 0 w 4392706"/>
              <a:gd name="connsiteY0" fmla="*/ 8965 h 5152465"/>
              <a:gd name="connsiteX1" fmla="*/ 2716306 w 4392706"/>
              <a:gd name="connsiteY1" fmla="*/ 0 h 5152465"/>
              <a:gd name="connsiteX2" fmla="*/ 4392706 w 4392706"/>
              <a:gd name="connsiteY2" fmla="*/ 5152465 h 5152465"/>
              <a:gd name="connsiteX3" fmla="*/ 0 w 4392706"/>
              <a:gd name="connsiteY3" fmla="*/ 5152465 h 5152465"/>
              <a:gd name="connsiteX4" fmla="*/ 0 w 4392706"/>
              <a:gd name="connsiteY4" fmla="*/ 8965 h 515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46" y="1388444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 smtClean="0"/>
              <a:t>© 2016 Ipsos. </a:t>
            </a:r>
            <a:endParaRPr lang="en-GB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43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pic>
        <p:nvPicPr>
          <p:cNvPr id="11" name="Picture 10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374" y="4665811"/>
            <a:ext cx="495196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 dirty="0" smtClean="0"/>
              <a:t>© 2016 Ipsos. </a:t>
            </a:r>
            <a:endParaRPr lang="en-GB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12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/>
          </a:p>
        </p:txBody>
      </p:sp>
      <p:pic>
        <p:nvPicPr>
          <p:cNvPr id="17" name="Picture 16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de 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33" y="2480191"/>
            <a:ext cx="7093160" cy="962868"/>
          </a:xfr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DOLOR SIT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14" y="1858307"/>
            <a:ext cx="6033722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Lorem Ipsum</a:t>
            </a:r>
            <a:endParaRPr lang="en-GB" dirty="0"/>
          </a:p>
        </p:txBody>
      </p:sp>
      <p:pic>
        <p:nvPicPr>
          <p:cNvPr id="13" name="Picture 12" descr="IPSOS_GAMECHANGERS_blue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31" name="Picture 30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pic>
        <p:nvPicPr>
          <p:cNvPr id="18" name="Picture 4" descr="C:\Users\Graphics Dude Ltd\Graphics Dude Ltd\Work\PC - IM - 150415A (template pt2)\Graphics\Tags\Ipsos-SMX-only-color.png"/>
          <p:cNvPicPr>
            <a:picLocks noChangeAspect="1" noChangeArrowheads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83" y="157642"/>
            <a:ext cx="1024027" cy="2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8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ll2_Text Optio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0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05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2" name="Picture 21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8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232376" y="248323"/>
            <a:ext cx="673335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 bwMode="black"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4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37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7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4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3334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pic>
        <p:nvPicPr>
          <p:cNvPr id="21" name="Picture 20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pic>
        <p:nvPicPr>
          <p:cNvPr id="16" name="Picture 15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3"/>
            <a:ext cx="8288337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44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-8966"/>
            <a:ext cx="3740523" cy="5152466"/>
          </a:xfrm>
          <a:custGeom>
            <a:avLst/>
            <a:gdLst>
              <a:gd name="connsiteX0" fmla="*/ 0 w 4000500"/>
              <a:gd name="connsiteY0" fmla="*/ 0 h 5143500"/>
              <a:gd name="connsiteX1" fmla="*/ 4000500 w 4000500"/>
              <a:gd name="connsiteY1" fmla="*/ 0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4000500"/>
              <a:gd name="connsiteY0" fmla="*/ 0 h 5143500"/>
              <a:gd name="connsiteX1" fmla="*/ 432547 w 4000500"/>
              <a:gd name="connsiteY1" fmla="*/ 8964 h 5143500"/>
              <a:gd name="connsiteX2" fmla="*/ 4000500 w 4000500"/>
              <a:gd name="connsiteY2" fmla="*/ 5143500 h 5143500"/>
              <a:gd name="connsiteX3" fmla="*/ 0 w 4000500"/>
              <a:gd name="connsiteY3" fmla="*/ 5143500 h 5143500"/>
              <a:gd name="connsiteX4" fmla="*/ 0 w 4000500"/>
              <a:gd name="connsiteY4" fmla="*/ 0 h 5143500"/>
              <a:gd name="connsiteX0" fmla="*/ 0 w 3740523"/>
              <a:gd name="connsiteY0" fmla="*/ 0 h 5143500"/>
              <a:gd name="connsiteX1" fmla="*/ 432547 w 3740523"/>
              <a:gd name="connsiteY1" fmla="*/ 8964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0 h 5143500"/>
              <a:gd name="connsiteX1" fmla="*/ 441511 w 3740523"/>
              <a:gd name="connsiteY1" fmla="*/ 17929 h 5143500"/>
              <a:gd name="connsiteX2" fmla="*/ 3740523 w 3740523"/>
              <a:gd name="connsiteY2" fmla="*/ 5143500 h 5143500"/>
              <a:gd name="connsiteX3" fmla="*/ 0 w 3740523"/>
              <a:gd name="connsiteY3" fmla="*/ 5143500 h 5143500"/>
              <a:gd name="connsiteX4" fmla="*/ 0 w 3740523"/>
              <a:gd name="connsiteY4" fmla="*/ 0 h 5143500"/>
              <a:gd name="connsiteX0" fmla="*/ 0 w 3740523"/>
              <a:gd name="connsiteY0" fmla="*/ 8966 h 5152466"/>
              <a:gd name="connsiteX1" fmla="*/ 441511 w 3740523"/>
              <a:gd name="connsiteY1" fmla="*/ 0 h 5152466"/>
              <a:gd name="connsiteX2" fmla="*/ 3740523 w 3740523"/>
              <a:gd name="connsiteY2" fmla="*/ 5152466 h 5152466"/>
              <a:gd name="connsiteX3" fmla="*/ 0 w 3740523"/>
              <a:gd name="connsiteY3" fmla="*/ 5152466 h 5152466"/>
              <a:gd name="connsiteX4" fmla="*/ 0 w 3740523"/>
              <a:gd name="connsiteY4" fmla="*/ 8966 h 51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523" h="5152466">
                <a:moveTo>
                  <a:pt x="0" y="8966"/>
                </a:moveTo>
                <a:lnTo>
                  <a:pt x="441511" y="0"/>
                </a:lnTo>
                <a:lnTo>
                  <a:pt x="3740523" y="5152466"/>
                </a:lnTo>
                <a:lnTo>
                  <a:pt x="0" y="5152466"/>
                </a:lnTo>
                <a:lnTo>
                  <a:pt x="0" y="8966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0" y="2152234"/>
            <a:ext cx="469905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0" y="2864332"/>
            <a:ext cx="469905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0" y="1389063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73463" y="219076"/>
            <a:ext cx="1165276" cy="805426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11" y="4627422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034911-0302-4AAB-AEF0-815419E29289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0" y="4031450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© 2016 Ipsos.  All rights reserved. Contains Ipsos' Confidential and Proprietary information and may not be disclosed or reproduced without the prior written consent of Ipsos.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schemeClr val="bg1"/>
                </a:solidFill>
              </a:rPr>
              <a:pPr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pic>
        <p:nvPicPr>
          <p:cNvPr id="20" name="Picture 19" descr="IPSOS_GAMECHANGERS_blu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0" r="22774"/>
          <a:stretch/>
        </p:blipFill>
        <p:spPr>
          <a:xfrm>
            <a:off x="6965726" y="4658133"/>
            <a:ext cx="1380186" cy="277168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23" name="Picture 22" descr="IPSOS_GAMECHANGERS_blue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8" t="-9671" b="-1"/>
          <a:stretch/>
        </p:blipFill>
        <p:spPr>
          <a:xfrm>
            <a:off x="8521945" y="4594687"/>
            <a:ext cx="377327" cy="35598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81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26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2" y="1622613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40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54595" cy="4615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3"/>
            <a:ext cx="788767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8" name="Group 87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89" name="Oval 88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ight Triangle 91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3" name="Picture 92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94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37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1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422" y="4610096"/>
            <a:ext cx="6129337" cy="31828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</a:p>
        </p:txBody>
      </p:sp>
    </p:spTree>
    <p:extLst>
      <p:ext uri="{BB962C8B-B14F-4D97-AF65-F5344CB8AC3E}">
        <p14:creationId xmlns:p14="http://schemas.microsoft.com/office/powerpoint/2010/main" val="22843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8" y="1388443"/>
            <a:ext cx="7870391" cy="2643008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defRPr cap="none" baseline="0">
                <a:solidFill>
                  <a:schemeClr val="tx1"/>
                </a:solidFill>
              </a:defRPr>
            </a:lvl2pPr>
            <a:lvl3pPr>
              <a:defRPr cap="none" baseline="0">
                <a:solidFill>
                  <a:schemeClr val="tx1"/>
                </a:solidFill>
              </a:defRPr>
            </a:lvl3pPr>
            <a:lvl4pPr>
              <a:defRPr cap="none" baseline="0"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71" y="1399205"/>
            <a:ext cx="8288337" cy="2639397"/>
          </a:xfrm>
        </p:spPr>
        <p:txBody>
          <a:bodyPr/>
          <a:lstStyle>
            <a:lvl1pPr marL="176206" indent="-17620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30" indent="-16668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21" indent="-17779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35" indent="-17461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14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8252505" y="2571750"/>
            <a:ext cx="891505" cy="2571750"/>
            <a:chOff x="8252496" y="2571750"/>
            <a:chExt cx="891505" cy="2571750"/>
          </a:xfrm>
        </p:grpSpPr>
        <p:grpSp>
          <p:nvGrpSpPr>
            <p:cNvPr id="88" name="Group 87"/>
            <p:cNvGrpSpPr/>
            <p:nvPr userDrawn="1"/>
          </p:nvGrpSpPr>
          <p:grpSpPr>
            <a:xfrm>
              <a:off x="8252496" y="2571750"/>
              <a:ext cx="891505" cy="2571750"/>
              <a:chOff x="12130881" y="3781425"/>
              <a:chExt cx="1310482" cy="3781425"/>
            </a:xfrm>
          </p:grpSpPr>
          <p:sp>
            <p:nvSpPr>
              <p:cNvPr id="89" name="Oval 88"/>
              <p:cNvSpPr>
                <a:spLocks/>
              </p:cNvSpPr>
              <p:nvPr/>
            </p:nvSpPr>
            <p:spPr bwMode="auto">
              <a:xfrm rot="3900000" flipH="1">
                <a:off x="12448596" y="5001406"/>
                <a:ext cx="698400" cy="6976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43"/>
                <a:endParaRPr lang="en-GB" dirty="0">
                  <a:solidFill>
                    <a:srgbClr val="222223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613164" y="4367456"/>
                <a:ext cx="411286" cy="4112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24243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2346781" y="4200525"/>
                <a:ext cx="172831" cy="1728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24243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ight Triangle 91"/>
              <p:cNvSpPr/>
              <p:nvPr/>
            </p:nvSpPr>
            <p:spPr>
              <a:xfrm flipH="1">
                <a:off x="12130881" y="3781425"/>
                <a:ext cx="1310482" cy="3781425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24243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24"/>
              <p:cNvSpPr>
                <a:spLocks/>
              </p:cNvSpPr>
              <p:nvPr/>
            </p:nvSpPr>
            <p:spPr bwMode="auto">
              <a:xfrm rot="3900000" flipH="1">
                <a:off x="12429978" y="5491320"/>
                <a:ext cx="763902" cy="754332"/>
              </a:xfrm>
              <a:custGeom>
                <a:avLst/>
                <a:gdLst/>
                <a:ahLst/>
                <a:cxnLst/>
                <a:rect l="l" t="t" r="r" b="b"/>
                <a:pathLst>
                  <a:path w="763902" h="754332">
                    <a:moveTo>
                      <a:pt x="763902" y="138227"/>
                    </a:moveTo>
                    <a:cubicBezTo>
                      <a:pt x="683802" y="52832"/>
                      <a:pt x="569760" y="0"/>
                      <a:pt x="443365" y="0"/>
                    </a:cubicBezTo>
                    <a:cubicBezTo>
                      <a:pt x="198502" y="0"/>
                      <a:pt x="-1" y="198284"/>
                      <a:pt x="0" y="442881"/>
                    </a:cubicBezTo>
                    <a:cubicBezTo>
                      <a:pt x="-1" y="564384"/>
                      <a:pt x="48982" y="674459"/>
                      <a:pt x="128444" y="7543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43"/>
                <a:endParaRPr lang="en-GB" dirty="0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29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30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2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3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4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5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6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7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8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9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0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1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2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3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4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5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8" y="1388443"/>
            <a:ext cx="7870391" cy="2643008"/>
          </a:xfrm>
        </p:spPr>
        <p:txBody>
          <a:bodyPr vert="horz" lIns="0" tIns="0" rIns="0" bIns="0" rtlCol="0">
            <a:noAutofit/>
          </a:bodyPr>
          <a:lstStyle>
            <a:lvl1pPr>
              <a:defRPr lang="en-US" cap="none" dirty="0" smtClean="0"/>
            </a:lvl1pPr>
            <a:lvl2pPr>
              <a:defRPr lang="en-US" cap="none" baseline="0" dirty="0" smtClean="0"/>
            </a:lvl2pPr>
            <a:lvl3pPr>
              <a:defRPr lang="en-US" cap="none" baseline="0" dirty="0" smtClean="0"/>
            </a:lvl3pPr>
            <a:lvl4pPr>
              <a:defRPr lang="en-US" cap="none" baseline="0" dirty="0" smtClean="0"/>
            </a:lvl4pPr>
            <a:lvl5pPr>
              <a:defRPr lang="en-GB" cap="none" baseline="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8252505" y="2571750"/>
            <a:ext cx="891505" cy="2571750"/>
            <a:chOff x="8252496" y="2571750"/>
            <a:chExt cx="891505" cy="2571750"/>
          </a:xfrm>
        </p:grpSpPr>
        <p:grpSp>
          <p:nvGrpSpPr>
            <p:cNvPr id="32" name="Group 87"/>
            <p:cNvGrpSpPr/>
            <p:nvPr userDrawn="1"/>
          </p:nvGrpSpPr>
          <p:grpSpPr>
            <a:xfrm>
              <a:off x="8252496" y="2571750"/>
              <a:ext cx="891505" cy="2571750"/>
              <a:chOff x="12130881" y="3781425"/>
              <a:chExt cx="1310482" cy="3781425"/>
            </a:xfrm>
          </p:grpSpPr>
          <p:sp>
            <p:nvSpPr>
              <p:cNvPr id="56" name="Oval 88"/>
              <p:cNvSpPr>
                <a:spLocks/>
              </p:cNvSpPr>
              <p:nvPr/>
            </p:nvSpPr>
            <p:spPr bwMode="auto">
              <a:xfrm rot="3900000" flipH="1">
                <a:off x="12448596" y="5001406"/>
                <a:ext cx="698400" cy="69763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43"/>
                <a:endParaRPr lang="en-GB" dirty="0">
                  <a:solidFill>
                    <a:srgbClr val="222223"/>
                  </a:solidFill>
                </a:endParaRPr>
              </a:p>
            </p:txBody>
          </p:sp>
          <p:sp>
            <p:nvSpPr>
              <p:cNvPr id="57" name="Oval 89"/>
              <p:cNvSpPr/>
              <p:nvPr/>
            </p:nvSpPr>
            <p:spPr>
              <a:xfrm>
                <a:off x="12613164" y="4367456"/>
                <a:ext cx="411286" cy="4112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24243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90"/>
              <p:cNvSpPr/>
              <p:nvPr/>
            </p:nvSpPr>
            <p:spPr>
              <a:xfrm>
                <a:off x="12346781" y="4200525"/>
                <a:ext cx="172831" cy="1728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24243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ight Triangle 91"/>
              <p:cNvSpPr/>
              <p:nvPr/>
            </p:nvSpPr>
            <p:spPr>
              <a:xfrm flipH="1">
                <a:off x="12130881" y="3781425"/>
                <a:ext cx="1310482" cy="3781425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24243"/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24"/>
              <p:cNvSpPr>
                <a:spLocks/>
              </p:cNvSpPr>
              <p:nvPr/>
            </p:nvSpPr>
            <p:spPr bwMode="auto">
              <a:xfrm rot="3900000" flipH="1">
                <a:off x="12429978" y="5491320"/>
                <a:ext cx="763902" cy="754332"/>
              </a:xfrm>
              <a:custGeom>
                <a:avLst/>
                <a:gdLst/>
                <a:ahLst/>
                <a:cxnLst/>
                <a:rect l="l" t="t" r="r" b="b"/>
                <a:pathLst>
                  <a:path w="763902" h="754332">
                    <a:moveTo>
                      <a:pt x="763902" y="138227"/>
                    </a:moveTo>
                    <a:cubicBezTo>
                      <a:pt x="683802" y="52832"/>
                      <a:pt x="569760" y="0"/>
                      <a:pt x="443365" y="0"/>
                    </a:cubicBezTo>
                    <a:cubicBezTo>
                      <a:pt x="198502" y="0"/>
                      <a:pt x="-1" y="198284"/>
                      <a:pt x="0" y="442881"/>
                    </a:cubicBezTo>
                    <a:cubicBezTo>
                      <a:pt x="-1" y="564384"/>
                      <a:pt x="48982" y="674459"/>
                      <a:pt x="128444" y="7543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24243"/>
                <a:endParaRPr lang="en-GB" dirty="0">
                  <a:solidFill>
                    <a:srgbClr val="222223"/>
                  </a:solidFill>
                </a:endParaRPr>
              </a:p>
            </p:txBody>
          </p:sp>
        </p:grpSp>
        <p:grpSp>
          <p:nvGrpSpPr>
            <p:cNvPr id="33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34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5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3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4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5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6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7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8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49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50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51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52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53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54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55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5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9" y="1239839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89996" tIns="89996" rIns="89996" bIns="89996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378" indent="-285738">
              <a:defRPr>
                <a:solidFill>
                  <a:schemeClr val="bg1"/>
                </a:solidFill>
              </a:defRPr>
            </a:lvl2pPr>
            <a:lvl3pPr marL="898488" indent="-228591">
              <a:defRPr>
                <a:solidFill>
                  <a:schemeClr val="bg1"/>
                </a:solidFill>
              </a:defRPr>
            </a:lvl3pPr>
            <a:lvl4pPr marL="1257248" indent="-228591">
              <a:defRPr>
                <a:solidFill>
                  <a:schemeClr val="bg1"/>
                </a:solidFill>
              </a:defRPr>
            </a:lvl4pPr>
            <a:lvl5pPr marL="1612833" indent="-22859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9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9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9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34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77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10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9" y="1239839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89996" tIns="89996" rIns="89996" bIns="89996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378" indent="-285738">
              <a:defRPr>
                <a:solidFill>
                  <a:schemeClr val="bg1"/>
                </a:solidFill>
              </a:defRPr>
            </a:lvl2pPr>
            <a:lvl3pPr marL="898488" indent="-228591">
              <a:defRPr>
                <a:solidFill>
                  <a:schemeClr val="bg1"/>
                </a:solidFill>
              </a:defRPr>
            </a:lvl3pPr>
            <a:lvl4pPr marL="1257248" indent="-228591">
              <a:defRPr>
                <a:solidFill>
                  <a:schemeClr val="bg1"/>
                </a:solidFill>
              </a:defRPr>
            </a:lvl4pPr>
            <a:lvl5pPr marL="1612833" indent="-22859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9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89996" tIns="89996" rIns="89996" bIns="89996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378" indent="-285738">
              <a:defRPr>
                <a:solidFill>
                  <a:schemeClr val="bg1"/>
                </a:solidFill>
              </a:defRPr>
            </a:lvl2pPr>
            <a:lvl3pPr marL="898488" indent="-228591">
              <a:defRPr>
                <a:solidFill>
                  <a:schemeClr val="bg1"/>
                </a:solidFill>
              </a:defRPr>
            </a:lvl3pPr>
            <a:lvl4pPr marL="1257248" indent="-228591">
              <a:defRPr>
                <a:solidFill>
                  <a:schemeClr val="bg1"/>
                </a:solidFill>
              </a:defRPr>
            </a:lvl4pPr>
            <a:lvl5pPr marL="1612833" indent="-22859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9533" y="2150333"/>
            <a:ext cx="407899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9533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54" y="4031452"/>
            <a:ext cx="4444025" cy="260192"/>
          </a:xfrm>
          <a:prstGeom prst="rect">
            <a:avLst/>
          </a:prstGeom>
        </p:spPr>
        <p:txBody>
          <a:bodyPr lIns="62192" tIns="31097" rIns="62192" bIns="31097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 defTabSz="924243"/>
            <a:r>
              <a:rPr lang="en-GB" dirty="0" smtClean="0">
                <a:solidFill>
                  <a:srgbClr val="888B8D"/>
                </a:solidFill>
              </a:rPr>
              <a:t>© 2016 Ipsos.  All rights reserved. Contains Ipsos' Confidential and Proprietary information  and may not be disclosed or reproduced without the prior written consent of Ipsos.</a:t>
            </a:r>
            <a:endParaRPr lang="en-US" dirty="0">
              <a:solidFill>
                <a:srgbClr val="888B8D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769533" y="1389064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823710" y="592865"/>
            <a:ext cx="1024825" cy="722153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4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9" y="1122853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cap="none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cap="none" baseline="0">
                <a:solidFill>
                  <a:schemeClr val="bg2"/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1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19600" cy="5162550"/>
          </a:xfrm>
          <a:custGeom>
            <a:avLst/>
            <a:gdLst/>
            <a:ahLst/>
            <a:cxnLst/>
            <a:rect l="l" t="t" r="r" b="b"/>
            <a:pathLst>
              <a:path w="4419600" h="5162550">
                <a:moveTo>
                  <a:pt x="0" y="0"/>
                </a:moveTo>
                <a:lnTo>
                  <a:pt x="2737157" y="0"/>
                </a:lnTo>
                <a:lnTo>
                  <a:pt x="4419600" y="5162550"/>
                </a:lnTo>
                <a:lnTo>
                  <a:pt x="0" y="516255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9" y="1122853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cap="none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cap="none" baseline="0">
                <a:solidFill>
                  <a:schemeClr val="bg2"/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8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376" y="248323"/>
            <a:ext cx="672579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50" y="1388443"/>
            <a:ext cx="7870391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252496" y="2571750"/>
            <a:ext cx="891505" cy="2571750"/>
            <a:chOff x="12130881" y="3781425"/>
            <a:chExt cx="1310482" cy="3781425"/>
          </a:xfrm>
        </p:grpSpPr>
        <p:sp>
          <p:nvSpPr>
            <p:cNvPr id="37" name="Oval 36"/>
            <p:cNvSpPr>
              <a:spLocks/>
            </p:cNvSpPr>
            <p:nvPr/>
          </p:nvSpPr>
          <p:spPr bwMode="auto">
            <a:xfrm rot="3900000" flipH="1">
              <a:off x="12448596" y="5001406"/>
              <a:ext cx="698400" cy="69763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2613164" y="4367456"/>
              <a:ext cx="411286" cy="411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2346781" y="4200525"/>
              <a:ext cx="172831" cy="1728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12130881" y="3781425"/>
              <a:ext cx="1310482" cy="3781425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 descr="IPSOS_GAMECHANGERS_blu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755928"/>
              <a:ext cx="554656" cy="523425"/>
            </a:xfrm>
            <a:prstGeom prst="rect">
              <a:avLst/>
            </a:prstGeom>
          </p:spPr>
        </p:pic>
        <p:sp>
          <p:nvSpPr>
            <p:cNvPr id="42" name="Oval 24"/>
            <p:cNvSpPr>
              <a:spLocks/>
            </p:cNvSpPr>
            <p:nvPr/>
          </p:nvSpPr>
          <p:spPr bwMode="auto">
            <a:xfrm rot="3900000" flipH="1">
              <a:off x="12429978" y="5491320"/>
              <a:ext cx="763902" cy="754332"/>
            </a:xfrm>
            <a:custGeom>
              <a:avLst/>
              <a:gdLst/>
              <a:ahLst/>
              <a:cxnLst/>
              <a:rect l="l" t="t" r="r" b="b"/>
              <a:pathLst>
                <a:path w="763902" h="754332">
                  <a:moveTo>
                    <a:pt x="763902" y="138227"/>
                  </a:moveTo>
                  <a:cubicBezTo>
                    <a:pt x="683802" y="52832"/>
                    <a:pt x="569760" y="0"/>
                    <a:pt x="443365" y="0"/>
                  </a:cubicBezTo>
                  <a:cubicBezTo>
                    <a:pt x="198502" y="0"/>
                    <a:pt x="-1" y="198284"/>
                    <a:pt x="0" y="442881"/>
                  </a:cubicBezTo>
                  <a:cubicBezTo>
                    <a:pt x="-1" y="564384"/>
                    <a:pt x="48982" y="674459"/>
                    <a:pt x="128444" y="754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21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9" y="1122853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cap="none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cap="none" baseline="0">
                <a:solidFill>
                  <a:schemeClr val="bg2"/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6"/>
            <a:ext cx="4392706" cy="5143499"/>
          </a:xfrm>
          <a:custGeom>
            <a:avLst/>
            <a:gdLst/>
            <a:ahLst/>
            <a:cxnLst/>
            <a:rect l="l" t="t" r="r" b="b"/>
            <a:pathLst>
              <a:path w="4392706" h="5143499">
                <a:moveTo>
                  <a:pt x="0" y="0"/>
                </a:moveTo>
                <a:lnTo>
                  <a:pt x="2719223" y="0"/>
                </a:lnTo>
                <a:lnTo>
                  <a:pt x="4392706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8166" cy="5143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4" y="2136386"/>
            <a:ext cx="2145875" cy="747897"/>
          </a:xfrm>
        </p:spPr>
        <p:txBody>
          <a:bodyPr anchor="ctr"/>
          <a:lstStyle>
            <a:lvl1pPr>
              <a:defRPr sz="2700" cap="none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1104" y="2136386"/>
            <a:ext cx="2145875" cy="747897"/>
          </a:xfrm>
        </p:spPr>
        <p:txBody>
          <a:bodyPr anchor="ctr"/>
          <a:lstStyle>
            <a:lvl1pPr>
              <a:defRPr sz="2700" cap="none" baseline="0"/>
            </a:lvl1pPr>
          </a:lstStyle>
          <a:p>
            <a:r>
              <a:rPr lang="en-GB" dirty="0" smtClean="0"/>
              <a:t>Title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r>
              <a:rPr lang="en-GB" dirty="0" smtClean="0"/>
              <a:t> </a:t>
            </a:r>
            <a:r>
              <a:rPr lang="en-GB" dirty="0" err="1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4679249"/>
            <a:ext cx="1867882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20" y="4659209"/>
            <a:ext cx="560381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 defTabSz="924243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rgbClr val="888B8D"/>
                </a:solidFill>
              </a:rPr>
              <a:pPr marL="3240" defTabSz="924243">
                <a:spcBef>
                  <a:spcPts val="816"/>
                </a:spcBef>
              </a:pPr>
              <a:t>‹Nº›</a:t>
            </a:fld>
            <a:endParaRPr lang="en-GB" sz="700" dirty="0" smtClean="0">
              <a:solidFill>
                <a:srgbClr val="888B8D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40288" cy="5143500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438900"/>
              <a:gd name="connsiteY0" fmla="*/ 0 h 5143500"/>
              <a:gd name="connsiteX1" fmla="*/ 4654924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" fmla="*/ 0 w 6340288"/>
              <a:gd name="connsiteY0" fmla="*/ 0 h 5143500"/>
              <a:gd name="connsiteX1" fmla="*/ 4654924 w 6340288"/>
              <a:gd name="connsiteY1" fmla="*/ 0 h 5143500"/>
              <a:gd name="connsiteX2" fmla="*/ 6340288 w 6340288"/>
              <a:gd name="connsiteY2" fmla="*/ 5143500 h 5143500"/>
              <a:gd name="connsiteX3" fmla="*/ 0 w 6340288"/>
              <a:gd name="connsiteY3" fmla="*/ 5143500 h 5143500"/>
              <a:gd name="connsiteX4" fmla="*/ 0 w 6340288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0288" h="5143500">
                <a:moveTo>
                  <a:pt x="0" y="0"/>
                </a:moveTo>
                <a:lnTo>
                  <a:pt x="4654924" y="0"/>
                </a:lnTo>
                <a:lnTo>
                  <a:pt x="634028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09" y="1531475"/>
            <a:ext cx="3569511" cy="1024896"/>
          </a:xfrm>
        </p:spPr>
        <p:txBody>
          <a:bodyPr anchor="ctr"/>
          <a:lstStyle>
            <a:lvl1pPr>
              <a:defRPr sz="3700" cap="none" baseline="0"/>
            </a:lvl1pPr>
          </a:lstStyle>
          <a:p>
            <a:r>
              <a:rPr lang="en-US" dirty="0" smtClean="0"/>
              <a:t>Subject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09" y="2724527"/>
            <a:ext cx="3569511" cy="1816529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tabLst/>
              <a:defRPr cap="none" baseline="0">
                <a:solidFill>
                  <a:schemeClr val="tx1"/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MORE COMPLETE TITLE</a:t>
            </a:r>
          </a:p>
          <a:p>
            <a:pPr lvl="1"/>
            <a:r>
              <a:rPr lang="en-US" dirty="0" smtClean="0"/>
              <a:t>Body text: Lorem ipsum dolor sit amet, consectetuer adipiscing elit. Maecenas porttitor congue massa.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Pellentesque habitant morbi tristique senectus et netus et malesuada fames ac turpis egestas. Proin pharetra nonummy pede. Mauris et </a:t>
            </a:r>
            <a:r>
              <a:rPr lang="en-US" dirty="0" err="1" smtClean="0"/>
              <a:t>orci</a:t>
            </a:r>
            <a:r>
              <a:rPr lang="en-US" dirty="0" smtClean="0"/>
              <a:t>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8324"/>
            <a:ext cx="356951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Related phrase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7166098" y="922544"/>
            <a:ext cx="1081211" cy="1080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85163" y="2987329"/>
            <a:ext cx="1384960" cy="13845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46169" y="3098176"/>
            <a:ext cx="381308" cy="3812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163717" y="838983"/>
            <a:ext cx="167181" cy="1671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2" tIns="31097" rIns="62192" bIns="31097" rtlCol="0" anchor="ctr"/>
          <a:lstStyle/>
          <a:p>
            <a:pPr algn="ctr" defTabSz="924243"/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2217" y="809747"/>
            <a:ext cx="2979602" cy="2978781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689" y="3486272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071" y="3486272"/>
            <a:ext cx="3843754" cy="657105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689" y="1831104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071" y="1831104"/>
            <a:ext cx="384375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89" y="1388448"/>
            <a:ext cx="3843754" cy="442661"/>
          </a:xfrm>
          <a:solidFill>
            <a:schemeClr val="tx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071" y="1388448"/>
            <a:ext cx="3843754" cy="442661"/>
          </a:xfrm>
          <a:solidFill>
            <a:schemeClr val="accent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33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205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33" y="1831104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205" y="1831104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33" y="1388448"/>
            <a:ext cx="2561614" cy="442661"/>
          </a:xfrm>
          <a:solidFill>
            <a:schemeClr val="tx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205" y="1388448"/>
            <a:ext cx="2561614" cy="442661"/>
          </a:xfrm>
          <a:solidFill>
            <a:schemeClr val="accent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1029" y="3481305"/>
            <a:ext cx="2561614" cy="785512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1029" y="1831104"/>
            <a:ext cx="2561614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1029" y="1388448"/>
            <a:ext cx="2561614" cy="442661"/>
          </a:xfrm>
          <a:solidFill>
            <a:schemeClr val="accent6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3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0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337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07" y="1831104"/>
            <a:ext cx="1948830" cy="1550392"/>
          </a:xfrm>
        </p:spPr>
        <p:txBody>
          <a:bodyPr lIns="71997" tIns="71997" rIns="71997" bIns="71997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07" y="1388445"/>
            <a:ext cx="1948830" cy="442660"/>
          </a:xfrm>
          <a:solidFill>
            <a:schemeClr val="tx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337" y="1388445"/>
            <a:ext cx="1948830" cy="442660"/>
          </a:xfrm>
          <a:solidFill>
            <a:schemeClr val="accent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337" y="1831104"/>
            <a:ext cx="1948830" cy="1550392"/>
          </a:xfrm>
        </p:spPr>
        <p:txBody>
          <a:bodyPr lIns="71997" tIns="71997" rIns="71997" bIns="71997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366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3665" y="1388445"/>
            <a:ext cx="1948830" cy="442660"/>
          </a:xfrm>
          <a:solidFill>
            <a:schemeClr val="accent6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3665" y="1831104"/>
            <a:ext cx="1948830" cy="1550392"/>
          </a:xfrm>
        </p:spPr>
        <p:txBody>
          <a:bodyPr lIns="71997" tIns="71997" rIns="71997" bIns="71997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7995" y="3481305"/>
            <a:ext cx="1948830" cy="840694"/>
          </a:xfrm>
        </p:spPr>
        <p:txBody>
          <a:bodyPr/>
          <a:lstStyle>
            <a:lvl1pPr>
              <a:defRPr lang="en-US" sz="12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7995" y="1388445"/>
            <a:ext cx="1948830" cy="442660"/>
          </a:xfrm>
          <a:solidFill>
            <a:schemeClr val="accent3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7995" y="1831104"/>
            <a:ext cx="1948830" cy="1550392"/>
          </a:xfrm>
        </p:spPr>
        <p:txBody>
          <a:bodyPr lIns="71997" tIns="71997" rIns="71997" bIns="71997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2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96" y="1388448"/>
            <a:ext cx="3864347" cy="442661"/>
          </a:xfrm>
          <a:solidFill>
            <a:schemeClr val="tx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2927" y="1388448"/>
            <a:ext cx="3873898" cy="442661"/>
          </a:xfrm>
          <a:solidFill>
            <a:schemeClr val="accent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696" y="2001692"/>
            <a:ext cx="3864347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2927" y="2001692"/>
            <a:ext cx="3873898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422" y="4610096"/>
            <a:ext cx="6129337" cy="31828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</a:p>
        </p:txBody>
      </p:sp>
    </p:spTree>
    <p:extLst>
      <p:ext uri="{BB962C8B-B14F-4D97-AF65-F5344CB8AC3E}">
        <p14:creationId xmlns:p14="http://schemas.microsoft.com/office/powerpoint/2010/main" val="37847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695" y="1388449"/>
            <a:ext cx="2654085" cy="442661"/>
          </a:xfrm>
          <a:solidFill>
            <a:schemeClr val="tx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272" y="1388448"/>
            <a:ext cx="2654085" cy="442661"/>
          </a:xfrm>
          <a:solidFill>
            <a:schemeClr val="accent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2738" y="1388449"/>
            <a:ext cx="2654085" cy="442661"/>
          </a:xfrm>
          <a:solidFill>
            <a:schemeClr val="accent6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368" y="2001692"/>
            <a:ext cx="2654086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266" y="2001692"/>
            <a:ext cx="2654086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2739" y="2001692"/>
            <a:ext cx="2654086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422" y="4610096"/>
            <a:ext cx="6129337" cy="31828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</a:p>
        </p:txBody>
      </p:sp>
    </p:spTree>
    <p:extLst>
      <p:ext uri="{BB962C8B-B14F-4D97-AF65-F5344CB8AC3E}">
        <p14:creationId xmlns:p14="http://schemas.microsoft.com/office/powerpoint/2010/main" val="238321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36" y="1388448"/>
            <a:ext cx="1912119" cy="442661"/>
          </a:xfrm>
          <a:solidFill>
            <a:schemeClr val="tx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201" y="1388448"/>
            <a:ext cx="1912119" cy="442661"/>
          </a:xfrm>
          <a:solidFill>
            <a:schemeClr val="accent2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3865" y="1388448"/>
            <a:ext cx="1912119" cy="442661"/>
          </a:xfrm>
          <a:solidFill>
            <a:schemeClr val="accent6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0532" y="1388448"/>
            <a:ext cx="1912119" cy="442661"/>
          </a:xfrm>
          <a:solidFill>
            <a:schemeClr val="accent3"/>
          </a:solidFill>
        </p:spPr>
        <p:txBody>
          <a:bodyPr lIns="73456" rIns="24485" anchor="ctr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 sz="160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1" indent="-137127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36" y="2001692"/>
            <a:ext cx="1912119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201" y="2001692"/>
            <a:ext cx="1912119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3865" y="2001692"/>
            <a:ext cx="1912119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0532" y="2001692"/>
            <a:ext cx="1912119" cy="2029761"/>
          </a:xfrm>
        </p:spPr>
        <p:txBody>
          <a:bodyPr lIns="73456" rIns="24485"/>
          <a:lstStyle>
            <a:lvl1pPr>
              <a:defRPr sz="1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422" y="4610096"/>
            <a:ext cx="6129337" cy="31828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</a:p>
        </p:txBody>
      </p:sp>
    </p:spTree>
    <p:extLst>
      <p:ext uri="{BB962C8B-B14F-4D97-AF65-F5344CB8AC3E}">
        <p14:creationId xmlns:p14="http://schemas.microsoft.com/office/powerpoint/2010/main" val="23335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643468"/>
            <a:ext cx="8646971" cy="4615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0" y="243073"/>
            <a:ext cx="6718167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451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29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6468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7915" y="1239836"/>
            <a:ext cx="684522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 dirty="0" smtClean="0"/>
              <a:t>Insert picture from file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25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6468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3701" y="1918036"/>
            <a:ext cx="2625725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2"/>
            <a:r>
              <a:rPr lang="en-US" dirty="0" smtClean="0"/>
              <a:t>1st Level</a:t>
            </a:r>
          </a:p>
          <a:p>
            <a:pPr lvl="3"/>
            <a:r>
              <a:rPr lang="en-US" dirty="0" smtClean="0"/>
              <a:t>2nd Level</a:t>
            </a:r>
          </a:p>
          <a:p>
            <a:pPr lvl="4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0990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2437" y="1239836"/>
            <a:ext cx="1941711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46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480243" y="1618458"/>
            <a:ext cx="1515340" cy="24513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808779" y="1707294"/>
            <a:ext cx="1501361" cy="24203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/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3422" y="4610096"/>
            <a:ext cx="6129337" cy="31828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Question and Base</a:t>
            </a:r>
          </a:p>
        </p:txBody>
      </p:sp>
    </p:spTree>
    <p:extLst>
      <p:ext uri="{BB962C8B-B14F-4D97-AF65-F5344CB8AC3E}">
        <p14:creationId xmlns:p14="http://schemas.microsoft.com/office/powerpoint/2010/main" val="11442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" y="6"/>
            <a:ext cx="4392705" cy="5143499"/>
          </a:xfrm>
          <a:custGeom>
            <a:avLst/>
            <a:gdLst/>
            <a:ahLst/>
            <a:cxnLst/>
            <a:rect l="l" t="t" r="r" b="b"/>
            <a:pathLst>
              <a:path w="4392705" h="5143499">
                <a:moveTo>
                  <a:pt x="0" y="0"/>
                </a:moveTo>
                <a:lnTo>
                  <a:pt x="2719222" y="0"/>
                </a:lnTo>
                <a:lnTo>
                  <a:pt x="4392705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774" y="1388449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cap="none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21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43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43"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3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4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6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1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60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61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Green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" y="0"/>
            <a:ext cx="6223749" cy="5143500"/>
          </a:xfrm>
          <a:custGeom>
            <a:avLst/>
            <a:gdLst/>
            <a:ahLst/>
            <a:cxnLst/>
            <a:rect l="l" t="t" r="r" b="b"/>
            <a:pathLst>
              <a:path w="6223749" h="5143500">
                <a:moveTo>
                  <a:pt x="0" y="0"/>
                </a:moveTo>
                <a:lnTo>
                  <a:pt x="4532367" y="0"/>
                </a:lnTo>
                <a:lnTo>
                  <a:pt x="6223749" y="5143499"/>
                </a:lnTo>
                <a:lnTo>
                  <a:pt x="1" y="5143500"/>
                </a:lnTo>
                <a:lnTo>
                  <a:pt x="0" y="5143485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9008" y="2102792"/>
            <a:ext cx="2190693" cy="747897"/>
          </a:xfrm>
        </p:spPr>
        <p:txBody>
          <a:bodyPr anchor="ctr"/>
          <a:lstStyle>
            <a:lvl1pPr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21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43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43"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2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3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1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8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ox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0" y="6"/>
            <a:ext cx="4392706" cy="5143499"/>
          </a:xfrm>
          <a:custGeom>
            <a:avLst/>
            <a:gdLst/>
            <a:ahLst/>
            <a:cxnLst/>
            <a:rect l="l" t="t" r="r" b="b"/>
            <a:pathLst>
              <a:path w="4392706" h="5143499">
                <a:moveTo>
                  <a:pt x="0" y="0"/>
                </a:moveTo>
                <a:lnTo>
                  <a:pt x="2719223" y="0"/>
                </a:lnTo>
                <a:lnTo>
                  <a:pt x="4392706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054" y="1388449"/>
            <a:ext cx="4216925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cap="none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tabLst/>
              <a:defRPr sz="2200" cap="none" baseline="0">
                <a:solidFill>
                  <a:schemeClr val="bg1">
                    <a:alpha val="70000"/>
                  </a:schemeClr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amet, consectetuer adipiscing elit. Maecenas porttitor congue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21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43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43"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4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6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1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5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wide image [Red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9050" y="2033550"/>
            <a:ext cx="1982834" cy="886397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r>
              <a:rPr lang="en-US" dirty="0" smtClean="0"/>
              <a:t> </a:t>
            </a:r>
            <a:r>
              <a:rPr lang="en-US" dirty="0" err="1" smtClean="0"/>
              <a:t>title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21" y="4665811"/>
            <a:ext cx="382425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 defTabSz="924243"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>
                <a:solidFill>
                  <a:prstClr val="white"/>
                </a:solidFill>
              </a:rPr>
              <a:pPr defTabSz="924243"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9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0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2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5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6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1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5" name="Gruppieren 34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6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9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ll1_Text Op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9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3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1_Bullets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9"/>
            <a:ext cx="7885666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3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3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2_Bullets On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1399205"/>
            <a:ext cx="8653462" cy="263939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3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1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6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Title Only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8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0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2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5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6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1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5" name="Gruppieren 34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6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2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162" cy="51435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2947" y="2152234"/>
            <a:ext cx="4078999" cy="508645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2947" y="2864332"/>
            <a:ext cx="4078999" cy="13323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2946" y="4031450"/>
            <a:ext cx="4444025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© 2016 Ipsos.  All rights reserved. Contains Ipsos' Confidential and Proprietary information  and may not be disclosed or reproduced without the prior written consent of Ipsos.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2947" y="1389063"/>
            <a:ext cx="407899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669405" y="204788"/>
            <a:ext cx="1143000" cy="805426"/>
          </a:xfrm>
          <a:noFill/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6522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Text Opti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377" y="1388449"/>
            <a:ext cx="7885666" cy="264300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3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9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l3_Bullets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71" y="1399205"/>
            <a:ext cx="8288337" cy="2639397"/>
          </a:xfrm>
        </p:spPr>
        <p:txBody>
          <a:bodyPr/>
          <a:lstStyle>
            <a:lvl1pPr marL="176206" indent="-17620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30" indent="-16668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>
                <a:solidFill>
                  <a:schemeClr val="bg1"/>
                </a:solidFill>
              </a:defRPr>
            </a:lvl2pPr>
            <a:lvl3pPr marL="692121" indent="-17779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35" indent="-17461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0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3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9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0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3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6" name="Gruppieren 35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7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8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40522" cy="5143500"/>
          </a:xfrm>
          <a:custGeom>
            <a:avLst/>
            <a:gdLst/>
            <a:ahLst/>
            <a:cxnLst/>
            <a:rect l="l" t="t" r="r" b="b"/>
            <a:pathLst>
              <a:path w="3740522" h="5143500">
                <a:moveTo>
                  <a:pt x="0" y="0"/>
                </a:moveTo>
                <a:lnTo>
                  <a:pt x="447251" y="0"/>
                </a:lnTo>
                <a:lnTo>
                  <a:pt x="3740522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6009" y="2150333"/>
            <a:ext cx="4699059" cy="512448"/>
          </a:xfr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 dirty="0" smtClean="0"/>
              <a:t>Impact word(s)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6009" y="2864332"/>
            <a:ext cx="4699059" cy="1332300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 marL="92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Job title, date, or other relevant presenter info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176009" y="1389064"/>
            <a:ext cx="4699059" cy="637454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Full presentation title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7689036" y="672879"/>
            <a:ext cx="1165276" cy="63341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 dirty="0" smtClean="0"/>
              <a:t>Client Logo</a:t>
            </a:r>
            <a:br>
              <a:rPr lang="en-GB" dirty="0" smtClean="0"/>
            </a:br>
            <a:r>
              <a:rPr lang="en-GB" dirty="0" smtClean="0"/>
              <a:t>(delete if unused)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7320" y="4627423"/>
            <a:ext cx="560381" cy="26019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defTabSz="924243"/>
            <a:fld id="{7F034911-0302-4AAB-AEF0-815419E29289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 defTabSz="924243"/>
              <a:t>‹Nº›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6009" y="4031451"/>
            <a:ext cx="4699059" cy="595972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defTabSz="924243"/>
            <a:r>
              <a:rPr lang="en-GB" dirty="0" smtClean="0">
                <a:solidFill>
                  <a:srgbClr val="C8C9C7">
                    <a:lumMod val="75000"/>
                  </a:srgbClr>
                </a:solidFill>
              </a:rPr>
              <a:t>© 2016 Ipsos.  All rights reserved. Contains Ipsos' Confidential and Proprietary information and may not be disclosed or reproduced without the prior written consent of Ipsos.</a:t>
            </a:r>
            <a:endParaRPr lang="en-GB" dirty="0">
              <a:solidFill>
                <a:srgbClr val="C8C9C7">
                  <a:lumMod val="75000"/>
                </a:srgb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100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 userDrawn="1"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prstClr val="white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390" y="1622615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235" y="1622615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9" y="248328"/>
            <a:ext cx="6718167" cy="841337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2800" b="1" cap="none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3079" y="1622615"/>
            <a:ext cx="1211263" cy="1209675"/>
          </a:xfrm>
          <a:prstGeom prst="ellipse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13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4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7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8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2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4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5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6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7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8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29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0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1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2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3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34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grpSp>
        <p:nvGrpSpPr>
          <p:cNvPr id="38" name="Gruppieren 37"/>
          <p:cNvGrpSpPr>
            <a:grpSpLocks noChangeAspect="1"/>
          </p:cNvGrpSpPr>
          <p:nvPr userDrawn="1"/>
        </p:nvGrpSpPr>
        <p:grpSpPr>
          <a:xfrm>
            <a:off x="7803537" y="216000"/>
            <a:ext cx="1081168" cy="180000"/>
            <a:chOff x="7386638" y="168276"/>
            <a:chExt cx="1468437" cy="244475"/>
          </a:xfrm>
          <a:solidFill>
            <a:schemeClr val="bg1"/>
          </a:solidFill>
        </p:grpSpPr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3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4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5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6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7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8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9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50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0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9" y="643470"/>
            <a:ext cx="8654595" cy="457048"/>
          </a:xfrm>
        </p:spPr>
        <p:txBody>
          <a:bodyPr/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01" y="248328"/>
            <a:ext cx="6710396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ADD TAG LINE OR BEGINNING OF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371" y="1399205"/>
            <a:ext cx="8288337" cy="2639397"/>
          </a:xfrm>
        </p:spPr>
        <p:txBody>
          <a:bodyPr/>
          <a:lstStyle>
            <a:lvl1pPr marL="176206" indent="-176206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30" indent="-16668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tabLst/>
              <a:defRPr sz="1200"/>
            </a:lvl2pPr>
            <a:lvl3pPr marL="692121" indent="-17779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35" indent="-17461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 dirty="0" smtClean="0"/>
              <a:t>First 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98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1460" cy="51435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039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19600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6371" y="1122848"/>
            <a:ext cx="4100599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ts val="0"/>
              </a:spcBef>
              <a:buNone/>
              <a:tabLst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Title</a:t>
            </a:r>
          </a:p>
          <a:p>
            <a:pPr lvl="1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Maecenas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449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6" y="643468"/>
            <a:ext cx="8654595" cy="4615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388443"/>
            <a:ext cx="8651621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11" name="Picture 10" descr="IPSOS_GAMECHANGERS_blue.png"/>
            <p:cNvPicPr>
              <a:picLocks noChangeAspect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88"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2" name="Picture 11" descr="IPSOS_GAMECHANGERS_blue.png"/>
            <p:cNvPicPr>
              <a:picLocks noChangeAspect="1"/>
            </p:cNvPicPr>
            <p:nvPr userDrawn="1"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10" r="22774"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kern="12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736" y="4755925"/>
            <a:ext cx="69117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© 2016 Ipsos.</a:t>
            </a:r>
            <a:endParaRPr lang="en-GB" sz="1200" dirty="0" smtClean="0">
              <a:solidFill>
                <a:srgbClr val="1C1C1C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18" r:id="rId1"/>
    <p:sldLayoutId id="2147493383" r:id="rId2"/>
    <p:sldLayoutId id="2147493319" r:id="rId3"/>
    <p:sldLayoutId id="2147493322" r:id="rId4"/>
    <p:sldLayoutId id="2147493323" r:id="rId5"/>
    <p:sldLayoutId id="2147493382" r:id="rId6"/>
    <p:sldLayoutId id="2147493314" r:id="rId7"/>
    <p:sldLayoutId id="2147493315" r:id="rId8"/>
    <p:sldLayoutId id="2147493391" r:id="rId9"/>
    <p:sldLayoutId id="2147493388" r:id="rId10"/>
    <p:sldLayoutId id="2147493316" r:id="rId11"/>
    <p:sldLayoutId id="2147493390" r:id="rId12"/>
    <p:sldLayoutId id="2147493317" r:id="rId13"/>
    <p:sldLayoutId id="2147493331" r:id="rId14"/>
    <p:sldLayoutId id="2147493332" r:id="rId15"/>
    <p:sldLayoutId id="2147493333" r:id="rId16"/>
    <p:sldLayoutId id="2147493334" r:id="rId17"/>
    <p:sldLayoutId id="2147493335" r:id="rId18"/>
    <p:sldLayoutId id="2147493336" r:id="rId19"/>
    <p:sldLayoutId id="2147493339" r:id="rId20"/>
    <p:sldLayoutId id="2147493340" r:id="rId21"/>
    <p:sldLayoutId id="2147493392" r:id="rId22"/>
    <p:sldLayoutId id="2147493393" r:id="rId23"/>
    <p:sldLayoutId id="2147493394" r:id="rId24"/>
    <p:sldLayoutId id="2147493395" r:id="rId25"/>
    <p:sldLayoutId id="2147493346" r:id="rId26"/>
    <p:sldLayoutId id="2147493353" r:id="rId27"/>
    <p:sldLayoutId id="2147493386" r:id="rId28"/>
    <p:sldLayoutId id="2147493356" r:id="rId29"/>
    <p:sldLayoutId id="2147493385" r:id="rId30"/>
    <p:sldLayoutId id="2147493379" r:id="rId31"/>
    <p:sldLayoutId id="2147493380" r:id="rId32"/>
    <p:sldLayoutId id="2147493384" r:id="rId33"/>
    <p:sldLayoutId id="2147493396" r:id="rId34"/>
    <p:sldLayoutId id="2147493397" r:id="rId35"/>
    <p:sldLayoutId id="2147493398" r:id="rId36"/>
    <p:sldLayoutId id="2147493399" r:id="rId37"/>
    <p:sldLayoutId id="2147493389" r:id="rId38"/>
    <p:sldLayoutId id="2147493387" r:id="rId39"/>
  </p:sldLayoutIdLst>
  <p:timing>
    <p:tnLst>
      <p:par>
        <p:cTn id="1" dur="indefinite" restart="never" nodeType="tmRoot"/>
      </p:par>
    </p:tnLst>
  </p:timing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pieren 86"/>
          <p:cNvGrpSpPr/>
          <p:nvPr/>
        </p:nvGrpSpPr>
        <p:grpSpPr>
          <a:xfrm>
            <a:off x="6965734" y="4629150"/>
            <a:ext cx="1949815" cy="320400"/>
            <a:chOff x="6965726" y="4629150"/>
            <a:chExt cx="1949815" cy="320400"/>
          </a:xfrm>
        </p:grpSpPr>
        <p:sp>
          <p:nvSpPr>
            <p:cNvPr id="3119" name="Freeform 72"/>
            <p:cNvSpPr>
              <a:spLocks noEditPoints="1"/>
            </p:cNvSpPr>
            <p:nvPr userDrawn="1"/>
          </p:nvSpPr>
          <p:spPr bwMode="auto">
            <a:xfrm>
              <a:off x="6965726" y="4787900"/>
              <a:ext cx="1339850" cy="111125"/>
            </a:xfrm>
            <a:custGeom>
              <a:avLst/>
              <a:gdLst>
                <a:gd name="T0" fmla="*/ 867 w 867"/>
                <a:gd name="T1" fmla="*/ 50 h 72"/>
                <a:gd name="T2" fmla="*/ 836 w 867"/>
                <a:gd name="T3" fmla="*/ 11 h 72"/>
                <a:gd name="T4" fmla="*/ 836 w 867"/>
                <a:gd name="T5" fmla="*/ 0 h 72"/>
                <a:gd name="T6" fmla="*/ 852 w 867"/>
                <a:gd name="T7" fmla="*/ 52 h 72"/>
                <a:gd name="T8" fmla="*/ 808 w 867"/>
                <a:gd name="T9" fmla="*/ 48 h 72"/>
                <a:gd name="T10" fmla="*/ 785 w 867"/>
                <a:gd name="T11" fmla="*/ 23 h 72"/>
                <a:gd name="T12" fmla="*/ 758 w 867"/>
                <a:gd name="T13" fmla="*/ 13 h 72"/>
                <a:gd name="T14" fmla="*/ 758 w 867"/>
                <a:gd name="T15" fmla="*/ 43 h 72"/>
                <a:gd name="T16" fmla="*/ 787 w 867"/>
                <a:gd name="T17" fmla="*/ 71 h 72"/>
                <a:gd name="T18" fmla="*/ 789 w 867"/>
                <a:gd name="T19" fmla="*/ 38 h 72"/>
                <a:gd name="T20" fmla="*/ 780 w 867"/>
                <a:gd name="T21" fmla="*/ 1 h 72"/>
                <a:gd name="T22" fmla="*/ 679 w 867"/>
                <a:gd name="T23" fmla="*/ 71 h 72"/>
                <a:gd name="T24" fmla="*/ 695 w 867"/>
                <a:gd name="T25" fmla="*/ 58 h 72"/>
                <a:gd name="T26" fmla="*/ 728 w 867"/>
                <a:gd name="T27" fmla="*/ 29 h 72"/>
                <a:gd name="T28" fmla="*/ 731 w 867"/>
                <a:gd name="T29" fmla="*/ 14 h 72"/>
                <a:gd name="T30" fmla="*/ 679 w 867"/>
                <a:gd name="T31" fmla="*/ 71 h 72"/>
                <a:gd name="T32" fmla="*/ 667 w 867"/>
                <a:gd name="T33" fmla="*/ 33 h 72"/>
                <a:gd name="T34" fmla="*/ 653 w 867"/>
                <a:gd name="T35" fmla="*/ 44 h 72"/>
                <a:gd name="T36" fmla="*/ 637 w 867"/>
                <a:gd name="T37" fmla="*/ 12 h 72"/>
                <a:gd name="T38" fmla="*/ 637 w 867"/>
                <a:gd name="T39" fmla="*/ 0 h 72"/>
                <a:gd name="T40" fmla="*/ 656 w 867"/>
                <a:gd name="T41" fmla="*/ 63 h 72"/>
                <a:gd name="T42" fmla="*/ 548 w 867"/>
                <a:gd name="T43" fmla="*/ 71 h 72"/>
                <a:gd name="T44" fmla="*/ 577 w 867"/>
                <a:gd name="T45" fmla="*/ 71 h 72"/>
                <a:gd name="T46" fmla="*/ 578 w 867"/>
                <a:gd name="T47" fmla="*/ 1 h 72"/>
                <a:gd name="T48" fmla="*/ 549 w 867"/>
                <a:gd name="T49" fmla="*/ 1 h 72"/>
                <a:gd name="T50" fmla="*/ 494 w 867"/>
                <a:gd name="T51" fmla="*/ 18 h 72"/>
                <a:gd name="T52" fmla="*/ 485 w 867"/>
                <a:gd name="T53" fmla="*/ 44 h 72"/>
                <a:gd name="T54" fmla="*/ 475 w 867"/>
                <a:gd name="T55" fmla="*/ 71 h 72"/>
                <a:gd name="T56" fmla="*/ 512 w 867"/>
                <a:gd name="T57" fmla="*/ 71 h 72"/>
                <a:gd name="T58" fmla="*/ 486 w 867"/>
                <a:gd name="T59" fmla="*/ 1 h 72"/>
                <a:gd name="T60" fmla="*/ 410 w 867"/>
                <a:gd name="T61" fmla="*/ 71 h 72"/>
                <a:gd name="T62" fmla="*/ 438 w 867"/>
                <a:gd name="T63" fmla="*/ 71 h 72"/>
                <a:gd name="T64" fmla="*/ 438 w 867"/>
                <a:gd name="T65" fmla="*/ 1 h 72"/>
                <a:gd name="T66" fmla="*/ 410 w 867"/>
                <a:gd name="T67" fmla="*/ 1 h 72"/>
                <a:gd name="T68" fmla="*/ 384 w 867"/>
                <a:gd name="T69" fmla="*/ 25 h 72"/>
                <a:gd name="T70" fmla="*/ 354 w 867"/>
                <a:gd name="T71" fmla="*/ 72 h 72"/>
                <a:gd name="T72" fmla="*/ 354 w 867"/>
                <a:gd name="T73" fmla="*/ 59 h 72"/>
                <a:gd name="T74" fmla="*/ 369 w 867"/>
                <a:gd name="T75" fmla="*/ 25 h 72"/>
                <a:gd name="T76" fmla="*/ 286 w 867"/>
                <a:gd name="T77" fmla="*/ 71 h 72"/>
                <a:gd name="T78" fmla="*/ 248 w 867"/>
                <a:gd name="T79" fmla="*/ 41 h 72"/>
                <a:gd name="T80" fmla="*/ 248 w 867"/>
                <a:gd name="T81" fmla="*/ 29 h 72"/>
                <a:gd name="T82" fmla="*/ 285 w 867"/>
                <a:gd name="T83" fmla="*/ 1 h 72"/>
                <a:gd name="T84" fmla="*/ 145 w 867"/>
                <a:gd name="T85" fmla="*/ 71 h 72"/>
                <a:gd name="T86" fmla="*/ 159 w 867"/>
                <a:gd name="T87" fmla="*/ 22 h 72"/>
                <a:gd name="T88" fmla="*/ 205 w 867"/>
                <a:gd name="T89" fmla="*/ 21 h 72"/>
                <a:gd name="T90" fmla="*/ 220 w 867"/>
                <a:gd name="T91" fmla="*/ 71 h 72"/>
                <a:gd name="T92" fmla="*/ 183 w 867"/>
                <a:gd name="T93" fmla="*/ 49 h 72"/>
                <a:gd name="T94" fmla="*/ 145 w 867"/>
                <a:gd name="T95" fmla="*/ 1 h 72"/>
                <a:gd name="T96" fmla="*/ 105 w 867"/>
                <a:gd name="T97" fmla="*/ 18 h 72"/>
                <a:gd name="T98" fmla="*/ 105 w 867"/>
                <a:gd name="T99" fmla="*/ 18 h 72"/>
                <a:gd name="T100" fmla="*/ 92 w 867"/>
                <a:gd name="T101" fmla="*/ 55 h 72"/>
                <a:gd name="T102" fmla="*/ 139 w 867"/>
                <a:gd name="T103" fmla="*/ 71 h 72"/>
                <a:gd name="T104" fmla="*/ 71 w 867"/>
                <a:gd name="T105" fmla="*/ 71 h 72"/>
                <a:gd name="T106" fmla="*/ 64 w 867"/>
                <a:gd name="T107" fmla="*/ 33 h 72"/>
                <a:gd name="T108" fmla="*/ 50 w 867"/>
                <a:gd name="T109" fmla="*/ 44 h 72"/>
                <a:gd name="T110" fmla="*/ 34 w 867"/>
                <a:gd name="T111" fmla="*/ 12 h 72"/>
                <a:gd name="T112" fmla="*/ 34 w 867"/>
                <a:gd name="T113" fmla="*/ 0 h 72"/>
                <a:gd name="T114" fmla="*/ 53 w 867"/>
                <a:gd name="T115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7" h="72">
                  <a:moveTo>
                    <a:pt x="808" y="48"/>
                  </a:moveTo>
                  <a:cubicBezTo>
                    <a:pt x="808" y="65"/>
                    <a:pt x="822" y="72"/>
                    <a:pt x="838" y="72"/>
                  </a:cubicBezTo>
                  <a:cubicBezTo>
                    <a:pt x="857" y="72"/>
                    <a:pt x="867" y="63"/>
                    <a:pt x="867" y="50"/>
                  </a:cubicBezTo>
                  <a:cubicBezTo>
                    <a:pt x="867" y="34"/>
                    <a:pt x="851" y="31"/>
                    <a:pt x="846" y="30"/>
                  </a:cubicBezTo>
                  <a:cubicBezTo>
                    <a:pt x="829" y="25"/>
                    <a:pt x="825" y="25"/>
                    <a:pt x="825" y="19"/>
                  </a:cubicBezTo>
                  <a:cubicBezTo>
                    <a:pt x="825" y="13"/>
                    <a:pt x="831" y="11"/>
                    <a:pt x="836" y="11"/>
                  </a:cubicBezTo>
                  <a:cubicBezTo>
                    <a:pt x="843" y="11"/>
                    <a:pt x="849" y="14"/>
                    <a:pt x="849" y="22"/>
                  </a:cubicBezTo>
                  <a:cubicBezTo>
                    <a:pt x="864" y="22"/>
                    <a:pt x="864" y="22"/>
                    <a:pt x="864" y="22"/>
                  </a:cubicBezTo>
                  <a:cubicBezTo>
                    <a:pt x="864" y="6"/>
                    <a:pt x="851" y="0"/>
                    <a:pt x="836" y="0"/>
                  </a:cubicBezTo>
                  <a:cubicBezTo>
                    <a:pt x="824" y="0"/>
                    <a:pt x="810" y="6"/>
                    <a:pt x="810" y="21"/>
                  </a:cubicBezTo>
                  <a:cubicBezTo>
                    <a:pt x="810" y="34"/>
                    <a:pt x="821" y="38"/>
                    <a:pt x="831" y="40"/>
                  </a:cubicBezTo>
                  <a:cubicBezTo>
                    <a:pt x="841" y="43"/>
                    <a:pt x="852" y="44"/>
                    <a:pt x="852" y="52"/>
                  </a:cubicBezTo>
                  <a:cubicBezTo>
                    <a:pt x="852" y="59"/>
                    <a:pt x="844" y="60"/>
                    <a:pt x="838" y="60"/>
                  </a:cubicBezTo>
                  <a:cubicBezTo>
                    <a:pt x="830" y="60"/>
                    <a:pt x="823" y="57"/>
                    <a:pt x="823" y="48"/>
                  </a:cubicBezTo>
                  <a:lnTo>
                    <a:pt x="808" y="48"/>
                  </a:lnTo>
                  <a:close/>
                  <a:moveTo>
                    <a:pt x="758" y="13"/>
                  </a:moveTo>
                  <a:cubicBezTo>
                    <a:pt x="774" y="13"/>
                    <a:pt x="774" y="13"/>
                    <a:pt x="774" y="13"/>
                  </a:cubicBezTo>
                  <a:cubicBezTo>
                    <a:pt x="781" y="13"/>
                    <a:pt x="785" y="16"/>
                    <a:pt x="785" y="23"/>
                  </a:cubicBezTo>
                  <a:cubicBezTo>
                    <a:pt x="785" y="30"/>
                    <a:pt x="781" y="33"/>
                    <a:pt x="774" y="33"/>
                  </a:cubicBezTo>
                  <a:cubicBezTo>
                    <a:pt x="758" y="33"/>
                    <a:pt x="758" y="33"/>
                    <a:pt x="758" y="33"/>
                  </a:cubicBezTo>
                  <a:lnTo>
                    <a:pt x="758" y="13"/>
                  </a:lnTo>
                  <a:close/>
                  <a:moveTo>
                    <a:pt x="742" y="71"/>
                  </a:moveTo>
                  <a:cubicBezTo>
                    <a:pt x="758" y="71"/>
                    <a:pt x="758" y="71"/>
                    <a:pt x="758" y="71"/>
                  </a:cubicBezTo>
                  <a:cubicBezTo>
                    <a:pt x="758" y="43"/>
                    <a:pt x="758" y="43"/>
                    <a:pt x="758" y="43"/>
                  </a:cubicBezTo>
                  <a:cubicBezTo>
                    <a:pt x="773" y="43"/>
                    <a:pt x="773" y="43"/>
                    <a:pt x="773" y="43"/>
                  </a:cubicBezTo>
                  <a:cubicBezTo>
                    <a:pt x="781" y="43"/>
                    <a:pt x="783" y="47"/>
                    <a:pt x="784" y="54"/>
                  </a:cubicBezTo>
                  <a:cubicBezTo>
                    <a:pt x="785" y="59"/>
                    <a:pt x="785" y="66"/>
                    <a:pt x="787" y="71"/>
                  </a:cubicBezTo>
                  <a:cubicBezTo>
                    <a:pt x="802" y="71"/>
                    <a:pt x="802" y="71"/>
                    <a:pt x="802" y="71"/>
                  </a:cubicBezTo>
                  <a:cubicBezTo>
                    <a:pt x="799" y="67"/>
                    <a:pt x="800" y="59"/>
                    <a:pt x="799" y="54"/>
                  </a:cubicBezTo>
                  <a:cubicBezTo>
                    <a:pt x="799" y="47"/>
                    <a:pt x="797" y="40"/>
                    <a:pt x="789" y="38"/>
                  </a:cubicBezTo>
                  <a:cubicBezTo>
                    <a:pt x="789" y="38"/>
                    <a:pt x="789" y="38"/>
                    <a:pt x="789" y="38"/>
                  </a:cubicBezTo>
                  <a:cubicBezTo>
                    <a:pt x="797" y="35"/>
                    <a:pt x="800" y="28"/>
                    <a:pt x="800" y="20"/>
                  </a:cubicBezTo>
                  <a:cubicBezTo>
                    <a:pt x="800" y="10"/>
                    <a:pt x="792" y="1"/>
                    <a:pt x="780" y="1"/>
                  </a:cubicBezTo>
                  <a:cubicBezTo>
                    <a:pt x="742" y="1"/>
                    <a:pt x="742" y="1"/>
                    <a:pt x="742" y="1"/>
                  </a:cubicBezTo>
                  <a:lnTo>
                    <a:pt x="742" y="71"/>
                  </a:lnTo>
                  <a:close/>
                  <a:moveTo>
                    <a:pt x="679" y="71"/>
                  </a:moveTo>
                  <a:cubicBezTo>
                    <a:pt x="732" y="71"/>
                    <a:pt x="732" y="71"/>
                    <a:pt x="732" y="71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695" y="58"/>
                    <a:pt x="695" y="58"/>
                    <a:pt x="695" y="58"/>
                  </a:cubicBezTo>
                  <a:cubicBezTo>
                    <a:pt x="695" y="41"/>
                    <a:pt x="695" y="41"/>
                    <a:pt x="695" y="41"/>
                  </a:cubicBezTo>
                  <a:cubicBezTo>
                    <a:pt x="728" y="41"/>
                    <a:pt x="728" y="41"/>
                    <a:pt x="728" y="41"/>
                  </a:cubicBezTo>
                  <a:cubicBezTo>
                    <a:pt x="728" y="29"/>
                    <a:pt x="728" y="29"/>
                    <a:pt x="728" y="29"/>
                  </a:cubicBezTo>
                  <a:cubicBezTo>
                    <a:pt x="695" y="29"/>
                    <a:pt x="695" y="29"/>
                    <a:pt x="695" y="29"/>
                  </a:cubicBezTo>
                  <a:cubicBezTo>
                    <a:pt x="695" y="14"/>
                    <a:pt x="695" y="14"/>
                    <a:pt x="695" y="14"/>
                  </a:cubicBezTo>
                  <a:cubicBezTo>
                    <a:pt x="731" y="14"/>
                    <a:pt x="731" y="14"/>
                    <a:pt x="731" y="14"/>
                  </a:cubicBezTo>
                  <a:cubicBezTo>
                    <a:pt x="731" y="1"/>
                    <a:pt x="731" y="1"/>
                    <a:pt x="731" y="1"/>
                  </a:cubicBezTo>
                  <a:cubicBezTo>
                    <a:pt x="679" y="1"/>
                    <a:pt x="679" y="1"/>
                    <a:pt x="679" y="1"/>
                  </a:cubicBezTo>
                  <a:lnTo>
                    <a:pt x="679" y="71"/>
                  </a:lnTo>
                  <a:close/>
                  <a:moveTo>
                    <a:pt x="657" y="71"/>
                  </a:moveTo>
                  <a:cubicBezTo>
                    <a:pt x="667" y="71"/>
                    <a:pt x="667" y="71"/>
                    <a:pt x="667" y="71"/>
                  </a:cubicBezTo>
                  <a:cubicBezTo>
                    <a:pt x="667" y="33"/>
                    <a:pt x="667" y="33"/>
                    <a:pt x="667" y="33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38" y="44"/>
                    <a:pt x="638" y="44"/>
                    <a:pt x="638" y="44"/>
                  </a:cubicBezTo>
                  <a:cubicBezTo>
                    <a:pt x="653" y="44"/>
                    <a:pt x="653" y="44"/>
                    <a:pt x="653" y="44"/>
                  </a:cubicBezTo>
                  <a:cubicBezTo>
                    <a:pt x="652" y="54"/>
                    <a:pt x="647" y="59"/>
                    <a:pt x="637" y="59"/>
                  </a:cubicBezTo>
                  <a:cubicBezTo>
                    <a:pt x="623" y="59"/>
                    <a:pt x="618" y="48"/>
                    <a:pt x="618" y="36"/>
                  </a:cubicBezTo>
                  <a:cubicBezTo>
                    <a:pt x="618" y="24"/>
                    <a:pt x="623" y="12"/>
                    <a:pt x="637" y="12"/>
                  </a:cubicBezTo>
                  <a:cubicBezTo>
                    <a:pt x="644" y="12"/>
                    <a:pt x="650" y="16"/>
                    <a:pt x="651" y="24"/>
                  </a:cubicBezTo>
                  <a:cubicBezTo>
                    <a:pt x="666" y="24"/>
                    <a:pt x="666" y="24"/>
                    <a:pt x="666" y="24"/>
                  </a:cubicBezTo>
                  <a:cubicBezTo>
                    <a:pt x="664" y="8"/>
                    <a:pt x="651" y="0"/>
                    <a:pt x="637" y="0"/>
                  </a:cubicBezTo>
                  <a:cubicBezTo>
                    <a:pt x="615" y="0"/>
                    <a:pt x="603" y="16"/>
                    <a:pt x="603" y="36"/>
                  </a:cubicBezTo>
                  <a:cubicBezTo>
                    <a:pt x="603" y="56"/>
                    <a:pt x="615" y="72"/>
                    <a:pt x="637" y="72"/>
                  </a:cubicBezTo>
                  <a:cubicBezTo>
                    <a:pt x="643" y="72"/>
                    <a:pt x="650" y="70"/>
                    <a:pt x="656" y="63"/>
                  </a:cubicBezTo>
                  <a:lnTo>
                    <a:pt x="657" y="71"/>
                  </a:lnTo>
                  <a:close/>
                  <a:moveTo>
                    <a:pt x="534" y="71"/>
                  </a:moveTo>
                  <a:cubicBezTo>
                    <a:pt x="548" y="71"/>
                    <a:pt x="548" y="71"/>
                    <a:pt x="548" y="71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48" y="24"/>
                    <a:pt x="548" y="24"/>
                    <a:pt x="548" y="24"/>
                  </a:cubicBezTo>
                  <a:cubicBezTo>
                    <a:pt x="577" y="71"/>
                    <a:pt x="577" y="71"/>
                    <a:pt x="577" y="71"/>
                  </a:cubicBezTo>
                  <a:cubicBezTo>
                    <a:pt x="592" y="71"/>
                    <a:pt x="592" y="71"/>
                    <a:pt x="592" y="7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78" y="1"/>
                    <a:pt x="578" y="1"/>
                    <a:pt x="578" y="1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78" y="48"/>
                    <a:pt x="578" y="48"/>
                    <a:pt x="578" y="48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34" y="1"/>
                    <a:pt x="534" y="1"/>
                    <a:pt x="534" y="1"/>
                  </a:cubicBezTo>
                  <a:lnTo>
                    <a:pt x="534" y="71"/>
                  </a:lnTo>
                  <a:close/>
                  <a:moveTo>
                    <a:pt x="494" y="18"/>
                  </a:moveTo>
                  <a:cubicBezTo>
                    <a:pt x="494" y="18"/>
                    <a:pt x="494" y="18"/>
                    <a:pt x="494" y="18"/>
                  </a:cubicBezTo>
                  <a:cubicBezTo>
                    <a:pt x="503" y="44"/>
                    <a:pt x="503" y="44"/>
                    <a:pt x="503" y="44"/>
                  </a:cubicBezTo>
                  <a:cubicBezTo>
                    <a:pt x="485" y="44"/>
                    <a:pt x="485" y="44"/>
                    <a:pt x="485" y="44"/>
                  </a:cubicBezTo>
                  <a:lnTo>
                    <a:pt x="494" y="18"/>
                  </a:lnTo>
                  <a:close/>
                  <a:moveTo>
                    <a:pt x="460" y="71"/>
                  </a:moveTo>
                  <a:cubicBezTo>
                    <a:pt x="475" y="71"/>
                    <a:pt x="475" y="71"/>
                    <a:pt x="475" y="71"/>
                  </a:cubicBezTo>
                  <a:cubicBezTo>
                    <a:pt x="481" y="55"/>
                    <a:pt x="481" y="55"/>
                    <a:pt x="481" y="55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2" y="71"/>
                    <a:pt x="512" y="71"/>
                    <a:pt x="512" y="71"/>
                  </a:cubicBezTo>
                  <a:cubicBezTo>
                    <a:pt x="528" y="71"/>
                    <a:pt x="528" y="71"/>
                    <a:pt x="528" y="71"/>
                  </a:cubicBezTo>
                  <a:cubicBezTo>
                    <a:pt x="502" y="1"/>
                    <a:pt x="502" y="1"/>
                    <a:pt x="502" y="1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60" y="71"/>
                  </a:lnTo>
                  <a:close/>
                  <a:moveTo>
                    <a:pt x="395" y="71"/>
                  </a:moveTo>
                  <a:cubicBezTo>
                    <a:pt x="410" y="71"/>
                    <a:pt x="410" y="71"/>
                    <a:pt x="410" y="71"/>
                  </a:cubicBezTo>
                  <a:cubicBezTo>
                    <a:pt x="410" y="41"/>
                    <a:pt x="410" y="41"/>
                    <a:pt x="410" y="41"/>
                  </a:cubicBezTo>
                  <a:cubicBezTo>
                    <a:pt x="438" y="41"/>
                    <a:pt x="438" y="41"/>
                    <a:pt x="438" y="41"/>
                  </a:cubicBezTo>
                  <a:cubicBezTo>
                    <a:pt x="438" y="71"/>
                    <a:pt x="438" y="71"/>
                    <a:pt x="438" y="71"/>
                  </a:cubicBezTo>
                  <a:cubicBezTo>
                    <a:pt x="454" y="71"/>
                    <a:pt x="454" y="71"/>
                    <a:pt x="454" y="71"/>
                  </a:cubicBezTo>
                  <a:cubicBezTo>
                    <a:pt x="454" y="1"/>
                    <a:pt x="454" y="1"/>
                    <a:pt x="454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28"/>
                    <a:pt x="438" y="28"/>
                    <a:pt x="438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395" y="1"/>
                    <a:pt x="395" y="1"/>
                    <a:pt x="395" y="1"/>
                  </a:cubicBezTo>
                  <a:lnTo>
                    <a:pt x="395" y="71"/>
                  </a:lnTo>
                  <a:close/>
                  <a:moveTo>
                    <a:pt x="384" y="25"/>
                  </a:moveTo>
                  <a:cubicBezTo>
                    <a:pt x="382" y="8"/>
                    <a:pt x="369" y="0"/>
                    <a:pt x="354" y="0"/>
                  </a:cubicBezTo>
                  <a:cubicBezTo>
                    <a:pt x="333" y="0"/>
                    <a:pt x="320" y="16"/>
                    <a:pt x="320" y="36"/>
                  </a:cubicBezTo>
                  <a:cubicBezTo>
                    <a:pt x="320" y="56"/>
                    <a:pt x="333" y="72"/>
                    <a:pt x="354" y="72"/>
                  </a:cubicBezTo>
                  <a:cubicBezTo>
                    <a:pt x="371" y="72"/>
                    <a:pt x="383" y="61"/>
                    <a:pt x="385" y="44"/>
                  </a:cubicBezTo>
                  <a:cubicBezTo>
                    <a:pt x="370" y="44"/>
                    <a:pt x="370" y="44"/>
                    <a:pt x="370" y="44"/>
                  </a:cubicBezTo>
                  <a:cubicBezTo>
                    <a:pt x="369" y="53"/>
                    <a:pt x="364" y="59"/>
                    <a:pt x="354" y="59"/>
                  </a:cubicBezTo>
                  <a:cubicBezTo>
                    <a:pt x="340" y="59"/>
                    <a:pt x="335" y="48"/>
                    <a:pt x="335" y="36"/>
                  </a:cubicBezTo>
                  <a:cubicBezTo>
                    <a:pt x="335" y="24"/>
                    <a:pt x="340" y="12"/>
                    <a:pt x="354" y="12"/>
                  </a:cubicBezTo>
                  <a:cubicBezTo>
                    <a:pt x="362" y="12"/>
                    <a:pt x="368" y="18"/>
                    <a:pt x="369" y="25"/>
                  </a:cubicBezTo>
                  <a:lnTo>
                    <a:pt x="384" y="25"/>
                  </a:lnTo>
                  <a:close/>
                  <a:moveTo>
                    <a:pt x="233" y="71"/>
                  </a:moveTo>
                  <a:cubicBezTo>
                    <a:pt x="286" y="71"/>
                    <a:pt x="286" y="71"/>
                    <a:pt x="286" y="71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33" y="1"/>
                    <a:pt x="233" y="1"/>
                    <a:pt x="233" y="1"/>
                  </a:cubicBezTo>
                  <a:lnTo>
                    <a:pt x="233" y="71"/>
                  </a:lnTo>
                  <a:close/>
                  <a:moveTo>
                    <a:pt x="145" y="71"/>
                  </a:moveTo>
                  <a:cubicBezTo>
                    <a:pt x="159" y="71"/>
                    <a:pt x="159" y="71"/>
                    <a:pt x="159" y="71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21"/>
                    <a:pt x="205" y="21"/>
                    <a:pt x="205" y="2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45" y="1"/>
                    <a:pt x="145" y="1"/>
                    <a:pt x="145" y="1"/>
                  </a:cubicBezTo>
                  <a:lnTo>
                    <a:pt x="145" y="71"/>
                  </a:lnTo>
                  <a:close/>
                  <a:moveTo>
                    <a:pt x="105" y="18"/>
                  </a:moveTo>
                  <a:cubicBezTo>
                    <a:pt x="105" y="18"/>
                    <a:pt x="105" y="18"/>
                    <a:pt x="105" y="18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105" y="18"/>
                  </a:lnTo>
                  <a:close/>
                  <a:moveTo>
                    <a:pt x="71" y="71"/>
                  </a:moveTo>
                  <a:cubicBezTo>
                    <a:pt x="86" y="71"/>
                    <a:pt x="86" y="71"/>
                    <a:pt x="86" y="71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8" y="55"/>
                    <a:pt x="118" y="55"/>
                    <a:pt x="118" y="55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97" y="1"/>
                    <a:pt x="97" y="1"/>
                    <a:pt x="97" y="1"/>
                  </a:cubicBezTo>
                  <a:lnTo>
                    <a:pt x="71" y="71"/>
                  </a:lnTo>
                  <a:close/>
                  <a:moveTo>
                    <a:pt x="54" y="71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9" y="54"/>
                    <a:pt x="44" y="59"/>
                    <a:pt x="34" y="59"/>
                  </a:cubicBezTo>
                  <a:cubicBezTo>
                    <a:pt x="20" y="59"/>
                    <a:pt x="15" y="48"/>
                    <a:pt x="15" y="36"/>
                  </a:cubicBezTo>
                  <a:cubicBezTo>
                    <a:pt x="15" y="24"/>
                    <a:pt x="20" y="12"/>
                    <a:pt x="34" y="12"/>
                  </a:cubicBezTo>
                  <a:cubicBezTo>
                    <a:pt x="41" y="12"/>
                    <a:pt x="47" y="16"/>
                    <a:pt x="49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8"/>
                    <a:pt x="48" y="0"/>
                    <a:pt x="34" y="0"/>
                  </a:cubicBezTo>
                  <a:cubicBezTo>
                    <a:pt x="12" y="0"/>
                    <a:pt x="0" y="16"/>
                    <a:pt x="0" y="36"/>
                  </a:cubicBezTo>
                  <a:cubicBezTo>
                    <a:pt x="0" y="56"/>
                    <a:pt x="12" y="72"/>
                    <a:pt x="34" y="72"/>
                  </a:cubicBezTo>
                  <a:cubicBezTo>
                    <a:pt x="41" y="72"/>
                    <a:pt x="48" y="70"/>
                    <a:pt x="53" y="63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grpSp>
          <p:nvGrpSpPr>
            <p:cNvPr id="134" name="Ipsos logo"/>
            <p:cNvGrpSpPr>
              <a:grpSpLocks noChangeAspect="1"/>
            </p:cNvGrpSpPr>
            <p:nvPr userDrawn="1"/>
          </p:nvGrpSpPr>
          <p:grpSpPr bwMode="gray">
            <a:xfrm>
              <a:off x="8558213" y="4629150"/>
              <a:ext cx="357328" cy="320400"/>
              <a:chOff x="1352" y="681"/>
              <a:chExt cx="3519" cy="3153"/>
            </a:xfrm>
          </p:grpSpPr>
          <p:sp>
            <p:nvSpPr>
              <p:cNvPr id="135" name="Freeform 19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3519" cy="3153"/>
              </a:xfrm>
              <a:custGeom>
                <a:avLst/>
                <a:gdLst>
                  <a:gd name="T0" fmla="*/ 0 w 3862"/>
                  <a:gd name="T1" fmla="*/ 3449 h 3449"/>
                  <a:gd name="T2" fmla="*/ 0 w 3862"/>
                  <a:gd name="T3" fmla="*/ 3449 h 3449"/>
                  <a:gd name="T4" fmla="*/ 0 w 3862"/>
                  <a:gd name="T5" fmla="*/ 0 h 3449"/>
                  <a:gd name="T6" fmla="*/ 3696 w 3862"/>
                  <a:gd name="T7" fmla="*/ 0 h 3449"/>
                  <a:gd name="T8" fmla="*/ 3327 w 3862"/>
                  <a:gd name="T9" fmla="*/ 3449 h 3449"/>
                  <a:gd name="T10" fmla="*/ 0 w 3862"/>
                  <a:gd name="T11" fmla="*/ 3449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62" h="3449">
                    <a:moveTo>
                      <a:pt x="0" y="3449"/>
                    </a:moveTo>
                    <a:lnTo>
                      <a:pt x="0" y="3449"/>
                    </a:lnTo>
                    <a:lnTo>
                      <a:pt x="0" y="0"/>
                    </a:lnTo>
                    <a:lnTo>
                      <a:pt x="3696" y="0"/>
                    </a:lnTo>
                    <a:cubicBezTo>
                      <a:pt x="3862" y="1150"/>
                      <a:pt x="3797" y="2241"/>
                      <a:pt x="3327" y="3449"/>
                    </a:cubicBezTo>
                    <a:lnTo>
                      <a:pt x="0" y="3449"/>
                    </a:lnTo>
                    <a:close/>
                  </a:path>
                </a:pathLst>
              </a:custGeom>
              <a:solidFill>
                <a:srgbClr val="00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36" name="Freeform 20"/>
              <p:cNvSpPr>
                <a:spLocks noChangeAspect="1"/>
              </p:cNvSpPr>
              <p:nvPr userDrawn="1"/>
            </p:nvSpPr>
            <p:spPr bwMode="gray">
              <a:xfrm>
                <a:off x="2708" y="1843"/>
                <a:ext cx="75" cy="54"/>
              </a:xfrm>
              <a:custGeom>
                <a:avLst/>
                <a:gdLst>
                  <a:gd name="T0" fmla="*/ 16 w 81"/>
                  <a:gd name="T1" fmla="*/ 40 h 66"/>
                  <a:gd name="T2" fmla="*/ 16 w 81"/>
                  <a:gd name="T3" fmla="*/ 40 h 66"/>
                  <a:gd name="T4" fmla="*/ 0 w 81"/>
                  <a:gd name="T5" fmla="*/ 54 h 66"/>
                  <a:gd name="T6" fmla="*/ 79 w 81"/>
                  <a:gd name="T7" fmla="*/ 22 h 66"/>
                  <a:gd name="T8" fmla="*/ 81 w 81"/>
                  <a:gd name="T9" fmla="*/ 0 h 66"/>
                  <a:gd name="T10" fmla="*/ 16 w 81"/>
                  <a:gd name="T11" fmla="*/ 4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6">
                    <a:moveTo>
                      <a:pt x="16" y="40"/>
                    </a:moveTo>
                    <a:lnTo>
                      <a:pt x="16" y="40"/>
                    </a:lnTo>
                    <a:lnTo>
                      <a:pt x="0" y="54"/>
                    </a:lnTo>
                    <a:cubicBezTo>
                      <a:pt x="35" y="66"/>
                      <a:pt x="72" y="42"/>
                      <a:pt x="79" y="22"/>
                    </a:cubicBezTo>
                    <a:lnTo>
                      <a:pt x="81" y="0"/>
                    </a:lnTo>
                    <a:cubicBezTo>
                      <a:pt x="54" y="6"/>
                      <a:pt x="27" y="19"/>
                      <a:pt x="16" y="4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37" name="Freeform 21"/>
              <p:cNvSpPr>
                <a:spLocks noChangeAspect="1"/>
              </p:cNvSpPr>
              <p:nvPr userDrawn="1"/>
            </p:nvSpPr>
            <p:spPr bwMode="gray">
              <a:xfrm>
                <a:off x="2869" y="1972"/>
                <a:ext cx="65" cy="54"/>
              </a:xfrm>
              <a:custGeom>
                <a:avLst/>
                <a:gdLst>
                  <a:gd name="T0" fmla="*/ 27 w 81"/>
                  <a:gd name="T1" fmla="*/ 1 h 63"/>
                  <a:gd name="T2" fmla="*/ 27 w 81"/>
                  <a:gd name="T3" fmla="*/ 1 h 63"/>
                  <a:gd name="T4" fmla="*/ 0 w 81"/>
                  <a:gd name="T5" fmla="*/ 0 h 63"/>
                  <a:gd name="T6" fmla="*/ 33 w 81"/>
                  <a:gd name="T7" fmla="*/ 58 h 63"/>
                  <a:gd name="T8" fmla="*/ 53 w 81"/>
                  <a:gd name="T9" fmla="*/ 63 h 63"/>
                  <a:gd name="T10" fmla="*/ 27 w 81"/>
                  <a:gd name="T11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3">
                    <a:moveTo>
                      <a:pt x="27" y="1"/>
                    </a:moveTo>
                    <a:lnTo>
                      <a:pt x="27" y="1"/>
                    </a:lnTo>
                    <a:lnTo>
                      <a:pt x="0" y="0"/>
                    </a:lnTo>
                    <a:cubicBezTo>
                      <a:pt x="0" y="24"/>
                      <a:pt x="8" y="43"/>
                      <a:pt x="33" y="58"/>
                    </a:cubicBezTo>
                    <a:lnTo>
                      <a:pt x="53" y="63"/>
                    </a:lnTo>
                    <a:cubicBezTo>
                      <a:pt x="81" y="39"/>
                      <a:pt x="44" y="15"/>
                      <a:pt x="27" y="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38" name="Freeform 22"/>
              <p:cNvSpPr>
                <a:spLocks noChangeAspect="1"/>
              </p:cNvSpPr>
              <p:nvPr userDrawn="1"/>
            </p:nvSpPr>
            <p:spPr bwMode="gray">
              <a:xfrm>
                <a:off x="2622" y="1413"/>
                <a:ext cx="86" cy="75"/>
              </a:xfrm>
              <a:custGeom>
                <a:avLst/>
                <a:gdLst>
                  <a:gd name="T0" fmla="*/ 20 w 96"/>
                  <a:gd name="T1" fmla="*/ 50 h 79"/>
                  <a:gd name="T2" fmla="*/ 20 w 96"/>
                  <a:gd name="T3" fmla="*/ 50 h 79"/>
                  <a:gd name="T4" fmla="*/ 0 w 96"/>
                  <a:gd name="T5" fmla="*/ 64 h 79"/>
                  <a:gd name="T6" fmla="*/ 89 w 96"/>
                  <a:gd name="T7" fmla="*/ 27 h 79"/>
                  <a:gd name="T8" fmla="*/ 96 w 96"/>
                  <a:gd name="T9" fmla="*/ 0 h 79"/>
                  <a:gd name="T10" fmla="*/ 20 w 96"/>
                  <a:gd name="T11" fmla="*/ 5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79">
                    <a:moveTo>
                      <a:pt x="20" y="50"/>
                    </a:moveTo>
                    <a:lnTo>
                      <a:pt x="20" y="50"/>
                    </a:lnTo>
                    <a:lnTo>
                      <a:pt x="0" y="64"/>
                    </a:lnTo>
                    <a:cubicBezTo>
                      <a:pt x="41" y="79"/>
                      <a:pt x="75" y="57"/>
                      <a:pt x="89" y="27"/>
                    </a:cubicBezTo>
                    <a:lnTo>
                      <a:pt x="96" y="0"/>
                    </a:lnTo>
                    <a:cubicBezTo>
                      <a:pt x="63" y="8"/>
                      <a:pt x="38" y="8"/>
                      <a:pt x="20" y="50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39" name="Freeform 23"/>
              <p:cNvSpPr>
                <a:spLocks noChangeAspect="1"/>
              </p:cNvSpPr>
              <p:nvPr userDrawn="1"/>
            </p:nvSpPr>
            <p:spPr bwMode="gray">
              <a:xfrm>
                <a:off x="2568" y="1563"/>
                <a:ext cx="75" cy="76"/>
              </a:xfrm>
              <a:custGeom>
                <a:avLst/>
                <a:gdLst>
                  <a:gd name="T0" fmla="*/ 77 w 77"/>
                  <a:gd name="T1" fmla="*/ 22 h 77"/>
                  <a:gd name="T2" fmla="*/ 77 w 77"/>
                  <a:gd name="T3" fmla="*/ 22 h 77"/>
                  <a:gd name="T4" fmla="*/ 71 w 77"/>
                  <a:gd name="T5" fmla="*/ 0 h 77"/>
                  <a:gd name="T6" fmla="*/ 0 w 77"/>
                  <a:gd name="T7" fmla="*/ 44 h 77"/>
                  <a:gd name="T8" fmla="*/ 0 w 77"/>
                  <a:gd name="T9" fmla="*/ 62 h 77"/>
                  <a:gd name="T10" fmla="*/ 77 w 77"/>
                  <a:gd name="T11" fmla="*/ 2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77">
                    <a:moveTo>
                      <a:pt x="77" y="22"/>
                    </a:moveTo>
                    <a:lnTo>
                      <a:pt x="77" y="22"/>
                    </a:lnTo>
                    <a:lnTo>
                      <a:pt x="71" y="0"/>
                    </a:lnTo>
                    <a:cubicBezTo>
                      <a:pt x="38" y="7"/>
                      <a:pt x="14" y="19"/>
                      <a:pt x="0" y="44"/>
                    </a:cubicBezTo>
                    <a:lnTo>
                      <a:pt x="0" y="62"/>
                    </a:lnTo>
                    <a:cubicBezTo>
                      <a:pt x="42" y="77"/>
                      <a:pt x="64" y="40"/>
                      <a:pt x="77" y="2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0" name="Freeform 24"/>
              <p:cNvSpPr>
                <a:spLocks noChangeAspect="1"/>
              </p:cNvSpPr>
              <p:nvPr userDrawn="1"/>
            </p:nvSpPr>
            <p:spPr bwMode="gray">
              <a:xfrm>
                <a:off x="2547" y="1725"/>
                <a:ext cx="86" cy="64"/>
              </a:xfrm>
              <a:custGeom>
                <a:avLst/>
                <a:gdLst>
                  <a:gd name="T0" fmla="*/ 0 w 90"/>
                  <a:gd name="T1" fmla="*/ 52 h 74"/>
                  <a:gd name="T2" fmla="*/ 0 w 90"/>
                  <a:gd name="T3" fmla="*/ 52 h 74"/>
                  <a:gd name="T4" fmla="*/ 14 w 90"/>
                  <a:gd name="T5" fmla="*/ 60 h 74"/>
                  <a:gd name="T6" fmla="*/ 73 w 90"/>
                  <a:gd name="T7" fmla="*/ 23 h 74"/>
                  <a:gd name="T8" fmla="*/ 90 w 90"/>
                  <a:gd name="T9" fmla="*/ 8 h 74"/>
                  <a:gd name="T10" fmla="*/ 0 w 90"/>
                  <a:gd name="T11" fmla="*/ 5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4">
                    <a:moveTo>
                      <a:pt x="0" y="52"/>
                    </a:moveTo>
                    <a:lnTo>
                      <a:pt x="0" y="52"/>
                    </a:lnTo>
                    <a:lnTo>
                      <a:pt x="14" y="60"/>
                    </a:lnTo>
                    <a:cubicBezTo>
                      <a:pt x="59" y="74"/>
                      <a:pt x="62" y="38"/>
                      <a:pt x="73" y="23"/>
                    </a:cubicBezTo>
                    <a:lnTo>
                      <a:pt x="90" y="8"/>
                    </a:lnTo>
                    <a:cubicBezTo>
                      <a:pt x="48" y="0"/>
                      <a:pt x="11" y="31"/>
                      <a:pt x="0" y="52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1" name="Freeform 25"/>
              <p:cNvSpPr>
                <a:spLocks noChangeAspect="1"/>
              </p:cNvSpPr>
              <p:nvPr userDrawn="1"/>
            </p:nvSpPr>
            <p:spPr bwMode="gray">
              <a:xfrm>
                <a:off x="2773" y="1176"/>
                <a:ext cx="86" cy="75"/>
              </a:xfrm>
              <a:custGeom>
                <a:avLst/>
                <a:gdLst>
                  <a:gd name="T0" fmla="*/ 16 w 88"/>
                  <a:gd name="T1" fmla="*/ 4 h 72"/>
                  <a:gd name="T2" fmla="*/ 16 w 88"/>
                  <a:gd name="T3" fmla="*/ 4 h 72"/>
                  <a:gd name="T4" fmla="*/ 0 w 88"/>
                  <a:gd name="T5" fmla="*/ 12 h 72"/>
                  <a:gd name="T6" fmla="*/ 86 w 88"/>
                  <a:gd name="T7" fmla="*/ 49 h 72"/>
                  <a:gd name="T8" fmla="*/ 88 w 88"/>
                  <a:gd name="T9" fmla="*/ 22 h 72"/>
                  <a:gd name="T10" fmla="*/ 16 w 88"/>
                  <a:gd name="T11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2">
                    <a:moveTo>
                      <a:pt x="16" y="4"/>
                    </a:moveTo>
                    <a:lnTo>
                      <a:pt x="16" y="4"/>
                    </a:lnTo>
                    <a:lnTo>
                      <a:pt x="0" y="12"/>
                    </a:lnTo>
                    <a:cubicBezTo>
                      <a:pt x="4" y="40"/>
                      <a:pt x="70" y="72"/>
                      <a:pt x="86" y="49"/>
                    </a:cubicBezTo>
                    <a:lnTo>
                      <a:pt x="88" y="22"/>
                    </a:lnTo>
                    <a:cubicBezTo>
                      <a:pt x="67" y="8"/>
                      <a:pt x="45" y="0"/>
                      <a:pt x="16" y="4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2" name="Freeform 26"/>
              <p:cNvSpPr>
                <a:spLocks noChangeAspect="1"/>
              </p:cNvSpPr>
              <p:nvPr userDrawn="1"/>
            </p:nvSpPr>
            <p:spPr bwMode="gray">
              <a:xfrm>
                <a:off x="2955" y="1111"/>
                <a:ext cx="76" cy="87"/>
              </a:xfrm>
              <a:custGeom>
                <a:avLst/>
                <a:gdLst>
                  <a:gd name="T0" fmla="*/ 46 w 86"/>
                  <a:gd name="T1" fmla="*/ 7 h 92"/>
                  <a:gd name="T2" fmla="*/ 46 w 86"/>
                  <a:gd name="T3" fmla="*/ 7 h 92"/>
                  <a:gd name="T4" fmla="*/ 21 w 86"/>
                  <a:gd name="T5" fmla="*/ 0 h 92"/>
                  <a:gd name="T6" fmla="*/ 14 w 86"/>
                  <a:gd name="T7" fmla="*/ 66 h 92"/>
                  <a:gd name="T8" fmla="*/ 27 w 86"/>
                  <a:gd name="T9" fmla="*/ 92 h 92"/>
                  <a:gd name="T10" fmla="*/ 46 w 86"/>
                  <a:gd name="T11" fmla="*/ 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92">
                    <a:moveTo>
                      <a:pt x="46" y="7"/>
                    </a:moveTo>
                    <a:lnTo>
                      <a:pt x="46" y="7"/>
                    </a:lnTo>
                    <a:lnTo>
                      <a:pt x="21" y="0"/>
                    </a:lnTo>
                    <a:cubicBezTo>
                      <a:pt x="7" y="19"/>
                      <a:pt x="0" y="33"/>
                      <a:pt x="14" y="66"/>
                    </a:cubicBezTo>
                    <a:lnTo>
                      <a:pt x="27" y="92"/>
                    </a:lnTo>
                    <a:cubicBezTo>
                      <a:pt x="57" y="63"/>
                      <a:pt x="86" y="36"/>
                      <a:pt x="46" y="7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3" name="Freeform 27"/>
              <p:cNvSpPr>
                <a:spLocks noChangeAspect="1" noEditPoints="1"/>
              </p:cNvSpPr>
              <p:nvPr userDrawn="1"/>
            </p:nvSpPr>
            <p:spPr bwMode="gray">
              <a:xfrm>
                <a:off x="3149" y="929"/>
                <a:ext cx="667" cy="1678"/>
              </a:xfrm>
              <a:custGeom>
                <a:avLst/>
                <a:gdLst>
                  <a:gd name="T0" fmla="*/ 451 w 724"/>
                  <a:gd name="T1" fmla="*/ 808 h 1845"/>
                  <a:gd name="T2" fmla="*/ 451 w 724"/>
                  <a:gd name="T3" fmla="*/ 808 h 1845"/>
                  <a:gd name="T4" fmla="*/ 326 w 724"/>
                  <a:gd name="T5" fmla="*/ 776 h 1845"/>
                  <a:gd name="T6" fmla="*/ 477 w 724"/>
                  <a:gd name="T7" fmla="*/ 746 h 1845"/>
                  <a:gd name="T8" fmla="*/ 493 w 724"/>
                  <a:gd name="T9" fmla="*/ 773 h 1845"/>
                  <a:gd name="T10" fmla="*/ 451 w 724"/>
                  <a:gd name="T11" fmla="*/ 808 h 1845"/>
                  <a:gd name="T12" fmla="*/ 451 w 724"/>
                  <a:gd name="T13" fmla="*/ 808 h 1845"/>
                  <a:gd name="T14" fmla="*/ 639 w 724"/>
                  <a:gd name="T15" fmla="*/ 841 h 1845"/>
                  <a:gd name="T16" fmla="*/ 639 w 724"/>
                  <a:gd name="T17" fmla="*/ 841 h 1845"/>
                  <a:gd name="T18" fmla="*/ 601 w 724"/>
                  <a:gd name="T19" fmla="*/ 701 h 1845"/>
                  <a:gd name="T20" fmla="*/ 634 w 724"/>
                  <a:gd name="T21" fmla="*/ 646 h 1845"/>
                  <a:gd name="T22" fmla="*/ 627 w 724"/>
                  <a:gd name="T23" fmla="*/ 477 h 1845"/>
                  <a:gd name="T24" fmla="*/ 641 w 724"/>
                  <a:gd name="T25" fmla="*/ 463 h 1845"/>
                  <a:gd name="T26" fmla="*/ 627 w 724"/>
                  <a:gd name="T27" fmla="*/ 414 h 1845"/>
                  <a:gd name="T28" fmla="*/ 615 w 724"/>
                  <a:gd name="T29" fmla="*/ 342 h 1845"/>
                  <a:gd name="T30" fmla="*/ 590 w 724"/>
                  <a:gd name="T31" fmla="*/ 286 h 1845"/>
                  <a:gd name="T32" fmla="*/ 602 w 724"/>
                  <a:gd name="T33" fmla="*/ 260 h 1845"/>
                  <a:gd name="T34" fmla="*/ 560 w 724"/>
                  <a:gd name="T35" fmla="*/ 236 h 1845"/>
                  <a:gd name="T36" fmla="*/ 523 w 724"/>
                  <a:gd name="T37" fmla="*/ 213 h 1845"/>
                  <a:gd name="T38" fmla="*/ 514 w 724"/>
                  <a:gd name="T39" fmla="*/ 180 h 1845"/>
                  <a:gd name="T40" fmla="*/ 483 w 724"/>
                  <a:gd name="T41" fmla="*/ 195 h 1845"/>
                  <a:gd name="T42" fmla="*/ 476 w 724"/>
                  <a:gd name="T43" fmla="*/ 154 h 1845"/>
                  <a:gd name="T44" fmla="*/ 434 w 724"/>
                  <a:gd name="T45" fmla="*/ 171 h 1845"/>
                  <a:gd name="T46" fmla="*/ 411 w 724"/>
                  <a:gd name="T47" fmla="*/ 119 h 1845"/>
                  <a:gd name="T48" fmla="*/ 389 w 724"/>
                  <a:gd name="T49" fmla="*/ 124 h 1845"/>
                  <a:gd name="T50" fmla="*/ 356 w 724"/>
                  <a:gd name="T51" fmla="*/ 150 h 1845"/>
                  <a:gd name="T52" fmla="*/ 356 w 724"/>
                  <a:gd name="T53" fmla="*/ 101 h 1845"/>
                  <a:gd name="T54" fmla="*/ 341 w 724"/>
                  <a:gd name="T55" fmla="*/ 93 h 1845"/>
                  <a:gd name="T56" fmla="*/ 314 w 724"/>
                  <a:gd name="T57" fmla="*/ 81 h 1845"/>
                  <a:gd name="T58" fmla="*/ 276 w 724"/>
                  <a:gd name="T59" fmla="*/ 97 h 1845"/>
                  <a:gd name="T60" fmla="*/ 292 w 724"/>
                  <a:gd name="T61" fmla="*/ 51 h 1845"/>
                  <a:gd name="T62" fmla="*/ 244 w 724"/>
                  <a:gd name="T63" fmla="*/ 106 h 1845"/>
                  <a:gd name="T64" fmla="*/ 216 w 724"/>
                  <a:gd name="T65" fmla="*/ 112 h 1845"/>
                  <a:gd name="T66" fmla="*/ 266 w 724"/>
                  <a:gd name="T67" fmla="*/ 43 h 1845"/>
                  <a:gd name="T68" fmla="*/ 214 w 724"/>
                  <a:gd name="T69" fmla="*/ 91 h 1845"/>
                  <a:gd name="T70" fmla="*/ 173 w 724"/>
                  <a:gd name="T71" fmla="*/ 98 h 1845"/>
                  <a:gd name="T72" fmla="*/ 186 w 724"/>
                  <a:gd name="T73" fmla="*/ 38 h 1845"/>
                  <a:gd name="T74" fmla="*/ 173 w 724"/>
                  <a:gd name="T75" fmla="*/ 69 h 1845"/>
                  <a:gd name="T76" fmla="*/ 166 w 724"/>
                  <a:gd name="T77" fmla="*/ 36 h 1845"/>
                  <a:gd name="T78" fmla="*/ 142 w 724"/>
                  <a:gd name="T79" fmla="*/ 114 h 1845"/>
                  <a:gd name="T80" fmla="*/ 126 w 724"/>
                  <a:gd name="T81" fmla="*/ 39 h 1845"/>
                  <a:gd name="T82" fmla="*/ 80 w 724"/>
                  <a:gd name="T83" fmla="*/ 112 h 1845"/>
                  <a:gd name="T84" fmla="*/ 56 w 724"/>
                  <a:gd name="T85" fmla="*/ 117 h 1845"/>
                  <a:gd name="T86" fmla="*/ 37 w 724"/>
                  <a:gd name="T87" fmla="*/ 43 h 1845"/>
                  <a:gd name="T88" fmla="*/ 5 w 724"/>
                  <a:gd name="T89" fmla="*/ 1808 h 1845"/>
                  <a:gd name="T90" fmla="*/ 0 w 724"/>
                  <a:gd name="T91" fmla="*/ 1840 h 1845"/>
                  <a:gd name="T92" fmla="*/ 162 w 724"/>
                  <a:gd name="T93" fmla="*/ 1823 h 1845"/>
                  <a:gd name="T94" fmla="*/ 529 w 724"/>
                  <a:gd name="T95" fmla="*/ 1842 h 1845"/>
                  <a:gd name="T96" fmla="*/ 614 w 724"/>
                  <a:gd name="T97" fmla="*/ 1829 h 1845"/>
                  <a:gd name="T98" fmla="*/ 421 w 724"/>
                  <a:gd name="T99" fmla="*/ 1778 h 1845"/>
                  <a:gd name="T100" fmla="*/ 272 w 724"/>
                  <a:gd name="T101" fmla="*/ 1664 h 1845"/>
                  <a:gd name="T102" fmla="*/ 237 w 724"/>
                  <a:gd name="T103" fmla="*/ 1566 h 1845"/>
                  <a:gd name="T104" fmla="*/ 239 w 724"/>
                  <a:gd name="T105" fmla="*/ 1432 h 1845"/>
                  <a:gd name="T106" fmla="*/ 315 w 724"/>
                  <a:gd name="T107" fmla="*/ 1404 h 1845"/>
                  <a:gd name="T108" fmla="*/ 586 w 724"/>
                  <a:gd name="T109" fmla="*/ 1387 h 1845"/>
                  <a:gd name="T110" fmla="*/ 605 w 724"/>
                  <a:gd name="T111" fmla="*/ 1286 h 1845"/>
                  <a:gd name="T112" fmla="*/ 609 w 724"/>
                  <a:gd name="T113" fmla="*/ 1223 h 1845"/>
                  <a:gd name="T114" fmla="*/ 630 w 724"/>
                  <a:gd name="T115" fmla="*/ 1174 h 1845"/>
                  <a:gd name="T116" fmla="*/ 590 w 724"/>
                  <a:gd name="T117" fmla="*/ 1133 h 1845"/>
                  <a:gd name="T118" fmla="*/ 650 w 724"/>
                  <a:gd name="T119" fmla="*/ 1082 h 1845"/>
                  <a:gd name="T120" fmla="*/ 621 w 724"/>
                  <a:gd name="T121" fmla="*/ 1018 h 1845"/>
                  <a:gd name="T122" fmla="*/ 704 w 724"/>
                  <a:gd name="T123" fmla="*/ 959 h 1845"/>
                  <a:gd name="T124" fmla="*/ 639 w 724"/>
                  <a:gd name="T125" fmla="*/ 841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1845">
                    <a:moveTo>
                      <a:pt x="451" y="808"/>
                    </a:moveTo>
                    <a:lnTo>
                      <a:pt x="451" y="808"/>
                    </a:lnTo>
                    <a:cubicBezTo>
                      <a:pt x="397" y="820"/>
                      <a:pt x="315" y="783"/>
                      <a:pt x="326" y="776"/>
                    </a:cubicBezTo>
                    <a:cubicBezTo>
                      <a:pt x="353" y="757"/>
                      <a:pt x="416" y="725"/>
                      <a:pt x="477" y="746"/>
                    </a:cubicBezTo>
                    <a:cubicBezTo>
                      <a:pt x="488" y="750"/>
                      <a:pt x="492" y="760"/>
                      <a:pt x="493" y="773"/>
                    </a:cubicBezTo>
                    <a:cubicBezTo>
                      <a:pt x="496" y="804"/>
                      <a:pt x="471" y="805"/>
                      <a:pt x="451" y="808"/>
                    </a:cubicBezTo>
                    <a:lnTo>
                      <a:pt x="451" y="808"/>
                    </a:lnTo>
                    <a:close/>
                    <a:moveTo>
                      <a:pt x="639" y="841"/>
                    </a:moveTo>
                    <a:lnTo>
                      <a:pt x="639" y="841"/>
                    </a:lnTo>
                    <a:cubicBezTo>
                      <a:pt x="610" y="803"/>
                      <a:pt x="557" y="751"/>
                      <a:pt x="601" y="701"/>
                    </a:cubicBezTo>
                    <a:cubicBezTo>
                      <a:pt x="624" y="684"/>
                      <a:pt x="631" y="670"/>
                      <a:pt x="634" y="646"/>
                    </a:cubicBezTo>
                    <a:cubicBezTo>
                      <a:pt x="644" y="560"/>
                      <a:pt x="639" y="524"/>
                      <a:pt x="627" y="477"/>
                    </a:cubicBezTo>
                    <a:cubicBezTo>
                      <a:pt x="629" y="473"/>
                      <a:pt x="638" y="478"/>
                      <a:pt x="641" y="463"/>
                    </a:cubicBezTo>
                    <a:cubicBezTo>
                      <a:pt x="650" y="422"/>
                      <a:pt x="627" y="414"/>
                      <a:pt x="627" y="414"/>
                    </a:cubicBezTo>
                    <a:cubicBezTo>
                      <a:pt x="645" y="399"/>
                      <a:pt x="643" y="342"/>
                      <a:pt x="615" y="342"/>
                    </a:cubicBezTo>
                    <a:cubicBezTo>
                      <a:pt x="631" y="317"/>
                      <a:pt x="617" y="277"/>
                      <a:pt x="590" y="286"/>
                    </a:cubicBezTo>
                    <a:cubicBezTo>
                      <a:pt x="590" y="286"/>
                      <a:pt x="604" y="278"/>
                      <a:pt x="602" y="260"/>
                    </a:cubicBezTo>
                    <a:cubicBezTo>
                      <a:pt x="599" y="224"/>
                      <a:pt x="547" y="259"/>
                      <a:pt x="560" y="236"/>
                    </a:cubicBezTo>
                    <a:cubicBezTo>
                      <a:pt x="567" y="223"/>
                      <a:pt x="538" y="180"/>
                      <a:pt x="523" y="213"/>
                    </a:cubicBezTo>
                    <a:cubicBezTo>
                      <a:pt x="515" y="207"/>
                      <a:pt x="529" y="187"/>
                      <a:pt x="514" y="180"/>
                    </a:cubicBezTo>
                    <a:cubicBezTo>
                      <a:pt x="504" y="181"/>
                      <a:pt x="495" y="188"/>
                      <a:pt x="483" y="195"/>
                    </a:cubicBezTo>
                    <a:cubicBezTo>
                      <a:pt x="479" y="181"/>
                      <a:pt x="494" y="174"/>
                      <a:pt x="476" y="154"/>
                    </a:cubicBezTo>
                    <a:cubicBezTo>
                      <a:pt x="452" y="138"/>
                      <a:pt x="451" y="162"/>
                      <a:pt x="434" y="171"/>
                    </a:cubicBezTo>
                    <a:cubicBezTo>
                      <a:pt x="404" y="164"/>
                      <a:pt x="476" y="146"/>
                      <a:pt x="411" y="119"/>
                    </a:cubicBezTo>
                    <a:cubicBezTo>
                      <a:pt x="395" y="159"/>
                      <a:pt x="396" y="130"/>
                      <a:pt x="389" y="124"/>
                    </a:cubicBezTo>
                    <a:cubicBezTo>
                      <a:pt x="384" y="121"/>
                      <a:pt x="375" y="131"/>
                      <a:pt x="356" y="150"/>
                    </a:cubicBezTo>
                    <a:cubicBezTo>
                      <a:pt x="366" y="124"/>
                      <a:pt x="388" y="92"/>
                      <a:pt x="356" y="101"/>
                    </a:cubicBezTo>
                    <a:cubicBezTo>
                      <a:pt x="320" y="117"/>
                      <a:pt x="341" y="96"/>
                      <a:pt x="341" y="93"/>
                    </a:cubicBezTo>
                    <a:cubicBezTo>
                      <a:pt x="372" y="79"/>
                      <a:pt x="312" y="45"/>
                      <a:pt x="314" y="81"/>
                    </a:cubicBezTo>
                    <a:cubicBezTo>
                      <a:pt x="313" y="105"/>
                      <a:pt x="261" y="126"/>
                      <a:pt x="276" y="97"/>
                    </a:cubicBezTo>
                    <a:cubicBezTo>
                      <a:pt x="286" y="60"/>
                      <a:pt x="331" y="116"/>
                      <a:pt x="292" y="51"/>
                    </a:cubicBezTo>
                    <a:cubicBezTo>
                      <a:pt x="268" y="78"/>
                      <a:pt x="248" y="96"/>
                      <a:pt x="244" y="106"/>
                    </a:cubicBezTo>
                    <a:cubicBezTo>
                      <a:pt x="225" y="181"/>
                      <a:pt x="236" y="113"/>
                      <a:pt x="216" y="112"/>
                    </a:cubicBezTo>
                    <a:cubicBezTo>
                      <a:pt x="242" y="94"/>
                      <a:pt x="276" y="63"/>
                      <a:pt x="266" y="43"/>
                    </a:cubicBezTo>
                    <a:cubicBezTo>
                      <a:pt x="237" y="41"/>
                      <a:pt x="172" y="87"/>
                      <a:pt x="214" y="91"/>
                    </a:cubicBezTo>
                    <a:cubicBezTo>
                      <a:pt x="211" y="106"/>
                      <a:pt x="187" y="123"/>
                      <a:pt x="173" y="98"/>
                    </a:cubicBezTo>
                    <a:cubicBezTo>
                      <a:pt x="196" y="92"/>
                      <a:pt x="235" y="15"/>
                      <a:pt x="186" y="38"/>
                    </a:cubicBezTo>
                    <a:cubicBezTo>
                      <a:pt x="181" y="42"/>
                      <a:pt x="181" y="56"/>
                      <a:pt x="173" y="69"/>
                    </a:cubicBezTo>
                    <a:cubicBezTo>
                      <a:pt x="161" y="58"/>
                      <a:pt x="170" y="42"/>
                      <a:pt x="166" y="36"/>
                    </a:cubicBezTo>
                    <a:cubicBezTo>
                      <a:pt x="127" y="0"/>
                      <a:pt x="141" y="93"/>
                      <a:pt x="142" y="114"/>
                    </a:cubicBezTo>
                    <a:cubicBezTo>
                      <a:pt x="92" y="82"/>
                      <a:pt x="139" y="91"/>
                      <a:pt x="126" y="39"/>
                    </a:cubicBezTo>
                    <a:cubicBezTo>
                      <a:pt x="84" y="47"/>
                      <a:pt x="73" y="64"/>
                      <a:pt x="80" y="112"/>
                    </a:cubicBezTo>
                    <a:cubicBezTo>
                      <a:pt x="74" y="123"/>
                      <a:pt x="63" y="149"/>
                      <a:pt x="56" y="117"/>
                    </a:cubicBezTo>
                    <a:cubicBezTo>
                      <a:pt x="79" y="87"/>
                      <a:pt x="77" y="44"/>
                      <a:pt x="37" y="43"/>
                    </a:cubicBezTo>
                    <a:cubicBezTo>
                      <a:pt x="101" y="631"/>
                      <a:pt x="97" y="1225"/>
                      <a:pt x="5" y="1808"/>
                    </a:cubicBezTo>
                    <a:lnTo>
                      <a:pt x="0" y="1840"/>
                    </a:lnTo>
                    <a:cubicBezTo>
                      <a:pt x="46" y="1839"/>
                      <a:pt x="113" y="1825"/>
                      <a:pt x="162" y="1823"/>
                    </a:cubicBezTo>
                    <a:cubicBezTo>
                      <a:pt x="301" y="1827"/>
                      <a:pt x="298" y="1845"/>
                      <a:pt x="529" y="1842"/>
                    </a:cubicBezTo>
                    <a:cubicBezTo>
                      <a:pt x="582" y="1837"/>
                      <a:pt x="597" y="1829"/>
                      <a:pt x="614" y="1829"/>
                    </a:cubicBezTo>
                    <a:cubicBezTo>
                      <a:pt x="597" y="1758"/>
                      <a:pt x="481" y="1798"/>
                      <a:pt x="421" y="1778"/>
                    </a:cubicBezTo>
                    <a:cubicBezTo>
                      <a:pt x="321" y="1768"/>
                      <a:pt x="304" y="1708"/>
                      <a:pt x="272" y="1664"/>
                    </a:cubicBezTo>
                    <a:cubicBezTo>
                      <a:pt x="258" y="1639"/>
                      <a:pt x="237" y="1608"/>
                      <a:pt x="237" y="1566"/>
                    </a:cubicBezTo>
                    <a:cubicBezTo>
                      <a:pt x="230" y="1513"/>
                      <a:pt x="240" y="1484"/>
                      <a:pt x="239" y="1432"/>
                    </a:cubicBezTo>
                    <a:cubicBezTo>
                      <a:pt x="243" y="1393"/>
                      <a:pt x="287" y="1401"/>
                      <a:pt x="315" y="1404"/>
                    </a:cubicBezTo>
                    <a:cubicBezTo>
                      <a:pt x="402" y="1413"/>
                      <a:pt x="547" y="1399"/>
                      <a:pt x="586" y="1387"/>
                    </a:cubicBezTo>
                    <a:cubicBezTo>
                      <a:pt x="641" y="1371"/>
                      <a:pt x="642" y="1337"/>
                      <a:pt x="605" y="1286"/>
                    </a:cubicBezTo>
                    <a:cubicBezTo>
                      <a:pt x="597" y="1261"/>
                      <a:pt x="598" y="1245"/>
                      <a:pt x="609" y="1223"/>
                    </a:cubicBezTo>
                    <a:cubicBezTo>
                      <a:pt x="625" y="1206"/>
                      <a:pt x="644" y="1195"/>
                      <a:pt x="630" y="1174"/>
                    </a:cubicBezTo>
                    <a:cubicBezTo>
                      <a:pt x="630" y="1174"/>
                      <a:pt x="504" y="1147"/>
                      <a:pt x="590" y="1133"/>
                    </a:cubicBezTo>
                    <a:cubicBezTo>
                      <a:pt x="679" y="1118"/>
                      <a:pt x="650" y="1082"/>
                      <a:pt x="650" y="1082"/>
                    </a:cubicBezTo>
                    <a:cubicBezTo>
                      <a:pt x="650" y="1082"/>
                      <a:pt x="635" y="1045"/>
                      <a:pt x="621" y="1018"/>
                    </a:cubicBezTo>
                    <a:cubicBezTo>
                      <a:pt x="611" y="998"/>
                      <a:pt x="695" y="991"/>
                      <a:pt x="704" y="959"/>
                    </a:cubicBezTo>
                    <a:cubicBezTo>
                      <a:pt x="724" y="932"/>
                      <a:pt x="661" y="871"/>
                      <a:pt x="639" y="841"/>
                    </a:cubicBez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4" name="Freeform 28"/>
              <p:cNvSpPr>
                <a:spLocks noChangeAspect="1"/>
              </p:cNvSpPr>
              <p:nvPr userDrawn="1"/>
            </p:nvSpPr>
            <p:spPr bwMode="gray">
              <a:xfrm>
                <a:off x="1352" y="681"/>
                <a:ext cx="1829" cy="3153"/>
              </a:xfrm>
              <a:custGeom>
                <a:avLst/>
                <a:gdLst>
                  <a:gd name="T0" fmla="*/ 1974 w 2011"/>
                  <a:gd name="T1" fmla="*/ 2106 h 3449"/>
                  <a:gd name="T2" fmla="*/ 0 w 2011"/>
                  <a:gd name="T3" fmla="*/ 3449 h 3449"/>
                  <a:gd name="T4" fmla="*/ 1972 w 2011"/>
                  <a:gd name="T5" fmla="*/ 0 h 3449"/>
                  <a:gd name="T6" fmla="*/ 1980 w 2011"/>
                  <a:gd name="T7" fmla="*/ 347 h 3449"/>
                  <a:gd name="T8" fmla="*/ 1982 w 2011"/>
                  <a:gd name="T9" fmla="*/ 392 h 3449"/>
                  <a:gd name="T10" fmla="*/ 1923 w 2011"/>
                  <a:gd name="T11" fmla="*/ 324 h 3449"/>
                  <a:gd name="T12" fmla="*/ 1878 w 2011"/>
                  <a:gd name="T13" fmla="*/ 384 h 3449"/>
                  <a:gd name="T14" fmla="*/ 1858 w 2011"/>
                  <a:gd name="T15" fmla="*/ 411 h 3449"/>
                  <a:gd name="T16" fmla="*/ 1823 w 2011"/>
                  <a:gd name="T17" fmla="*/ 348 h 3449"/>
                  <a:gd name="T18" fmla="*/ 1766 w 2011"/>
                  <a:gd name="T19" fmla="*/ 359 h 3449"/>
                  <a:gd name="T20" fmla="*/ 1702 w 2011"/>
                  <a:gd name="T21" fmla="*/ 494 h 3449"/>
                  <a:gd name="T22" fmla="*/ 1680 w 2011"/>
                  <a:gd name="T23" fmla="*/ 420 h 3449"/>
                  <a:gd name="T24" fmla="*/ 1605 w 2011"/>
                  <a:gd name="T25" fmla="*/ 427 h 3449"/>
                  <a:gd name="T26" fmla="*/ 1609 w 2011"/>
                  <a:gd name="T27" fmla="*/ 499 h 3449"/>
                  <a:gd name="T28" fmla="*/ 1520 w 2011"/>
                  <a:gd name="T29" fmla="*/ 498 h 3449"/>
                  <a:gd name="T30" fmla="*/ 1513 w 2011"/>
                  <a:gd name="T31" fmla="*/ 560 h 3449"/>
                  <a:gd name="T32" fmla="*/ 1407 w 2011"/>
                  <a:gd name="T33" fmla="*/ 521 h 3449"/>
                  <a:gd name="T34" fmla="*/ 1521 w 2011"/>
                  <a:gd name="T35" fmla="*/ 578 h 3449"/>
                  <a:gd name="T36" fmla="*/ 1453 w 2011"/>
                  <a:gd name="T37" fmla="*/ 612 h 3449"/>
                  <a:gd name="T38" fmla="*/ 1441 w 2011"/>
                  <a:gd name="T39" fmla="*/ 603 h 3449"/>
                  <a:gd name="T40" fmla="*/ 1404 w 2011"/>
                  <a:gd name="T41" fmla="*/ 640 h 3449"/>
                  <a:gd name="T42" fmla="*/ 1448 w 2011"/>
                  <a:gd name="T43" fmla="*/ 632 h 3449"/>
                  <a:gd name="T44" fmla="*/ 1433 w 2011"/>
                  <a:gd name="T45" fmla="*/ 703 h 3449"/>
                  <a:gd name="T46" fmla="*/ 1392 w 2011"/>
                  <a:gd name="T47" fmla="*/ 719 h 3449"/>
                  <a:gd name="T48" fmla="*/ 1410 w 2011"/>
                  <a:gd name="T49" fmla="*/ 785 h 3449"/>
                  <a:gd name="T50" fmla="*/ 1321 w 2011"/>
                  <a:gd name="T51" fmla="*/ 761 h 3449"/>
                  <a:gd name="T52" fmla="*/ 1255 w 2011"/>
                  <a:gd name="T53" fmla="*/ 760 h 3449"/>
                  <a:gd name="T54" fmla="*/ 1205 w 2011"/>
                  <a:gd name="T55" fmla="*/ 829 h 3449"/>
                  <a:gd name="T56" fmla="*/ 1350 w 2011"/>
                  <a:gd name="T57" fmla="*/ 845 h 3449"/>
                  <a:gd name="T58" fmla="*/ 1308 w 2011"/>
                  <a:gd name="T59" fmla="*/ 881 h 3449"/>
                  <a:gd name="T60" fmla="*/ 1308 w 2011"/>
                  <a:gd name="T61" fmla="*/ 953 h 3449"/>
                  <a:gd name="T62" fmla="*/ 1358 w 2011"/>
                  <a:gd name="T63" fmla="*/ 951 h 3449"/>
                  <a:gd name="T64" fmla="*/ 1319 w 2011"/>
                  <a:gd name="T65" fmla="*/ 1061 h 3449"/>
                  <a:gd name="T66" fmla="*/ 1324 w 2011"/>
                  <a:gd name="T67" fmla="*/ 1115 h 3449"/>
                  <a:gd name="T68" fmla="*/ 1283 w 2011"/>
                  <a:gd name="T69" fmla="*/ 1185 h 3449"/>
                  <a:gd name="T70" fmla="*/ 1257 w 2011"/>
                  <a:gd name="T71" fmla="*/ 1226 h 3449"/>
                  <a:gd name="T72" fmla="*/ 1285 w 2011"/>
                  <a:gd name="T73" fmla="*/ 1267 h 3449"/>
                  <a:gd name="T74" fmla="*/ 1314 w 2011"/>
                  <a:gd name="T75" fmla="*/ 1311 h 3449"/>
                  <a:gd name="T76" fmla="*/ 1363 w 2011"/>
                  <a:gd name="T77" fmla="*/ 1376 h 3449"/>
                  <a:gd name="T78" fmla="*/ 1438 w 2011"/>
                  <a:gd name="T79" fmla="*/ 1413 h 3449"/>
                  <a:gd name="T80" fmla="*/ 1494 w 2011"/>
                  <a:gd name="T81" fmla="*/ 1379 h 3449"/>
                  <a:gd name="T82" fmla="*/ 1513 w 2011"/>
                  <a:gd name="T83" fmla="*/ 1471 h 3449"/>
                  <a:gd name="T84" fmla="*/ 1605 w 2011"/>
                  <a:gd name="T85" fmla="*/ 1474 h 3449"/>
                  <a:gd name="T86" fmla="*/ 1584 w 2011"/>
                  <a:gd name="T87" fmla="*/ 1525 h 3449"/>
                  <a:gd name="T88" fmla="*/ 1618 w 2011"/>
                  <a:gd name="T89" fmla="*/ 1559 h 3449"/>
                  <a:gd name="T90" fmla="*/ 1644 w 2011"/>
                  <a:gd name="T91" fmla="*/ 1602 h 3449"/>
                  <a:gd name="T92" fmla="*/ 1700 w 2011"/>
                  <a:gd name="T93" fmla="*/ 1594 h 3449"/>
                  <a:gd name="T94" fmla="*/ 1729 w 2011"/>
                  <a:gd name="T95" fmla="*/ 1535 h 3449"/>
                  <a:gd name="T96" fmla="*/ 1794 w 2011"/>
                  <a:gd name="T97" fmla="*/ 1574 h 3449"/>
                  <a:gd name="T98" fmla="*/ 1808 w 2011"/>
                  <a:gd name="T99" fmla="*/ 1711 h 3449"/>
                  <a:gd name="T100" fmla="*/ 1870 w 2011"/>
                  <a:gd name="T101" fmla="*/ 1688 h 3449"/>
                  <a:gd name="T102" fmla="*/ 1839 w 2011"/>
                  <a:gd name="T103" fmla="*/ 1844 h 3449"/>
                  <a:gd name="T104" fmla="*/ 1446 w 2011"/>
                  <a:gd name="T105" fmla="*/ 2092 h 3449"/>
                  <a:gd name="T106" fmla="*/ 1654 w 2011"/>
                  <a:gd name="T107" fmla="*/ 2103 h 3449"/>
                  <a:gd name="T108" fmla="*/ 1974 w 2011"/>
                  <a:gd name="T109" fmla="*/ 2105 h 3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11" h="3449">
                    <a:moveTo>
                      <a:pt x="1974" y="2106"/>
                    </a:moveTo>
                    <a:lnTo>
                      <a:pt x="1974" y="2106"/>
                    </a:lnTo>
                    <a:cubicBezTo>
                      <a:pt x="1903" y="2543"/>
                      <a:pt x="1782" y="2987"/>
                      <a:pt x="1602" y="3449"/>
                    </a:cubicBezTo>
                    <a:lnTo>
                      <a:pt x="0" y="3449"/>
                    </a:lnTo>
                    <a:lnTo>
                      <a:pt x="0" y="0"/>
                    </a:lnTo>
                    <a:lnTo>
                      <a:pt x="1972" y="0"/>
                    </a:lnTo>
                    <a:cubicBezTo>
                      <a:pt x="1988" y="113"/>
                      <a:pt x="1999" y="197"/>
                      <a:pt x="2011" y="309"/>
                    </a:cubicBezTo>
                    <a:cubicBezTo>
                      <a:pt x="2011" y="309"/>
                      <a:pt x="1977" y="320"/>
                      <a:pt x="1980" y="347"/>
                    </a:cubicBezTo>
                    <a:cubicBezTo>
                      <a:pt x="1984" y="378"/>
                      <a:pt x="1997" y="385"/>
                      <a:pt x="1997" y="385"/>
                    </a:cubicBezTo>
                    <a:lnTo>
                      <a:pt x="1982" y="392"/>
                    </a:lnTo>
                    <a:cubicBezTo>
                      <a:pt x="1982" y="392"/>
                      <a:pt x="1966" y="368"/>
                      <a:pt x="1966" y="369"/>
                    </a:cubicBezTo>
                    <a:cubicBezTo>
                      <a:pt x="1966" y="346"/>
                      <a:pt x="1976" y="311"/>
                      <a:pt x="1923" y="324"/>
                    </a:cubicBezTo>
                    <a:cubicBezTo>
                      <a:pt x="1904" y="365"/>
                      <a:pt x="1952" y="373"/>
                      <a:pt x="1939" y="401"/>
                    </a:cubicBezTo>
                    <a:cubicBezTo>
                      <a:pt x="1883" y="404"/>
                      <a:pt x="1923" y="359"/>
                      <a:pt x="1878" y="384"/>
                    </a:cubicBezTo>
                    <a:cubicBezTo>
                      <a:pt x="1881" y="371"/>
                      <a:pt x="1871" y="336"/>
                      <a:pt x="1857" y="339"/>
                    </a:cubicBezTo>
                    <a:cubicBezTo>
                      <a:pt x="1851" y="358"/>
                      <a:pt x="1836" y="391"/>
                      <a:pt x="1858" y="411"/>
                    </a:cubicBezTo>
                    <a:cubicBezTo>
                      <a:pt x="1851" y="416"/>
                      <a:pt x="1830" y="413"/>
                      <a:pt x="1825" y="406"/>
                    </a:cubicBezTo>
                    <a:cubicBezTo>
                      <a:pt x="1819" y="396"/>
                      <a:pt x="1840" y="379"/>
                      <a:pt x="1823" y="348"/>
                    </a:cubicBezTo>
                    <a:cubicBezTo>
                      <a:pt x="1771" y="371"/>
                      <a:pt x="1819" y="421"/>
                      <a:pt x="1776" y="440"/>
                    </a:cubicBezTo>
                    <a:cubicBezTo>
                      <a:pt x="1729" y="434"/>
                      <a:pt x="1803" y="394"/>
                      <a:pt x="1766" y="359"/>
                    </a:cubicBezTo>
                    <a:cubicBezTo>
                      <a:pt x="1723" y="369"/>
                      <a:pt x="1707" y="413"/>
                      <a:pt x="1724" y="439"/>
                    </a:cubicBezTo>
                    <a:cubicBezTo>
                      <a:pt x="1723" y="462"/>
                      <a:pt x="1705" y="474"/>
                      <a:pt x="1702" y="494"/>
                    </a:cubicBezTo>
                    <a:cubicBezTo>
                      <a:pt x="1681" y="491"/>
                      <a:pt x="1672" y="483"/>
                      <a:pt x="1670" y="475"/>
                    </a:cubicBezTo>
                    <a:cubicBezTo>
                      <a:pt x="1667" y="460"/>
                      <a:pt x="1708" y="453"/>
                      <a:pt x="1680" y="420"/>
                    </a:cubicBezTo>
                    <a:cubicBezTo>
                      <a:pt x="1635" y="427"/>
                      <a:pt x="1665" y="500"/>
                      <a:pt x="1629" y="461"/>
                    </a:cubicBezTo>
                    <a:cubicBezTo>
                      <a:pt x="1626" y="444"/>
                      <a:pt x="1614" y="429"/>
                      <a:pt x="1605" y="427"/>
                    </a:cubicBezTo>
                    <a:cubicBezTo>
                      <a:pt x="1588" y="439"/>
                      <a:pt x="1580" y="459"/>
                      <a:pt x="1591" y="476"/>
                    </a:cubicBezTo>
                    <a:lnTo>
                      <a:pt x="1609" y="499"/>
                    </a:lnTo>
                    <a:cubicBezTo>
                      <a:pt x="1607" y="499"/>
                      <a:pt x="1617" y="513"/>
                      <a:pt x="1615" y="512"/>
                    </a:cubicBezTo>
                    <a:cubicBezTo>
                      <a:pt x="1585" y="488"/>
                      <a:pt x="1545" y="471"/>
                      <a:pt x="1520" y="498"/>
                    </a:cubicBezTo>
                    <a:cubicBezTo>
                      <a:pt x="1523" y="523"/>
                      <a:pt x="1545" y="525"/>
                      <a:pt x="1579" y="533"/>
                    </a:cubicBezTo>
                    <a:cubicBezTo>
                      <a:pt x="1536" y="537"/>
                      <a:pt x="1527" y="552"/>
                      <a:pt x="1513" y="560"/>
                    </a:cubicBezTo>
                    <a:cubicBezTo>
                      <a:pt x="1508" y="532"/>
                      <a:pt x="1475" y="527"/>
                      <a:pt x="1444" y="523"/>
                    </a:cubicBezTo>
                    <a:cubicBezTo>
                      <a:pt x="1426" y="527"/>
                      <a:pt x="1415" y="515"/>
                      <a:pt x="1407" y="521"/>
                    </a:cubicBezTo>
                    <a:cubicBezTo>
                      <a:pt x="1420" y="553"/>
                      <a:pt x="1451" y="578"/>
                      <a:pt x="1490" y="586"/>
                    </a:cubicBezTo>
                    <a:cubicBezTo>
                      <a:pt x="1507" y="584"/>
                      <a:pt x="1509" y="584"/>
                      <a:pt x="1521" y="578"/>
                    </a:cubicBezTo>
                    <a:cubicBezTo>
                      <a:pt x="1544" y="588"/>
                      <a:pt x="1542" y="592"/>
                      <a:pt x="1548" y="608"/>
                    </a:cubicBezTo>
                    <a:cubicBezTo>
                      <a:pt x="1514" y="623"/>
                      <a:pt x="1487" y="604"/>
                      <a:pt x="1453" y="612"/>
                    </a:cubicBezTo>
                    <a:cubicBezTo>
                      <a:pt x="1453" y="614"/>
                      <a:pt x="1445" y="614"/>
                      <a:pt x="1444" y="611"/>
                    </a:cubicBezTo>
                    <a:cubicBezTo>
                      <a:pt x="1445" y="611"/>
                      <a:pt x="1440" y="603"/>
                      <a:pt x="1441" y="603"/>
                    </a:cubicBezTo>
                    <a:cubicBezTo>
                      <a:pt x="1426" y="575"/>
                      <a:pt x="1387" y="586"/>
                      <a:pt x="1366" y="592"/>
                    </a:cubicBezTo>
                    <a:cubicBezTo>
                      <a:pt x="1363" y="614"/>
                      <a:pt x="1386" y="632"/>
                      <a:pt x="1404" y="640"/>
                    </a:cubicBezTo>
                    <a:cubicBezTo>
                      <a:pt x="1429" y="649"/>
                      <a:pt x="1438" y="641"/>
                      <a:pt x="1438" y="641"/>
                    </a:cubicBezTo>
                    <a:lnTo>
                      <a:pt x="1448" y="632"/>
                    </a:lnTo>
                    <a:cubicBezTo>
                      <a:pt x="1459" y="672"/>
                      <a:pt x="1473" y="674"/>
                      <a:pt x="1494" y="690"/>
                    </a:cubicBezTo>
                    <a:cubicBezTo>
                      <a:pt x="1471" y="698"/>
                      <a:pt x="1462" y="705"/>
                      <a:pt x="1433" y="703"/>
                    </a:cubicBezTo>
                    <a:cubicBezTo>
                      <a:pt x="1400" y="652"/>
                      <a:pt x="1301" y="630"/>
                      <a:pt x="1305" y="654"/>
                    </a:cubicBezTo>
                    <a:cubicBezTo>
                      <a:pt x="1319" y="706"/>
                      <a:pt x="1392" y="719"/>
                      <a:pt x="1392" y="719"/>
                    </a:cubicBezTo>
                    <a:cubicBezTo>
                      <a:pt x="1392" y="719"/>
                      <a:pt x="1354" y="733"/>
                      <a:pt x="1360" y="746"/>
                    </a:cubicBezTo>
                    <a:cubicBezTo>
                      <a:pt x="1367" y="758"/>
                      <a:pt x="1417" y="766"/>
                      <a:pt x="1410" y="785"/>
                    </a:cubicBezTo>
                    <a:cubicBezTo>
                      <a:pt x="1358" y="762"/>
                      <a:pt x="1348" y="771"/>
                      <a:pt x="1383" y="817"/>
                    </a:cubicBezTo>
                    <a:cubicBezTo>
                      <a:pt x="1339" y="819"/>
                      <a:pt x="1349" y="772"/>
                      <a:pt x="1321" y="761"/>
                    </a:cubicBezTo>
                    <a:cubicBezTo>
                      <a:pt x="1301" y="775"/>
                      <a:pt x="1313" y="806"/>
                      <a:pt x="1313" y="806"/>
                    </a:cubicBezTo>
                    <a:cubicBezTo>
                      <a:pt x="1303" y="798"/>
                      <a:pt x="1277" y="754"/>
                      <a:pt x="1255" y="760"/>
                    </a:cubicBezTo>
                    <a:cubicBezTo>
                      <a:pt x="1248" y="765"/>
                      <a:pt x="1248" y="789"/>
                      <a:pt x="1265" y="805"/>
                    </a:cubicBezTo>
                    <a:cubicBezTo>
                      <a:pt x="1244" y="809"/>
                      <a:pt x="1210" y="806"/>
                      <a:pt x="1205" y="829"/>
                    </a:cubicBezTo>
                    <a:cubicBezTo>
                      <a:pt x="1239" y="855"/>
                      <a:pt x="1276" y="855"/>
                      <a:pt x="1329" y="849"/>
                    </a:cubicBezTo>
                    <a:cubicBezTo>
                      <a:pt x="1329" y="849"/>
                      <a:pt x="1339" y="848"/>
                      <a:pt x="1350" y="845"/>
                    </a:cubicBezTo>
                    <a:cubicBezTo>
                      <a:pt x="1360" y="842"/>
                      <a:pt x="1375" y="856"/>
                      <a:pt x="1375" y="856"/>
                    </a:cubicBezTo>
                    <a:cubicBezTo>
                      <a:pt x="1349" y="862"/>
                      <a:pt x="1360" y="870"/>
                      <a:pt x="1308" y="881"/>
                    </a:cubicBezTo>
                    <a:cubicBezTo>
                      <a:pt x="1274" y="897"/>
                      <a:pt x="1247" y="918"/>
                      <a:pt x="1247" y="953"/>
                    </a:cubicBezTo>
                    <a:cubicBezTo>
                      <a:pt x="1268" y="963"/>
                      <a:pt x="1294" y="973"/>
                      <a:pt x="1308" y="953"/>
                    </a:cubicBezTo>
                    <a:cubicBezTo>
                      <a:pt x="1331" y="920"/>
                      <a:pt x="1324" y="946"/>
                      <a:pt x="1340" y="945"/>
                    </a:cubicBezTo>
                    <a:lnTo>
                      <a:pt x="1358" y="951"/>
                    </a:lnTo>
                    <a:cubicBezTo>
                      <a:pt x="1344" y="986"/>
                      <a:pt x="1264" y="985"/>
                      <a:pt x="1279" y="1011"/>
                    </a:cubicBezTo>
                    <a:cubicBezTo>
                      <a:pt x="1295" y="1035"/>
                      <a:pt x="1319" y="1061"/>
                      <a:pt x="1319" y="1061"/>
                    </a:cubicBezTo>
                    <a:cubicBezTo>
                      <a:pt x="1319" y="1061"/>
                      <a:pt x="1263" y="1032"/>
                      <a:pt x="1247" y="1053"/>
                    </a:cubicBezTo>
                    <a:cubicBezTo>
                      <a:pt x="1232" y="1071"/>
                      <a:pt x="1265" y="1102"/>
                      <a:pt x="1324" y="1115"/>
                    </a:cubicBezTo>
                    <a:cubicBezTo>
                      <a:pt x="1304" y="1128"/>
                      <a:pt x="1233" y="1115"/>
                      <a:pt x="1276" y="1160"/>
                    </a:cubicBezTo>
                    <a:cubicBezTo>
                      <a:pt x="1225" y="1181"/>
                      <a:pt x="1242" y="1196"/>
                      <a:pt x="1283" y="1185"/>
                    </a:cubicBezTo>
                    <a:lnTo>
                      <a:pt x="1303" y="1188"/>
                    </a:lnTo>
                    <a:cubicBezTo>
                      <a:pt x="1291" y="1196"/>
                      <a:pt x="1254" y="1213"/>
                      <a:pt x="1257" y="1226"/>
                    </a:cubicBezTo>
                    <a:cubicBezTo>
                      <a:pt x="1259" y="1243"/>
                      <a:pt x="1300" y="1222"/>
                      <a:pt x="1307" y="1235"/>
                    </a:cubicBezTo>
                    <a:cubicBezTo>
                      <a:pt x="1310" y="1254"/>
                      <a:pt x="1287" y="1262"/>
                      <a:pt x="1285" y="1267"/>
                    </a:cubicBezTo>
                    <a:cubicBezTo>
                      <a:pt x="1314" y="1286"/>
                      <a:pt x="1331" y="1241"/>
                      <a:pt x="1358" y="1267"/>
                    </a:cubicBezTo>
                    <a:cubicBezTo>
                      <a:pt x="1348" y="1286"/>
                      <a:pt x="1305" y="1282"/>
                      <a:pt x="1314" y="1311"/>
                    </a:cubicBezTo>
                    <a:cubicBezTo>
                      <a:pt x="1330" y="1323"/>
                      <a:pt x="1357" y="1318"/>
                      <a:pt x="1373" y="1329"/>
                    </a:cubicBezTo>
                    <a:cubicBezTo>
                      <a:pt x="1373" y="1329"/>
                      <a:pt x="1351" y="1371"/>
                      <a:pt x="1363" y="1376"/>
                    </a:cubicBezTo>
                    <a:cubicBezTo>
                      <a:pt x="1386" y="1388"/>
                      <a:pt x="1408" y="1351"/>
                      <a:pt x="1416" y="1349"/>
                    </a:cubicBezTo>
                    <a:cubicBezTo>
                      <a:pt x="1410" y="1396"/>
                      <a:pt x="1450" y="1380"/>
                      <a:pt x="1438" y="1413"/>
                    </a:cubicBezTo>
                    <a:cubicBezTo>
                      <a:pt x="1438" y="1430"/>
                      <a:pt x="1436" y="1454"/>
                      <a:pt x="1454" y="1463"/>
                    </a:cubicBezTo>
                    <a:cubicBezTo>
                      <a:pt x="1491" y="1452"/>
                      <a:pt x="1495" y="1423"/>
                      <a:pt x="1494" y="1379"/>
                    </a:cubicBezTo>
                    <a:cubicBezTo>
                      <a:pt x="1494" y="1364"/>
                      <a:pt x="1537" y="1389"/>
                      <a:pt x="1537" y="1389"/>
                    </a:cubicBezTo>
                    <a:cubicBezTo>
                      <a:pt x="1563" y="1410"/>
                      <a:pt x="1492" y="1426"/>
                      <a:pt x="1513" y="1471"/>
                    </a:cubicBezTo>
                    <a:cubicBezTo>
                      <a:pt x="1573" y="1479"/>
                      <a:pt x="1573" y="1428"/>
                      <a:pt x="1621" y="1419"/>
                    </a:cubicBezTo>
                    <a:cubicBezTo>
                      <a:pt x="1643" y="1433"/>
                      <a:pt x="1612" y="1457"/>
                      <a:pt x="1605" y="1474"/>
                    </a:cubicBezTo>
                    <a:cubicBezTo>
                      <a:pt x="1575" y="1491"/>
                      <a:pt x="1538" y="1471"/>
                      <a:pt x="1509" y="1530"/>
                    </a:cubicBezTo>
                    <a:cubicBezTo>
                      <a:pt x="1551" y="1546"/>
                      <a:pt x="1570" y="1533"/>
                      <a:pt x="1584" y="1525"/>
                    </a:cubicBezTo>
                    <a:cubicBezTo>
                      <a:pt x="1597" y="1516"/>
                      <a:pt x="1596" y="1511"/>
                      <a:pt x="1606" y="1507"/>
                    </a:cubicBezTo>
                    <a:cubicBezTo>
                      <a:pt x="1607" y="1523"/>
                      <a:pt x="1603" y="1553"/>
                      <a:pt x="1618" y="1559"/>
                    </a:cubicBezTo>
                    <a:cubicBezTo>
                      <a:pt x="1632" y="1558"/>
                      <a:pt x="1633" y="1553"/>
                      <a:pt x="1645" y="1546"/>
                    </a:cubicBezTo>
                    <a:cubicBezTo>
                      <a:pt x="1657" y="1558"/>
                      <a:pt x="1626" y="1589"/>
                      <a:pt x="1644" y="1602"/>
                    </a:cubicBezTo>
                    <a:cubicBezTo>
                      <a:pt x="1661" y="1599"/>
                      <a:pt x="1667" y="1583"/>
                      <a:pt x="1667" y="1583"/>
                    </a:cubicBezTo>
                    <a:cubicBezTo>
                      <a:pt x="1677" y="1597"/>
                      <a:pt x="1689" y="1597"/>
                      <a:pt x="1700" y="1594"/>
                    </a:cubicBezTo>
                    <a:cubicBezTo>
                      <a:pt x="1706" y="1579"/>
                      <a:pt x="1707" y="1545"/>
                      <a:pt x="1688" y="1533"/>
                    </a:cubicBezTo>
                    <a:cubicBezTo>
                      <a:pt x="1697" y="1522"/>
                      <a:pt x="1720" y="1543"/>
                      <a:pt x="1729" y="1535"/>
                    </a:cubicBezTo>
                    <a:cubicBezTo>
                      <a:pt x="1748" y="1557"/>
                      <a:pt x="1707" y="1600"/>
                      <a:pt x="1737" y="1618"/>
                    </a:cubicBezTo>
                    <a:cubicBezTo>
                      <a:pt x="1766" y="1615"/>
                      <a:pt x="1765" y="1586"/>
                      <a:pt x="1794" y="1574"/>
                    </a:cubicBezTo>
                    <a:cubicBezTo>
                      <a:pt x="1789" y="1604"/>
                      <a:pt x="1824" y="1626"/>
                      <a:pt x="1779" y="1648"/>
                    </a:cubicBezTo>
                    <a:cubicBezTo>
                      <a:pt x="1779" y="1677"/>
                      <a:pt x="1834" y="1669"/>
                      <a:pt x="1808" y="1711"/>
                    </a:cubicBezTo>
                    <a:cubicBezTo>
                      <a:pt x="1818" y="1728"/>
                      <a:pt x="1831" y="1721"/>
                      <a:pt x="1843" y="1718"/>
                    </a:cubicBezTo>
                    <a:lnTo>
                      <a:pt x="1870" y="1688"/>
                    </a:lnTo>
                    <a:cubicBezTo>
                      <a:pt x="1862" y="1712"/>
                      <a:pt x="1860" y="1750"/>
                      <a:pt x="1867" y="1777"/>
                    </a:cubicBezTo>
                    <a:cubicBezTo>
                      <a:pt x="1858" y="1800"/>
                      <a:pt x="1879" y="1825"/>
                      <a:pt x="1839" y="1844"/>
                    </a:cubicBezTo>
                    <a:cubicBezTo>
                      <a:pt x="1828" y="1900"/>
                      <a:pt x="1827" y="1956"/>
                      <a:pt x="1763" y="1992"/>
                    </a:cubicBezTo>
                    <a:cubicBezTo>
                      <a:pt x="1726" y="2060"/>
                      <a:pt x="1497" y="2024"/>
                      <a:pt x="1446" y="2092"/>
                    </a:cubicBezTo>
                    <a:cubicBezTo>
                      <a:pt x="1459" y="2104"/>
                      <a:pt x="1576" y="2100"/>
                      <a:pt x="1591" y="2096"/>
                    </a:cubicBezTo>
                    <a:cubicBezTo>
                      <a:pt x="1613" y="2085"/>
                      <a:pt x="1631" y="2104"/>
                      <a:pt x="1654" y="2103"/>
                    </a:cubicBezTo>
                    <a:cubicBezTo>
                      <a:pt x="1705" y="2103"/>
                      <a:pt x="1767" y="2086"/>
                      <a:pt x="1809" y="2103"/>
                    </a:cubicBezTo>
                    <a:cubicBezTo>
                      <a:pt x="1869" y="2103"/>
                      <a:pt x="1920" y="2105"/>
                      <a:pt x="1974" y="2105"/>
                    </a:cubicBezTo>
                    <a:lnTo>
                      <a:pt x="1974" y="2106"/>
                    </a:lnTo>
                    <a:close/>
                  </a:path>
                </a:pathLst>
              </a:custGeom>
              <a:solidFill>
                <a:srgbClr val="2F4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5" name="Freeform 29"/>
              <p:cNvSpPr>
                <a:spLocks noChangeAspect="1" noEditPoints="1"/>
              </p:cNvSpPr>
              <p:nvPr userDrawn="1"/>
            </p:nvSpPr>
            <p:spPr bwMode="gray">
              <a:xfrm>
                <a:off x="3235" y="2758"/>
                <a:ext cx="581" cy="570"/>
              </a:xfrm>
              <a:custGeom>
                <a:avLst/>
                <a:gdLst>
                  <a:gd name="T0" fmla="*/ 321 w 639"/>
                  <a:gd name="T1" fmla="*/ 621 h 621"/>
                  <a:gd name="T2" fmla="*/ 321 w 639"/>
                  <a:gd name="T3" fmla="*/ 621 h 621"/>
                  <a:gd name="T4" fmla="*/ 639 w 639"/>
                  <a:gd name="T5" fmla="*/ 307 h 621"/>
                  <a:gd name="T6" fmla="*/ 321 w 639"/>
                  <a:gd name="T7" fmla="*/ 0 h 621"/>
                  <a:gd name="T8" fmla="*/ 0 w 639"/>
                  <a:gd name="T9" fmla="*/ 307 h 621"/>
                  <a:gd name="T10" fmla="*/ 321 w 639"/>
                  <a:gd name="T11" fmla="*/ 621 h 621"/>
                  <a:gd name="T12" fmla="*/ 321 w 639"/>
                  <a:gd name="T13" fmla="*/ 621 h 621"/>
                  <a:gd name="T14" fmla="*/ 162 w 639"/>
                  <a:gd name="T15" fmla="*/ 307 h 621"/>
                  <a:gd name="T16" fmla="*/ 162 w 639"/>
                  <a:gd name="T17" fmla="*/ 307 h 621"/>
                  <a:gd name="T18" fmla="*/ 321 w 639"/>
                  <a:gd name="T19" fmla="*/ 125 h 621"/>
                  <a:gd name="T20" fmla="*/ 477 w 639"/>
                  <a:gd name="T21" fmla="*/ 307 h 621"/>
                  <a:gd name="T22" fmla="*/ 321 w 639"/>
                  <a:gd name="T23" fmla="*/ 495 h 621"/>
                  <a:gd name="T24" fmla="*/ 162 w 639"/>
                  <a:gd name="T25" fmla="*/ 307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9" h="621">
                    <a:moveTo>
                      <a:pt x="321" y="621"/>
                    </a:moveTo>
                    <a:lnTo>
                      <a:pt x="321" y="621"/>
                    </a:lnTo>
                    <a:cubicBezTo>
                      <a:pt x="512" y="621"/>
                      <a:pt x="639" y="480"/>
                      <a:pt x="639" y="307"/>
                    </a:cubicBezTo>
                    <a:cubicBezTo>
                      <a:pt x="639" y="124"/>
                      <a:pt x="511" y="0"/>
                      <a:pt x="321" y="0"/>
                    </a:cubicBezTo>
                    <a:cubicBezTo>
                      <a:pt x="130" y="0"/>
                      <a:pt x="0" y="121"/>
                      <a:pt x="0" y="307"/>
                    </a:cubicBezTo>
                    <a:cubicBezTo>
                      <a:pt x="0" y="489"/>
                      <a:pt x="132" y="621"/>
                      <a:pt x="321" y="621"/>
                    </a:cubicBezTo>
                    <a:lnTo>
                      <a:pt x="321" y="621"/>
                    </a:lnTo>
                    <a:close/>
                    <a:moveTo>
                      <a:pt x="162" y="307"/>
                    </a:moveTo>
                    <a:lnTo>
                      <a:pt x="162" y="307"/>
                    </a:lnTo>
                    <a:cubicBezTo>
                      <a:pt x="162" y="198"/>
                      <a:pt x="214" y="125"/>
                      <a:pt x="321" y="125"/>
                    </a:cubicBezTo>
                    <a:cubicBezTo>
                      <a:pt x="425" y="125"/>
                      <a:pt x="477" y="192"/>
                      <a:pt x="477" y="307"/>
                    </a:cubicBezTo>
                    <a:cubicBezTo>
                      <a:pt x="477" y="413"/>
                      <a:pt x="426" y="495"/>
                      <a:pt x="321" y="495"/>
                    </a:cubicBezTo>
                    <a:cubicBezTo>
                      <a:pt x="220" y="495"/>
                      <a:pt x="162" y="415"/>
                      <a:pt x="162" y="3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6" name="Freeform 30"/>
              <p:cNvSpPr>
                <a:spLocks noChangeAspect="1"/>
              </p:cNvSpPr>
              <p:nvPr userDrawn="1"/>
            </p:nvSpPr>
            <p:spPr bwMode="gray">
              <a:xfrm>
                <a:off x="3892" y="2758"/>
                <a:ext cx="409" cy="570"/>
              </a:xfrm>
              <a:custGeom>
                <a:avLst/>
                <a:gdLst>
                  <a:gd name="T0" fmla="*/ 377 w 441"/>
                  <a:gd name="T1" fmla="*/ 128 h 621"/>
                  <a:gd name="T2" fmla="*/ 377 w 441"/>
                  <a:gd name="T3" fmla="*/ 128 h 621"/>
                  <a:gd name="T4" fmla="*/ 270 w 441"/>
                  <a:gd name="T5" fmla="*/ 114 h 621"/>
                  <a:gd name="T6" fmla="*/ 163 w 441"/>
                  <a:gd name="T7" fmla="*/ 160 h 621"/>
                  <a:gd name="T8" fmla="*/ 290 w 441"/>
                  <a:gd name="T9" fmla="*/ 260 h 621"/>
                  <a:gd name="T10" fmla="*/ 441 w 441"/>
                  <a:gd name="T11" fmla="*/ 443 h 621"/>
                  <a:gd name="T12" fmla="*/ 187 w 441"/>
                  <a:gd name="T13" fmla="*/ 621 h 621"/>
                  <a:gd name="T14" fmla="*/ 11 w 441"/>
                  <a:gd name="T15" fmla="*/ 594 h 621"/>
                  <a:gd name="T16" fmla="*/ 11 w 441"/>
                  <a:gd name="T17" fmla="*/ 469 h 621"/>
                  <a:gd name="T18" fmla="*/ 193 w 441"/>
                  <a:gd name="T19" fmla="*/ 506 h 621"/>
                  <a:gd name="T20" fmla="*/ 279 w 441"/>
                  <a:gd name="T21" fmla="*/ 448 h 621"/>
                  <a:gd name="T22" fmla="*/ 153 w 441"/>
                  <a:gd name="T23" fmla="*/ 349 h 621"/>
                  <a:gd name="T24" fmla="*/ 0 w 441"/>
                  <a:gd name="T25" fmla="*/ 160 h 621"/>
                  <a:gd name="T26" fmla="*/ 243 w 441"/>
                  <a:gd name="T27" fmla="*/ 0 h 621"/>
                  <a:gd name="T28" fmla="*/ 377 w 441"/>
                  <a:gd name="T29" fmla="*/ 10 h 621"/>
                  <a:gd name="T30" fmla="*/ 377 w 441"/>
                  <a:gd name="T31" fmla="*/ 12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1" h="621">
                    <a:moveTo>
                      <a:pt x="377" y="128"/>
                    </a:moveTo>
                    <a:lnTo>
                      <a:pt x="377" y="128"/>
                    </a:lnTo>
                    <a:cubicBezTo>
                      <a:pt x="341" y="122"/>
                      <a:pt x="306" y="114"/>
                      <a:pt x="270" y="114"/>
                    </a:cubicBezTo>
                    <a:cubicBezTo>
                      <a:pt x="207" y="114"/>
                      <a:pt x="163" y="129"/>
                      <a:pt x="163" y="160"/>
                    </a:cubicBezTo>
                    <a:cubicBezTo>
                      <a:pt x="163" y="195"/>
                      <a:pt x="223" y="224"/>
                      <a:pt x="290" y="260"/>
                    </a:cubicBezTo>
                    <a:cubicBezTo>
                      <a:pt x="353" y="294"/>
                      <a:pt x="441" y="340"/>
                      <a:pt x="441" y="443"/>
                    </a:cubicBezTo>
                    <a:cubicBezTo>
                      <a:pt x="441" y="557"/>
                      <a:pt x="340" y="621"/>
                      <a:pt x="187" y="621"/>
                    </a:cubicBezTo>
                    <a:cubicBezTo>
                      <a:pt x="117" y="621"/>
                      <a:pt x="69" y="607"/>
                      <a:pt x="11" y="594"/>
                    </a:cubicBezTo>
                    <a:lnTo>
                      <a:pt x="11" y="469"/>
                    </a:lnTo>
                    <a:cubicBezTo>
                      <a:pt x="56" y="482"/>
                      <a:pt x="128" y="506"/>
                      <a:pt x="193" y="506"/>
                    </a:cubicBezTo>
                    <a:cubicBezTo>
                      <a:pt x="236" y="506"/>
                      <a:pt x="279" y="487"/>
                      <a:pt x="279" y="448"/>
                    </a:cubicBezTo>
                    <a:cubicBezTo>
                      <a:pt x="279" y="412"/>
                      <a:pt x="227" y="391"/>
                      <a:pt x="153" y="349"/>
                    </a:cubicBezTo>
                    <a:cubicBezTo>
                      <a:pt x="86" y="316"/>
                      <a:pt x="0" y="247"/>
                      <a:pt x="0" y="160"/>
                    </a:cubicBezTo>
                    <a:cubicBezTo>
                      <a:pt x="0" y="57"/>
                      <a:pt x="104" y="0"/>
                      <a:pt x="243" y="0"/>
                    </a:cubicBezTo>
                    <a:cubicBezTo>
                      <a:pt x="288" y="0"/>
                      <a:pt x="333" y="4"/>
                      <a:pt x="377" y="10"/>
                    </a:cubicBezTo>
                    <a:lnTo>
                      <a:pt x="377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7" name="Freeform 31"/>
              <p:cNvSpPr>
                <a:spLocks noChangeAspect="1"/>
              </p:cNvSpPr>
              <p:nvPr userDrawn="1"/>
            </p:nvSpPr>
            <p:spPr bwMode="gray">
              <a:xfrm>
                <a:off x="1772" y="2564"/>
                <a:ext cx="215" cy="743"/>
              </a:xfrm>
              <a:custGeom>
                <a:avLst/>
                <a:gdLst>
                  <a:gd name="T0" fmla="*/ 18 w 229"/>
                  <a:gd name="T1" fmla="*/ 817 h 817"/>
                  <a:gd name="T2" fmla="*/ 18 w 229"/>
                  <a:gd name="T3" fmla="*/ 817 h 817"/>
                  <a:gd name="T4" fmla="*/ 24 w 229"/>
                  <a:gd name="T5" fmla="*/ 606 h 817"/>
                  <a:gd name="T6" fmla="*/ 24 w 229"/>
                  <a:gd name="T7" fmla="*/ 287 h 817"/>
                  <a:gd name="T8" fmla="*/ 0 w 229"/>
                  <a:gd name="T9" fmla="*/ 0 h 817"/>
                  <a:gd name="T10" fmla="*/ 211 w 229"/>
                  <a:gd name="T11" fmla="*/ 0 h 817"/>
                  <a:gd name="T12" fmla="*/ 205 w 229"/>
                  <a:gd name="T13" fmla="*/ 232 h 817"/>
                  <a:gd name="T14" fmla="*/ 205 w 229"/>
                  <a:gd name="T15" fmla="*/ 530 h 817"/>
                  <a:gd name="T16" fmla="*/ 229 w 229"/>
                  <a:gd name="T17" fmla="*/ 817 h 817"/>
                  <a:gd name="T18" fmla="*/ 18 w 229"/>
                  <a:gd name="T19" fmla="*/ 817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817">
                    <a:moveTo>
                      <a:pt x="18" y="817"/>
                    </a:moveTo>
                    <a:lnTo>
                      <a:pt x="18" y="817"/>
                    </a:lnTo>
                    <a:cubicBezTo>
                      <a:pt x="22" y="750"/>
                      <a:pt x="24" y="699"/>
                      <a:pt x="24" y="606"/>
                    </a:cubicBezTo>
                    <a:lnTo>
                      <a:pt x="24" y="287"/>
                    </a:lnTo>
                    <a:cubicBezTo>
                      <a:pt x="24" y="172"/>
                      <a:pt x="17" y="85"/>
                      <a:pt x="0" y="0"/>
                    </a:cubicBezTo>
                    <a:lnTo>
                      <a:pt x="211" y="0"/>
                    </a:lnTo>
                    <a:cubicBezTo>
                      <a:pt x="211" y="59"/>
                      <a:pt x="205" y="140"/>
                      <a:pt x="205" y="232"/>
                    </a:cubicBezTo>
                    <a:lnTo>
                      <a:pt x="205" y="530"/>
                    </a:lnTo>
                    <a:cubicBezTo>
                      <a:pt x="205" y="614"/>
                      <a:pt x="218" y="739"/>
                      <a:pt x="229" y="817"/>
                    </a:cubicBezTo>
                    <a:lnTo>
                      <a:pt x="18" y="8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8" name="Freeform 32"/>
              <p:cNvSpPr>
                <a:spLocks noChangeAspect="1" noEditPoints="1"/>
              </p:cNvSpPr>
              <p:nvPr userDrawn="1"/>
            </p:nvSpPr>
            <p:spPr bwMode="gray">
              <a:xfrm>
                <a:off x="2095" y="2758"/>
                <a:ext cx="602" cy="785"/>
              </a:xfrm>
              <a:custGeom>
                <a:avLst/>
                <a:gdLst>
                  <a:gd name="T0" fmla="*/ 210 w 662"/>
                  <a:gd name="T1" fmla="*/ 851 h 863"/>
                  <a:gd name="T2" fmla="*/ 210 w 662"/>
                  <a:gd name="T3" fmla="*/ 851 h 863"/>
                  <a:gd name="T4" fmla="*/ 198 w 662"/>
                  <a:gd name="T5" fmla="*/ 632 h 863"/>
                  <a:gd name="T6" fmla="*/ 198 w 662"/>
                  <a:gd name="T7" fmla="*/ 564 h 863"/>
                  <a:gd name="T8" fmla="*/ 385 w 662"/>
                  <a:gd name="T9" fmla="*/ 621 h 863"/>
                  <a:gd name="T10" fmla="*/ 662 w 662"/>
                  <a:gd name="T11" fmla="*/ 322 h 863"/>
                  <a:gd name="T12" fmla="*/ 378 w 662"/>
                  <a:gd name="T13" fmla="*/ 0 h 863"/>
                  <a:gd name="T14" fmla="*/ 174 w 662"/>
                  <a:gd name="T15" fmla="*/ 98 h 863"/>
                  <a:gd name="T16" fmla="*/ 153 w 662"/>
                  <a:gd name="T17" fmla="*/ 15 h 863"/>
                  <a:gd name="T18" fmla="*/ 0 w 662"/>
                  <a:gd name="T19" fmla="*/ 26 h 863"/>
                  <a:gd name="T20" fmla="*/ 36 w 662"/>
                  <a:gd name="T21" fmla="*/ 323 h 863"/>
                  <a:gd name="T22" fmla="*/ 36 w 662"/>
                  <a:gd name="T23" fmla="*/ 564 h 863"/>
                  <a:gd name="T24" fmla="*/ 12 w 662"/>
                  <a:gd name="T25" fmla="*/ 863 h 863"/>
                  <a:gd name="T26" fmla="*/ 210 w 662"/>
                  <a:gd name="T27" fmla="*/ 851 h 863"/>
                  <a:gd name="T28" fmla="*/ 210 w 662"/>
                  <a:gd name="T29" fmla="*/ 851 h 863"/>
                  <a:gd name="T30" fmla="*/ 186 w 662"/>
                  <a:gd name="T31" fmla="*/ 323 h 863"/>
                  <a:gd name="T32" fmla="*/ 186 w 662"/>
                  <a:gd name="T33" fmla="*/ 323 h 863"/>
                  <a:gd name="T34" fmla="*/ 338 w 662"/>
                  <a:gd name="T35" fmla="*/ 125 h 863"/>
                  <a:gd name="T36" fmla="*/ 500 w 662"/>
                  <a:gd name="T37" fmla="*/ 323 h 863"/>
                  <a:gd name="T38" fmla="*/ 345 w 662"/>
                  <a:gd name="T39" fmla="*/ 495 h 863"/>
                  <a:gd name="T40" fmla="*/ 186 w 662"/>
                  <a:gd name="T41" fmla="*/ 32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2" h="863">
                    <a:moveTo>
                      <a:pt x="210" y="851"/>
                    </a:moveTo>
                    <a:lnTo>
                      <a:pt x="210" y="851"/>
                    </a:lnTo>
                    <a:cubicBezTo>
                      <a:pt x="198" y="763"/>
                      <a:pt x="198" y="664"/>
                      <a:pt x="198" y="632"/>
                    </a:cubicBezTo>
                    <a:lnTo>
                      <a:pt x="198" y="564"/>
                    </a:lnTo>
                    <a:cubicBezTo>
                      <a:pt x="242" y="589"/>
                      <a:pt x="288" y="621"/>
                      <a:pt x="385" y="621"/>
                    </a:cubicBezTo>
                    <a:cubicBezTo>
                      <a:pt x="550" y="621"/>
                      <a:pt x="662" y="495"/>
                      <a:pt x="662" y="322"/>
                    </a:cubicBezTo>
                    <a:cubicBezTo>
                      <a:pt x="662" y="134"/>
                      <a:pt x="546" y="0"/>
                      <a:pt x="378" y="0"/>
                    </a:cubicBezTo>
                    <a:cubicBezTo>
                      <a:pt x="261" y="0"/>
                      <a:pt x="213" y="56"/>
                      <a:pt x="174" y="98"/>
                    </a:cubicBezTo>
                    <a:cubicBezTo>
                      <a:pt x="166" y="67"/>
                      <a:pt x="162" y="41"/>
                      <a:pt x="153" y="15"/>
                    </a:cubicBezTo>
                    <a:lnTo>
                      <a:pt x="0" y="26"/>
                    </a:lnTo>
                    <a:cubicBezTo>
                      <a:pt x="19" y="127"/>
                      <a:pt x="36" y="220"/>
                      <a:pt x="36" y="323"/>
                    </a:cubicBezTo>
                    <a:lnTo>
                      <a:pt x="36" y="564"/>
                    </a:lnTo>
                    <a:cubicBezTo>
                      <a:pt x="36" y="648"/>
                      <a:pt x="18" y="808"/>
                      <a:pt x="12" y="863"/>
                    </a:cubicBezTo>
                    <a:lnTo>
                      <a:pt x="210" y="851"/>
                    </a:lnTo>
                    <a:lnTo>
                      <a:pt x="210" y="851"/>
                    </a:lnTo>
                    <a:close/>
                    <a:moveTo>
                      <a:pt x="186" y="323"/>
                    </a:moveTo>
                    <a:lnTo>
                      <a:pt x="186" y="323"/>
                    </a:lnTo>
                    <a:cubicBezTo>
                      <a:pt x="186" y="206"/>
                      <a:pt x="236" y="125"/>
                      <a:pt x="338" y="125"/>
                    </a:cubicBezTo>
                    <a:cubicBezTo>
                      <a:pt x="433" y="125"/>
                      <a:pt x="500" y="207"/>
                      <a:pt x="500" y="323"/>
                    </a:cubicBezTo>
                    <a:cubicBezTo>
                      <a:pt x="500" y="426"/>
                      <a:pt x="448" y="495"/>
                      <a:pt x="345" y="495"/>
                    </a:cubicBezTo>
                    <a:cubicBezTo>
                      <a:pt x="244" y="495"/>
                      <a:pt x="186" y="437"/>
                      <a:pt x="186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  <p:sp>
            <p:nvSpPr>
              <p:cNvPr id="149" name="Freeform 33"/>
              <p:cNvSpPr>
                <a:spLocks noChangeAspect="1"/>
              </p:cNvSpPr>
              <p:nvPr userDrawn="1"/>
            </p:nvSpPr>
            <p:spPr bwMode="gray">
              <a:xfrm>
                <a:off x="2773" y="2758"/>
                <a:ext cx="398" cy="570"/>
              </a:xfrm>
              <a:custGeom>
                <a:avLst/>
                <a:gdLst>
                  <a:gd name="T0" fmla="*/ 364 w 440"/>
                  <a:gd name="T1" fmla="*/ 126 h 621"/>
                  <a:gd name="T2" fmla="*/ 364 w 440"/>
                  <a:gd name="T3" fmla="*/ 126 h 621"/>
                  <a:gd name="T4" fmla="*/ 270 w 440"/>
                  <a:gd name="T5" fmla="*/ 114 h 621"/>
                  <a:gd name="T6" fmla="*/ 162 w 440"/>
                  <a:gd name="T7" fmla="*/ 160 h 621"/>
                  <a:gd name="T8" fmla="*/ 289 w 440"/>
                  <a:gd name="T9" fmla="*/ 260 h 621"/>
                  <a:gd name="T10" fmla="*/ 440 w 440"/>
                  <a:gd name="T11" fmla="*/ 443 h 621"/>
                  <a:gd name="T12" fmla="*/ 186 w 440"/>
                  <a:gd name="T13" fmla="*/ 621 h 621"/>
                  <a:gd name="T14" fmla="*/ 11 w 440"/>
                  <a:gd name="T15" fmla="*/ 594 h 621"/>
                  <a:gd name="T16" fmla="*/ 11 w 440"/>
                  <a:gd name="T17" fmla="*/ 469 h 621"/>
                  <a:gd name="T18" fmla="*/ 192 w 440"/>
                  <a:gd name="T19" fmla="*/ 506 h 621"/>
                  <a:gd name="T20" fmla="*/ 278 w 440"/>
                  <a:gd name="T21" fmla="*/ 448 h 621"/>
                  <a:gd name="T22" fmla="*/ 152 w 440"/>
                  <a:gd name="T23" fmla="*/ 349 h 621"/>
                  <a:gd name="T24" fmla="*/ 0 w 440"/>
                  <a:gd name="T25" fmla="*/ 160 h 621"/>
                  <a:gd name="T26" fmla="*/ 242 w 440"/>
                  <a:gd name="T27" fmla="*/ 0 h 621"/>
                  <a:gd name="T28" fmla="*/ 387 w 440"/>
                  <a:gd name="T29" fmla="*/ 12 h 621"/>
                  <a:gd name="T30" fmla="*/ 364 w 440"/>
                  <a:gd name="T31" fmla="*/ 126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" h="621">
                    <a:moveTo>
                      <a:pt x="364" y="126"/>
                    </a:moveTo>
                    <a:lnTo>
                      <a:pt x="364" y="126"/>
                    </a:lnTo>
                    <a:cubicBezTo>
                      <a:pt x="328" y="120"/>
                      <a:pt x="306" y="114"/>
                      <a:pt x="270" y="114"/>
                    </a:cubicBezTo>
                    <a:cubicBezTo>
                      <a:pt x="206" y="114"/>
                      <a:pt x="162" y="129"/>
                      <a:pt x="162" y="160"/>
                    </a:cubicBezTo>
                    <a:cubicBezTo>
                      <a:pt x="162" y="195"/>
                      <a:pt x="222" y="224"/>
                      <a:pt x="289" y="260"/>
                    </a:cubicBezTo>
                    <a:cubicBezTo>
                      <a:pt x="353" y="294"/>
                      <a:pt x="440" y="340"/>
                      <a:pt x="440" y="443"/>
                    </a:cubicBezTo>
                    <a:cubicBezTo>
                      <a:pt x="440" y="557"/>
                      <a:pt x="339" y="621"/>
                      <a:pt x="186" y="621"/>
                    </a:cubicBezTo>
                    <a:cubicBezTo>
                      <a:pt x="116" y="621"/>
                      <a:pt x="68" y="607"/>
                      <a:pt x="11" y="594"/>
                    </a:cubicBezTo>
                    <a:lnTo>
                      <a:pt x="11" y="469"/>
                    </a:lnTo>
                    <a:cubicBezTo>
                      <a:pt x="55" y="482"/>
                      <a:pt x="127" y="506"/>
                      <a:pt x="192" y="506"/>
                    </a:cubicBezTo>
                    <a:cubicBezTo>
                      <a:pt x="235" y="506"/>
                      <a:pt x="278" y="487"/>
                      <a:pt x="278" y="448"/>
                    </a:cubicBezTo>
                    <a:cubicBezTo>
                      <a:pt x="278" y="412"/>
                      <a:pt x="227" y="391"/>
                      <a:pt x="152" y="349"/>
                    </a:cubicBezTo>
                    <a:cubicBezTo>
                      <a:pt x="85" y="316"/>
                      <a:pt x="0" y="247"/>
                      <a:pt x="0" y="160"/>
                    </a:cubicBezTo>
                    <a:cubicBezTo>
                      <a:pt x="0" y="57"/>
                      <a:pt x="103" y="0"/>
                      <a:pt x="242" y="0"/>
                    </a:cubicBezTo>
                    <a:cubicBezTo>
                      <a:pt x="288" y="0"/>
                      <a:pt x="342" y="6"/>
                      <a:pt x="387" y="12"/>
                    </a:cubicBezTo>
                    <a:lnTo>
                      <a:pt x="3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222223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377" y="643470"/>
            <a:ext cx="8652328" cy="4570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emphasis part of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388443"/>
            <a:ext cx="8637054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9634" y="4686827"/>
            <a:ext cx="307188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924243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smtClean="0">
                <a:solidFill>
                  <a:srgbClr val="888B8D"/>
                </a:solidFill>
              </a:rPr>
              <a:pPr defTabSz="924243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 sz="800" dirty="0" smtClean="0">
              <a:solidFill>
                <a:srgbClr val="888B8D"/>
              </a:solidFill>
            </a:endParaRPr>
          </a:p>
        </p:txBody>
      </p:sp>
      <p:grpSp>
        <p:nvGrpSpPr>
          <p:cNvPr id="43" name="Gruppieren 42"/>
          <p:cNvGrpSpPr>
            <a:grpSpLocks noChangeAspect="1"/>
          </p:cNvGrpSpPr>
          <p:nvPr/>
        </p:nvGrpSpPr>
        <p:grpSpPr>
          <a:xfrm>
            <a:off x="7803537" y="216000"/>
            <a:ext cx="1081168" cy="180000"/>
            <a:chOff x="7386638" y="168276"/>
            <a:chExt cx="1468437" cy="244475"/>
          </a:xfrm>
        </p:grpSpPr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86638" y="184151"/>
              <a:ext cx="46038" cy="173038"/>
            </a:xfrm>
            <a:custGeom>
              <a:avLst/>
              <a:gdLst>
                <a:gd name="T0" fmla="*/ 3 w 41"/>
                <a:gd name="T1" fmla="*/ 153 h 153"/>
                <a:gd name="T2" fmla="*/ 4 w 41"/>
                <a:gd name="T3" fmla="*/ 114 h 153"/>
                <a:gd name="T4" fmla="*/ 4 w 41"/>
                <a:gd name="T5" fmla="*/ 54 h 153"/>
                <a:gd name="T6" fmla="*/ 0 w 41"/>
                <a:gd name="T7" fmla="*/ 0 h 153"/>
                <a:gd name="T8" fmla="*/ 37 w 41"/>
                <a:gd name="T9" fmla="*/ 0 h 153"/>
                <a:gd name="T10" fmla="*/ 36 w 41"/>
                <a:gd name="T11" fmla="*/ 44 h 153"/>
                <a:gd name="T12" fmla="*/ 36 w 41"/>
                <a:gd name="T13" fmla="*/ 100 h 153"/>
                <a:gd name="T14" fmla="*/ 41 w 41"/>
                <a:gd name="T15" fmla="*/ 153 h 153"/>
                <a:gd name="T16" fmla="*/ 3 w 41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53">
                  <a:moveTo>
                    <a:pt x="3" y="153"/>
                  </a:moveTo>
                  <a:cubicBezTo>
                    <a:pt x="4" y="141"/>
                    <a:pt x="4" y="131"/>
                    <a:pt x="4" y="11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32"/>
                    <a:pt x="3" y="16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1"/>
                    <a:pt x="36" y="26"/>
                    <a:pt x="36" y="44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15"/>
                    <a:pt x="39" y="139"/>
                    <a:pt x="41" y="153"/>
                  </a:cubicBezTo>
                  <a:lnTo>
                    <a:pt x="3" y="153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7458075" y="228601"/>
              <a:ext cx="133350" cy="184150"/>
            </a:xfrm>
            <a:custGeom>
              <a:avLst/>
              <a:gdLst>
                <a:gd name="T0" fmla="*/ 2 w 118"/>
                <a:gd name="T1" fmla="*/ 163 h 163"/>
                <a:gd name="T2" fmla="*/ 6 w 118"/>
                <a:gd name="T3" fmla="*/ 106 h 163"/>
                <a:gd name="T4" fmla="*/ 6 w 118"/>
                <a:gd name="T5" fmla="*/ 61 h 163"/>
                <a:gd name="T6" fmla="*/ 0 w 118"/>
                <a:gd name="T7" fmla="*/ 5 h 163"/>
                <a:gd name="T8" fmla="*/ 27 w 118"/>
                <a:gd name="T9" fmla="*/ 3 h 163"/>
                <a:gd name="T10" fmla="*/ 31 w 118"/>
                <a:gd name="T11" fmla="*/ 19 h 163"/>
                <a:gd name="T12" fmla="*/ 68 w 118"/>
                <a:gd name="T13" fmla="*/ 0 h 163"/>
                <a:gd name="T14" fmla="*/ 118 w 118"/>
                <a:gd name="T15" fmla="*/ 61 h 163"/>
                <a:gd name="T16" fmla="*/ 69 w 118"/>
                <a:gd name="T17" fmla="*/ 117 h 163"/>
                <a:gd name="T18" fmla="*/ 35 w 118"/>
                <a:gd name="T19" fmla="*/ 106 h 163"/>
                <a:gd name="T20" fmla="*/ 35 w 118"/>
                <a:gd name="T21" fmla="*/ 119 h 163"/>
                <a:gd name="T22" fmla="*/ 38 w 118"/>
                <a:gd name="T23" fmla="*/ 160 h 163"/>
                <a:gd name="T24" fmla="*/ 2 w 118"/>
                <a:gd name="T25" fmla="*/ 163 h 163"/>
                <a:gd name="T26" fmla="*/ 62 w 118"/>
                <a:gd name="T27" fmla="*/ 93 h 163"/>
                <a:gd name="T28" fmla="*/ 89 w 118"/>
                <a:gd name="T29" fmla="*/ 61 h 163"/>
                <a:gd name="T30" fmla="*/ 60 w 118"/>
                <a:gd name="T31" fmla="*/ 24 h 163"/>
                <a:gd name="T32" fmla="*/ 33 w 118"/>
                <a:gd name="T33" fmla="*/ 61 h 163"/>
                <a:gd name="T34" fmla="*/ 62 w 118"/>
                <a:gd name="T35" fmla="*/ 9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63">
                  <a:moveTo>
                    <a:pt x="2" y="163"/>
                  </a:moveTo>
                  <a:cubicBezTo>
                    <a:pt x="3" y="152"/>
                    <a:pt x="6" y="122"/>
                    <a:pt x="6" y="106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42"/>
                    <a:pt x="3" y="24"/>
                    <a:pt x="0" y="5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8"/>
                    <a:pt x="30" y="13"/>
                    <a:pt x="31" y="19"/>
                  </a:cubicBezTo>
                  <a:cubicBezTo>
                    <a:pt x="38" y="11"/>
                    <a:pt x="47" y="0"/>
                    <a:pt x="68" y="0"/>
                  </a:cubicBezTo>
                  <a:cubicBezTo>
                    <a:pt x="98" y="0"/>
                    <a:pt x="118" y="26"/>
                    <a:pt x="118" y="61"/>
                  </a:cubicBezTo>
                  <a:cubicBezTo>
                    <a:pt x="118" y="93"/>
                    <a:pt x="98" y="117"/>
                    <a:pt x="69" y="117"/>
                  </a:cubicBezTo>
                  <a:cubicBezTo>
                    <a:pt x="51" y="117"/>
                    <a:pt x="43" y="111"/>
                    <a:pt x="35" y="10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25"/>
                    <a:pt x="35" y="144"/>
                    <a:pt x="38" y="160"/>
                  </a:cubicBezTo>
                  <a:lnTo>
                    <a:pt x="2" y="163"/>
                  </a:lnTo>
                  <a:close/>
                  <a:moveTo>
                    <a:pt x="62" y="93"/>
                  </a:moveTo>
                  <a:cubicBezTo>
                    <a:pt x="80" y="93"/>
                    <a:pt x="89" y="80"/>
                    <a:pt x="89" y="61"/>
                  </a:cubicBezTo>
                  <a:cubicBezTo>
                    <a:pt x="89" y="39"/>
                    <a:pt x="77" y="24"/>
                    <a:pt x="60" y="24"/>
                  </a:cubicBezTo>
                  <a:cubicBezTo>
                    <a:pt x="42" y="24"/>
                    <a:pt x="33" y="39"/>
                    <a:pt x="33" y="61"/>
                  </a:cubicBezTo>
                  <a:cubicBezTo>
                    <a:pt x="33" y="82"/>
                    <a:pt x="44" y="93"/>
                    <a:pt x="62" y="93"/>
                  </a:cubicBez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7607300" y="228601"/>
              <a:ext cx="90488" cy="133350"/>
            </a:xfrm>
            <a:custGeom>
              <a:avLst/>
              <a:gdLst>
                <a:gd name="T0" fmla="*/ 68 w 79"/>
                <a:gd name="T1" fmla="*/ 25 h 117"/>
                <a:gd name="T2" fmla="*/ 49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4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5 w 79"/>
                <a:gd name="T17" fmla="*/ 96 h 117"/>
                <a:gd name="T18" fmla="*/ 50 w 79"/>
                <a:gd name="T19" fmla="*/ 85 h 117"/>
                <a:gd name="T20" fmla="*/ 28 w 79"/>
                <a:gd name="T21" fmla="*/ 66 h 117"/>
                <a:gd name="T22" fmla="*/ 0 w 79"/>
                <a:gd name="T23" fmla="*/ 31 h 117"/>
                <a:gd name="T24" fmla="*/ 44 w 79"/>
                <a:gd name="T25" fmla="*/ 0 h 117"/>
                <a:gd name="T26" fmla="*/ 68 w 79"/>
                <a:gd name="T27" fmla="*/ 2 h 117"/>
                <a:gd name="T28" fmla="*/ 68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8" y="25"/>
                  </a:moveTo>
                  <a:cubicBezTo>
                    <a:pt x="61" y="23"/>
                    <a:pt x="55" y="22"/>
                    <a:pt x="49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4" y="56"/>
                    <a:pt x="79" y="64"/>
                    <a:pt x="79" y="84"/>
                  </a:cubicBezTo>
                  <a:cubicBezTo>
                    <a:pt x="79" y="105"/>
                    <a:pt x="61" y="117"/>
                    <a:pt x="34" y="117"/>
                  </a:cubicBezTo>
                  <a:cubicBezTo>
                    <a:pt x="21" y="117"/>
                    <a:pt x="13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3" y="96"/>
                    <a:pt x="35" y="96"/>
                  </a:cubicBezTo>
                  <a:cubicBezTo>
                    <a:pt x="43" y="96"/>
                    <a:pt x="50" y="92"/>
                    <a:pt x="50" y="85"/>
                  </a:cubicBezTo>
                  <a:cubicBezTo>
                    <a:pt x="50" y="78"/>
                    <a:pt x="41" y="74"/>
                    <a:pt x="28" y="66"/>
                  </a:cubicBezTo>
                  <a:cubicBezTo>
                    <a:pt x="16" y="60"/>
                    <a:pt x="0" y="47"/>
                    <a:pt x="0" y="31"/>
                  </a:cubicBezTo>
                  <a:cubicBezTo>
                    <a:pt x="0" y="11"/>
                    <a:pt x="19" y="0"/>
                    <a:pt x="44" y="0"/>
                  </a:cubicBezTo>
                  <a:cubicBezTo>
                    <a:pt x="52" y="0"/>
                    <a:pt x="60" y="1"/>
                    <a:pt x="68" y="2"/>
                  </a:cubicBezTo>
                  <a:lnTo>
                    <a:pt x="68" y="25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4" name="Freeform 24"/>
            <p:cNvSpPr>
              <a:spLocks noEditPoints="1"/>
            </p:cNvSpPr>
            <p:nvPr userDrawn="1"/>
          </p:nvSpPr>
          <p:spPr bwMode="auto">
            <a:xfrm>
              <a:off x="7708900" y="228601"/>
              <a:ext cx="131763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4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7" y="24"/>
                    <a:pt x="58" y="24"/>
                  </a:cubicBezTo>
                  <a:cubicBezTo>
                    <a:pt x="39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7856538" y="228601"/>
              <a:ext cx="90488" cy="133350"/>
            </a:xfrm>
            <a:custGeom>
              <a:avLst/>
              <a:gdLst>
                <a:gd name="T0" fmla="*/ 67 w 79"/>
                <a:gd name="T1" fmla="*/ 25 h 117"/>
                <a:gd name="T2" fmla="*/ 48 w 79"/>
                <a:gd name="T3" fmla="*/ 22 h 117"/>
                <a:gd name="T4" fmla="*/ 29 w 79"/>
                <a:gd name="T5" fmla="*/ 31 h 117"/>
                <a:gd name="T6" fmla="*/ 52 w 79"/>
                <a:gd name="T7" fmla="*/ 49 h 117"/>
                <a:gd name="T8" fmla="*/ 79 w 79"/>
                <a:gd name="T9" fmla="*/ 84 h 117"/>
                <a:gd name="T10" fmla="*/ 33 w 79"/>
                <a:gd name="T11" fmla="*/ 117 h 117"/>
                <a:gd name="T12" fmla="*/ 2 w 79"/>
                <a:gd name="T13" fmla="*/ 112 h 117"/>
                <a:gd name="T14" fmla="*/ 2 w 79"/>
                <a:gd name="T15" fmla="*/ 88 h 117"/>
                <a:gd name="T16" fmla="*/ 34 w 79"/>
                <a:gd name="T17" fmla="*/ 96 h 117"/>
                <a:gd name="T18" fmla="*/ 50 w 79"/>
                <a:gd name="T19" fmla="*/ 85 h 117"/>
                <a:gd name="T20" fmla="*/ 27 w 79"/>
                <a:gd name="T21" fmla="*/ 66 h 117"/>
                <a:gd name="T22" fmla="*/ 0 w 79"/>
                <a:gd name="T23" fmla="*/ 31 h 117"/>
                <a:gd name="T24" fmla="*/ 43 w 79"/>
                <a:gd name="T25" fmla="*/ 0 h 117"/>
                <a:gd name="T26" fmla="*/ 67 w 79"/>
                <a:gd name="T27" fmla="*/ 2 h 117"/>
                <a:gd name="T28" fmla="*/ 67 w 79"/>
                <a:gd name="T29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7" y="25"/>
                  </a:moveTo>
                  <a:cubicBezTo>
                    <a:pt x="61" y="23"/>
                    <a:pt x="55" y="22"/>
                    <a:pt x="48" y="22"/>
                  </a:cubicBezTo>
                  <a:cubicBezTo>
                    <a:pt x="37" y="22"/>
                    <a:pt x="29" y="25"/>
                    <a:pt x="29" y="31"/>
                  </a:cubicBezTo>
                  <a:cubicBezTo>
                    <a:pt x="29" y="37"/>
                    <a:pt x="40" y="43"/>
                    <a:pt x="52" y="49"/>
                  </a:cubicBezTo>
                  <a:cubicBezTo>
                    <a:pt x="63" y="56"/>
                    <a:pt x="79" y="64"/>
                    <a:pt x="79" y="84"/>
                  </a:cubicBezTo>
                  <a:cubicBezTo>
                    <a:pt x="79" y="105"/>
                    <a:pt x="61" y="117"/>
                    <a:pt x="33" y="117"/>
                  </a:cubicBezTo>
                  <a:cubicBezTo>
                    <a:pt x="21" y="117"/>
                    <a:pt x="12" y="114"/>
                    <a:pt x="2" y="112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0" y="91"/>
                    <a:pt x="22" y="96"/>
                    <a:pt x="34" y="96"/>
                  </a:cubicBezTo>
                  <a:cubicBezTo>
                    <a:pt x="42" y="96"/>
                    <a:pt x="50" y="92"/>
                    <a:pt x="50" y="85"/>
                  </a:cubicBezTo>
                  <a:cubicBezTo>
                    <a:pt x="50" y="78"/>
                    <a:pt x="40" y="74"/>
                    <a:pt x="27" y="66"/>
                  </a:cubicBezTo>
                  <a:cubicBezTo>
                    <a:pt x="15" y="60"/>
                    <a:pt x="0" y="47"/>
                    <a:pt x="0" y="31"/>
                  </a:cubicBezTo>
                  <a:cubicBezTo>
                    <a:pt x="0" y="11"/>
                    <a:pt x="18" y="0"/>
                    <a:pt x="43" y="0"/>
                  </a:cubicBezTo>
                  <a:cubicBezTo>
                    <a:pt x="51" y="0"/>
                    <a:pt x="59" y="1"/>
                    <a:pt x="67" y="2"/>
                  </a:cubicBezTo>
                  <a:lnTo>
                    <a:pt x="67" y="25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6" name="Freeform 26"/>
            <p:cNvSpPr>
              <a:spLocks/>
            </p:cNvSpPr>
            <p:nvPr userDrawn="1"/>
          </p:nvSpPr>
          <p:spPr bwMode="auto">
            <a:xfrm>
              <a:off x="8054975" y="184151"/>
              <a:ext cx="107950" cy="173038"/>
            </a:xfrm>
            <a:custGeom>
              <a:avLst/>
              <a:gdLst>
                <a:gd name="T0" fmla="*/ 4 w 96"/>
                <a:gd name="T1" fmla="*/ 153 h 153"/>
                <a:gd name="T2" fmla="*/ 5 w 96"/>
                <a:gd name="T3" fmla="*/ 114 h 153"/>
                <a:gd name="T4" fmla="*/ 5 w 96"/>
                <a:gd name="T5" fmla="*/ 44 h 153"/>
                <a:gd name="T6" fmla="*/ 0 w 96"/>
                <a:gd name="T7" fmla="*/ 0 h 153"/>
                <a:gd name="T8" fmla="*/ 38 w 96"/>
                <a:gd name="T9" fmla="*/ 0 h 153"/>
                <a:gd name="T10" fmla="*/ 37 w 96"/>
                <a:gd name="T11" fmla="*/ 44 h 153"/>
                <a:gd name="T12" fmla="*/ 37 w 96"/>
                <a:gd name="T13" fmla="*/ 130 h 153"/>
                <a:gd name="T14" fmla="*/ 52 w 96"/>
                <a:gd name="T15" fmla="*/ 130 h 153"/>
                <a:gd name="T16" fmla="*/ 96 w 96"/>
                <a:gd name="T17" fmla="*/ 127 h 153"/>
                <a:gd name="T18" fmla="*/ 95 w 96"/>
                <a:gd name="T19" fmla="*/ 153 h 153"/>
                <a:gd name="T20" fmla="*/ 4 w 96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3">
                  <a:moveTo>
                    <a:pt x="4" y="153"/>
                  </a:moveTo>
                  <a:cubicBezTo>
                    <a:pt x="4" y="141"/>
                    <a:pt x="5" y="131"/>
                    <a:pt x="5" y="11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6"/>
                    <a:pt x="3" y="13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1"/>
                    <a:pt x="37" y="26"/>
                    <a:pt x="37" y="44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70" y="130"/>
                    <a:pt x="86" y="128"/>
                    <a:pt x="96" y="127"/>
                  </a:cubicBezTo>
                  <a:cubicBezTo>
                    <a:pt x="95" y="153"/>
                    <a:pt x="95" y="153"/>
                    <a:pt x="95" y="153"/>
                  </a:cubicBezTo>
                  <a:lnTo>
                    <a:pt x="4" y="153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7" name="Freeform 27"/>
            <p:cNvSpPr>
              <a:spLocks noEditPoints="1"/>
            </p:cNvSpPr>
            <p:nvPr userDrawn="1"/>
          </p:nvSpPr>
          <p:spPr bwMode="auto">
            <a:xfrm>
              <a:off x="8170863" y="228601"/>
              <a:ext cx="130175" cy="133350"/>
            </a:xfrm>
            <a:custGeom>
              <a:avLst/>
              <a:gdLst>
                <a:gd name="T0" fmla="*/ 0 w 115"/>
                <a:gd name="T1" fmla="*/ 58 h 117"/>
                <a:gd name="T2" fmla="*/ 58 w 115"/>
                <a:gd name="T3" fmla="*/ 0 h 117"/>
                <a:gd name="T4" fmla="*/ 115 w 115"/>
                <a:gd name="T5" fmla="*/ 58 h 117"/>
                <a:gd name="T6" fmla="*/ 58 w 115"/>
                <a:gd name="T7" fmla="*/ 117 h 117"/>
                <a:gd name="T8" fmla="*/ 0 w 115"/>
                <a:gd name="T9" fmla="*/ 58 h 117"/>
                <a:gd name="T10" fmla="*/ 58 w 115"/>
                <a:gd name="T11" fmla="*/ 93 h 117"/>
                <a:gd name="T12" fmla="*/ 86 w 115"/>
                <a:gd name="T13" fmla="*/ 58 h 117"/>
                <a:gd name="T14" fmla="*/ 58 w 115"/>
                <a:gd name="T15" fmla="*/ 24 h 117"/>
                <a:gd name="T16" fmla="*/ 29 w 115"/>
                <a:gd name="T17" fmla="*/ 58 h 117"/>
                <a:gd name="T18" fmla="*/ 58 w 115"/>
                <a:gd name="T1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7">
                  <a:moveTo>
                    <a:pt x="0" y="58"/>
                  </a:moveTo>
                  <a:cubicBezTo>
                    <a:pt x="0" y="23"/>
                    <a:pt x="23" y="0"/>
                    <a:pt x="58" y="0"/>
                  </a:cubicBezTo>
                  <a:cubicBezTo>
                    <a:pt x="92" y="0"/>
                    <a:pt x="115" y="24"/>
                    <a:pt x="115" y="58"/>
                  </a:cubicBezTo>
                  <a:cubicBezTo>
                    <a:pt x="115" y="91"/>
                    <a:pt x="92" y="117"/>
                    <a:pt x="58" y="117"/>
                  </a:cubicBezTo>
                  <a:cubicBezTo>
                    <a:pt x="24" y="117"/>
                    <a:pt x="0" y="92"/>
                    <a:pt x="0" y="58"/>
                  </a:cubicBezTo>
                  <a:close/>
                  <a:moveTo>
                    <a:pt x="58" y="93"/>
                  </a:moveTo>
                  <a:cubicBezTo>
                    <a:pt x="77" y="93"/>
                    <a:pt x="86" y="78"/>
                    <a:pt x="86" y="58"/>
                  </a:cubicBezTo>
                  <a:cubicBezTo>
                    <a:pt x="86" y="37"/>
                    <a:pt x="76" y="24"/>
                    <a:pt x="58" y="24"/>
                  </a:cubicBezTo>
                  <a:cubicBezTo>
                    <a:pt x="38" y="24"/>
                    <a:pt x="29" y="38"/>
                    <a:pt x="29" y="58"/>
                  </a:cubicBezTo>
                  <a:cubicBezTo>
                    <a:pt x="29" y="78"/>
                    <a:pt x="40" y="93"/>
                    <a:pt x="58" y="93"/>
                  </a:cubicBez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8301038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3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3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80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39" name="Freeform 29"/>
            <p:cNvSpPr>
              <a:spLocks noEditPoints="1"/>
            </p:cNvSpPr>
            <p:nvPr userDrawn="1"/>
          </p:nvSpPr>
          <p:spPr bwMode="auto">
            <a:xfrm>
              <a:off x="8432800" y="228601"/>
              <a:ext cx="119063" cy="133350"/>
            </a:xfrm>
            <a:custGeom>
              <a:avLst/>
              <a:gdLst>
                <a:gd name="T0" fmla="*/ 77 w 104"/>
                <a:gd name="T1" fmla="*/ 113 h 117"/>
                <a:gd name="T2" fmla="*/ 75 w 104"/>
                <a:gd name="T3" fmla="*/ 95 h 117"/>
                <a:gd name="T4" fmla="*/ 75 w 104"/>
                <a:gd name="T5" fmla="*/ 95 h 117"/>
                <a:gd name="T6" fmla="*/ 36 w 104"/>
                <a:gd name="T7" fmla="*/ 117 h 117"/>
                <a:gd name="T8" fmla="*/ 0 w 104"/>
                <a:gd name="T9" fmla="*/ 83 h 117"/>
                <a:gd name="T10" fmla="*/ 62 w 104"/>
                <a:gd name="T11" fmla="*/ 39 h 117"/>
                <a:gd name="T12" fmla="*/ 73 w 104"/>
                <a:gd name="T13" fmla="*/ 39 h 117"/>
                <a:gd name="T14" fmla="*/ 44 w 104"/>
                <a:gd name="T15" fmla="*/ 21 h 117"/>
                <a:gd name="T16" fmla="*/ 15 w 104"/>
                <a:gd name="T17" fmla="*/ 25 h 117"/>
                <a:gd name="T18" fmla="*/ 15 w 104"/>
                <a:gd name="T19" fmla="*/ 4 h 117"/>
                <a:gd name="T20" fmla="*/ 50 w 104"/>
                <a:gd name="T21" fmla="*/ 0 h 117"/>
                <a:gd name="T22" fmla="*/ 100 w 104"/>
                <a:gd name="T23" fmla="*/ 54 h 117"/>
                <a:gd name="T24" fmla="*/ 100 w 104"/>
                <a:gd name="T25" fmla="*/ 76 h 117"/>
                <a:gd name="T26" fmla="*/ 104 w 104"/>
                <a:gd name="T27" fmla="*/ 113 h 117"/>
                <a:gd name="T28" fmla="*/ 77 w 104"/>
                <a:gd name="T29" fmla="*/ 113 h 117"/>
                <a:gd name="T30" fmla="*/ 73 w 104"/>
                <a:gd name="T31" fmla="*/ 59 h 117"/>
                <a:gd name="T32" fmla="*/ 62 w 104"/>
                <a:gd name="T33" fmla="*/ 57 h 117"/>
                <a:gd name="T34" fmla="*/ 30 w 104"/>
                <a:gd name="T35" fmla="*/ 80 h 117"/>
                <a:gd name="T36" fmla="*/ 47 w 104"/>
                <a:gd name="T37" fmla="*/ 93 h 117"/>
                <a:gd name="T38" fmla="*/ 73 w 104"/>
                <a:gd name="T39" fmla="*/ 62 h 117"/>
                <a:gd name="T40" fmla="*/ 73 w 104"/>
                <a:gd name="T41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17">
                  <a:moveTo>
                    <a:pt x="77" y="113"/>
                  </a:moveTo>
                  <a:cubicBezTo>
                    <a:pt x="76" y="108"/>
                    <a:pt x="75" y="101"/>
                    <a:pt x="75" y="95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68" y="104"/>
                    <a:pt x="57" y="117"/>
                    <a:pt x="36" y="117"/>
                  </a:cubicBezTo>
                  <a:cubicBezTo>
                    <a:pt x="16" y="117"/>
                    <a:pt x="0" y="104"/>
                    <a:pt x="0" y="83"/>
                  </a:cubicBezTo>
                  <a:cubicBezTo>
                    <a:pt x="0" y="55"/>
                    <a:pt x="26" y="39"/>
                    <a:pt x="62" y="39"/>
                  </a:cubicBezTo>
                  <a:cubicBezTo>
                    <a:pt x="65" y="39"/>
                    <a:pt x="69" y="39"/>
                    <a:pt x="73" y="39"/>
                  </a:cubicBezTo>
                  <a:cubicBezTo>
                    <a:pt x="72" y="28"/>
                    <a:pt x="66" y="21"/>
                    <a:pt x="44" y="21"/>
                  </a:cubicBezTo>
                  <a:cubicBezTo>
                    <a:pt x="33" y="21"/>
                    <a:pt x="20" y="24"/>
                    <a:pt x="15" y="2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3"/>
                    <a:pt x="32" y="0"/>
                    <a:pt x="50" y="0"/>
                  </a:cubicBezTo>
                  <a:cubicBezTo>
                    <a:pt x="99" y="0"/>
                    <a:pt x="100" y="27"/>
                    <a:pt x="100" y="54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89"/>
                    <a:pt x="102" y="103"/>
                    <a:pt x="104" y="113"/>
                  </a:cubicBezTo>
                  <a:lnTo>
                    <a:pt x="77" y="113"/>
                  </a:lnTo>
                  <a:close/>
                  <a:moveTo>
                    <a:pt x="73" y="59"/>
                  </a:moveTo>
                  <a:cubicBezTo>
                    <a:pt x="69" y="58"/>
                    <a:pt x="66" y="57"/>
                    <a:pt x="62" y="57"/>
                  </a:cubicBezTo>
                  <a:cubicBezTo>
                    <a:pt x="42" y="57"/>
                    <a:pt x="30" y="67"/>
                    <a:pt x="30" y="80"/>
                  </a:cubicBezTo>
                  <a:cubicBezTo>
                    <a:pt x="30" y="88"/>
                    <a:pt x="37" y="93"/>
                    <a:pt x="47" y="93"/>
                  </a:cubicBezTo>
                  <a:cubicBezTo>
                    <a:pt x="64" y="93"/>
                    <a:pt x="73" y="76"/>
                    <a:pt x="73" y="62"/>
                  </a:cubicBezTo>
                  <a:lnTo>
                    <a:pt x="73" y="59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0" name="Freeform 30"/>
            <p:cNvSpPr>
              <a:spLocks/>
            </p:cNvSpPr>
            <p:nvPr userDrawn="1"/>
          </p:nvSpPr>
          <p:spPr bwMode="auto">
            <a:xfrm>
              <a:off x="8572500" y="168276"/>
              <a:ext cx="39688" cy="188913"/>
            </a:xfrm>
            <a:custGeom>
              <a:avLst/>
              <a:gdLst>
                <a:gd name="T0" fmla="*/ 4 w 35"/>
                <a:gd name="T1" fmla="*/ 166 h 166"/>
                <a:gd name="T2" fmla="*/ 5 w 35"/>
                <a:gd name="T3" fmla="*/ 121 h 166"/>
                <a:gd name="T4" fmla="*/ 5 w 35"/>
                <a:gd name="T5" fmla="*/ 61 h 166"/>
                <a:gd name="T6" fmla="*/ 0 w 35"/>
                <a:gd name="T7" fmla="*/ 2 h 166"/>
                <a:gd name="T8" fmla="*/ 35 w 35"/>
                <a:gd name="T9" fmla="*/ 0 h 166"/>
                <a:gd name="T10" fmla="*/ 34 w 35"/>
                <a:gd name="T11" fmla="*/ 41 h 166"/>
                <a:gd name="T12" fmla="*/ 34 w 35"/>
                <a:gd name="T13" fmla="*/ 121 h 166"/>
                <a:gd name="T14" fmla="*/ 35 w 35"/>
                <a:gd name="T15" fmla="*/ 166 h 166"/>
                <a:gd name="T16" fmla="*/ 4 w 35"/>
                <a:gd name="T1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66">
                  <a:moveTo>
                    <a:pt x="4" y="166"/>
                  </a:moveTo>
                  <a:cubicBezTo>
                    <a:pt x="4" y="154"/>
                    <a:pt x="5" y="138"/>
                    <a:pt x="5" y="12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52"/>
                    <a:pt x="5" y="26"/>
                    <a:pt x="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8"/>
                    <a:pt x="34" y="29"/>
                    <a:pt x="34" y="4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36"/>
                    <a:pt x="34" y="151"/>
                    <a:pt x="35" y="166"/>
                  </a:cubicBezTo>
                  <a:lnTo>
                    <a:pt x="4" y="166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1" name="Freeform 31"/>
            <p:cNvSpPr>
              <a:spLocks/>
            </p:cNvSpPr>
            <p:nvPr userDrawn="1"/>
          </p:nvSpPr>
          <p:spPr bwMode="auto">
            <a:xfrm>
              <a:off x="8626475" y="196851"/>
              <a:ext cx="84138" cy="165100"/>
            </a:xfrm>
            <a:custGeom>
              <a:avLst/>
              <a:gdLst>
                <a:gd name="T0" fmla="*/ 71 w 73"/>
                <a:gd name="T1" fmla="*/ 144 h 145"/>
                <a:gd name="T2" fmla="*/ 58 w 73"/>
                <a:gd name="T3" fmla="*/ 145 h 145"/>
                <a:gd name="T4" fmla="*/ 21 w 73"/>
                <a:gd name="T5" fmla="*/ 107 h 145"/>
                <a:gd name="T6" fmla="*/ 21 w 73"/>
                <a:gd name="T7" fmla="*/ 53 h 145"/>
                <a:gd name="T8" fmla="*/ 0 w 73"/>
                <a:gd name="T9" fmla="*/ 54 h 145"/>
                <a:gd name="T10" fmla="*/ 1 w 73"/>
                <a:gd name="T11" fmla="*/ 32 h 145"/>
                <a:gd name="T12" fmla="*/ 21 w 73"/>
                <a:gd name="T13" fmla="*/ 32 h 145"/>
                <a:gd name="T14" fmla="*/ 21 w 73"/>
                <a:gd name="T15" fmla="*/ 11 h 145"/>
                <a:gd name="T16" fmla="*/ 52 w 73"/>
                <a:gd name="T17" fmla="*/ 0 h 145"/>
                <a:gd name="T18" fmla="*/ 50 w 73"/>
                <a:gd name="T19" fmla="*/ 28 h 145"/>
                <a:gd name="T20" fmla="*/ 50 w 73"/>
                <a:gd name="T21" fmla="*/ 32 h 145"/>
                <a:gd name="T22" fmla="*/ 73 w 73"/>
                <a:gd name="T23" fmla="*/ 31 h 145"/>
                <a:gd name="T24" fmla="*/ 71 w 73"/>
                <a:gd name="T25" fmla="*/ 53 h 145"/>
                <a:gd name="T26" fmla="*/ 50 w 73"/>
                <a:gd name="T27" fmla="*/ 53 h 145"/>
                <a:gd name="T28" fmla="*/ 50 w 73"/>
                <a:gd name="T29" fmla="*/ 96 h 145"/>
                <a:gd name="T30" fmla="*/ 66 w 73"/>
                <a:gd name="T31" fmla="*/ 121 h 145"/>
                <a:gd name="T32" fmla="*/ 73 w 73"/>
                <a:gd name="T33" fmla="*/ 121 h 145"/>
                <a:gd name="T34" fmla="*/ 71 w 73"/>
                <a:gd name="T35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5">
                  <a:moveTo>
                    <a:pt x="71" y="144"/>
                  </a:moveTo>
                  <a:cubicBezTo>
                    <a:pt x="67" y="144"/>
                    <a:pt x="63" y="145"/>
                    <a:pt x="58" y="145"/>
                  </a:cubicBezTo>
                  <a:cubicBezTo>
                    <a:pt x="44" y="145"/>
                    <a:pt x="21" y="140"/>
                    <a:pt x="21" y="107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6" y="53"/>
                    <a:pt x="8" y="53"/>
                    <a:pt x="0" y="5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9"/>
                    <a:pt x="50" y="24"/>
                    <a:pt x="50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6" y="32"/>
                    <a:pt x="63" y="32"/>
                    <a:pt x="73" y="31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111"/>
                    <a:pt x="50" y="121"/>
                    <a:pt x="66" y="121"/>
                  </a:cubicBezTo>
                  <a:cubicBezTo>
                    <a:pt x="68" y="121"/>
                    <a:pt x="70" y="121"/>
                    <a:pt x="73" y="121"/>
                  </a:cubicBezTo>
                  <a:lnTo>
                    <a:pt x="71" y="144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8721725" y="231776"/>
              <a:ext cx="133350" cy="180975"/>
            </a:xfrm>
            <a:custGeom>
              <a:avLst/>
              <a:gdLst>
                <a:gd name="T0" fmla="*/ 28 w 118"/>
                <a:gd name="T1" fmla="*/ 160 h 160"/>
                <a:gd name="T2" fmla="*/ 42 w 118"/>
                <a:gd name="T3" fmla="*/ 122 h 160"/>
                <a:gd name="T4" fmla="*/ 47 w 118"/>
                <a:gd name="T5" fmla="*/ 108 h 160"/>
                <a:gd name="T6" fmla="*/ 36 w 118"/>
                <a:gd name="T7" fmla="*/ 78 h 160"/>
                <a:gd name="T8" fmla="*/ 0 w 118"/>
                <a:gd name="T9" fmla="*/ 2 h 160"/>
                <a:gd name="T10" fmla="*/ 32 w 118"/>
                <a:gd name="T11" fmla="*/ 0 h 160"/>
                <a:gd name="T12" fmla="*/ 55 w 118"/>
                <a:gd name="T13" fmla="*/ 57 h 160"/>
                <a:gd name="T14" fmla="*/ 62 w 118"/>
                <a:gd name="T15" fmla="*/ 79 h 160"/>
                <a:gd name="T16" fmla="*/ 62 w 118"/>
                <a:gd name="T17" fmla="*/ 79 h 160"/>
                <a:gd name="T18" fmla="*/ 76 w 118"/>
                <a:gd name="T19" fmla="*/ 37 h 160"/>
                <a:gd name="T20" fmla="*/ 86 w 118"/>
                <a:gd name="T21" fmla="*/ 2 h 160"/>
                <a:gd name="T22" fmla="*/ 118 w 118"/>
                <a:gd name="T23" fmla="*/ 0 h 160"/>
                <a:gd name="T24" fmla="*/ 81 w 118"/>
                <a:gd name="T25" fmla="*/ 95 h 160"/>
                <a:gd name="T26" fmla="*/ 62 w 118"/>
                <a:gd name="T27" fmla="*/ 157 h 160"/>
                <a:gd name="T28" fmla="*/ 28 w 118"/>
                <a:gd name="T2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0">
                  <a:moveTo>
                    <a:pt x="28" y="160"/>
                  </a:moveTo>
                  <a:cubicBezTo>
                    <a:pt x="33" y="146"/>
                    <a:pt x="38" y="134"/>
                    <a:pt x="42" y="12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25" y="49"/>
                    <a:pt x="12" y="25"/>
                    <a:pt x="0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14"/>
                    <a:pt x="47" y="35"/>
                    <a:pt x="55" y="57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9" y="25"/>
                    <a:pt x="82" y="14"/>
                    <a:pt x="86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69" y="124"/>
                    <a:pt x="67" y="136"/>
                    <a:pt x="62" y="157"/>
                  </a:cubicBezTo>
                  <a:lnTo>
                    <a:pt x="28" y="160"/>
                  </a:lnTo>
                  <a:close/>
                </a:path>
              </a:pathLst>
            </a:custGeom>
            <a:solidFill>
              <a:srgbClr val="3B4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24243"/>
              <a:endParaRPr lang="de-DE">
                <a:solidFill>
                  <a:srgbClr val="22222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22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01" r:id="rId1"/>
    <p:sldLayoutId id="2147493402" r:id="rId2"/>
    <p:sldLayoutId id="2147493403" r:id="rId3"/>
    <p:sldLayoutId id="2147493404" r:id="rId4"/>
    <p:sldLayoutId id="2147493405" r:id="rId5"/>
    <p:sldLayoutId id="2147493406" r:id="rId6"/>
    <p:sldLayoutId id="2147493407" r:id="rId7"/>
    <p:sldLayoutId id="2147493408" r:id="rId8"/>
    <p:sldLayoutId id="2147493409" r:id="rId9"/>
    <p:sldLayoutId id="2147493410" r:id="rId10"/>
    <p:sldLayoutId id="2147493411" r:id="rId11"/>
    <p:sldLayoutId id="2147493412" r:id="rId12"/>
    <p:sldLayoutId id="2147493413" r:id="rId13"/>
    <p:sldLayoutId id="2147493414" r:id="rId14"/>
    <p:sldLayoutId id="2147493415" r:id="rId15"/>
    <p:sldLayoutId id="2147493416" r:id="rId16"/>
    <p:sldLayoutId id="2147493417" r:id="rId17"/>
    <p:sldLayoutId id="2147493418" r:id="rId18"/>
    <p:sldLayoutId id="2147493419" r:id="rId19"/>
    <p:sldLayoutId id="2147493420" r:id="rId20"/>
    <p:sldLayoutId id="2147493421" r:id="rId21"/>
    <p:sldLayoutId id="2147493422" r:id="rId22"/>
    <p:sldLayoutId id="2147493423" r:id="rId23"/>
    <p:sldLayoutId id="2147493424" r:id="rId24"/>
    <p:sldLayoutId id="2147493425" r:id="rId25"/>
    <p:sldLayoutId id="2147493426" r:id="rId26"/>
    <p:sldLayoutId id="2147493427" r:id="rId27"/>
    <p:sldLayoutId id="2147493428" r:id="rId28"/>
    <p:sldLayoutId id="2147493429" r:id="rId29"/>
    <p:sldLayoutId id="2147493430" r:id="rId30"/>
    <p:sldLayoutId id="2147493431" r:id="rId31"/>
    <p:sldLayoutId id="2147493432" r:id="rId32"/>
    <p:sldLayoutId id="2147493433" r:id="rId33"/>
    <p:sldLayoutId id="2147493434" r:id="rId34"/>
    <p:sldLayoutId id="2147493435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24243" rtl="0" eaLnBrk="1" latinLnBrk="0" hangingPunct="1">
        <a:lnSpc>
          <a:spcPct val="90000"/>
        </a:lnSpc>
        <a:spcBef>
          <a:spcPts val="408"/>
        </a:spcBef>
        <a:buNone/>
        <a:tabLst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2424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4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794" indent="-186794" algn="l" defTabSz="92424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893" indent="-191113" algn="l" defTabSz="92424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08" indent="-175997" algn="l" defTabSz="92424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669" indent="-231060" algn="l" defTabSz="92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790" indent="-231060" algn="l" defTabSz="92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5911" indent="-231060" algn="l" defTabSz="92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034" indent="-231060" algn="l" defTabSz="92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21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43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364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487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608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730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851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6972" algn="l" defTabSz="92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1.staticflickr.com/3/2548/3837165582_2b85a36ca5_b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88" r="10296"/>
          <a:stretch/>
        </p:blipFill>
        <p:spPr bwMode="auto">
          <a:xfrm>
            <a:off x="-135632" y="-16046"/>
            <a:ext cx="9323407" cy="518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232229" y="1094940"/>
            <a:ext cx="8654595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8000" dirty="0" smtClean="0"/>
              <a:t> LA EVOLUCIÓN 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2054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88172"/>
              </p:ext>
            </p:extLst>
          </p:nvPr>
        </p:nvGraphicFramePr>
        <p:xfrm>
          <a:off x="3458548" y="1142186"/>
          <a:ext cx="3002432" cy="2255203"/>
        </p:xfrm>
        <a:graphic>
          <a:graphicData uri="http://schemas.openxmlformats.org/drawingml/2006/table">
            <a:tbl>
              <a:tblPr/>
              <a:tblGrid>
                <a:gridCol w="999526"/>
                <a:gridCol w="1001453"/>
                <a:gridCol w="1001453"/>
              </a:tblGrid>
              <a:tr h="5175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Competencia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MARCA B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MARCA 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MARCA 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4 Título"/>
          <p:cNvSpPr>
            <a:spLocks noGrp="1"/>
          </p:cNvSpPr>
          <p:nvPr>
            <p:ph type="title"/>
          </p:nvPr>
        </p:nvSpPr>
        <p:spPr>
          <a:xfrm>
            <a:off x="234000" y="186268"/>
            <a:ext cx="8646971" cy="461548"/>
          </a:xfrm>
        </p:spPr>
        <p:txBody>
          <a:bodyPr/>
          <a:lstStyle/>
          <a:p>
            <a:r>
              <a:rPr lang="es-CL" dirty="0" smtClean="0"/>
              <a:t>El Ranking Importa</a:t>
            </a:r>
            <a:endParaRPr lang="en-US" dirty="0"/>
          </a:p>
        </p:txBody>
      </p:sp>
      <p:graphicFrame>
        <p:nvGraphicFramePr>
          <p:cNvPr id="10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40343"/>
              </p:ext>
            </p:extLst>
          </p:nvPr>
        </p:nvGraphicFramePr>
        <p:xfrm>
          <a:off x="267480" y="1091297"/>
          <a:ext cx="2560637" cy="2255203"/>
        </p:xfrm>
        <a:graphic>
          <a:graphicData uri="http://schemas.openxmlformats.org/drawingml/2006/table">
            <a:tbl>
              <a:tblPr/>
              <a:tblGrid>
                <a:gridCol w="1281112"/>
                <a:gridCol w="12795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15A9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Operador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15A9C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Cliente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Cliente B</a:t>
                      </a:r>
                      <a:r>
                        <a:rPr kumimoji="0" lang="es-CL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72"/>
          <p:cNvSpPr txBox="1">
            <a:spLocks noChangeArrowheads="1"/>
          </p:cNvSpPr>
          <p:nvPr/>
        </p:nvSpPr>
        <p:spPr bwMode="auto">
          <a:xfrm>
            <a:off x="1245250" y="3969649"/>
            <a:ext cx="1749425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CL" sz="1400" dirty="0" smtClean="0">
                <a:solidFill>
                  <a:schemeClr val="bg2"/>
                </a:solidFill>
                <a:latin typeface="Calibri" pitchFamily="34" charset="0"/>
              </a:rPr>
              <a:t>Mismas evaluaciones de ambos clientes</a:t>
            </a:r>
            <a:endParaRPr lang="es-CL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6" name="Rounded Rectangle 63"/>
          <p:cNvSpPr>
            <a:spLocks noChangeArrowheads="1"/>
          </p:cNvSpPr>
          <p:nvPr/>
        </p:nvSpPr>
        <p:spPr bwMode="auto">
          <a:xfrm>
            <a:off x="1445896" y="1019592"/>
            <a:ext cx="1501154" cy="235743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 eaLnBrk="0" hangingPunct="0"/>
            <a:endParaRPr lang="es-CL" sz="1400" dirty="0">
              <a:latin typeface="Calibri" pitchFamily="34" charset="0"/>
            </a:endParaRPr>
          </a:p>
        </p:txBody>
      </p:sp>
      <p:sp>
        <p:nvSpPr>
          <p:cNvPr id="17" name="Up Arrow 24"/>
          <p:cNvSpPr>
            <a:spLocks noChangeArrowheads="1"/>
          </p:cNvSpPr>
          <p:nvPr/>
        </p:nvSpPr>
        <p:spPr bwMode="auto">
          <a:xfrm>
            <a:off x="1944544" y="3363224"/>
            <a:ext cx="350837" cy="593725"/>
          </a:xfrm>
          <a:prstGeom prst="upArrow">
            <a:avLst>
              <a:gd name="adj1" fmla="val 50000"/>
              <a:gd name="adj2" fmla="val 49900"/>
            </a:avLst>
          </a:prstGeom>
          <a:solidFill>
            <a:schemeClr val="tx1">
              <a:lumMod val="50000"/>
              <a:lumOff val="50000"/>
            </a:schemeClr>
          </a:solidFill>
          <a:ln w="25400" algn="ctr">
            <a:noFill/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 eaLnBrk="0" hangingPunct="0"/>
            <a:endParaRPr lang="es-C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Text Box 77"/>
          <p:cNvSpPr txBox="1">
            <a:spLocks noChangeArrowheads="1"/>
          </p:cNvSpPr>
          <p:nvPr/>
        </p:nvSpPr>
        <p:spPr bwMode="auto">
          <a:xfrm>
            <a:off x="3639199" y="3969649"/>
            <a:ext cx="2632075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CL" sz="1400" dirty="0" smtClean="0">
                <a:solidFill>
                  <a:schemeClr val="bg2"/>
                </a:solidFill>
                <a:latin typeface="Calibri" pitchFamily="34" charset="0"/>
              </a:rPr>
              <a:t>El performance competitivo es diferente en cada cliente</a:t>
            </a:r>
            <a:endParaRPr lang="es-CL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0" name="Rounded Rectangle 64"/>
          <p:cNvSpPr>
            <a:spLocks noChangeArrowheads="1"/>
          </p:cNvSpPr>
          <p:nvPr/>
        </p:nvSpPr>
        <p:spPr bwMode="auto">
          <a:xfrm>
            <a:off x="3397237" y="1005787"/>
            <a:ext cx="3127541" cy="2357437"/>
          </a:xfrm>
          <a:prstGeom prst="roundRect">
            <a:avLst>
              <a:gd name="adj" fmla="val 7921"/>
            </a:avLst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 eaLnBrk="0" hangingPunct="0"/>
            <a:endParaRPr lang="es-CL" sz="1400" dirty="0">
              <a:latin typeface="Calibri" pitchFamily="34" charset="0"/>
            </a:endParaRPr>
          </a:p>
        </p:txBody>
      </p:sp>
      <p:sp>
        <p:nvSpPr>
          <p:cNvPr id="21" name="Isosceles Triangle 25"/>
          <p:cNvSpPr>
            <a:spLocks noChangeArrowheads="1"/>
          </p:cNvSpPr>
          <p:nvPr/>
        </p:nvSpPr>
        <p:spPr bwMode="auto">
          <a:xfrm rot="5400000">
            <a:off x="2198543" y="2060681"/>
            <a:ext cx="1981200" cy="246062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5400" algn="ctr">
            <a:noFill/>
            <a:round/>
            <a:headEnd/>
            <a:tailEnd/>
          </a:ln>
        </p:spPr>
        <p:txBody>
          <a:bodyPr rot="10800000" vert="eaVert" lIns="90000" tIns="90000" rIns="90000" bIns="90000" anchor="ctr"/>
          <a:lstStyle/>
          <a:p>
            <a:pPr algn="ctr" eaLnBrk="0" hangingPunct="0"/>
            <a:endParaRPr lang="es-C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Up Arrow 27"/>
          <p:cNvSpPr>
            <a:spLocks noChangeArrowheads="1"/>
          </p:cNvSpPr>
          <p:nvPr/>
        </p:nvSpPr>
        <p:spPr bwMode="auto">
          <a:xfrm>
            <a:off x="4779818" y="3363224"/>
            <a:ext cx="350837" cy="593725"/>
          </a:xfrm>
          <a:prstGeom prst="upArrow">
            <a:avLst>
              <a:gd name="adj1" fmla="val 50000"/>
              <a:gd name="adj2" fmla="val 49900"/>
            </a:avLst>
          </a:prstGeom>
          <a:solidFill>
            <a:schemeClr val="tx1">
              <a:lumMod val="50000"/>
              <a:lumOff val="50000"/>
            </a:schemeClr>
          </a:solidFill>
          <a:ln w="25400" algn="ctr">
            <a:noFill/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 eaLnBrk="0" hangingPunct="0"/>
            <a:endParaRPr lang="es-C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4" name="Text Box 73"/>
          <p:cNvSpPr txBox="1">
            <a:spLocks noChangeArrowheads="1"/>
          </p:cNvSpPr>
          <p:nvPr/>
        </p:nvSpPr>
        <p:spPr bwMode="auto">
          <a:xfrm>
            <a:off x="6862204" y="4012512"/>
            <a:ext cx="1855787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s-CL" sz="1400" dirty="0" smtClean="0">
                <a:solidFill>
                  <a:schemeClr val="bg2"/>
                </a:solidFill>
                <a:latin typeface="Calibri" pitchFamily="34" charset="0"/>
              </a:rPr>
              <a:t>El valor del cliente es muy diferente</a:t>
            </a:r>
            <a:endParaRPr lang="es-CL" sz="1400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 rot="16200000">
            <a:off x="7520708" y="2742562"/>
            <a:ext cx="444722" cy="54801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Flecha derecha"/>
          <p:cNvSpPr/>
          <p:nvPr/>
        </p:nvSpPr>
        <p:spPr>
          <a:xfrm rot="5400000">
            <a:off x="7520708" y="2325367"/>
            <a:ext cx="444722" cy="5480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ounded Rectangle 64"/>
          <p:cNvSpPr>
            <a:spLocks noChangeArrowheads="1"/>
          </p:cNvSpPr>
          <p:nvPr/>
        </p:nvSpPr>
        <p:spPr bwMode="auto">
          <a:xfrm>
            <a:off x="6999357" y="1015312"/>
            <a:ext cx="1563771" cy="2357437"/>
          </a:xfrm>
          <a:prstGeom prst="roundRect">
            <a:avLst>
              <a:gd name="adj" fmla="val 7921"/>
            </a:avLst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 eaLnBrk="0" hangingPunct="0"/>
            <a:endParaRPr lang="es-CL" sz="1400" dirty="0">
              <a:latin typeface="Calibri" pitchFamily="34" charset="0"/>
            </a:endParaRPr>
          </a:p>
        </p:txBody>
      </p:sp>
      <p:graphicFrame>
        <p:nvGraphicFramePr>
          <p:cNvPr id="3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18288"/>
              </p:ext>
            </p:extLst>
          </p:nvPr>
        </p:nvGraphicFramePr>
        <p:xfrm>
          <a:off x="7125480" y="1148447"/>
          <a:ext cx="1279525" cy="2228582"/>
        </p:xfrm>
        <a:graphic>
          <a:graphicData uri="http://schemas.openxmlformats.org/drawingml/2006/table">
            <a:tbl>
              <a:tblPr/>
              <a:tblGrid>
                <a:gridCol w="1279525"/>
              </a:tblGrid>
              <a:tr h="1113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5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</a:t>
                      </a:r>
                      <a:endParaRPr kumimoji="0" lang="es-CL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115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Isosceles Triangle 25"/>
          <p:cNvSpPr>
            <a:spLocks noChangeArrowheads="1"/>
          </p:cNvSpPr>
          <p:nvPr/>
        </p:nvSpPr>
        <p:spPr bwMode="auto">
          <a:xfrm rot="5400000">
            <a:off x="5798276" y="2075279"/>
            <a:ext cx="1981200" cy="246062"/>
          </a:xfrm>
          <a:prstGeom prst="triangle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5400" algn="ctr">
            <a:noFill/>
            <a:round/>
            <a:headEnd/>
            <a:tailEnd/>
          </a:ln>
        </p:spPr>
        <p:txBody>
          <a:bodyPr rot="10800000" vert="eaVert" lIns="90000" tIns="90000" rIns="90000" bIns="90000" anchor="ctr"/>
          <a:lstStyle/>
          <a:p>
            <a:pPr algn="ctr" eaLnBrk="0" hangingPunct="0"/>
            <a:endParaRPr lang="es-CL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/>
      <p:bldP spid="20" grpId="0" animBg="1"/>
      <p:bldP spid="21" grpId="0" animBg="1"/>
      <p:bldP spid="22" grpId="0" animBg="1"/>
      <p:bldP spid="24" grpId="0"/>
      <p:bldP spid="6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305528" y="2239380"/>
            <a:ext cx="8654595" cy="9140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600" dirty="0" smtClean="0"/>
              <a:t>Las acciones importan</a:t>
            </a:r>
            <a:endParaRPr lang="es-MX" sz="6600" dirty="0"/>
          </a:p>
        </p:txBody>
      </p:sp>
      <p:sp>
        <p:nvSpPr>
          <p:cNvPr id="10" name="9 Elipse"/>
          <p:cNvSpPr/>
          <p:nvPr/>
        </p:nvSpPr>
        <p:spPr>
          <a:xfrm>
            <a:off x="184150" y="158750"/>
            <a:ext cx="1504950" cy="1504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 smtClean="0"/>
              <a:t>3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345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305528" y="493130"/>
            <a:ext cx="8654595" cy="36563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600" dirty="0" smtClean="0"/>
              <a:t>Herramientas en tiempo real para gestionar la experiencia de los clientes en tiempo real. 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13144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 Título"/>
          <p:cNvSpPr>
            <a:spLocks noGrp="1"/>
          </p:cNvSpPr>
          <p:nvPr>
            <p:ph type="title"/>
          </p:nvPr>
        </p:nvSpPr>
        <p:spPr>
          <a:xfrm>
            <a:off x="6809740" y="1054948"/>
            <a:ext cx="2273300" cy="46154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CL" sz="3200" dirty="0" smtClean="0"/>
              <a:t>La nueva forma de administrar el </a:t>
            </a:r>
            <a:r>
              <a:rPr lang="es-CL" sz="3200" dirty="0" err="1" smtClean="0"/>
              <a:t>feedback</a:t>
            </a:r>
            <a:r>
              <a:rPr lang="es-CL" sz="3200" dirty="0" smtClean="0"/>
              <a:t> y tomar acciones </a:t>
            </a:r>
            <a:endParaRPr lang="en-US" sz="3200" dirty="0"/>
          </a:p>
        </p:txBody>
      </p:sp>
      <p:sp>
        <p:nvSpPr>
          <p:cNvPr id="3148" name="AutoShape 85"/>
          <p:cNvSpPr>
            <a:spLocks noChangeAspect="1" noChangeArrowheads="1" noTextEdit="1"/>
          </p:cNvSpPr>
          <p:nvPr/>
        </p:nvSpPr>
        <p:spPr bwMode="auto">
          <a:xfrm>
            <a:off x="31750" y="692150"/>
            <a:ext cx="676275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3228" name="3227 Grupo"/>
          <p:cNvGrpSpPr/>
          <p:nvPr/>
        </p:nvGrpSpPr>
        <p:grpSpPr>
          <a:xfrm>
            <a:off x="23823" y="136010"/>
            <a:ext cx="2725727" cy="4928116"/>
            <a:chOff x="23823" y="136010"/>
            <a:chExt cx="2725727" cy="4928116"/>
          </a:xfrm>
        </p:grpSpPr>
        <p:sp>
          <p:nvSpPr>
            <p:cNvPr id="5" name="4 Rectángulo"/>
            <p:cNvSpPr/>
            <p:nvPr/>
          </p:nvSpPr>
          <p:spPr>
            <a:xfrm>
              <a:off x="1315106" y="136010"/>
              <a:ext cx="881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smtClean="0">
                  <a:solidFill>
                    <a:schemeClr val="bg1"/>
                  </a:solidFill>
                </a:rPr>
                <a:t>antes</a:t>
              </a:r>
              <a:endParaRPr lang="es-MX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3159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50" y="692150"/>
              <a:ext cx="1641475" cy="341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9" name="Rectangle 89"/>
            <p:cNvSpPr>
              <a:spLocks noChangeArrowheads="1"/>
            </p:cNvSpPr>
            <p:nvPr/>
          </p:nvSpPr>
          <p:spPr bwMode="auto">
            <a:xfrm>
              <a:off x="996950" y="4157663"/>
              <a:ext cx="1641475" cy="906463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50" name="Rectangle 90"/>
            <p:cNvSpPr>
              <a:spLocks noChangeArrowheads="1"/>
            </p:cNvSpPr>
            <p:nvPr/>
          </p:nvSpPr>
          <p:spPr bwMode="auto">
            <a:xfrm>
              <a:off x="1135063" y="4316413"/>
              <a:ext cx="587375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POCAS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91"/>
            <p:cNvSpPr>
              <a:spLocks noChangeArrowheads="1"/>
            </p:cNvSpPr>
            <p:nvPr/>
          </p:nvSpPr>
          <p:spPr bwMode="auto">
            <a:xfrm>
              <a:off x="1641475" y="4316413"/>
              <a:ext cx="103505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decisiones al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92"/>
            <p:cNvSpPr>
              <a:spLocks noChangeArrowheads="1"/>
            </p:cNvSpPr>
            <p:nvPr/>
          </p:nvSpPr>
          <p:spPr bwMode="auto">
            <a:xfrm>
              <a:off x="1309688" y="4498975"/>
              <a:ext cx="43497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AÑO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93"/>
            <p:cNvSpPr>
              <a:spLocks noChangeArrowheads="1"/>
            </p:cNvSpPr>
            <p:nvPr/>
          </p:nvSpPr>
          <p:spPr bwMode="auto">
            <a:xfrm>
              <a:off x="1670050" y="4498975"/>
              <a:ext cx="827088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por pocas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Rectangle 94"/>
            <p:cNvSpPr>
              <a:spLocks noChangeArrowheads="1"/>
            </p:cNvSpPr>
            <p:nvPr/>
          </p:nvSpPr>
          <p:spPr bwMode="auto">
            <a:xfrm>
              <a:off x="1063625" y="4679950"/>
              <a:ext cx="16859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personas de Alto Nivel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Freeform 152"/>
            <p:cNvSpPr>
              <a:spLocks noEditPoints="1"/>
            </p:cNvSpPr>
            <p:nvPr/>
          </p:nvSpPr>
          <p:spPr bwMode="auto">
            <a:xfrm>
              <a:off x="1703388" y="1325563"/>
              <a:ext cx="452438" cy="536575"/>
            </a:xfrm>
            <a:custGeom>
              <a:avLst/>
              <a:gdLst>
                <a:gd name="T0" fmla="*/ 0 w 5829"/>
                <a:gd name="T1" fmla="*/ 6793 h 6793"/>
                <a:gd name="T2" fmla="*/ 0 w 5829"/>
                <a:gd name="T3" fmla="*/ 3397 h 6793"/>
                <a:gd name="T4" fmla="*/ 48 w 5829"/>
                <a:gd name="T5" fmla="*/ 3349 h 6793"/>
                <a:gd name="T6" fmla="*/ 5308 w 5829"/>
                <a:gd name="T7" fmla="*/ 3349 h 6793"/>
                <a:gd name="T8" fmla="*/ 5260 w 5829"/>
                <a:gd name="T9" fmla="*/ 3397 h 6793"/>
                <a:gd name="T10" fmla="*/ 5260 w 5829"/>
                <a:gd name="T11" fmla="*/ 95 h 6793"/>
                <a:gd name="T12" fmla="*/ 5356 w 5829"/>
                <a:gd name="T13" fmla="*/ 95 h 6793"/>
                <a:gd name="T14" fmla="*/ 5356 w 5829"/>
                <a:gd name="T15" fmla="*/ 3397 h 6793"/>
                <a:gd name="T16" fmla="*/ 5308 w 5829"/>
                <a:gd name="T17" fmla="*/ 3445 h 6793"/>
                <a:gd name="T18" fmla="*/ 48 w 5829"/>
                <a:gd name="T19" fmla="*/ 3445 h 6793"/>
                <a:gd name="T20" fmla="*/ 96 w 5829"/>
                <a:gd name="T21" fmla="*/ 3397 h 6793"/>
                <a:gd name="T22" fmla="*/ 96 w 5829"/>
                <a:gd name="T23" fmla="*/ 6793 h 6793"/>
                <a:gd name="T24" fmla="*/ 0 w 5829"/>
                <a:gd name="T25" fmla="*/ 6793 h 6793"/>
                <a:gd name="T26" fmla="*/ 4799 w 5829"/>
                <a:gd name="T27" fmla="*/ 871 h 6793"/>
                <a:gd name="T28" fmla="*/ 5308 w 5829"/>
                <a:gd name="T29" fmla="*/ 0 h 6793"/>
                <a:gd name="T30" fmla="*/ 5816 w 5829"/>
                <a:gd name="T31" fmla="*/ 871 h 6793"/>
                <a:gd name="T32" fmla="*/ 5798 w 5829"/>
                <a:gd name="T33" fmla="*/ 937 h 6793"/>
                <a:gd name="T34" fmla="*/ 5733 w 5829"/>
                <a:gd name="T35" fmla="*/ 920 h 6793"/>
                <a:gd name="T36" fmla="*/ 5266 w 5829"/>
                <a:gd name="T37" fmla="*/ 120 h 6793"/>
                <a:gd name="T38" fmla="*/ 5349 w 5829"/>
                <a:gd name="T39" fmla="*/ 120 h 6793"/>
                <a:gd name="T40" fmla="*/ 4882 w 5829"/>
                <a:gd name="T41" fmla="*/ 920 h 6793"/>
                <a:gd name="T42" fmla="*/ 4817 w 5829"/>
                <a:gd name="T43" fmla="*/ 937 h 6793"/>
                <a:gd name="T44" fmla="*/ 4799 w 5829"/>
                <a:gd name="T45" fmla="*/ 871 h 6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29" h="6793">
                  <a:moveTo>
                    <a:pt x="0" y="6793"/>
                  </a:moveTo>
                  <a:lnTo>
                    <a:pt x="0" y="3397"/>
                  </a:lnTo>
                  <a:cubicBezTo>
                    <a:pt x="0" y="3370"/>
                    <a:pt x="22" y="3349"/>
                    <a:pt x="48" y="3349"/>
                  </a:cubicBezTo>
                  <a:lnTo>
                    <a:pt x="5308" y="3349"/>
                  </a:lnTo>
                  <a:lnTo>
                    <a:pt x="5260" y="3397"/>
                  </a:lnTo>
                  <a:lnTo>
                    <a:pt x="5260" y="95"/>
                  </a:lnTo>
                  <a:lnTo>
                    <a:pt x="5356" y="95"/>
                  </a:lnTo>
                  <a:lnTo>
                    <a:pt x="5356" y="3397"/>
                  </a:lnTo>
                  <a:cubicBezTo>
                    <a:pt x="5356" y="3423"/>
                    <a:pt x="5334" y="3445"/>
                    <a:pt x="5308" y="3445"/>
                  </a:cubicBezTo>
                  <a:lnTo>
                    <a:pt x="48" y="3445"/>
                  </a:lnTo>
                  <a:lnTo>
                    <a:pt x="96" y="3397"/>
                  </a:lnTo>
                  <a:lnTo>
                    <a:pt x="96" y="6793"/>
                  </a:lnTo>
                  <a:lnTo>
                    <a:pt x="0" y="6793"/>
                  </a:lnTo>
                  <a:close/>
                  <a:moveTo>
                    <a:pt x="4799" y="871"/>
                  </a:moveTo>
                  <a:lnTo>
                    <a:pt x="5308" y="0"/>
                  </a:lnTo>
                  <a:lnTo>
                    <a:pt x="5816" y="871"/>
                  </a:lnTo>
                  <a:cubicBezTo>
                    <a:pt x="5829" y="894"/>
                    <a:pt x="5821" y="924"/>
                    <a:pt x="5798" y="937"/>
                  </a:cubicBezTo>
                  <a:cubicBezTo>
                    <a:pt x="5775" y="950"/>
                    <a:pt x="5746" y="943"/>
                    <a:pt x="5733" y="920"/>
                  </a:cubicBezTo>
                  <a:lnTo>
                    <a:pt x="5266" y="120"/>
                  </a:lnTo>
                  <a:lnTo>
                    <a:pt x="5349" y="120"/>
                  </a:lnTo>
                  <a:lnTo>
                    <a:pt x="4882" y="920"/>
                  </a:lnTo>
                  <a:cubicBezTo>
                    <a:pt x="4869" y="943"/>
                    <a:pt x="4840" y="950"/>
                    <a:pt x="4817" y="937"/>
                  </a:cubicBezTo>
                  <a:cubicBezTo>
                    <a:pt x="4794" y="924"/>
                    <a:pt x="4786" y="894"/>
                    <a:pt x="4799" y="871"/>
                  </a:cubicBezTo>
                  <a:close/>
                </a:path>
              </a:pathLst>
            </a:custGeom>
            <a:solidFill>
              <a:srgbClr val="008E94"/>
            </a:solidFill>
            <a:ln w="0" cap="flat">
              <a:solidFill>
                <a:srgbClr val="008E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214" name="Freeform 153"/>
            <p:cNvSpPr>
              <a:spLocks noEditPoints="1"/>
            </p:cNvSpPr>
            <p:nvPr/>
          </p:nvSpPr>
          <p:spPr bwMode="auto">
            <a:xfrm>
              <a:off x="357188" y="2071688"/>
              <a:ext cx="774700" cy="752475"/>
            </a:xfrm>
            <a:custGeom>
              <a:avLst/>
              <a:gdLst>
                <a:gd name="T0" fmla="*/ 9971 w 9971"/>
                <a:gd name="T1" fmla="*/ 0 h 9548"/>
                <a:gd name="T2" fmla="*/ 521 w 9971"/>
                <a:gd name="T3" fmla="*/ 0 h 9548"/>
                <a:gd name="T4" fmla="*/ 473 w 9971"/>
                <a:gd name="T5" fmla="*/ 48 h 9548"/>
                <a:gd name="T6" fmla="*/ 473 w 9971"/>
                <a:gd name="T7" fmla="*/ 9453 h 9548"/>
                <a:gd name="T8" fmla="*/ 569 w 9971"/>
                <a:gd name="T9" fmla="*/ 9453 h 9548"/>
                <a:gd name="T10" fmla="*/ 569 w 9971"/>
                <a:gd name="T11" fmla="*/ 48 h 9548"/>
                <a:gd name="T12" fmla="*/ 521 w 9971"/>
                <a:gd name="T13" fmla="*/ 96 h 9548"/>
                <a:gd name="T14" fmla="*/ 9971 w 9971"/>
                <a:gd name="T15" fmla="*/ 96 h 9548"/>
                <a:gd name="T16" fmla="*/ 9971 w 9971"/>
                <a:gd name="T17" fmla="*/ 0 h 9548"/>
                <a:gd name="T18" fmla="*/ 13 w 9971"/>
                <a:gd name="T19" fmla="*/ 8677 h 9548"/>
                <a:gd name="T20" fmla="*/ 521 w 9971"/>
                <a:gd name="T21" fmla="*/ 9548 h 9548"/>
                <a:gd name="T22" fmla="*/ 1030 w 9971"/>
                <a:gd name="T23" fmla="*/ 8677 h 9548"/>
                <a:gd name="T24" fmla="*/ 1012 w 9971"/>
                <a:gd name="T25" fmla="*/ 8611 h 9548"/>
                <a:gd name="T26" fmla="*/ 947 w 9971"/>
                <a:gd name="T27" fmla="*/ 8628 h 9548"/>
                <a:gd name="T28" fmla="*/ 480 w 9971"/>
                <a:gd name="T29" fmla="*/ 9428 h 9548"/>
                <a:gd name="T30" fmla="*/ 563 w 9971"/>
                <a:gd name="T31" fmla="*/ 9428 h 9548"/>
                <a:gd name="T32" fmla="*/ 96 w 9971"/>
                <a:gd name="T33" fmla="*/ 8628 h 9548"/>
                <a:gd name="T34" fmla="*/ 31 w 9971"/>
                <a:gd name="T35" fmla="*/ 8611 h 9548"/>
                <a:gd name="T36" fmla="*/ 13 w 9971"/>
                <a:gd name="T37" fmla="*/ 8677 h 9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71" h="9548">
                  <a:moveTo>
                    <a:pt x="9971" y="0"/>
                  </a:moveTo>
                  <a:lnTo>
                    <a:pt x="521" y="0"/>
                  </a:lnTo>
                  <a:cubicBezTo>
                    <a:pt x="495" y="0"/>
                    <a:pt x="473" y="22"/>
                    <a:pt x="473" y="48"/>
                  </a:cubicBezTo>
                  <a:lnTo>
                    <a:pt x="473" y="9453"/>
                  </a:lnTo>
                  <a:lnTo>
                    <a:pt x="569" y="9453"/>
                  </a:lnTo>
                  <a:lnTo>
                    <a:pt x="569" y="48"/>
                  </a:lnTo>
                  <a:lnTo>
                    <a:pt x="521" y="96"/>
                  </a:lnTo>
                  <a:lnTo>
                    <a:pt x="9971" y="96"/>
                  </a:lnTo>
                  <a:lnTo>
                    <a:pt x="9971" y="0"/>
                  </a:lnTo>
                  <a:close/>
                  <a:moveTo>
                    <a:pt x="13" y="8677"/>
                  </a:moveTo>
                  <a:lnTo>
                    <a:pt x="521" y="9548"/>
                  </a:lnTo>
                  <a:lnTo>
                    <a:pt x="1030" y="8677"/>
                  </a:lnTo>
                  <a:cubicBezTo>
                    <a:pt x="1043" y="8654"/>
                    <a:pt x="1035" y="8624"/>
                    <a:pt x="1012" y="8611"/>
                  </a:cubicBezTo>
                  <a:cubicBezTo>
                    <a:pt x="989" y="8598"/>
                    <a:pt x="960" y="8605"/>
                    <a:pt x="947" y="8628"/>
                  </a:cubicBezTo>
                  <a:lnTo>
                    <a:pt x="480" y="9428"/>
                  </a:lnTo>
                  <a:lnTo>
                    <a:pt x="563" y="9428"/>
                  </a:lnTo>
                  <a:lnTo>
                    <a:pt x="96" y="8628"/>
                  </a:lnTo>
                  <a:cubicBezTo>
                    <a:pt x="83" y="8605"/>
                    <a:pt x="54" y="8598"/>
                    <a:pt x="31" y="8611"/>
                  </a:cubicBezTo>
                  <a:cubicBezTo>
                    <a:pt x="8" y="8624"/>
                    <a:pt x="0" y="8654"/>
                    <a:pt x="13" y="8677"/>
                  </a:cubicBezTo>
                  <a:close/>
                </a:path>
              </a:pathLst>
            </a:custGeom>
            <a:solidFill>
              <a:srgbClr val="008E94"/>
            </a:solidFill>
            <a:ln w="0" cap="flat">
              <a:solidFill>
                <a:srgbClr val="008E9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9" name="2 Título"/>
            <p:cNvSpPr txBox="1">
              <a:spLocks/>
            </p:cNvSpPr>
            <p:nvPr/>
          </p:nvSpPr>
          <p:spPr>
            <a:xfrm>
              <a:off x="1717675" y="899679"/>
              <a:ext cx="827088" cy="386737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lnSpc>
                  <a:spcPct val="90000"/>
                </a:lnSpc>
                <a:defRPr sz="3000" b="1">
                  <a:latin typeface="+mj-lt"/>
                  <a:ea typeface="+mj-ea"/>
                  <a:cs typeface="+mj-cs"/>
                </a:defRPr>
              </a:lvl1pPr>
              <a:lvl2pPr algn="ctr" eaLnBrk="0" hangingPunct="0">
                <a:defRPr sz="4400">
                  <a:latin typeface="Calibri" pitchFamily="34" charset="0"/>
                </a:defRPr>
              </a:lvl2pPr>
              <a:lvl3pPr algn="ctr" eaLnBrk="0" hangingPunct="0">
                <a:defRPr sz="4400">
                  <a:latin typeface="Calibri" pitchFamily="34" charset="0"/>
                </a:defRPr>
              </a:lvl3pPr>
              <a:lvl4pPr algn="ctr" eaLnBrk="0" hangingPunct="0">
                <a:defRPr sz="4400">
                  <a:latin typeface="Calibri" pitchFamily="34" charset="0"/>
                </a:defRPr>
              </a:lvl4pPr>
              <a:lvl5pPr algn="ctr" eaLnBrk="0" hangingPunct="0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ctr"/>
              <a:r>
                <a:rPr lang="es-CL" sz="1200" dirty="0" smtClean="0">
                  <a:solidFill>
                    <a:schemeClr val="bg2"/>
                  </a:solidFill>
                </a:rPr>
                <a:t>Alta Gerencia</a:t>
              </a:r>
              <a:endParaRPr lang="es-CL" sz="1200" dirty="0">
                <a:solidFill>
                  <a:schemeClr val="bg2"/>
                </a:solidFill>
              </a:endParaRPr>
            </a:p>
          </p:txBody>
        </p:sp>
        <p:sp>
          <p:nvSpPr>
            <p:cNvPr id="170" name="2 Título"/>
            <p:cNvSpPr txBox="1">
              <a:spLocks/>
            </p:cNvSpPr>
            <p:nvPr/>
          </p:nvSpPr>
          <p:spPr>
            <a:xfrm>
              <a:off x="1100907" y="1877566"/>
              <a:ext cx="1149531" cy="528936"/>
            </a:xfrm>
            <a:prstGeom prst="rect">
              <a:avLst/>
            </a:prstGeom>
            <a:solidFill>
              <a:srgbClr val="555454">
                <a:alpha val="43000"/>
              </a:srgb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lnSpc>
                  <a:spcPct val="90000"/>
                </a:lnSpc>
                <a:defRPr sz="3000" b="1">
                  <a:latin typeface="+mj-lt"/>
                  <a:ea typeface="+mj-ea"/>
                  <a:cs typeface="+mj-cs"/>
                </a:defRPr>
              </a:lvl1pPr>
              <a:lvl2pPr algn="ctr" eaLnBrk="0" hangingPunct="0">
                <a:defRPr sz="4400">
                  <a:latin typeface="Calibri" pitchFamily="34" charset="0"/>
                </a:defRPr>
              </a:lvl2pPr>
              <a:lvl3pPr algn="ctr" eaLnBrk="0" hangingPunct="0">
                <a:defRPr sz="4400">
                  <a:latin typeface="Calibri" pitchFamily="34" charset="0"/>
                </a:defRPr>
              </a:lvl3pPr>
              <a:lvl4pPr algn="ctr" eaLnBrk="0" hangingPunct="0">
                <a:defRPr sz="4400">
                  <a:latin typeface="Calibri" pitchFamily="34" charset="0"/>
                </a:defRPr>
              </a:lvl4pPr>
              <a:lvl5pPr algn="ctr" eaLnBrk="0" hangingPunct="0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ctr"/>
              <a:r>
                <a:rPr lang="es-CL" sz="1400" dirty="0" smtClean="0">
                  <a:solidFill>
                    <a:schemeClr val="bg1"/>
                  </a:solidFill>
                </a:rPr>
                <a:t>Inteligencia de Clientes</a:t>
              </a:r>
              <a:endParaRPr lang="es-CL" sz="1400" dirty="0">
                <a:solidFill>
                  <a:schemeClr val="bg1"/>
                </a:solidFill>
              </a:endParaRPr>
            </a:p>
          </p:txBody>
        </p:sp>
        <p:sp>
          <p:nvSpPr>
            <p:cNvPr id="171" name="2 Título"/>
            <p:cNvSpPr txBox="1">
              <a:spLocks/>
            </p:cNvSpPr>
            <p:nvPr/>
          </p:nvSpPr>
          <p:spPr>
            <a:xfrm>
              <a:off x="23823" y="2835242"/>
              <a:ext cx="890578" cy="386737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lnSpc>
                  <a:spcPct val="90000"/>
                </a:lnSpc>
                <a:defRPr sz="3000" b="1">
                  <a:latin typeface="+mj-lt"/>
                  <a:ea typeface="+mj-ea"/>
                  <a:cs typeface="+mj-cs"/>
                </a:defRPr>
              </a:lvl1pPr>
              <a:lvl2pPr algn="ctr" eaLnBrk="0" hangingPunct="0">
                <a:defRPr sz="4400">
                  <a:latin typeface="Calibri" pitchFamily="34" charset="0"/>
                </a:defRPr>
              </a:lvl2pPr>
              <a:lvl3pPr algn="ctr" eaLnBrk="0" hangingPunct="0">
                <a:defRPr sz="4400">
                  <a:latin typeface="Calibri" pitchFamily="34" charset="0"/>
                </a:defRPr>
              </a:lvl3pPr>
              <a:lvl4pPr algn="ctr" eaLnBrk="0" hangingPunct="0">
                <a:defRPr sz="4400">
                  <a:latin typeface="Calibri" pitchFamily="34" charset="0"/>
                </a:defRPr>
              </a:lvl4pPr>
              <a:lvl5pPr algn="ctr" eaLnBrk="0" hangingPunct="0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ctr"/>
              <a:r>
                <a:rPr lang="es-CL" sz="1200" dirty="0" smtClean="0">
                  <a:solidFill>
                    <a:schemeClr val="bg1"/>
                  </a:solidFill>
                </a:rPr>
                <a:t>Marketing</a:t>
              </a:r>
              <a:endParaRPr lang="es-CL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999279" y="159822"/>
            <a:ext cx="3649565" cy="4904304"/>
            <a:chOff x="2999279" y="159822"/>
            <a:chExt cx="3649565" cy="4904304"/>
          </a:xfrm>
        </p:grpSpPr>
        <p:grpSp>
          <p:nvGrpSpPr>
            <p:cNvPr id="3229" name="3228 Grupo"/>
            <p:cNvGrpSpPr/>
            <p:nvPr/>
          </p:nvGrpSpPr>
          <p:grpSpPr>
            <a:xfrm>
              <a:off x="2999279" y="159822"/>
              <a:ext cx="3649565" cy="4904304"/>
              <a:chOff x="2999279" y="159822"/>
              <a:chExt cx="3649565" cy="4904304"/>
            </a:xfrm>
          </p:grpSpPr>
          <p:sp>
            <p:nvSpPr>
              <p:cNvPr id="36" name="35 Rectángulo"/>
              <p:cNvSpPr/>
              <p:nvPr/>
            </p:nvSpPr>
            <p:spPr>
              <a:xfrm>
                <a:off x="4351520" y="159822"/>
                <a:ext cx="921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2400" b="1" dirty="0" smtClean="0">
                    <a:solidFill>
                      <a:schemeClr val="bg1"/>
                    </a:solidFill>
                  </a:rPr>
                  <a:t>ahora</a:t>
                </a:r>
                <a:endParaRPr lang="es-MX" sz="2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160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2248" y="692150"/>
                <a:ext cx="1641475" cy="341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56" name="Rectangle 95"/>
              <p:cNvSpPr>
                <a:spLocks noChangeArrowheads="1"/>
              </p:cNvSpPr>
              <p:nvPr/>
            </p:nvSpPr>
            <p:spPr bwMode="auto">
              <a:xfrm>
                <a:off x="4010660" y="4157663"/>
                <a:ext cx="1643063" cy="906463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157" name="Rectangle 96"/>
              <p:cNvSpPr>
                <a:spLocks noChangeArrowheads="1"/>
              </p:cNvSpPr>
              <p:nvPr/>
            </p:nvSpPr>
            <p:spPr bwMode="auto">
              <a:xfrm>
                <a:off x="4061460" y="4225925"/>
                <a:ext cx="1766888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MILES de decisiones al 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8" name="Rectangle 97"/>
              <p:cNvSpPr>
                <a:spLocks noChangeArrowheads="1"/>
              </p:cNvSpPr>
              <p:nvPr/>
            </p:nvSpPr>
            <p:spPr bwMode="auto">
              <a:xfrm>
                <a:off x="4239260" y="4406900"/>
                <a:ext cx="138271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DÍA por todos los 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1" name="Rectangle 98"/>
              <p:cNvSpPr>
                <a:spLocks noChangeArrowheads="1"/>
              </p:cNvSpPr>
              <p:nvPr/>
            </p:nvSpPr>
            <p:spPr bwMode="auto">
              <a:xfrm>
                <a:off x="4398010" y="4589463"/>
                <a:ext cx="10588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Niveles de la 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2" name="Rectangle 99"/>
              <p:cNvSpPr>
                <a:spLocks noChangeArrowheads="1"/>
              </p:cNvSpPr>
              <p:nvPr/>
            </p:nvSpPr>
            <p:spPr bwMode="auto">
              <a:xfrm>
                <a:off x="4388485" y="4770438"/>
                <a:ext cx="1042988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cs typeface="Arial" pitchFamily="34" charset="0"/>
                  </a:rPr>
                  <a:t>Organización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6" name="Freeform 154"/>
              <p:cNvSpPr>
                <a:spLocks noEditPoints="1"/>
              </p:cNvSpPr>
              <p:nvPr/>
            </p:nvSpPr>
            <p:spPr bwMode="auto">
              <a:xfrm>
                <a:off x="4734560" y="1325563"/>
                <a:ext cx="452438" cy="536575"/>
              </a:xfrm>
              <a:custGeom>
                <a:avLst/>
                <a:gdLst>
                  <a:gd name="T0" fmla="*/ 0 w 1458"/>
                  <a:gd name="T1" fmla="*/ 1699 h 1699"/>
                  <a:gd name="T2" fmla="*/ 0 w 1458"/>
                  <a:gd name="T3" fmla="*/ 849 h 1699"/>
                  <a:gd name="T4" fmla="*/ 12 w 1458"/>
                  <a:gd name="T5" fmla="*/ 837 h 1699"/>
                  <a:gd name="T6" fmla="*/ 1327 w 1458"/>
                  <a:gd name="T7" fmla="*/ 837 h 1699"/>
                  <a:gd name="T8" fmla="*/ 1315 w 1458"/>
                  <a:gd name="T9" fmla="*/ 849 h 1699"/>
                  <a:gd name="T10" fmla="*/ 1315 w 1458"/>
                  <a:gd name="T11" fmla="*/ 24 h 1699"/>
                  <a:gd name="T12" fmla="*/ 1339 w 1458"/>
                  <a:gd name="T13" fmla="*/ 24 h 1699"/>
                  <a:gd name="T14" fmla="*/ 1339 w 1458"/>
                  <a:gd name="T15" fmla="*/ 849 h 1699"/>
                  <a:gd name="T16" fmla="*/ 1327 w 1458"/>
                  <a:gd name="T17" fmla="*/ 861 h 1699"/>
                  <a:gd name="T18" fmla="*/ 12 w 1458"/>
                  <a:gd name="T19" fmla="*/ 861 h 1699"/>
                  <a:gd name="T20" fmla="*/ 24 w 1458"/>
                  <a:gd name="T21" fmla="*/ 849 h 1699"/>
                  <a:gd name="T22" fmla="*/ 24 w 1458"/>
                  <a:gd name="T23" fmla="*/ 1699 h 1699"/>
                  <a:gd name="T24" fmla="*/ 0 w 1458"/>
                  <a:gd name="T25" fmla="*/ 1699 h 1699"/>
                  <a:gd name="T26" fmla="*/ 1200 w 1458"/>
                  <a:gd name="T27" fmla="*/ 218 h 1699"/>
                  <a:gd name="T28" fmla="*/ 1327 w 1458"/>
                  <a:gd name="T29" fmla="*/ 0 h 1699"/>
                  <a:gd name="T30" fmla="*/ 1454 w 1458"/>
                  <a:gd name="T31" fmla="*/ 218 h 1699"/>
                  <a:gd name="T32" fmla="*/ 1450 w 1458"/>
                  <a:gd name="T33" fmla="*/ 235 h 1699"/>
                  <a:gd name="T34" fmla="*/ 1434 w 1458"/>
                  <a:gd name="T35" fmla="*/ 230 h 1699"/>
                  <a:gd name="T36" fmla="*/ 1317 w 1458"/>
                  <a:gd name="T37" fmla="*/ 30 h 1699"/>
                  <a:gd name="T38" fmla="*/ 1338 w 1458"/>
                  <a:gd name="T39" fmla="*/ 30 h 1699"/>
                  <a:gd name="T40" fmla="*/ 1221 w 1458"/>
                  <a:gd name="T41" fmla="*/ 230 h 1699"/>
                  <a:gd name="T42" fmla="*/ 1205 w 1458"/>
                  <a:gd name="T43" fmla="*/ 235 h 1699"/>
                  <a:gd name="T44" fmla="*/ 1200 w 1458"/>
                  <a:gd name="T45" fmla="*/ 218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58" h="1699">
                    <a:moveTo>
                      <a:pt x="0" y="1699"/>
                    </a:moveTo>
                    <a:lnTo>
                      <a:pt x="0" y="849"/>
                    </a:lnTo>
                    <a:cubicBezTo>
                      <a:pt x="0" y="843"/>
                      <a:pt x="6" y="837"/>
                      <a:pt x="12" y="837"/>
                    </a:cubicBezTo>
                    <a:lnTo>
                      <a:pt x="1327" y="837"/>
                    </a:lnTo>
                    <a:lnTo>
                      <a:pt x="1315" y="849"/>
                    </a:lnTo>
                    <a:lnTo>
                      <a:pt x="1315" y="24"/>
                    </a:lnTo>
                    <a:lnTo>
                      <a:pt x="1339" y="24"/>
                    </a:lnTo>
                    <a:lnTo>
                      <a:pt x="1339" y="849"/>
                    </a:lnTo>
                    <a:cubicBezTo>
                      <a:pt x="1339" y="856"/>
                      <a:pt x="1334" y="861"/>
                      <a:pt x="1327" y="861"/>
                    </a:cubicBezTo>
                    <a:lnTo>
                      <a:pt x="12" y="861"/>
                    </a:lnTo>
                    <a:lnTo>
                      <a:pt x="24" y="849"/>
                    </a:lnTo>
                    <a:lnTo>
                      <a:pt x="24" y="1699"/>
                    </a:lnTo>
                    <a:lnTo>
                      <a:pt x="0" y="1699"/>
                    </a:lnTo>
                    <a:close/>
                    <a:moveTo>
                      <a:pt x="1200" y="218"/>
                    </a:moveTo>
                    <a:lnTo>
                      <a:pt x="1327" y="0"/>
                    </a:lnTo>
                    <a:lnTo>
                      <a:pt x="1454" y="218"/>
                    </a:lnTo>
                    <a:cubicBezTo>
                      <a:pt x="1458" y="224"/>
                      <a:pt x="1456" y="231"/>
                      <a:pt x="1450" y="235"/>
                    </a:cubicBezTo>
                    <a:cubicBezTo>
                      <a:pt x="1444" y="238"/>
                      <a:pt x="1437" y="236"/>
                      <a:pt x="1434" y="230"/>
                    </a:cubicBezTo>
                    <a:lnTo>
                      <a:pt x="1317" y="30"/>
                    </a:lnTo>
                    <a:lnTo>
                      <a:pt x="1338" y="30"/>
                    </a:lnTo>
                    <a:lnTo>
                      <a:pt x="1221" y="230"/>
                    </a:lnTo>
                    <a:cubicBezTo>
                      <a:pt x="1218" y="236"/>
                      <a:pt x="1210" y="238"/>
                      <a:pt x="1205" y="235"/>
                    </a:cubicBezTo>
                    <a:cubicBezTo>
                      <a:pt x="1199" y="231"/>
                      <a:pt x="1197" y="224"/>
                      <a:pt x="1200" y="218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17" name="Freeform 155"/>
              <p:cNvSpPr>
                <a:spLocks noEditPoints="1"/>
              </p:cNvSpPr>
              <p:nvPr/>
            </p:nvSpPr>
            <p:spPr bwMode="auto">
              <a:xfrm>
                <a:off x="3477260" y="1752600"/>
                <a:ext cx="792163" cy="325438"/>
              </a:xfrm>
              <a:custGeom>
                <a:avLst/>
                <a:gdLst>
                  <a:gd name="T0" fmla="*/ 5097 w 5097"/>
                  <a:gd name="T1" fmla="*/ 2067 h 2067"/>
                  <a:gd name="T2" fmla="*/ 260 w 5097"/>
                  <a:gd name="T3" fmla="*/ 2067 h 2067"/>
                  <a:gd name="T4" fmla="*/ 236 w 5097"/>
                  <a:gd name="T5" fmla="*/ 2043 h 2067"/>
                  <a:gd name="T6" fmla="*/ 236 w 5097"/>
                  <a:gd name="T7" fmla="*/ 48 h 2067"/>
                  <a:gd name="T8" fmla="*/ 284 w 5097"/>
                  <a:gd name="T9" fmla="*/ 48 h 2067"/>
                  <a:gd name="T10" fmla="*/ 284 w 5097"/>
                  <a:gd name="T11" fmla="*/ 2043 h 2067"/>
                  <a:gd name="T12" fmla="*/ 260 w 5097"/>
                  <a:gd name="T13" fmla="*/ 2019 h 2067"/>
                  <a:gd name="T14" fmla="*/ 5097 w 5097"/>
                  <a:gd name="T15" fmla="*/ 2019 h 2067"/>
                  <a:gd name="T16" fmla="*/ 5097 w 5097"/>
                  <a:gd name="T17" fmla="*/ 2067 h 2067"/>
                  <a:gd name="T18" fmla="*/ 6 w 5097"/>
                  <a:gd name="T19" fmla="*/ 436 h 2067"/>
                  <a:gd name="T20" fmla="*/ 260 w 5097"/>
                  <a:gd name="T21" fmla="*/ 0 h 2067"/>
                  <a:gd name="T22" fmla="*/ 515 w 5097"/>
                  <a:gd name="T23" fmla="*/ 436 h 2067"/>
                  <a:gd name="T24" fmla="*/ 506 w 5097"/>
                  <a:gd name="T25" fmla="*/ 469 h 2067"/>
                  <a:gd name="T26" fmla="*/ 473 w 5097"/>
                  <a:gd name="T27" fmla="*/ 460 h 2067"/>
                  <a:gd name="T28" fmla="*/ 240 w 5097"/>
                  <a:gd name="T29" fmla="*/ 60 h 2067"/>
                  <a:gd name="T30" fmla="*/ 281 w 5097"/>
                  <a:gd name="T31" fmla="*/ 60 h 2067"/>
                  <a:gd name="T32" fmla="*/ 48 w 5097"/>
                  <a:gd name="T33" fmla="*/ 460 h 2067"/>
                  <a:gd name="T34" fmla="*/ 15 w 5097"/>
                  <a:gd name="T35" fmla="*/ 469 h 2067"/>
                  <a:gd name="T36" fmla="*/ 6 w 5097"/>
                  <a:gd name="T37" fmla="*/ 436 h 2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97" h="2067">
                    <a:moveTo>
                      <a:pt x="5097" y="2067"/>
                    </a:moveTo>
                    <a:lnTo>
                      <a:pt x="260" y="2067"/>
                    </a:lnTo>
                    <a:cubicBezTo>
                      <a:pt x="247" y="2067"/>
                      <a:pt x="236" y="2056"/>
                      <a:pt x="236" y="2043"/>
                    </a:cubicBezTo>
                    <a:lnTo>
                      <a:pt x="236" y="48"/>
                    </a:lnTo>
                    <a:lnTo>
                      <a:pt x="284" y="48"/>
                    </a:lnTo>
                    <a:lnTo>
                      <a:pt x="284" y="2043"/>
                    </a:lnTo>
                    <a:lnTo>
                      <a:pt x="260" y="2019"/>
                    </a:lnTo>
                    <a:lnTo>
                      <a:pt x="5097" y="2019"/>
                    </a:lnTo>
                    <a:lnTo>
                      <a:pt x="5097" y="2067"/>
                    </a:lnTo>
                    <a:close/>
                    <a:moveTo>
                      <a:pt x="6" y="436"/>
                    </a:moveTo>
                    <a:lnTo>
                      <a:pt x="260" y="0"/>
                    </a:lnTo>
                    <a:lnTo>
                      <a:pt x="515" y="436"/>
                    </a:lnTo>
                    <a:cubicBezTo>
                      <a:pt x="521" y="447"/>
                      <a:pt x="517" y="462"/>
                      <a:pt x="506" y="469"/>
                    </a:cubicBezTo>
                    <a:cubicBezTo>
                      <a:pt x="494" y="475"/>
                      <a:pt x="480" y="472"/>
                      <a:pt x="473" y="460"/>
                    </a:cubicBezTo>
                    <a:lnTo>
                      <a:pt x="240" y="60"/>
                    </a:lnTo>
                    <a:lnTo>
                      <a:pt x="281" y="60"/>
                    </a:lnTo>
                    <a:lnTo>
                      <a:pt x="48" y="460"/>
                    </a:lnTo>
                    <a:cubicBezTo>
                      <a:pt x="41" y="472"/>
                      <a:pt x="26" y="475"/>
                      <a:pt x="15" y="469"/>
                    </a:cubicBezTo>
                    <a:cubicBezTo>
                      <a:pt x="4" y="462"/>
                      <a:pt x="0" y="447"/>
                      <a:pt x="6" y="436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18" name="Freeform 156"/>
              <p:cNvSpPr>
                <a:spLocks noEditPoints="1"/>
              </p:cNvSpPr>
              <p:nvPr/>
            </p:nvSpPr>
            <p:spPr bwMode="auto">
              <a:xfrm>
                <a:off x="3494723" y="2071688"/>
                <a:ext cx="774700" cy="752475"/>
              </a:xfrm>
              <a:custGeom>
                <a:avLst/>
                <a:gdLst>
                  <a:gd name="T0" fmla="*/ 4985 w 4985"/>
                  <a:gd name="T1" fmla="*/ 0 h 4774"/>
                  <a:gd name="T2" fmla="*/ 260 w 4985"/>
                  <a:gd name="T3" fmla="*/ 0 h 4774"/>
                  <a:gd name="T4" fmla="*/ 236 w 4985"/>
                  <a:gd name="T5" fmla="*/ 24 h 4774"/>
                  <a:gd name="T6" fmla="*/ 236 w 4985"/>
                  <a:gd name="T7" fmla="*/ 4726 h 4774"/>
                  <a:gd name="T8" fmla="*/ 284 w 4985"/>
                  <a:gd name="T9" fmla="*/ 4726 h 4774"/>
                  <a:gd name="T10" fmla="*/ 284 w 4985"/>
                  <a:gd name="T11" fmla="*/ 24 h 4774"/>
                  <a:gd name="T12" fmla="*/ 260 w 4985"/>
                  <a:gd name="T13" fmla="*/ 48 h 4774"/>
                  <a:gd name="T14" fmla="*/ 4985 w 4985"/>
                  <a:gd name="T15" fmla="*/ 48 h 4774"/>
                  <a:gd name="T16" fmla="*/ 4985 w 4985"/>
                  <a:gd name="T17" fmla="*/ 0 h 4774"/>
                  <a:gd name="T18" fmla="*/ 6 w 4985"/>
                  <a:gd name="T19" fmla="*/ 4339 h 4774"/>
                  <a:gd name="T20" fmla="*/ 260 w 4985"/>
                  <a:gd name="T21" fmla="*/ 4774 h 4774"/>
                  <a:gd name="T22" fmla="*/ 515 w 4985"/>
                  <a:gd name="T23" fmla="*/ 4339 h 4774"/>
                  <a:gd name="T24" fmla="*/ 506 w 4985"/>
                  <a:gd name="T25" fmla="*/ 4306 h 4774"/>
                  <a:gd name="T26" fmla="*/ 473 w 4985"/>
                  <a:gd name="T27" fmla="*/ 4314 h 4774"/>
                  <a:gd name="T28" fmla="*/ 240 w 4985"/>
                  <a:gd name="T29" fmla="*/ 4714 h 4774"/>
                  <a:gd name="T30" fmla="*/ 281 w 4985"/>
                  <a:gd name="T31" fmla="*/ 4714 h 4774"/>
                  <a:gd name="T32" fmla="*/ 48 w 4985"/>
                  <a:gd name="T33" fmla="*/ 4314 h 4774"/>
                  <a:gd name="T34" fmla="*/ 15 w 4985"/>
                  <a:gd name="T35" fmla="*/ 4306 h 4774"/>
                  <a:gd name="T36" fmla="*/ 6 w 4985"/>
                  <a:gd name="T37" fmla="*/ 4339 h 4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85" h="4774">
                    <a:moveTo>
                      <a:pt x="4985" y="0"/>
                    </a:moveTo>
                    <a:lnTo>
                      <a:pt x="260" y="0"/>
                    </a:lnTo>
                    <a:cubicBezTo>
                      <a:pt x="247" y="0"/>
                      <a:pt x="236" y="11"/>
                      <a:pt x="236" y="24"/>
                    </a:cubicBezTo>
                    <a:lnTo>
                      <a:pt x="236" y="4726"/>
                    </a:lnTo>
                    <a:lnTo>
                      <a:pt x="284" y="4726"/>
                    </a:lnTo>
                    <a:lnTo>
                      <a:pt x="284" y="24"/>
                    </a:lnTo>
                    <a:lnTo>
                      <a:pt x="260" y="48"/>
                    </a:lnTo>
                    <a:lnTo>
                      <a:pt x="4985" y="48"/>
                    </a:lnTo>
                    <a:lnTo>
                      <a:pt x="4985" y="0"/>
                    </a:lnTo>
                    <a:close/>
                    <a:moveTo>
                      <a:pt x="6" y="4339"/>
                    </a:moveTo>
                    <a:lnTo>
                      <a:pt x="260" y="4774"/>
                    </a:lnTo>
                    <a:lnTo>
                      <a:pt x="515" y="4339"/>
                    </a:lnTo>
                    <a:cubicBezTo>
                      <a:pt x="521" y="4327"/>
                      <a:pt x="517" y="4312"/>
                      <a:pt x="506" y="4306"/>
                    </a:cubicBezTo>
                    <a:cubicBezTo>
                      <a:pt x="494" y="4299"/>
                      <a:pt x="480" y="4303"/>
                      <a:pt x="473" y="4314"/>
                    </a:cubicBezTo>
                    <a:lnTo>
                      <a:pt x="240" y="4714"/>
                    </a:lnTo>
                    <a:lnTo>
                      <a:pt x="281" y="4714"/>
                    </a:lnTo>
                    <a:lnTo>
                      <a:pt x="48" y="4314"/>
                    </a:lnTo>
                    <a:cubicBezTo>
                      <a:pt x="41" y="4303"/>
                      <a:pt x="26" y="4299"/>
                      <a:pt x="15" y="4306"/>
                    </a:cubicBezTo>
                    <a:cubicBezTo>
                      <a:pt x="4" y="4312"/>
                      <a:pt x="0" y="4327"/>
                      <a:pt x="6" y="4339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19" name="Freeform 157"/>
              <p:cNvSpPr>
                <a:spLocks noEditPoints="1"/>
              </p:cNvSpPr>
              <p:nvPr/>
            </p:nvSpPr>
            <p:spPr bwMode="auto">
              <a:xfrm>
                <a:off x="5207635" y="1685925"/>
                <a:ext cx="503238" cy="393700"/>
              </a:xfrm>
              <a:custGeom>
                <a:avLst/>
                <a:gdLst>
                  <a:gd name="T0" fmla="*/ 0 w 1615"/>
                  <a:gd name="T1" fmla="*/ 1247 h 1247"/>
                  <a:gd name="T2" fmla="*/ 808 w 1615"/>
                  <a:gd name="T3" fmla="*/ 1247 h 1247"/>
                  <a:gd name="T4" fmla="*/ 820 w 1615"/>
                  <a:gd name="T5" fmla="*/ 1235 h 1247"/>
                  <a:gd name="T6" fmla="*/ 820 w 1615"/>
                  <a:gd name="T7" fmla="*/ 130 h 1247"/>
                  <a:gd name="T8" fmla="*/ 808 w 1615"/>
                  <a:gd name="T9" fmla="*/ 142 h 1247"/>
                  <a:gd name="T10" fmla="*/ 1591 w 1615"/>
                  <a:gd name="T11" fmla="*/ 142 h 1247"/>
                  <a:gd name="T12" fmla="*/ 1591 w 1615"/>
                  <a:gd name="T13" fmla="*/ 118 h 1247"/>
                  <a:gd name="T14" fmla="*/ 808 w 1615"/>
                  <a:gd name="T15" fmla="*/ 118 h 1247"/>
                  <a:gd name="T16" fmla="*/ 796 w 1615"/>
                  <a:gd name="T17" fmla="*/ 130 h 1247"/>
                  <a:gd name="T18" fmla="*/ 796 w 1615"/>
                  <a:gd name="T19" fmla="*/ 1235 h 1247"/>
                  <a:gd name="T20" fmla="*/ 808 w 1615"/>
                  <a:gd name="T21" fmla="*/ 1223 h 1247"/>
                  <a:gd name="T22" fmla="*/ 0 w 1615"/>
                  <a:gd name="T23" fmla="*/ 1223 h 1247"/>
                  <a:gd name="T24" fmla="*/ 0 w 1615"/>
                  <a:gd name="T25" fmla="*/ 1247 h 1247"/>
                  <a:gd name="T26" fmla="*/ 1397 w 1615"/>
                  <a:gd name="T27" fmla="*/ 258 h 1247"/>
                  <a:gd name="T28" fmla="*/ 1615 w 1615"/>
                  <a:gd name="T29" fmla="*/ 130 h 1247"/>
                  <a:gd name="T30" fmla="*/ 1397 w 1615"/>
                  <a:gd name="T31" fmla="*/ 3 h 1247"/>
                  <a:gd name="T32" fmla="*/ 1381 w 1615"/>
                  <a:gd name="T33" fmla="*/ 8 h 1247"/>
                  <a:gd name="T34" fmla="*/ 1385 w 1615"/>
                  <a:gd name="T35" fmla="*/ 24 h 1247"/>
                  <a:gd name="T36" fmla="*/ 1585 w 1615"/>
                  <a:gd name="T37" fmla="*/ 141 h 1247"/>
                  <a:gd name="T38" fmla="*/ 1585 w 1615"/>
                  <a:gd name="T39" fmla="*/ 120 h 1247"/>
                  <a:gd name="T40" fmla="*/ 1385 w 1615"/>
                  <a:gd name="T41" fmla="*/ 237 h 1247"/>
                  <a:gd name="T42" fmla="*/ 1381 w 1615"/>
                  <a:gd name="T43" fmla="*/ 253 h 1247"/>
                  <a:gd name="T44" fmla="*/ 1397 w 1615"/>
                  <a:gd name="T45" fmla="*/ 258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15" h="1247">
                    <a:moveTo>
                      <a:pt x="0" y="1247"/>
                    </a:moveTo>
                    <a:lnTo>
                      <a:pt x="808" y="1247"/>
                    </a:lnTo>
                    <a:cubicBezTo>
                      <a:pt x="814" y="1247"/>
                      <a:pt x="820" y="1242"/>
                      <a:pt x="820" y="1235"/>
                    </a:cubicBezTo>
                    <a:lnTo>
                      <a:pt x="820" y="130"/>
                    </a:lnTo>
                    <a:lnTo>
                      <a:pt x="808" y="142"/>
                    </a:lnTo>
                    <a:lnTo>
                      <a:pt x="1591" y="142"/>
                    </a:lnTo>
                    <a:lnTo>
                      <a:pt x="1591" y="118"/>
                    </a:lnTo>
                    <a:lnTo>
                      <a:pt x="808" y="118"/>
                    </a:lnTo>
                    <a:cubicBezTo>
                      <a:pt x="801" y="118"/>
                      <a:pt x="796" y="124"/>
                      <a:pt x="796" y="130"/>
                    </a:cubicBezTo>
                    <a:lnTo>
                      <a:pt x="796" y="1235"/>
                    </a:lnTo>
                    <a:lnTo>
                      <a:pt x="808" y="1223"/>
                    </a:lnTo>
                    <a:lnTo>
                      <a:pt x="0" y="1223"/>
                    </a:lnTo>
                    <a:lnTo>
                      <a:pt x="0" y="1247"/>
                    </a:lnTo>
                    <a:close/>
                    <a:moveTo>
                      <a:pt x="1397" y="258"/>
                    </a:moveTo>
                    <a:lnTo>
                      <a:pt x="1615" y="130"/>
                    </a:lnTo>
                    <a:lnTo>
                      <a:pt x="1397" y="3"/>
                    </a:lnTo>
                    <a:cubicBezTo>
                      <a:pt x="1392" y="0"/>
                      <a:pt x="1384" y="2"/>
                      <a:pt x="1381" y="8"/>
                    </a:cubicBezTo>
                    <a:cubicBezTo>
                      <a:pt x="1378" y="13"/>
                      <a:pt x="1380" y="21"/>
                      <a:pt x="1385" y="24"/>
                    </a:cubicBezTo>
                    <a:lnTo>
                      <a:pt x="1585" y="141"/>
                    </a:lnTo>
                    <a:lnTo>
                      <a:pt x="1585" y="120"/>
                    </a:lnTo>
                    <a:lnTo>
                      <a:pt x="1385" y="237"/>
                    </a:lnTo>
                    <a:cubicBezTo>
                      <a:pt x="1380" y="240"/>
                      <a:pt x="1378" y="247"/>
                      <a:pt x="1381" y="253"/>
                    </a:cubicBezTo>
                    <a:cubicBezTo>
                      <a:pt x="1384" y="259"/>
                      <a:pt x="1392" y="261"/>
                      <a:pt x="1397" y="258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21" name="Freeform 158"/>
              <p:cNvSpPr>
                <a:spLocks noEditPoints="1"/>
              </p:cNvSpPr>
              <p:nvPr/>
            </p:nvSpPr>
            <p:spPr bwMode="auto">
              <a:xfrm>
                <a:off x="5207635" y="2071688"/>
                <a:ext cx="969963" cy="374650"/>
              </a:xfrm>
              <a:custGeom>
                <a:avLst/>
                <a:gdLst>
                  <a:gd name="T0" fmla="*/ 0 w 3118"/>
                  <a:gd name="T1" fmla="*/ 0 h 1187"/>
                  <a:gd name="T2" fmla="*/ 2988 w 3118"/>
                  <a:gd name="T3" fmla="*/ 0 h 1187"/>
                  <a:gd name="T4" fmla="*/ 3000 w 3118"/>
                  <a:gd name="T5" fmla="*/ 12 h 1187"/>
                  <a:gd name="T6" fmla="*/ 3000 w 3118"/>
                  <a:gd name="T7" fmla="*/ 1163 h 1187"/>
                  <a:gd name="T8" fmla="*/ 2976 w 3118"/>
                  <a:gd name="T9" fmla="*/ 1163 h 1187"/>
                  <a:gd name="T10" fmla="*/ 2976 w 3118"/>
                  <a:gd name="T11" fmla="*/ 12 h 1187"/>
                  <a:gd name="T12" fmla="*/ 2988 w 3118"/>
                  <a:gd name="T13" fmla="*/ 24 h 1187"/>
                  <a:gd name="T14" fmla="*/ 0 w 3118"/>
                  <a:gd name="T15" fmla="*/ 24 h 1187"/>
                  <a:gd name="T16" fmla="*/ 0 w 3118"/>
                  <a:gd name="T17" fmla="*/ 0 h 1187"/>
                  <a:gd name="T18" fmla="*/ 3115 w 3118"/>
                  <a:gd name="T19" fmla="*/ 969 h 1187"/>
                  <a:gd name="T20" fmla="*/ 2988 w 3118"/>
                  <a:gd name="T21" fmla="*/ 1187 h 1187"/>
                  <a:gd name="T22" fmla="*/ 2861 w 3118"/>
                  <a:gd name="T23" fmla="*/ 969 h 1187"/>
                  <a:gd name="T24" fmla="*/ 2865 w 3118"/>
                  <a:gd name="T25" fmla="*/ 953 h 1187"/>
                  <a:gd name="T26" fmla="*/ 2881 w 3118"/>
                  <a:gd name="T27" fmla="*/ 957 h 1187"/>
                  <a:gd name="T28" fmla="*/ 2998 w 3118"/>
                  <a:gd name="T29" fmla="*/ 1157 h 1187"/>
                  <a:gd name="T30" fmla="*/ 2977 w 3118"/>
                  <a:gd name="T31" fmla="*/ 1157 h 1187"/>
                  <a:gd name="T32" fmla="*/ 3094 w 3118"/>
                  <a:gd name="T33" fmla="*/ 957 h 1187"/>
                  <a:gd name="T34" fmla="*/ 3110 w 3118"/>
                  <a:gd name="T35" fmla="*/ 953 h 1187"/>
                  <a:gd name="T36" fmla="*/ 3115 w 3118"/>
                  <a:gd name="T37" fmla="*/ 969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8" h="1187">
                    <a:moveTo>
                      <a:pt x="0" y="0"/>
                    </a:moveTo>
                    <a:lnTo>
                      <a:pt x="2988" y="0"/>
                    </a:lnTo>
                    <a:cubicBezTo>
                      <a:pt x="2994" y="0"/>
                      <a:pt x="3000" y="6"/>
                      <a:pt x="3000" y="12"/>
                    </a:cubicBezTo>
                    <a:lnTo>
                      <a:pt x="3000" y="1163"/>
                    </a:lnTo>
                    <a:lnTo>
                      <a:pt x="2976" y="1163"/>
                    </a:lnTo>
                    <a:lnTo>
                      <a:pt x="2976" y="12"/>
                    </a:lnTo>
                    <a:lnTo>
                      <a:pt x="2988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  <a:moveTo>
                      <a:pt x="3115" y="969"/>
                    </a:moveTo>
                    <a:lnTo>
                      <a:pt x="2988" y="1187"/>
                    </a:lnTo>
                    <a:lnTo>
                      <a:pt x="2861" y="969"/>
                    </a:lnTo>
                    <a:cubicBezTo>
                      <a:pt x="2857" y="963"/>
                      <a:pt x="2859" y="956"/>
                      <a:pt x="2865" y="953"/>
                    </a:cubicBezTo>
                    <a:cubicBezTo>
                      <a:pt x="2871" y="949"/>
                      <a:pt x="2878" y="951"/>
                      <a:pt x="2881" y="957"/>
                    </a:cubicBezTo>
                    <a:lnTo>
                      <a:pt x="2998" y="1157"/>
                    </a:lnTo>
                    <a:lnTo>
                      <a:pt x="2977" y="1157"/>
                    </a:lnTo>
                    <a:lnTo>
                      <a:pt x="3094" y="957"/>
                    </a:lnTo>
                    <a:cubicBezTo>
                      <a:pt x="3097" y="951"/>
                      <a:pt x="3105" y="949"/>
                      <a:pt x="3110" y="953"/>
                    </a:cubicBezTo>
                    <a:cubicBezTo>
                      <a:pt x="3116" y="956"/>
                      <a:pt x="3118" y="963"/>
                      <a:pt x="3115" y="969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22" name="Freeform 159"/>
              <p:cNvSpPr>
                <a:spLocks noEditPoints="1"/>
              </p:cNvSpPr>
              <p:nvPr/>
            </p:nvSpPr>
            <p:spPr bwMode="auto">
              <a:xfrm>
                <a:off x="4734560" y="2289175"/>
                <a:ext cx="958056" cy="1425575"/>
              </a:xfrm>
              <a:custGeom>
                <a:avLst/>
                <a:gdLst>
                  <a:gd name="T0" fmla="*/ 0 w 3114"/>
                  <a:gd name="T1" fmla="*/ 0 h 4520"/>
                  <a:gd name="T2" fmla="*/ 0 w 3114"/>
                  <a:gd name="T3" fmla="*/ 4389 h 4520"/>
                  <a:gd name="T4" fmla="*/ 12 w 3114"/>
                  <a:gd name="T5" fmla="*/ 4401 h 4520"/>
                  <a:gd name="T6" fmla="*/ 3091 w 3114"/>
                  <a:gd name="T7" fmla="*/ 4401 h 4520"/>
                  <a:gd name="T8" fmla="*/ 3091 w 3114"/>
                  <a:gd name="T9" fmla="*/ 4377 h 4520"/>
                  <a:gd name="T10" fmla="*/ 12 w 3114"/>
                  <a:gd name="T11" fmla="*/ 4377 h 4520"/>
                  <a:gd name="T12" fmla="*/ 24 w 3114"/>
                  <a:gd name="T13" fmla="*/ 4389 h 4520"/>
                  <a:gd name="T14" fmla="*/ 24 w 3114"/>
                  <a:gd name="T15" fmla="*/ 0 h 4520"/>
                  <a:gd name="T16" fmla="*/ 0 w 3114"/>
                  <a:gd name="T17" fmla="*/ 0 h 4520"/>
                  <a:gd name="T18" fmla="*/ 2897 w 3114"/>
                  <a:gd name="T19" fmla="*/ 4516 h 4520"/>
                  <a:gd name="T20" fmla="*/ 3114 w 3114"/>
                  <a:gd name="T21" fmla="*/ 4389 h 4520"/>
                  <a:gd name="T22" fmla="*/ 2897 w 3114"/>
                  <a:gd name="T23" fmla="*/ 4262 h 4520"/>
                  <a:gd name="T24" fmla="*/ 2880 w 3114"/>
                  <a:gd name="T25" fmla="*/ 4267 h 4520"/>
                  <a:gd name="T26" fmla="*/ 2885 w 3114"/>
                  <a:gd name="T27" fmla="*/ 4283 h 4520"/>
                  <a:gd name="T28" fmla="*/ 3085 w 3114"/>
                  <a:gd name="T29" fmla="*/ 4400 h 4520"/>
                  <a:gd name="T30" fmla="*/ 3085 w 3114"/>
                  <a:gd name="T31" fmla="*/ 4379 h 4520"/>
                  <a:gd name="T32" fmla="*/ 2885 w 3114"/>
                  <a:gd name="T33" fmla="*/ 4496 h 4520"/>
                  <a:gd name="T34" fmla="*/ 2880 w 3114"/>
                  <a:gd name="T35" fmla="*/ 4512 h 4520"/>
                  <a:gd name="T36" fmla="*/ 2897 w 3114"/>
                  <a:gd name="T37" fmla="*/ 4516 h 4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4" h="4520">
                    <a:moveTo>
                      <a:pt x="0" y="0"/>
                    </a:moveTo>
                    <a:lnTo>
                      <a:pt x="0" y="4389"/>
                    </a:lnTo>
                    <a:cubicBezTo>
                      <a:pt x="0" y="4396"/>
                      <a:pt x="6" y="4401"/>
                      <a:pt x="12" y="4401"/>
                    </a:cubicBezTo>
                    <a:lnTo>
                      <a:pt x="3091" y="4401"/>
                    </a:lnTo>
                    <a:lnTo>
                      <a:pt x="3091" y="4377"/>
                    </a:lnTo>
                    <a:lnTo>
                      <a:pt x="12" y="4377"/>
                    </a:lnTo>
                    <a:lnTo>
                      <a:pt x="24" y="4389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  <a:moveTo>
                      <a:pt x="2897" y="4516"/>
                    </a:moveTo>
                    <a:lnTo>
                      <a:pt x="3114" y="4389"/>
                    </a:lnTo>
                    <a:lnTo>
                      <a:pt x="2897" y="4262"/>
                    </a:lnTo>
                    <a:cubicBezTo>
                      <a:pt x="2891" y="4259"/>
                      <a:pt x="2884" y="4261"/>
                      <a:pt x="2880" y="4267"/>
                    </a:cubicBezTo>
                    <a:cubicBezTo>
                      <a:pt x="2877" y="4272"/>
                      <a:pt x="2879" y="4280"/>
                      <a:pt x="2885" y="4283"/>
                    </a:cubicBezTo>
                    <a:lnTo>
                      <a:pt x="3085" y="4400"/>
                    </a:lnTo>
                    <a:lnTo>
                      <a:pt x="3085" y="4379"/>
                    </a:lnTo>
                    <a:lnTo>
                      <a:pt x="2885" y="4496"/>
                    </a:lnTo>
                    <a:cubicBezTo>
                      <a:pt x="2879" y="4499"/>
                      <a:pt x="2877" y="4506"/>
                      <a:pt x="2880" y="4512"/>
                    </a:cubicBezTo>
                    <a:cubicBezTo>
                      <a:pt x="2884" y="4518"/>
                      <a:pt x="2891" y="4520"/>
                      <a:pt x="2897" y="4516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3227" name="Freeform 165"/>
              <p:cNvSpPr>
                <a:spLocks noEditPoints="1"/>
              </p:cNvSpPr>
              <p:nvPr/>
            </p:nvSpPr>
            <p:spPr bwMode="auto">
              <a:xfrm>
                <a:off x="4002723" y="2289175"/>
                <a:ext cx="739775" cy="1425575"/>
              </a:xfrm>
              <a:custGeom>
                <a:avLst/>
                <a:gdLst>
                  <a:gd name="T0" fmla="*/ 4759 w 4759"/>
                  <a:gd name="T1" fmla="*/ 0 h 9039"/>
                  <a:gd name="T2" fmla="*/ 4759 w 4759"/>
                  <a:gd name="T3" fmla="*/ 8778 h 9039"/>
                  <a:gd name="T4" fmla="*/ 4735 w 4759"/>
                  <a:gd name="T5" fmla="*/ 8802 h 9039"/>
                  <a:gd name="T6" fmla="*/ 48 w 4759"/>
                  <a:gd name="T7" fmla="*/ 8802 h 9039"/>
                  <a:gd name="T8" fmla="*/ 48 w 4759"/>
                  <a:gd name="T9" fmla="*/ 8754 h 9039"/>
                  <a:gd name="T10" fmla="*/ 4735 w 4759"/>
                  <a:gd name="T11" fmla="*/ 8754 h 9039"/>
                  <a:gd name="T12" fmla="*/ 4711 w 4759"/>
                  <a:gd name="T13" fmla="*/ 8778 h 9039"/>
                  <a:gd name="T14" fmla="*/ 4711 w 4759"/>
                  <a:gd name="T15" fmla="*/ 0 h 9039"/>
                  <a:gd name="T16" fmla="*/ 4759 w 4759"/>
                  <a:gd name="T17" fmla="*/ 0 h 9039"/>
                  <a:gd name="T18" fmla="*/ 436 w 4759"/>
                  <a:gd name="T19" fmla="*/ 9032 h 9039"/>
                  <a:gd name="T20" fmla="*/ 0 w 4759"/>
                  <a:gd name="T21" fmla="*/ 8778 h 9039"/>
                  <a:gd name="T22" fmla="*/ 436 w 4759"/>
                  <a:gd name="T23" fmla="*/ 8524 h 9039"/>
                  <a:gd name="T24" fmla="*/ 469 w 4759"/>
                  <a:gd name="T25" fmla="*/ 8533 h 9039"/>
                  <a:gd name="T26" fmla="*/ 460 w 4759"/>
                  <a:gd name="T27" fmla="*/ 8566 h 9039"/>
                  <a:gd name="T28" fmla="*/ 60 w 4759"/>
                  <a:gd name="T29" fmla="*/ 8799 h 9039"/>
                  <a:gd name="T30" fmla="*/ 60 w 4759"/>
                  <a:gd name="T31" fmla="*/ 8758 h 9039"/>
                  <a:gd name="T32" fmla="*/ 460 w 4759"/>
                  <a:gd name="T33" fmla="*/ 8991 h 9039"/>
                  <a:gd name="T34" fmla="*/ 469 w 4759"/>
                  <a:gd name="T35" fmla="*/ 9024 h 9039"/>
                  <a:gd name="T36" fmla="*/ 436 w 4759"/>
                  <a:gd name="T37" fmla="*/ 9032 h 9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59" h="9039">
                    <a:moveTo>
                      <a:pt x="4759" y="0"/>
                    </a:moveTo>
                    <a:lnTo>
                      <a:pt x="4759" y="8778"/>
                    </a:lnTo>
                    <a:cubicBezTo>
                      <a:pt x="4759" y="8791"/>
                      <a:pt x="4748" y="8802"/>
                      <a:pt x="4735" y="8802"/>
                    </a:cubicBezTo>
                    <a:lnTo>
                      <a:pt x="48" y="8802"/>
                    </a:lnTo>
                    <a:lnTo>
                      <a:pt x="48" y="8754"/>
                    </a:lnTo>
                    <a:lnTo>
                      <a:pt x="4735" y="8754"/>
                    </a:lnTo>
                    <a:lnTo>
                      <a:pt x="4711" y="8778"/>
                    </a:lnTo>
                    <a:lnTo>
                      <a:pt x="4711" y="0"/>
                    </a:lnTo>
                    <a:lnTo>
                      <a:pt x="4759" y="0"/>
                    </a:lnTo>
                    <a:close/>
                    <a:moveTo>
                      <a:pt x="436" y="9032"/>
                    </a:moveTo>
                    <a:lnTo>
                      <a:pt x="0" y="8778"/>
                    </a:lnTo>
                    <a:lnTo>
                      <a:pt x="436" y="8524"/>
                    </a:lnTo>
                    <a:cubicBezTo>
                      <a:pt x="447" y="8517"/>
                      <a:pt x="462" y="8521"/>
                      <a:pt x="469" y="8533"/>
                    </a:cubicBezTo>
                    <a:cubicBezTo>
                      <a:pt x="475" y="8544"/>
                      <a:pt x="472" y="8559"/>
                      <a:pt x="460" y="8566"/>
                    </a:cubicBezTo>
                    <a:lnTo>
                      <a:pt x="60" y="8799"/>
                    </a:lnTo>
                    <a:lnTo>
                      <a:pt x="60" y="8758"/>
                    </a:lnTo>
                    <a:lnTo>
                      <a:pt x="460" y="8991"/>
                    </a:lnTo>
                    <a:cubicBezTo>
                      <a:pt x="472" y="8998"/>
                      <a:pt x="475" y="9012"/>
                      <a:pt x="469" y="9024"/>
                    </a:cubicBezTo>
                    <a:cubicBezTo>
                      <a:pt x="462" y="9035"/>
                      <a:pt x="447" y="9039"/>
                      <a:pt x="436" y="9032"/>
                    </a:cubicBezTo>
                    <a:close/>
                  </a:path>
                </a:pathLst>
              </a:custGeom>
              <a:solidFill>
                <a:srgbClr val="008E94"/>
              </a:solidFill>
              <a:ln w="0" cap="flat">
                <a:solidFill>
                  <a:srgbClr val="008E9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2" name="2 Título"/>
              <p:cNvSpPr txBox="1">
                <a:spLocks/>
              </p:cNvSpPr>
              <p:nvPr/>
            </p:nvSpPr>
            <p:spPr>
              <a:xfrm>
                <a:off x="3043565" y="2835242"/>
                <a:ext cx="890578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200" dirty="0" smtClean="0">
                    <a:solidFill>
                      <a:schemeClr val="bg1"/>
                    </a:solidFill>
                  </a:rPr>
                  <a:t>Marketing</a:t>
                </a:r>
                <a:endParaRPr lang="es-CL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2 Título"/>
              <p:cNvSpPr txBox="1">
                <a:spLocks/>
              </p:cNvSpPr>
              <p:nvPr/>
            </p:nvSpPr>
            <p:spPr>
              <a:xfrm>
                <a:off x="4804410" y="938826"/>
                <a:ext cx="827088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200" dirty="0" smtClean="0">
                    <a:solidFill>
                      <a:schemeClr val="bg2"/>
                    </a:solidFill>
                  </a:rPr>
                  <a:t>Alta Gerencia</a:t>
                </a:r>
                <a:endParaRPr lang="es-CL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74" name="2 Título"/>
              <p:cNvSpPr txBox="1">
                <a:spLocks/>
              </p:cNvSpPr>
              <p:nvPr/>
            </p:nvSpPr>
            <p:spPr>
              <a:xfrm>
                <a:off x="3196120" y="3513761"/>
                <a:ext cx="738023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400" dirty="0" smtClean="0">
                    <a:solidFill>
                      <a:schemeClr val="bg1"/>
                    </a:solidFill>
                  </a:rPr>
                  <a:t>Front </a:t>
                </a:r>
                <a:endParaRPr lang="es-C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2 Título"/>
              <p:cNvSpPr txBox="1">
                <a:spLocks/>
              </p:cNvSpPr>
              <p:nvPr/>
            </p:nvSpPr>
            <p:spPr>
              <a:xfrm>
                <a:off x="5726113" y="3483281"/>
                <a:ext cx="738023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400" dirty="0" smtClean="0">
                    <a:solidFill>
                      <a:schemeClr val="bg1"/>
                    </a:solidFill>
                  </a:rPr>
                  <a:t>Front </a:t>
                </a:r>
                <a:endParaRPr lang="es-CL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2 Título"/>
              <p:cNvSpPr txBox="1">
                <a:spLocks/>
              </p:cNvSpPr>
              <p:nvPr/>
            </p:nvSpPr>
            <p:spPr>
              <a:xfrm>
                <a:off x="5760571" y="1528582"/>
                <a:ext cx="888273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200" dirty="0" smtClean="0">
                    <a:solidFill>
                      <a:schemeClr val="bg1"/>
                    </a:solidFill>
                  </a:rPr>
                  <a:t>Finanzas</a:t>
                </a:r>
                <a:endParaRPr lang="es-CL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2 Título"/>
              <p:cNvSpPr txBox="1">
                <a:spLocks/>
              </p:cNvSpPr>
              <p:nvPr/>
            </p:nvSpPr>
            <p:spPr>
              <a:xfrm>
                <a:off x="2999279" y="1286416"/>
                <a:ext cx="888273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200" dirty="0" smtClean="0">
                    <a:solidFill>
                      <a:schemeClr val="bg1"/>
                    </a:solidFill>
                  </a:rPr>
                  <a:t>Comercial</a:t>
                </a:r>
                <a:endParaRPr lang="es-CL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2 Título"/>
              <p:cNvSpPr txBox="1">
                <a:spLocks/>
              </p:cNvSpPr>
              <p:nvPr/>
            </p:nvSpPr>
            <p:spPr>
              <a:xfrm>
                <a:off x="5733461" y="2489020"/>
                <a:ext cx="888273" cy="386737"/>
              </a:xfrm>
              <a:prstGeom prst="rect">
                <a:avLst/>
              </a:prstGeom>
              <a:solidFill>
                <a:schemeClr val="bg1">
                  <a:alpha val="43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lIns="0" tIns="0" rIns="0" bIns="0" anchor="ctr" anchorCtr="0">
                <a:noAutofit/>
              </a:bodyPr>
              <a:lstStyle>
                <a:lvl1pPr eaLnBrk="0" hangingPunct="0">
                  <a:lnSpc>
                    <a:spcPct val="90000"/>
                  </a:lnSpc>
                  <a:defRPr sz="3000" b="1">
                    <a:latin typeface="+mj-lt"/>
                    <a:ea typeface="+mj-ea"/>
                    <a:cs typeface="+mj-cs"/>
                  </a:defRPr>
                </a:lvl1pPr>
                <a:lvl2pPr algn="ctr" eaLnBrk="0" hangingPunct="0">
                  <a:defRPr sz="4400">
                    <a:latin typeface="Calibri" pitchFamily="34" charset="0"/>
                  </a:defRPr>
                </a:lvl2pPr>
                <a:lvl3pPr algn="ctr" eaLnBrk="0" hangingPunct="0">
                  <a:defRPr sz="4400">
                    <a:latin typeface="Calibri" pitchFamily="34" charset="0"/>
                  </a:defRPr>
                </a:lvl3pPr>
                <a:lvl4pPr algn="ctr" eaLnBrk="0" hangingPunct="0">
                  <a:defRPr sz="4400">
                    <a:latin typeface="Calibri" pitchFamily="34" charset="0"/>
                  </a:defRPr>
                </a:lvl4pPr>
                <a:lvl5pPr algn="ctr" eaLnBrk="0" hangingPunct="0">
                  <a:defRPr sz="4400">
                    <a:latin typeface="Calibri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latin typeface="Calibri" pitchFamily="34" charset="0"/>
                  </a:defRPr>
                </a:lvl9pPr>
              </a:lstStyle>
              <a:p>
                <a:pPr algn="ctr"/>
                <a:r>
                  <a:rPr lang="es-CL" sz="1200" dirty="0" smtClean="0">
                    <a:solidFill>
                      <a:schemeClr val="bg1"/>
                    </a:solidFill>
                  </a:rPr>
                  <a:t>Operaciones</a:t>
                </a:r>
                <a:endParaRPr lang="es-CL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2 Título"/>
            <p:cNvSpPr txBox="1">
              <a:spLocks/>
            </p:cNvSpPr>
            <p:nvPr/>
          </p:nvSpPr>
          <p:spPr>
            <a:xfrm>
              <a:off x="4164147" y="1862326"/>
              <a:ext cx="1149531" cy="528936"/>
            </a:xfrm>
            <a:prstGeom prst="rect">
              <a:avLst/>
            </a:prstGeom>
            <a:solidFill>
              <a:srgbClr val="555454">
                <a:alpha val="43000"/>
              </a:srgb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txBody>
            <a:bodyPr wrap="square" lIns="0" tIns="0" rIns="0" bIns="0" anchor="ctr" anchorCtr="0">
              <a:noAutofit/>
            </a:bodyPr>
            <a:lstStyle>
              <a:lvl1pPr eaLnBrk="0" hangingPunct="0">
                <a:lnSpc>
                  <a:spcPct val="90000"/>
                </a:lnSpc>
                <a:defRPr sz="3000" b="1">
                  <a:latin typeface="+mj-lt"/>
                  <a:ea typeface="+mj-ea"/>
                  <a:cs typeface="+mj-cs"/>
                </a:defRPr>
              </a:lvl1pPr>
              <a:lvl2pPr algn="ctr" eaLnBrk="0" hangingPunct="0">
                <a:defRPr sz="4400">
                  <a:latin typeface="Calibri" pitchFamily="34" charset="0"/>
                </a:defRPr>
              </a:lvl2pPr>
              <a:lvl3pPr algn="ctr" eaLnBrk="0" hangingPunct="0">
                <a:defRPr sz="4400">
                  <a:latin typeface="Calibri" pitchFamily="34" charset="0"/>
                </a:defRPr>
              </a:lvl3pPr>
              <a:lvl4pPr algn="ctr" eaLnBrk="0" hangingPunct="0">
                <a:defRPr sz="4400">
                  <a:latin typeface="Calibri" pitchFamily="34" charset="0"/>
                </a:defRPr>
              </a:lvl4pPr>
              <a:lvl5pPr algn="ctr" eaLnBrk="0" hangingPunct="0">
                <a:defRPr sz="4400">
                  <a:latin typeface="Calibri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ctr"/>
              <a:r>
                <a:rPr lang="es-CL" sz="1400" dirty="0" smtClean="0">
                  <a:solidFill>
                    <a:schemeClr val="bg1"/>
                  </a:solidFill>
                </a:rPr>
                <a:t>Inteligencia de Clientes</a:t>
              </a:r>
              <a:endParaRPr lang="es-CL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2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473160" y="1323172"/>
            <a:ext cx="6308631" cy="2049792"/>
          </a:xfrm>
        </p:spPr>
        <p:txBody>
          <a:bodyPr/>
          <a:lstStyle/>
          <a:p>
            <a:pPr algn="ctr"/>
            <a:r>
              <a:rPr lang="es-MX" sz="3600" dirty="0" smtClean="0"/>
              <a:t>Hoy los clientes no compran productos y servicios – compran </a:t>
            </a:r>
            <a:r>
              <a:rPr lang="es-MX" sz="4000" i="1" dirty="0" smtClean="0"/>
              <a:t>experiencias</a:t>
            </a:r>
            <a:r>
              <a:rPr lang="es-MX" sz="4000" dirty="0" smtClean="0"/>
              <a:t> </a:t>
            </a:r>
            <a:r>
              <a:rPr lang="es-MX" sz="3600" dirty="0" smtClean="0"/>
              <a:t>a través de productos y servicios</a:t>
            </a:r>
            <a:endParaRPr lang="es-MX" sz="3600" dirty="0"/>
          </a:p>
        </p:txBody>
      </p:sp>
      <p:grpSp>
        <p:nvGrpSpPr>
          <p:cNvPr id="6" name="Group 36"/>
          <p:cNvGrpSpPr>
            <a:grpSpLocks noChangeAspect="1"/>
          </p:cNvGrpSpPr>
          <p:nvPr/>
        </p:nvGrpSpPr>
        <p:grpSpPr>
          <a:xfrm flipV="1">
            <a:off x="907839" y="755909"/>
            <a:ext cx="961498" cy="794761"/>
            <a:chOff x="1104151" y="9704065"/>
            <a:chExt cx="787684" cy="701407"/>
          </a:xfrm>
          <a:solidFill>
            <a:schemeClr val="accent4">
              <a:lumMod val="75000"/>
              <a:alpha val="90000"/>
            </a:schemeClr>
          </a:solidFill>
        </p:grpSpPr>
        <p:sp>
          <p:nvSpPr>
            <p:cNvPr id="7" name="Freeform 3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66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" name="Group 36"/>
          <p:cNvGrpSpPr>
            <a:grpSpLocks noChangeAspect="1"/>
          </p:cNvGrpSpPr>
          <p:nvPr/>
        </p:nvGrpSpPr>
        <p:grpSpPr>
          <a:xfrm rot="10800000" flipV="1">
            <a:off x="6981731" y="2637205"/>
            <a:ext cx="961498" cy="794761"/>
            <a:chOff x="1104151" y="9704065"/>
            <a:chExt cx="787684" cy="701407"/>
          </a:xfrm>
          <a:solidFill>
            <a:schemeClr val="accent4">
              <a:lumMod val="75000"/>
              <a:alpha val="90000"/>
            </a:schemeClr>
          </a:solidFill>
        </p:grpSpPr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66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6341650" y="3940612"/>
            <a:ext cx="223846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s-MX" sz="1100" dirty="0" smtClean="0">
                <a:solidFill>
                  <a:schemeClr val="bg1"/>
                </a:solidFill>
              </a:rPr>
              <a:t>Gregory </a:t>
            </a:r>
            <a:r>
              <a:rPr lang="es-MX" sz="1100" dirty="0" err="1" smtClean="0">
                <a:solidFill>
                  <a:schemeClr val="bg1"/>
                </a:solidFill>
              </a:rPr>
              <a:t>Yankelovich</a:t>
            </a:r>
            <a:r>
              <a:rPr lang="es-MX" sz="1100" dirty="0" smtClean="0">
                <a:solidFill>
                  <a:schemeClr val="bg1"/>
                </a:solidFill>
              </a:rPr>
              <a:t>,</a:t>
            </a:r>
          </a:p>
          <a:p>
            <a:pPr marL="4763"/>
            <a:r>
              <a:rPr lang="es-MX" sz="1100" dirty="0" err="1" smtClean="0">
                <a:solidFill>
                  <a:schemeClr val="bg1"/>
                </a:solidFill>
              </a:rPr>
              <a:t>Customer</a:t>
            </a:r>
            <a:r>
              <a:rPr lang="es-MX" sz="1100" dirty="0" smtClean="0">
                <a:solidFill>
                  <a:schemeClr val="bg1"/>
                </a:solidFill>
              </a:rPr>
              <a:t> </a:t>
            </a:r>
            <a:r>
              <a:rPr lang="es-MX" sz="1100" dirty="0" err="1" smtClean="0">
                <a:solidFill>
                  <a:schemeClr val="bg1"/>
                </a:solidFill>
              </a:rPr>
              <a:t>Experience</a:t>
            </a:r>
            <a:r>
              <a:rPr lang="es-MX" sz="1100" dirty="0" smtClean="0">
                <a:solidFill>
                  <a:schemeClr val="bg1"/>
                </a:solidFill>
              </a:rPr>
              <a:t> </a:t>
            </a:r>
            <a:r>
              <a:rPr lang="es-MX" sz="1100" dirty="0" err="1" smtClean="0">
                <a:solidFill>
                  <a:schemeClr val="bg1"/>
                </a:solidFill>
              </a:rPr>
              <a:t>IQ</a:t>
            </a:r>
            <a:endParaRPr lang="es-MX" sz="1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 bwMode="auto">
          <a:xfrm>
            <a:off x="6318606" y="4243228"/>
            <a:ext cx="2743200" cy="859176"/>
          </a:xfrm>
          <a:prstGeom prst="rect">
            <a:avLst/>
          </a:prstGeom>
          <a:solidFill>
            <a:schemeClr val="bg1"/>
          </a:solidFill>
          <a:ln>
            <a:noFill/>
          </a:ln>
          <a:sp3d/>
          <a:extLst/>
        </p:spPr>
        <p:txBody>
          <a:bodyPr vert="horz" wrap="square" lIns="91436" tIns="45718" rIns="91436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24243"/>
            <a:endParaRPr lang="es-MX">
              <a:solidFill>
                <a:srgbClr val="222223"/>
              </a:solidFill>
            </a:endParaRPr>
          </a:p>
        </p:txBody>
      </p:sp>
      <p:graphicFrame>
        <p:nvGraphicFramePr>
          <p:cNvPr id="19" name="Diagram 16"/>
          <p:cNvGraphicFramePr/>
          <p:nvPr>
            <p:extLst>
              <p:ext uri="{D42A27DB-BD31-4B8C-83A1-F6EECF244321}">
                <p14:modId xmlns:p14="http://schemas.microsoft.com/office/powerpoint/2010/main" val="14360006"/>
              </p:ext>
            </p:extLst>
          </p:nvPr>
        </p:nvGraphicFramePr>
        <p:xfrm>
          <a:off x="-369666" y="579583"/>
          <a:ext cx="3835400" cy="399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ounded Rectangle 23"/>
          <p:cNvSpPr/>
          <p:nvPr/>
        </p:nvSpPr>
        <p:spPr>
          <a:xfrm>
            <a:off x="520644" y="4611894"/>
            <a:ext cx="2104844" cy="408130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24" tIns="40811" rIns="81624" bIns="40811" anchor="ctr"/>
          <a:lstStyle/>
          <a:p>
            <a:pPr marL="0" lvl="2" algn="ctr" defTabSz="612181">
              <a:lnSpc>
                <a:spcPct val="85000"/>
              </a:lnSpc>
              <a:spcBef>
                <a:spcPct val="20000"/>
              </a:spcBef>
              <a:defRPr/>
            </a:pPr>
            <a:r>
              <a:rPr lang="es-CL" sz="1400" b="1" dirty="0" err="1">
                <a:solidFill>
                  <a:prstClr val="white"/>
                </a:solidFill>
                <a:cs typeface="Arial" charset="0"/>
              </a:rPr>
              <a:t>Mystery</a:t>
            </a:r>
            <a:r>
              <a:rPr lang="es-CL" sz="1400" b="1" dirty="0">
                <a:solidFill>
                  <a:prstClr val="white"/>
                </a:solidFill>
                <a:cs typeface="Arial" charset="0"/>
              </a:rPr>
              <a:t> Shopping / Auditoría </a:t>
            </a:r>
            <a:r>
              <a:rPr lang="es-CL" sz="1400" b="1" dirty="0" err="1">
                <a:solidFill>
                  <a:prstClr val="white"/>
                </a:solidFill>
                <a:cs typeface="Arial" charset="0"/>
              </a:rPr>
              <a:t>Merchandising</a:t>
            </a:r>
            <a:endParaRPr lang="es-CL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1" name="Right Arrow 30"/>
          <p:cNvSpPr/>
          <p:nvPr/>
        </p:nvSpPr>
        <p:spPr>
          <a:xfrm>
            <a:off x="3242617" y="1716284"/>
            <a:ext cx="1140555" cy="52387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4" tIns="40811" rIns="81624" bIns="40811" anchor="ctr"/>
          <a:lstStyle/>
          <a:p>
            <a:pPr algn="ctr" defTabSz="612181">
              <a:defRPr/>
            </a:pP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22" name="Right Arrow 31"/>
          <p:cNvSpPr/>
          <p:nvPr/>
        </p:nvSpPr>
        <p:spPr>
          <a:xfrm>
            <a:off x="3242617" y="3152582"/>
            <a:ext cx="1140555" cy="523875"/>
          </a:xfrm>
          <a:prstGeom prst="right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4" tIns="40811" rIns="81624" bIns="40811" anchor="ctr"/>
          <a:lstStyle/>
          <a:p>
            <a:pPr algn="ctr" defTabSz="612181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23" name="Right Arrow 32"/>
          <p:cNvSpPr/>
          <p:nvPr/>
        </p:nvSpPr>
        <p:spPr>
          <a:xfrm>
            <a:off x="3242617" y="4496147"/>
            <a:ext cx="1140555" cy="523875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4" tIns="40811" rIns="81624" bIns="40811" anchor="ctr"/>
          <a:lstStyle/>
          <a:p>
            <a:pPr algn="ctr" defTabSz="612181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24" name="Right Arrow 33"/>
          <p:cNvSpPr/>
          <p:nvPr/>
        </p:nvSpPr>
        <p:spPr>
          <a:xfrm>
            <a:off x="3242617" y="883973"/>
            <a:ext cx="1140555" cy="523875"/>
          </a:xfrm>
          <a:prstGeom prst="rightArrow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4" tIns="40811" rIns="81624" bIns="40811" anchor="ctr"/>
          <a:lstStyle/>
          <a:p>
            <a:pPr algn="ctr" defTabSz="612181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25" name="Rounded Rectangle 36"/>
          <p:cNvSpPr/>
          <p:nvPr/>
        </p:nvSpPr>
        <p:spPr>
          <a:xfrm rot="5400000" flipH="1">
            <a:off x="6592224" y="2640165"/>
            <a:ext cx="4025662" cy="43067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1624" tIns="40811" rIns="81624" bIns="40811" anchor="ctr"/>
          <a:lstStyle/>
          <a:p>
            <a:pPr marL="158714" lvl="2" indent="204060" algn="ctr" defTabSz="612181">
              <a:lnSpc>
                <a:spcPct val="85000"/>
              </a:lnSpc>
              <a:spcBef>
                <a:spcPct val="20000"/>
              </a:spcBef>
              <a:defRPr/>
            </a:pPr>
            <a:r>
              <a:rPr lang="es-CL" sz="1500" b="1" dirty="0" err="1">
                <a:solidFill>
                  <a:prstClr val="white"/>
                </a:solidFill>
                <a:cs typeface="Arial" charset="0"/>
              </a:rPr>
              <a:t>Action</a:t>
            </a:r>
            <a:r>
              <a:rPr lang="es-CL" sz="1500" b="1" dirty="0">
                <a:solidFill>
                  <a:prstClr val="white"/>
                </a:solidFill>
                <a:cs typeface="Arial" charset="0"/>
              </a:rPr>
              <a:t> </a:t>
            </a:r>
            <a:r>
              <a:rPr lang="es-CL" sz="1500" b="1" dirty="0" err="1">
                <a:solidFill>
                  <a:prstClr val="white"/>
                </a:solidFill>
                <a:cs typeface="Arial" charset="0"/>
              </a:rPr>
              <a:t>Planning</a:t>
            </a:r>
            <a:endParaRPr lang="es-CL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6" name="Rounded Rectangle 8"/>
          <p:cNvSpPr/>
          <p:nvPr/>
        </p:nvSpPr>
        <p:spPr>
          <a:xfrm>
            <a:off x="4638533" y="1664436"/>
            <a:ext cx="3483429" cy="89554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marL="194388" lvl="3" indent="-194388" defTabSz="816366">
              <a:lnSpc>
                <a:spcPct val="85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CL" sz="1100" kern="0" dirty="0">
                <a:solidFill>
                  <a:srgbClr val="1B365D"/>
                </a:solidFill>
              </a:rPr>
              <a:t>Medir la lealtad y calidad de la relación con el cliente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100" kern="0" dirty="0">
                <a:solidFill>
                  <a:srgbClr val="1B365D"/>
                </a:solidFill>
              </a:rPr>
              <a:t>Obtener </a:t>
            </a:r>
            <a:r>
              <a:rPr lang="es-CL" sz="1100" i="1" kern="0" dirty="0" err="1">
                <a:solidFill>
                  <a:srgbClr val="1B365D"/>
                </a:solidFill>
              </a:rPr>
              <a:t>insights</a:t>
            </a:r>
            <a:r>
              <a:rPr lang="es-CL" sz="1100" kern="0" dirty="0">
                <a:solidFill>
                  <a:srgbClr val="1B365D"/>
                </a:solidFill>
              </a:rPr>
              <a:t> estratégicos y competitivos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100" kern="0" dirty="0">
                <a:solidFill>
                  <a:srgbClr val="1B365D"/>
                </a:solidFill>
              </a:rPr>
              <a:t>Desarrollar análisis de </a:t>
            </a:r>
            <a:r>
              <a:rPr lang="es-CL" sz="1100" i="1" kern="0" dirty="0" err="1">
                <a:solidFill>
                  <a:srgbClr val="1B365D"/>
                </a:solidFill>
              </a:rPr>
              <a:t>key</a:t>
            </a:r>
            <a:r>
              <a:rPr lang="es-CL" sz="1100" i="1" kern="0" dirty="0">
                <a:solidFill>
                  <a:srgbClr val="1B365D"/>
                </a:solidFill>
              </a:rPr>
              <a:t> drivers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100" kern="0" dirty="0">
                <a:solidFill>
                  <a:srgbClr val="1B365D"/>
                </a:solidFill>
              </a:rPr>
              <a:t>Identificar oportunidades de mejora y  acciones prioritarias</a:t>
            </a:r>
          </a:p>
        </p:txBody>
      </p:sp>
      <p:sp>
        <p:nvSpPr>
          <p:cNvPr id="27" name="Rounded Rectangle 9"/>
          <p:cNvSpPr/>
          <p:nvPr/>
        </p:nvSpPr>
        <p:spPr>
          <a:xfrm>
            <a:off x="4635810" y="2812593"/>
            <a:ext cx="3486151" cy="128833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marL="171443" lvl="3" indent="-171443" defTabSz="816366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Medir la satisfacción del cliente con una experiencia / evento / transacción específicos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Obtener </a:t>
            </a:r>
            <a:r>
              <a:rPr lang="es-CL" sz="1100" kern="0" dirty="0" err="1">
                <a:solidFill>
                  <a:srgbClr val="1B365D"/>
                </a:solidFill>
              </a:rPr>
              <a:t>insights</a:t>
            </a:r>
            <a:r>
              <a:rPr lang="es-CL" sz="1100" kern="0" dirty="0">
                <a:solidFill>
                  <a:srgbClr val="1B365D"/>
                </a:solidFill>
              </a:rPr>
              <a:t> operacionales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Foco en elementos específicos de la experiencia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Identificar problemas y oportunidades de mejora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Introducir modificaciones al producto / servicio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Probar modificaciones / rediseños y controlar</a:t>
            </a:r>
          </a:p>
        </p:txBody>
      </p:sp>
      <p:sp>
        <p:nvSpPr>
          <p:cNvPr id="28" name="Rounded Rectangle 12"/>
          <p:cNvSpPr/>
          <p:nvPr/>
        </p:nvSpPr>
        <p:spPr>
          <a:xfrm>
            <a:off x="4646697" y="706874"/>
            <a:ext cx="3475265" cy="7729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>
            <a:noAutofit/>
          </a:bodyPr>
          <a:lstStyle/>
          <a:p>
            <a:pPr marL="180349" lvl="3" indent="-172789" defTabSz="816366">
              <a:lnSpc>
                <a:spcPct val="85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s-CL" sz="1100" kern="0" dirty="0">
                <a:solidFill>
                  <a:srgbClr val="1B365D"/>
                </a:solidFill>
              </a:rPr>
              <a:t>Comprender la experiencia ideal de los clientes</a:t>
            </a:r>
          </a:p>
          <a:p>
            <a:pPr marL="301302" lvl="4" indent="-120952" defTabSz="816366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Explorar necesidades y expectativas de los clientes</a:t>
            </a:r>
          </a:p>
          <a:p>
            <a:pPr marL="301302" lvl="4" indent="-120952" defTabSz="816366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Identificar momentos de la verdad y </a:t>
            </a:r>
            <a:r>
              <a:rPr lang="es-CL" sz="1100" kern="0" dirty="0" err="1">
                <a:solidFill>
                  <a:srgbClr val="1B365D"/>
                </a:solidFill>
              </a:rPr>
              <a:t>pain</a:t>
            </a:r>
            <a:r>
              <a:rPr lang="es-CL" sz="1100" kern="0" dirty="0">
                <a:solidFill>
                  <a:srgbClr val="1B365D"/>
                </a:solidFill>
              </a:rPr>
              <a:t> </a:t>
            </a:r>
            <a:r>
              <a:rPr lang="es-CL" sz="1100" kern="0" dirty="0" err="1">
                <a:solidFill>
                  <a:srgbClr val="1B365D"/>
                </a:solidFill>
              </a:rPr>
              <a:t>points</a:t>
            </a:r>
            <a:endParaRPr lang="es-CL" sz="1100" kern="0" dirty="0">
              <a:solidFill>
                <a:srgbClr val="1B365D"/>
              </a:solidFill>
            </a:endParaRPr>
          </a:p>
          <a:p>
            <a:pPr marL="301302" lvl="4" indent="-120952" defTabSz="816366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CL" sz="1100" kern="0" dirty="0">
                <a:solidFill>
                  <a:srgbClr val="1B365D"/>
                </a:solidFill>
              </a:rPr>
              <a:t>Desarrollar mapas del </a:t>
            </a:r>
            <a:r>
              <a:rPr lang="es-CL" sz="1100" kern="0" dirty="0" err="1">
                <a:solidFill>
                  <a:srgbClr val="1B365D"/>
                </a:solidFill>
              </a:rPr>
              <a:t>Customer</a:t>
            </a:r>
            <a:r>
              <a:rPr lang="es-CL" sz="1100" kern="0" dirty="0">
                <a:solidFill>
                  <a:srgbClr val="1B365D"/>
                </a:solidFill>
              </a:rPr>
              <a:t> </a:t>
            </a:r>
            <a:r>
              <a:rPr lang="es-CL" sz="1100" kern="0" dirty="0" err="1">
                <a:solidFill>
                  <a:srgbClr val="1B365D"/>
                </a:solidFill>
              </a:rPr>
              <a:t>Journey</a:t>
            </a:r>
            <a:endParaRPr lang="es-CL" sz="1100" kern="0" dirty="0">
              <a:solidFill>
                <a:srgbClr val="1B365D"/>
              </a:solidFill>
            </a:endParaRPr>
          </a:p>
        </p:txBody>
      </p:sp>
      <p:sp>
        <p:nvSpPr>
          <p:cNvPr id="29" name="Rounded Rectangle 9"/>
          <p:cNvSpPr/>
          <p:nvPr/>
        </p:nvSpPr>
        <p:spPr>
          <a:xfrm>
            <a:off x="4646697" y="4400209"/>
            <a:ext cx="3475265" cy="619812"/>
          </a:xfrm>
          <a:prstGeom prst="roundRect">
            <a:avLst/>
          </a:prstGeom>
          <a:solidFill>
            <a:schemeClr val="tx1"/>
          </a:solidFill>
          <a:ln>
            <a:solidFill>
              <a:srgbClr val="99CCFF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81636" tIns="40818" rIns="81636" bIns="40818" anchor="ctr">
            <a:noAutofit/>
          </a:bodyPr>
          <a:lstStyle/>
          <a:p>
            <a:pPr marL="201948" lvl="3" indent="-194388" defTabSz="816366">
              <a:lnSpc>
                <a:spcPct val="85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s-CL" sz="1100" kern="0" dirty="0">
                <a:solidFill>
                  <a:prstClr val="white"/>
                </a:solidFill>
              </a:rPr>
              <a:t>Controlar la calidad del servicio y atención al cliente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100" kern="0" dirty="0">
                <a:solidFill>
                  <a:prstClr val="white"/>
                </a:solidFill>
              </a:rPr>
              <a:t>Cumplimiento de protocolos de atención / servicio</a:t>
            </a:r>
          </a:p>
          <a:p>
            <a:pPr marL="301302" lvl="4" indent="-120952" defTabSz="924243">
              <a:lnSpc>
                <a:spcPct val="85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CL" sz="1100" kern="0" dirty="0">
                <a:solidFill>
                  <a:prstClr val="white"/>
                </a:solidFill>
              </a:rPr>
              <a:t>Estándares de implementación</a:t>
            </a:r>
          </a:p>
        </p:txBody>
      </p:sp>
      <p:grpSp>
        <p:nvGrpSpPr>
          <p:cNvPr id="30" name="29 Grupo"/>
          <p:cNvGrpSpPr/>
          <p:nvPr/>
        </p:nvGrpSpPr>
        <p:grpSpPr>
          <a:xfrm rot="-6120000">
            <a:off x="974730" y="3467941"/>
            <a:ext cx="151874" cy="307989"/>
            <a:chOff x="3390331" y="4299547"/>
            <a:chExt cx="223264" cy="452679"/>
          </a:xfrm>
          <a:solidFill>
            <a:schemeClr val="accent3"/>
          </a:solidFill>
          <a:scene3d>
            <a:camera prst="orthographicFront"/>
            <a:lightRig rig="flat" dir="t"/>
          </a:scene3d>
        </p:grpSpPr>
        <p:sp>
          <p:nvSpPr>
            <p:cNvPr id="31" name="30 Flecha derecha"/>
            <p:cNvSpPr/>
            <p:nvPr/>
          </p:nvSpPr>
          <p:spPr>
            <a:xfrm rot="3244271">
              <a:off x="3275623" y="4414255"/>
              <a:ext cx="452679" cy="22326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accent3"/>
              </a:solidFill>
            </a:ln>
            <a:sp3d z="-80000" prstMaterial="plastic">
              <a:bevelT w="50800" h="50800"/>
              <a:bevelB w="25400" h="2540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Flecha derecha 4"/>
            <p:cNvSpPr/>
            <p:nvPr/>
          </p:nvSpPr>
          <p:spPr>
            <a:xfrm rot="-2155729">
              <a:off x="3415333" y="4305919"/>
              <a:ext cx="133958" cy="3857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1642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234001" y="149731"/>
            <a:ext cx="6710396" cy="442661"/>
          </a:xfrm>
        </p:spPr>
        <p:txBody>
          <a:bodyPr/>
          <a:lstStyle/>
          <a:p>
            <a:r>
              <a:rPr lang="es-MX" b="1" dirty="0"/>
              <a:t>El portafolio de soluciones de Ipsos </a:t>
            </a:r>
            <a:r>
              <a:rPr lang="es-MX" b="1" dirty="0" err="1"/>
              <a:t>Loyalty</a:t>
            </a: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val="426913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8"/>
          <p:cNvCxnSpPr/>
          <p:nvPr/>
        </p:nvCxnSpPr>
        <p:spPr>
          <a:xfrm>
            <a:off x="2153948" y="2465228"/>
            <a:ext cx="0" cy="672353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 type="none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15"/>
          <p:cNvSpPr txBox="1"/>
          <p:nvPr/>
        </p:nvSpPr>
        <p:spPr>
          <a:xfrm>
            <a:off x="1032128" y="3247779"/>
            <a:ext cx="3587497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es-MX" sz="1600" dirty="0" smtClean="0">
                <a:solidFill>
                  <a:prstClr val="white"/>
                </a:solidFill>
              </a:rPr>
              <a:t>Leonardo Rivera A.</a:t>
            </a:r>
          </a:p>
          <a:p>
            <a:pPr marL="4763"/>
            <a:r>
              <a:rPr lang="es-MX" sz="1600" dirty="0" err="1" smtClean="0">
                <a:solidFill>
                  <a:prstClr val="white"/>
                </a:solidFill>
              </a:rPr>
              <a:t>Managing</a:t>
            </a:r>
            <a:r>
              <a:rPr lang="es-MX" sz="1600" dirty="0" smtClean="0">
                <a:solidFill>
                  <a:prstClr val="white"/>
                </a:solidFill>
              </a:rPr>
              <a:t> Director</a:t>
            </a:r>
          </a:p>
          <a:p>
            <a:pPr marL="4763"/>
            <a:r>
              <a:rPr lang="es-MX" sz="1600" b="1" dirty="0" smtClean="0">
                <a:solidFill>
                  <a:prstClr val="white"/>
                </a:solidFill>
              </a:rPr>
              <a:t>Ipsos Loyalty </a:t>
            </a:r>
            <a:r>
              <a:rPr lang="es-MX" sz="1600" b="1" dirty="0" err="1" smtClean="0">
                <a:solidFill>
                  <a:prstClr val="white"/>
                </a:solidFill>
              </a:rPr>
              <a:t>Mexico</a:t>
            </a:r>
            <a:endParaRPr lang="es-MX" sz="1600" b="1" dirty="0" smtClean="0">
              <a:solidFill>
                <a:prstClr val="white"/>
              </a:solidFill>
            </a:endParaRPr>
          </a:p>
          <a:p>
            <a:pPr marL="4763"/>
            <a:r>
              <a:rPr lang="es-MX" sz="1600" dirty="0" smtClean="0">
                <a:solidFill>
                  <a:prstClr val="white"/>
                </a:solidFill>
              </a:rPr>
              <a:t>Leonardo.Rivera@ipsos.com</a:t>
            </a:r>
            <a:endParaRPr lang="en-CA" sz="1200" dirty="0" smtClean="0">
              <a:solidFill>
                <a:prstClr val="white"/>
              </a:solidFill>
            </a:endParaRPr>
          </a:p>
          <a:p>
            <a:pPr marL="4763"/>
            <a:r>
              <a:rPr lang="en-CA" sz="1200" dirty="0" smtClean="0">
                <a:solidFill>
                  <a:prstClr val="white"/>
                </a:solidFill>
              </a:rPr>
              <a:t> </a:t>
            </a:r>
            <a:endParaRPr lang="en-CA" sz="1200" dirty="0">
              <a:solidFill>
                <a:prstClr val="white"/>
              </a:solidFill>
            </a:endParaRPr>
          </a:p>
          <a:p>
            <a:pPr marL="4763"/>
            <a:endParaRPr lang="en-GB" sz="1200" dirty="0" smtClean="0">
              <a:solidFill>
                <a:prstClr val="white"/>
              </a:solidFill>
            </a:endParaRPr>
          </a:p>
          <a:p>
            <a:pPr marL="4763"/>
            <a:endParaRPr lang="en-GB" sz="1200" dirty="0" smtClean="0">
              <a:solidFill>
                <a:prstClr val="white"/>
              </a:solidFill>
            </a:endParaRPr>
          </a:p>
        </p:txBody>
      </p:sp>
      <p:cxnSp>
        <p:nvCxnSpPr>
          <p:cNvPr id="11" name="Straight Connector 21"/>
          <p:cNvCxnSpPr/>
          <p:nvPr/>
        </p:nvCxnSpPr>
        <p:spPr>
          <a:xfrm>
            <a:off x="1107767" y="3137581"/>
            <a:ext cx="2097741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" name="Picture 2" descr="C:\Users\lrivera\AppData\Local\Microsoft\Windows\Temporary Internet Files\Content.Outlook\YNZ4NAG7\Leo_Rivera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932"/>
          <a:stretch/>
        </p:blipFill>
        <p:spPr bwMode="auto">
          <a:xfrm>
            <a:off x="1447432" y="1314450"/>
            <a:ext cx="1428444" cy="14043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800475" y="1714500"/>
            <a:ext cx="4881721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/>
            <a:r>
              <a:rPr lang="es-MX" sz="5400" dirty="0">
                <a:solidFill>
                  <a:schemeClr val="bg1"/>
                </a:solidFill>
              </a:rPr>
              <a:t>¡</a:t>
            </a:r>
            <a:r>
              <a:rPr lang="es-MX" sz="5400" dirty="0" smtClean="0">
                <a:solidFill>
                  <a:schemeClr val="bg1"/>
                </a:solidFill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23380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12420" y="2633618"/>
            <a:ext cx="8559464" cy="886397"/>
          </a:xfrm>
        </p:spPr>
        <p:txBody>
          <a:bodyPr/>
          <a:lstStyle/>
          <a:p>
            <a:pPr algn="ctr"/>
            <a:r>
              <a:rPr lang="es-MX" sz="6600" dirty="0" smtClean="0"/>
              <a:t>CUSTOMER EXPERIENCE</a:t>
            </a:r>
            <a:endParaRPr lang="es-MX" sz="66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514350" y="1085850"/>
            <a:ext cx="1809750" cy="5953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Quality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3431382" y="1085850"/>
            <a:ext cx="1809750" cy="5953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Satisfaction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6348413" y="1085850"/>
            <a:ext cx="1809750" cy="5953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Loyalty</a:t>
            </a:r>
            <a:endParaRPr lang="es-MX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rot="10196909">
            <a:off x="2264744" y="1708538"/>
            <a:ext cx="1254316" cy="277035"/>
          </a:xfrm>
          <a:custGeom>
            <a:avLst/>
            <a:gdLst>
              <a:gd name="T0" fmla="*/ 125 w 21600"/>
              <a:gd name="T1" fmla="*/ 17 h 14973"/>
              <a:gd name="T2" fmla="*/ 0 w 21600"/>
              <a:gd name="T3" fmla="*/ 2 h 14973"/>
              <a:gd name="T4" fmla="*/ 0 60000 65536"/>
              <a:gd name="T5" fmla="*/ 0 60000 65536"/>
              <a:gd name="T6" fmla="*/ 0 w 21600"/>
              <a:gd name="T7" fmla="*/ 0 h 14973"/>
              <a:gd name="T8" fmla="*/ 21600 w 21600"/>
              <a:gd name="T9" fmla="*/ 14973 h 149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4973">
                <a:moveTo>
                  <a:pt x="21600" y="14973"/>
                </a:moveTo>
                <a:cubicBezTo>
                  <a:pt x="21600" y="14973"/>
                  <a:pt x="14330" y="-6627"/>
                  <a:pt x="0" y="2060"/>
                </a:cubicBezTo>
              </a:path>
            </a:pathLst>
          </a:custGeom>
          <a:noFill/>
          <a:ln w="57150">
            <a:solidFill>
              <a:srgbClr val="888B8D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21081703">
            <a:off x="5150819" y="801442"/>
            <a:ext cx="1254316" cy="277035"/>
          </a:xfrm>
          <a:custGeom>
            <a:avLst/>
            <a:gdLst>
              <a:gd name="T0" fmla="*/ 125 w 21600"/>
              <a:gd name="T1" fmla="*/ 17 h 14973"/>
              <a:gd name="T2" fmla="*/ 0 w 21600"/>
              <a:gd name="T3" fmla="*/ 2 h 14973"/>
              <a:gd name="T4" fmla="*/ 0 60000 65536"/>
              <a:gd name="T5" fmla="*/ 0 60000 65536"/>
              <a:gd name="T6" fmla="*/ 0 w 21600"/>
              <a:gd name="T7" fmla="*/ 0 h 14973"/>
              <a:gd name="T8" fmla="*/ 21600 w 21600"/>
              <a:gd name="T9" fmla="*/ 14973 h 149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4973">
                <a:moveTo>
                  <a:pt x="21600" y="14973"/>
                </a:moveTo>
                <a:cubicBezTo>
                  <a:pt x="21600" y="14973"/>
                  <a:pt x="14330" y="-6627"/>
                  <a:pt x="0" y="2060"/>
                </a:cubicBezTo>
              </a:path>
            </a:pathLst>
          </a:custGeom>
          <a:noFill/>
          <a:ln w="57150">
            <a:solidFill>
              <a:srgbClr val="888B8D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47675" y="3949700"/>
            <a:ext cx="8074025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4 Título"/>
          <p:cNvSpPr txBox="1">
            <a:spLocks/>
          </p:cNvSpPr>
          <p:nvPr/>
        </p:nvSpPr>
        <p:spPr>
          <a:xfrm>
            <a:off x="312420" y="119264"/>
            <a:ext cx="855946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/>
              <a:t>La Evolución</a:t>
            </a:r>
            <a:endParaRPr lang="es-MX" sz="2400" dirty="0"/>
          </a:p>
        </p:txBody>
      </p:sp>
      <p:sp>
        <p:nvSpPr>
          <p:cNvPr id="11" name="4 Título"/>
          <p:cNvSpPr txBox="1">
            <a:spLocks/>
          </p:cNvSpPr>
          <p:nvPr/>
        </p:nvSpPr>
        <p:spPr>
          <a:xfrm>
            <a:off x="312420" y="442913"/>
            <a:ext cx="8559464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Antes…</a:t>
            </a:r>
            <a:endParaRPr lang="es-MX" sz="2400" dirty="0"/>
          </a:p>
        </p:txBody>
      </p:sp>
      <p:sp>
        <p:nvSpPr>
          <p:cNvPr id="12" name="4 Título"/>
          <p:cNvSpPr txBox="1">
            <a:spLocks/>
          </p:cNvSpPr>
          <p:nvPr/>
        </p:nvSpPr>
        <p:spPr>
          <a:xfrm>
            <a:off x="312420" y="2218714"/>
            <a:ext cx="1106805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Ahora…</a:t>
            </a:r>
            <a:endParaRPr lang="es-MX" sz="2400" dirty="0"/>
          </a:p>
        </p:txBody>
      </p:sp>
      <p:sp>
        <p:nvSpPr>
          <p:cNvPr id="13" name="4 Título"/>
          <p:cNvSpPr txBox="1">
            <a:spLocks/>
          </p:cNvSpPr>
          <p:nvPr/>
        </p:nvSpPr>
        <p:spPr>
          <a:xfrm>
            <a:off x="6522720" y="4200890"/>
            <a:ext cx="2149157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2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…El Presente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568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4" grpId="0" animBg="1"/>
      <p:bldP spid="6" grpId="0" animBg="1"/>
      <p:bldP spid="7" grpId="0" animBg="1"/>
      <p:bldP spid="8" grpId="0" animBg="1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412" y="475298"/>
            <a:ext cx="7779068" cy="114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Propiciar que los clientes de cualquier </a:t>
            </a:r>
            <a:r>
              <a:rPr lang="es-MX" sz="2400" b="1" i="1" dirty="0" smtClean="0"/>
              <a:t>empresa o institución </a:t>
            </a:r>
            <a:r>
              <a:rPr lang="es-MX" sz="2400" dirty="0" smtClean="0"/>
              <a:t>tengan mejores experiencias</a:t>
            </a:r>
          </a:p>
          <a:p>
            <a:pPr algn="ctr"/>
            <a:endParaRPr lang="es-MX" sz="600" dirty="0" smtClean="0"/>
          </a:p>
        </p:txBody>
      </p:sp>
      <p:sp>
        <p:nvSpPr>
          <p:cNvPr id="6" name="Rectangle 1"/>
          <p:cNvSpPr/>
          <p:nvPr/>
        </p:nvSpPr>
        <p:spPr>
          <a:xfrm>
            <a:off x="616575" y="1952054"/>
            <a:ext cx="7779068" cy="1001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 smtClean="0"/>
          </a:p>
          <a:p>
            <a:pPr algn="ctr"/>
            <a:r>
              <a:rPr lang="es-MX" sz="2800" dirty="0" smtClean="0"/>
              <a:t>Optimizar las experiencias para Maximizar                                                            su valor. </a:t>
            </a:r>
          </a:p>
          <a:p>
            <a:endParaRPr lang="es-MX" sz="1200" dirty="0" smtClean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06817" y="3516511"/>
            <a:ext cx="7093160" cy="997196"/>
          </a:xfrm>
        </p:spPr>
        <p:txBody>
          <a:bodyPr/>
          <a:lstStyle/>
          <a:p>
            <a:pPr algn="ctr"/>
            <a:r>
              <a:rPr lang="es-MX" sz="4000" dirty="0" err="1" smtClean="0"/>
              <a:t>Optimize</a:t>
            </a:r>
            <a:r>
              <a:rPr lang="es-MX" sz="4000" dirty="0" smtClean="0"/>
              <a:t> EXPERIENCES to </a:t>
            </a:r>
            <a:r>
              <a:rPr lang="es-MX" sz="4000" dirty="0" err="1" smtClean="0"/>
              <a:t>Maximize</a:t>
            </a:r>
            <a:r>
              <a:rPr lang="es-MX" sz="4000" dirty="0" smtClean="0"/>
              <a:t> VALUE</a:t>
            </a:r>
            <a:endParaRPr lang="es-MX" sz="40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61681" y="4461391"/>
            <a:ext cx="7093160" cy="3028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80000"/>
              </a:lnSpc>
              <a:spcBef>
                <a:spcPts val="816"/>
              </a:spcBef>
              <a:buNone/>
              <a:tabLst/>
              <a:defRPr sz="7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dirty="0" smtClean="0"/>
              <a:t>(MANTRA)</a:t>
            </a:r>
            <a:endParaRPr lang="es-MX" sz="2400" dirty="0"/>
          </a:p>
        </p:txBody>
      </p:sp>
      <p:pic>
        <p:nvPicPr>
          <p:cNvPr id="11" name="Picture 8" descr="http://perlbal.hi-pi.com/blog-images/348637/gd/1273777894/O-Poder-do-Mantra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484" y="3327204"/>
            <a:ext cx="1058562" cy="8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perlbal.hi-pi.com/blog-images/348637/gd/1273777894/O-Poder-do-Mantra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33" y="3327204"/>
            <a:ext cx="1058562" cy="8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93336" y="2852771"/>
            <a:ext cx="8654595" cy="443198"/>
          </a:xfrm>
        </p:spPr>
        <p:txBody>
          <a:bodyPr/>
          <a:lstStyle/>
          <a:p>
            <a:pPr algn="ctr"/>
            <a:r>
              <a:rPr lang="es-MX" sz="3200" dirty="0" smtClean="0"/>
              <a:t>1.- La experiencia del cliente importa</a:t>
            </a:r>
            <a:endParaRPr lang="es-MX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MX" sz="3200" dirty="0" smtClean="0"/>
              <a:t>Elementos clave…</a:t>
            </a:r>
            <a:endParaRPr lang="es-MX" sz="3200" dirty="0"/>
          </a:p>
        </p:txBody>
      </p:sp>
      <p:sp>
        <p:nvSpPr>
          <p:cNvPr id="6" name="Rectangle 1"/>
          <p:cNvSpPr/>
          <p:nvPr/>
        </p:nvSpPr>
        <p:spPr>
          <a:xfrm>
            <a:off x="633412" y="966026"/>
            <a:ext cx="8071675" cy="1539430"/>
          </a:xfrm>
          <a:prstGeom prst="rect">
            <a:avLst/>
          </a:prstGeom>
          <a:solidFill>
            <a:srgbClr val="00B0F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Existen tres principios fundamentales… cada uno de estos pilares es interdependiente para lograr los objetivos de cualquier estrategia enfocada a Customer </a:t>
            </a:r>
            <a:r>
              <a:rPr lang="es-MX" sz="2400" dirty="0" err="1" smtClean="0"/>
              <a:t>Experience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10" name="2 Título"/>
          <p:cNvSpPr txBox="1">
            <a:spLocks/>
          </p:cNvSpPr>
          <p:nvPr/>
        </p:nvSpPr>
        <p:spPr>
          <a:xfrm>
            <a:off x="293336" y="3520219"/>
            <a:ext cx="8654595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 smtClean="0"/>
              <a:t>2.- El Ranking importa</a:t>
            </a:r>
            <a:endParaRPr lang="es-MX" sz="3200" dirty="0"/>
          </a:p>
        </p:txBody>
      </p:sp>
      <p:sp>
        <p:nvSpPr>
          <p:cNvPr id="11" name="2 Título"/>
          <p:cNvSpPr txBox="1">
            <a:spLocks/>
          </p:cNvSpPr>
          <p:nvPr/>
        </p:nvSpPr>
        <p:spPr>
          <a:xfrm>
            <a:off x="293336" y="4187666"/>
            <a:ext cx="8654595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 smtClean="0"/>
              <a:t>3.- Las acciones importan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7940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5528" y="1879432"/>
            <a:ext cx="8654595" cy="461548"/>
          </a:xfrm>
        </p:spPr>
        <p:txBody>
          <a:bodyPr/>
          <a:lstStyle/>
          <a:p>
            <a:pPr algn="ctr"/>
            <a:r>
              <a:rPr lang="es-MX" sz="6600" dirty="0" smtClean="0"/>
              <a:t>La experiencia del cliente importa</a:t>
            </a:r>
            <a:endParaRPr lang="es-MX" sz="6600" dirty="0"/>
          </a:p>
        </p:txBody>
      </p:sp>
      <p:sp>
        <p:nvSpPr>
          <p:cNvPr id="4" name="3 Elipse"/>
          <p:cNvSpPr/>
          <p:nvPr/>
        </p:nvSpPr>
        <p:spPr>
          <a:xfrm>
            <a:off x="184150" y="158750"/>
            <a:ext cx="1504950" cy="1504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 smtClean="0"/>
              <a:t>1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877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" y="0"/>
            <a:ext cx="91510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2376" y="430108"/>
            <a:ext cx="8654595" cy="997196"/>
          </a:xfrm>
        </p:spPr>
        <p:txBody>
          <a:bodyPr/>
          <a:lstStyle/>
          <a:p>
            <a:pPr algn="ctr"/>
            <a:r>
              <a:rPr lang="es-MX" sz="3600" dirty="0" smtClean="0"/>
              <a:t>La experiencia del cliente tiene un impacto determinante en la imagen de marca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481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ontentinjection.com/wp-content/uploads/2014/02/best-high-quality-toothbru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0"/>
          <a:stretch/>
        </p:blipFill>
        <p:spPr bwMode="auto">
          <a:xfrm>
            <a:off x="-1018" y="0"/>
            <a:ext cx="9145018" cy="51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tentinjection.com/wp-content/uploads/2014/02/best-high-quality-toothbru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0"/>
          <a:stretch/>
        </p:blipFill>
        <p:spPr bwMode="auto">
          <a:xfrm>
            <a:off x="-1017" y="0"/>
            <a:ext cx="9145018" cy="51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701" y="304093"/>
            <a:ext cx="8654595" cy="914096"/>
          </a:xfrm>
        </p:spPr>
        <p:txBody>
          <a:bodyPr/>
          <a:lstStyle/>
          <a:p>
            <a:r>
              <a:rPr lang="es-CL" dirty="0">
                <a:solidFill>
                  <a:schemeClr val="bg2"/>
                </a:solidFill>
              </a:rPr>
              <a:t>Hoy hay más Teléfonos Móviles </a:t>
            </a:r>
            <a:r>
              <a:rPr lang="es-CL" dirty="0" smtClean="0">
                <a:solidFill>
                  <a:schemeClr val="bg2"/>
                </a:solidFill>
              </a:rPr>
              <a:t/>
            </a:r>
            <a:br>
              <a:rPr lang="es-CL" dirty="0" smtClean="0">
                <a:solidFill>
                  <a:schemeClr val="bg2"/>
                </a:solidFill>
              </a:rPr>
            </a:br>
            <a:r>
              <a:rPr lang="es-CL" dirty="0" smtClean="0">
                <a:solidFill>
                  <a:schemeClr val="bg2"/>
                </a:solidFill>
              </a:rPr>
              <a:t>en </a:t>
            </a:r>
            <a:r>
              <a:rPr lang="es-CL" dirty="0">
                <a:solidFill>
                  <a:schemeClr val="bg2"/>
                </a:solidFill>
              </a:rPr>
              <a:t>el </a:t>
            </a:r>
            <a:r>
              <a:rPr lang="es-CL" dirty="0" smtClean="0">
                <a:solidFill>
                  <a:schemeClr val="bg2"/>
                </a:solidFill>
              </a:rPr>
              <a:t>mundo... 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19068" y="3786143"/>
            <a:ext cx="442512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300" b="1" dirty="0">
                <a:solidFill>
                  <a:srgbClr val="888B8D"/>
                </a:solidFill>
                <a:ea typeface="+mj-ea"/>
                <a:cs typeface="+mj-cs"/>
              </a:rPr>
              <a:t>que Cepillos de </a:t>
            </a:r>
            <a:r>
              <a:rPr lang="es-CL" sz="3300" b="1" dirty="0" smtClean="0">
                <a:solidFill>
                  <a:srgbClr val="888B8D"/>
                </a:solidFill>
                <a:ea typeface="+mj-ea"/>
                <a:cs typeface="+mj-cs"/>
              </a:rPr>
              <a:t>Dientes!</a:t>
            </a:r>
            <a:endParaRPr lang="es-MX" dirty="0"/>
          </a:p>
        </p:txBody>
      </p:sp>
      <p:pic>
        <p:nvPicPr>
          <p:cNvPr id="11" name="Imagen 2" descr="IPSOS_GAMECHANGERS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66" y="4458309"/>
            <a:ext cx="2244689" cy="532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52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Título"/>
          <p:cNvSpPr txBox="1">
            <a:spLocks/>
          </p:cNvSpPr>
          <p:nvPr/>
        </p:nvSpPr>
        <p:spPr>
          <a:xfrm>
            <a:off x="305528" y="2239380"/>
            <a:ext cx="8654595" cy="9140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24282" rtl="0" eaLnBrk="1" latinLnBrk="0" hangingPunct="1">
              <a:lnSpc>
                <a:spcPct val="90000"/>
              </a:lnSpc>
              <a:spcBef>
                <a:spcPts val="408"/>
              </a:spcBef>
              <a:buNone/>
              <a:tabLst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600" dirty="0" smtClean="0"/>
              <a:t>El Ranking importa</a:t>
            </a:r>
            <a:endParaRPr lang="es-MX" sz="6600" dirty="0"/>
          </a:p>
        </p:txBody>
      </p:sp>
      <p:sp>
        <p:nvSpPr>
          <p:cNvPr id="10" name="9 Elipse"/>
          <p:cNvSpPr/>
          <p:nvPr/>
        </p:nvSpPr>
        <p:spPr>
          <a:xfrm>
            <a:off x="184150" y="158750"/>
            <a:ext cx="1504950" cy="15049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/>
              <a:t>2</a:t>
            </a:r>
            <a:r>
              <a:rPr lang="es-MX" sz="6600" b="1" dirty="0" smtClean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306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4831398" y="658495"/>
            <a:ext cx="4144962" cy="2638425"/>
          </a:xfrm>
        </p:spPr>
        <p:txBody>
          <a:bodyPr/>
          <a:lstStyle/>
          <a:p>
            <a:pPr marL="0" lvl="0" indent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L" sz="2800" b="1" i="1" dirty="0" smtClean="0">
                <a:solidFill>
                  <a:schemeClr val="bg1">
                    <a:lumMod val="95000"/>
                  </a:schemeClr>
                </a:solidFill>
              </a:rPr>
              <a:t>Es importante entender que los clientes pueden ser leales a diferentes marcas y por tal motivo… el ranking es clave.</a:t>
            </a:r>
            <a:endParaRPr lang="es-MX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18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81" y="-70122"/>
            <a:ext cx="7079637" cy="55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Ipsos - Blank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IpsosGlobalTemplat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6AA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4" ma:contentTypeDescription="Create a new document." ma:contentTypeScope="" ma:versionID="69aeba2f3a8f0d49e26a660b2f0c621c">
  <xsd:schema xmlns:xsd="http://www.w3.org/2001/XMLSchema" xmlns:xs="http://www.w3.org/2001/XMLSchema" xmlns:p="http://schemas.microsoft.com/office/2006/metadata/properties" xmlns:ns2="85c76272-7e4d-4f8f-89d1-3b227e52ef43" targetNamespace="http://schemas.microsoft.com/office/2006/metadata/properties" ma:root="true" ma:fieldsID="60422ddc67bd77b235c83972511a9145" ns2:_="">
    <xsd:import namespace="85c76272-7e4d-4f8f-89d1-3b227e52ef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851DA0-3A96-4526-9889-F91737D46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AA6511-EDAF-43A5-954F-653B1D6C1EDD}">
  <ds:schemaRefs>
    <ds:schemaRef ds:uri="85c76272-7e4d-4f8f-89d1-3b227e52ef43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05BEAA-0492-4BE6-8ADB-9272C6942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76272-7e4d-4f8f-89d1-3b227e52e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3241</TotalTime>
  <Words>456</Words>
  <Application>Microsoft Office PowerPoint</Application>
  <PresentationFormat>Presentación en pantalla (16:9)</PresentationFormat>
  <Paragraphs>121</Paragraphs>
  <Slides>16</Slides>
  <Notes>12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Ipsos - Blank</vt:lpstr>
      <vt:lpstr>IpsosGlobalTemplate</vt:lpstr>
      <vt:lpstr>Presentación de PowerPoint</vt:lpstr>
      <vt:lpstr>CUSTOMER EXPERIENCE</vt:lpstr>
      <vt:lpstr>Optimize EXPERIENCES to Maximize VALUE</vt:lpstr>
      <vt:lpstr>1.- La experiencia del cliente importa</vt:lpstr>
      <vt:lpstr>La experiencia del cliente importa</vt:lpstr>
      <vt:lpstr>La experiencia del cliente tiene un impacto determinante en la imagen de marca</vt:lpstr>
      <vt:lpstr>Hoy hay más Teléfonos Móviles  en el mundo... </vt:lpstr>
      <vt:lpstr>Presentación de PowerPoint</vt:lpstr>
      <vt:lpstr>Presentación de PowerPoint</vt:lpstr>
      <vt:lpstr>El Ranking Importa</vt:lpstr>
      <vt:lpstr>Presentación de PowerPoint</vt:lpstr>
      <vt:lpstr>Presentación de PowerPoint</vt:lpstr>
      <vt:lpstr>La nueva forma de administrar el feedback y tomar acciones </vt:lpstr>
      <vt:lpstr>Hoy los clientes no compran productos y servicios – compran experiencias a través de productos y servicios</vt:lpstr>
      <vt:lpstr>Presentación de PowerPoint</vt:lpstr>
      <vt:lpstr>Presentación de PowerPoint</vt:lpstr>
    </vt:vector>
  </TitlesOfParts>
  <Company>IPSOS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Word(s)</dc:title>
  <dc:creator>Evelyne Emmanuel</dc:creator>
  <cp:lastModifiedBy>Leonardo Rivera</cp:lastModifiedBy>
  <cp:revision>56</cp:revision>
  <cp:lastPrinted>2015-06-18T17:57:56Z</cp:lastPrinted>
  <dcterms:created xsi:type="dcterms:W3CDTF">2015-05-26T06:42:00Z</dcterms:created>
  <dcterms:modified xsi:type="dcterms:W3CDTF">2016-03-15T15:01:21Z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