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4"/>
  </p:sldMasterIdLst>
  <p:notesMasterIdLst>
    <p:notesMasterId r:id="rId24"/>
  </p:notesMasterIdLst>
  <p:sldIdLst>
    <p:sldId id="343" r:id="rId5"/>
    <p:sldId id="333" r:id="rId6"/>
    <p:sldId id="418" r:id="rId7"/>
    <p:sldId id="419" r:id="rId8"/>
    <p:sldId id="420" r:id="rId9"/>
    <p:sldId id="421" r:id="rId10"/>
    <p:sldId id="422" r:id="rId11"/>
    <p:sldId id="423" r:id="rId12"/>
    <p:sldId id="424" r:id="rId13"/>
    <p:sldId id="414" r:id="rId14"/>
    <p:sldId id="411" r:id="rId15"/>
    <p:sldId id="415" r:id="rId16"/>
    <p:sldId id="387" r:id="rId17"/>
    <p:sldId id="412" r:id="rId18"/>
    <p:sldId id="417" r:id="rId19"/>
    <p:sldId id="399" r:id="rId20"/>
    <p:sldId id="416" r:id="rId21"/>
    <p:sldId id="378" r:id="rId22"/>
    <p:sldId id="379" r:id="rId23"/>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ge Luis Hernandez Ojeda" initials="JLHO" lastIdx="1" clrIdx="0">
    <p:extLst>
      <p:ext uri="{19B8F6BF-5375-455C-9EA6-DF929625EA0E}">
        <p15:presenceInfo xmlns:p15="http://schemas.microsoft.com/office/powerpoint/2012/main" userId="S-1-5-21-4171331364-615143196-3186844958-1300" providerId="AD"/>
      </p:ext>
    </p:extLst>
  </p:cmAuthor>
  <p:cmAuthor id="2" name="Alejandro Navarrete Torres" initials="ANT" lastIdx="14" clrIdx="1">
    <p:extLst>
      <p:ext uri="{19B8F6BF-5375-455C-9EA6-DF929625EA0E}">
        <p15:presenceInfo xmlns:p15="http://schemas.microsoft.com/office/powerpoint/2012/main" userId="S-1-5-21-4171331364-615143196-3186844958-1203" providerId="AD"/>
      </p:ext>
    </p:extLst>
  </p:cmAuthor>
  <p:cmAuthor id="3" name="Elizabeth Sosa Hernandez" initials="ESH" lastIdx="2" clrIdx="2">
    <p:extLst>
      <p:ext uri="{19B8F6BF-5375-455C-9EA6-DF929625EA0E}">
        <p15:presenceInfo xmlns:p15="http://schemas.microsoft.com/office/powerpoint/2012/main" userId="S-1-5-21-4171331364-615143196-3186844958-2930" providerId="AD"/>
      </p:ext>
    </p:extLst>
  </p:cmAuthor>
  <p:cmAuthor id="4" name="Carlos Juan de Dios Sanchez Breton" initials="CJdDSB" lastIdx="2" clrIdx="3">
    <p:extLst>
      <p:ext uri="{19B8F6BF-5375-455C-9EA6-DF929625EA0E}">
        <p15:presenceInfo xmlns:p15="http://schemas.microsoft.com/office/powerpoint/2012/main" userId="S-1-5-21-4171331364-615143196-3186844958-8302" providerId="AD"/>
      </p:ext>
    </p:extLst>
  </p:cmAuthor>
  <p:cmAuthor id="5" name="Pedro Javier Terrazas Briones" initials="PJTB" lastIdx="3" clrIdx="4">
    <p:extLst>
      <p:ext uri="{19B8F6BF-5375-455C-9EA6-DF929625EA0E}">
        <p15:presenceInfo xmlns:p15="http://schemas.microsoft.com/office/powerpoint/2012/main" userId="S-1-5-21-4171331364-615143196-3186844958-32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107"/>
    <a:srgbClr val="0C1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94" autoAdjust="0"/>
    <p:restoredTop sz="96000" autoAdjust="0"/>
  </p:normalViewPr>
  <p:slideViewPr>
    <p:cSldViewPr snapToGrid="0">
      <p:cViewPr varScale="1">
        <p:scale>
          <a:sx n="129" d="100"/>
          <a:sy n="129" d="100"/>
        </p:scale>
        <p:origin x="124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dirty="0"/>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46BFBB-B172-4FE2-9C6A-B39B9E6E753F}" type="datetimeFigureOut">
              <a:rPr lang="es-MX" smtClean="0"/>
              <a:t>08/08/2017</a:t>
            </a:fld>
            <a:endParaRPr lang="es-MX" dirty="0"/>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A84C75-7B8F-4E6C-8073-0A4F93712397}" type="slidenum">
              <a:rPr lang="es-MX" smtClean="0"/>
              <a:t>‹Nº›</a:t>
            </a:fld>
            <a:endParaRPr lang="es-MX" dirty="0"/>
          </a:p>
        </p:txBody>
      </p:sp>
    </p:spTree>
    <p:extLst>
      <p:ext uri="{BB962C8B-B14F-4D97-AF65-F5344CB8AC3E}">
        <p14:creationId xmlns:p14="http://schemas.microsoft.com/office/powerpoint/2010/main" val="148744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BA84C75-7B8F-4E6C-8073-0A4F93712397}" type="slidenum">
              <a:rPr lang="es-MX" smtClean="0"/>
              <a:t>13</a:t>
            </a:fld>
            <a:endParaRPr lang="es-MX" dirty="0"/>
          </a:p>
        </p:txBody>
      </p:sp>
    </p:spTree>
    <p:extLst>
      <p:ext uri="{BB962C8B-B14F-4D97-AF65-F5344CB8AC3E}">
        <p14:creationId xmlns:p14="http://schemas.microsoft.com/office/powerpoint/2010/main" val="2829187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AE12904-A1BE-4464-AEC6-26F5B001275F}"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970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5DABCDA-B750-4953-BF36-9FDDE0736B78}"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78639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01BFC48-AFB5-48D8-B6D2-21FD74E51C45}"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8352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A189B15-961F-43A3-A2FD-92825DAC880C}"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5902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3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562AD01-1548-4ABE-A54A-541831288A1A}"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6186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7346B40-7134-44CE-B571-4CFB135CC5F8}"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3766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917E94-5272-416B-A850-87B8BC4087A6}" type="datetime1">
              <a:rPr lang="es-MX" smtClean="0">
                <a:solidFill>
                  <a:prstClr val="black">
                    <a:tint val="75000"/>
                  </a:prstClr>
                </a:solidFill>
              </a:rPr>
              <a:pPr/>
              <a:t>08/08/2017</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70504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80A2B10-4947-4E23-BB33-A4B7F8B6CC27}" type="datetime1">
              <a:rPr lang="es-MX" smtClean="0">
                <a:solidFill>
                  <a:prstClr val="black">
                    <a:tint val="75000"/>
                  </a:prstClr>
                </a:solidFill>
              </a:rPr>
              <a:pPr/>
              <a:t>08/08/2017</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6611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0132CE-1B68-4A1C-92CE-2B306A9DF967}" type="datetime1">
              <a:rPr lang="es-MX" smtClean="0">
                <a:solidFill>
                  <a:prstClr val="black">
                    <a:tint val="75000"/>
                  </a:prstClr>
                </a:solidFill>
              </a:rPr>
              <a:pPr/>
              <a:t>08/08/2017</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2921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15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CD1C5D-34BA-4AC7-99AC-8939C34B8F2B}"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558850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15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001B04E-3B6C-422F-A9EB-97BB4CCFF0D1}"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6462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13DA39-DE0A-4F3C-BD6F-974837120865}"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94180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p:txBody>
          <a:bodyPr/>
          <a:lstStyle/>
          <a:p>
            <a:r>
              <a:rPr lang="es-MX" dirty="0"/>
              <a:t>Esquema de la Licitación No. IFT-7 </a:t>
            </a:r>
            <a:br>
              <a:rPr lang="es-MX" dirty="0"/>
            </a:br>
            <a:endParaRPr lang="es-MX" dirty="0"/>
          </a:p>
        </p:txBody>
      </p:sp>
      <p:sp>
        <p:nvSpPr>
          <p:cNvPr id="3" name="2 Marcador de número de diapositiva"/>
          <p:cNvSpPr>
            <a:spLocks noGrp="1"/>
          </p:cNvSpPr>
          <p:nvPr>
            <p:ph type="sldNum" sz="quarter" idx="12"/>
          </p:nvPr>
        </p:nvSpPr>
        <p:spPr/>
        <p:txBody>
          <a:bodyPr/>
          <a:lstStyle/>
          <a:p>
            <a:fld id="{57C12FCB-B849-4848-A682-BC4D64F60B9F}" type="slidenum">
              <a:rPr lang="es-MX" smtClean="0"/>
              <a:pPr/>
              <a:t>1</a:t>
            </a:fld>
            <a:endParaRPr lang="es-MX" dirty="0"/>
          </a:p>
        </p:txBody>
      </p:sp>
      <p:sp>
        <p:nvSpPr>
          <p:cNvPr id="4" name="3 CuadroTexto"/>
          <p:cNvSpPr txBox="1"/>
          <p:nvPr/>
        </p:nvSpPr>
        <p:spPr>
          <a:xfrm>
            <a:off x="673553" y="2359038"/>
            <a:ext cx="7834183" cy="1754326"/>
          </a:xfrm>
          <a:prstGeom prst="rect">
            <a:avLst/>
          </a:prstGeom>
          <a:noFill/>
        </p:spPr>
        <p:txBody>
          <a:bodyPr wrap="square" rtlCol="0">
            <a:spAutoFit/>
          </a:bodyPr>
          <a:lstStyle/>
          <a:p>
            <a:endParaRPr lang="en-US" sz="2800" b="1" dirty="0">
              <a:ln>
                <a:solidFill>
                  <a:prstClr val="white"/>
                </a:solidFill>
              </a:ln>
              <a:solidFill>
                <a:prstClr val="black">
                  <a:lumMod val="85000"/>
                  <a:lumOff val="15000"/>
                </a:prstClr>
              </a:solidFill>
              <a:cs typeface="Arial"/>
            </a:endParaRPr>
          </a:p>
          <a:p>
            <a:pPr algn="just"/>
            <a:r>
              <a:rPr lang="es-MX" sz="2000" b="1" dirty="0"/>
              <a:t>LICITACIÓN PÚBLICA PARA CONCESIONAR EL USO, APROVECHAMIENTO Y EXPLOTACIÓN COMERCIAL DE </a:t>
            </a:r>
            <a:r>
              <a:rPr lang="es-MX" sz="2000" b="1" dirty="0" smtClean="0"/>
              <a:t>HASTA 130 </a:t>
            </a:r>
            <a:r>
              <a:rPr lang="es-MX" sz="2000" b="1" dirty="0"/>
              <a:t>MHz DE ESPECTRO RADIOELÉCTRICO DISPONIBLES EN LA BANDA DE FRECUENCIAS 2500-2690 MHz (LICITACIÓN No. IFT-7</a:t>
            </a:r>
            <a:r>
              <a:rPr lang="es-MX" sz="2000" b="1" dirty="0" smtClean="0"/>
              <a:t>).</a:t>
            </a:r>
            <a:endParaRPr lang="es-MX" sz="2000" b="1" dirty="0"/>
          </a:p>
        </p:txBody>
      </p:sp>
      <p:sp>
        <p:nvSpPr>
          <p:cNvPr id="5" name="Rectángulo 4"/>
          <p:cNvSpPr/>
          <p:nvPr/>
        </p:nvSpPr>
        <p:spPr>
          <a:xfrm>
            <a:off x="736169" y="4760018"/>
            <a:ext cx="7771567" cy="1815882"/>
          </a:xfrm>
          <a:prstGeom prst="rect">
            <a:avLst/>
          </a:prstGeom>
        </p:spPr>
        <p:txBody>
          <a:bodyPr wrap="square">
            <a:spAutoFit/>
          </a:bodyPr>
          <a:lstStyle/>
          <a:p>
            <a:pPr algn="just"/>
            <a:r>
              <a:rPr lang="es-MX" sz="1600" b="1" dirty="0" smtClean="0">
                <a:solidFill>
                  <a:srgbClr val="FF0000"/>
                </a:solidFill>
                <a:latin typeface="Calibri" panose="020F0502020204030204" pitchFamily="34" charset="0"/>
              </a:rPr>
              <a:t>NOTA</a:t>
            </a:r>
            <a:r>
              <a:rPr lang="es-MX" sz="1600" b="1" dirty="0">
                <a:solidFill>
                  <a:srgbClr val="FF0000"/>
                </a:solidFill>
                <a:latin typeface="Calibri" panose="020F0502020204030204" pitchFamily="34" charset="0"/>
              </a:rPr>
              <a:t>: La Unidad de Espectro Radioeléctrico del Instituto Federal de Telecomunicaciones somete a opinión del público en general este proyecto de Bases de Licitación, con la finalidad de obtener la retroalimentación necesaria para fortalecerlo y enriquecerlo previamente a su aprobación por el Pleno del Instituto. Este proceso se realiza sin perjuicio de las atribuciones del Pleno del Instituto para someter a consulta pública cualquier asunto que así determine, en términos del artículo 51 de la Ley Federal de Telecomunicaciones y Radiodifusión.</a:t>
            </a:r>
            <a:endParaRPr lang="es-MX" sz="1600" b="1" dirty="0">
              <a:solidFill>
                <a:srgbClr val="FF0000"/>
              </a:solidFill>
            </a:endParaRPr>
          </a:p>
        </p:txBody>
      </p:sp>
    </p:spTree>
    <p:extLst>
      <p:ext uri="{BB962C8B-B14F-4D97-AF65-F5344CB8AC3E}">
        <p14:creationId xmlns:p14="http://schemas.microsoft.com/office/powerpoint/2010/main" val="1857506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5968" y="96528"/>
            <a:ext cx="7539975" cy="944058"/>
          </a:xfrm>
        </p:spPr>
        <p:txBody>
          <a:bodyPr vert="horz" lIns="91440" tIns="45720" rIns="91440" bIns="45720" rtlCol="0" anchor="ctr">
            <a:noAutofit/>
          </a:bodyPr>
          <a:lstStyle/>
          <a:p>
            <a:pPr algn="l"/>
            <a:r>
              <a:rPr lang="es-MX" sz="2800" dirty="0"/>
              <a:t>Espectro Disponible.</a:t>
            </a:r>
          </a:p>
        </p:txBody>
      </p:sp>
      <p:sp>
        <p:nvSpPr>
          <p:cNvPr id="3" name="Marcador de contenido 2"/>
          <p:cNvSpPr>
            <a:spLocks noGrp="1"/>
          </p:cNvSpPr>
          <p:nvPr>
            <p:ph idx="1"/>
          </p:nvPr>
        </p:nvSpPr>
        <p:spPr>
          <a:xfrm>
            <a:off x="361929" y="1114491"/>
            <a:ext cx="8324871" cy="2150144"/>
          </a:xfrm>
        </p:spPr>
        <p:txBody>
          <a:bodyPr>
            <a:noAutofit/>
          </a:bodyPr>
          <a:lstStyle/>
          <a:p>
            <a:pPr marL="0" indent="0" algn="just">
              <a:buNone/>
            </a:pPr>
            <a:r>
              <a:rPr lang="es-MX" sz="1600" dirty="0" smtClean="0"/>
              <a:t>La Licitación No. IFT-7 ofrecerá al mercado </a:t>
            </a:r>
            <a:r>
              <a:rPr lang="es-MX" sz="1600" b="1" dirty="0" smtClean="0">
                <a:solidFill>
                  <a:schemeClr val="accent1">
                    <a:lumMod val="75000"/>
                  </a:schemeClr>
                </a:solidFill>
              </a:rPr>
              <a:t>120 MHz </a:t>
            </a:r>
            <a:r>
              <a:rPr lang="es-MX" sz="1600" dirty="0"/>
              <a:t>de espectro </a:t>
            </a:r>
            <a:r>
              <a:rPr lang="es-MX" sz="1600" dirty="0" smtClean="0"/>
              <a:t>disponible </a:t>
            </a:r>
            <a:r>
              <a:rPr lang="es-MX" sz="1600" dirty="0"/>
              <a:t>en la Banda de 2500 </a:t>
            </a:r>
            <a:r>
              <a:rPr lang="es-MX" sz="1600" dirty="0" smtClean="0"/>
              <a:t>MHz (</a:t>
            </a:r>
            <a:r>
              <a:rPr lang="es-MX" sz="1600" b="1" dirty="0">
                <a:solidFill>
                  <a:schemeClr val="accent1">
                    <a:lumMod val="75000"/>
                  </a:schemeClr>
                </a:solidFill>
              </a:rPr>
              <a:t>considerando las bandas de </a:t>
            </a:r>
            <a:r>
              <a:rPr lang="es-MX" sz="1600" b="1" dirty="0" smtClean="0">
                <a:solidFill>
                  <a:schemeClr val="accent1">
                    <a:lumMod val="75000"/>
                  </a:schemeClr>
                </a:solidFill>
              </a:rPr>
              <a:t>guarda </a:t>
            </a:r>
            <a:r>
              <a:rPr lang="es-MX" sz="1600" b="1" dirty="0">
                <a:solidFill>
                  <a:schemeClr val="accent1">
                    <a:lumMod val="75000"/>
                  </a:schemeClr>
                </a:solidFill>
              </a:rPr>
              <a:t>propuestas) </a:t>
            </a:r>
            <a:r>
              <a:rPr lang="es-MX" sz="1600" dirty="0" smtClean="0"/>
              <a:t>, </a:t>
            </a:r>
            <a:r>
              <a:rPr lang="es-MX" sz="1600" dirty="0"/>
              <a:t>los cuales se </a:t>
            </a:r>
            <a:r>
              <a:rPr lang="es-MX" sz="1600" dirty="0" smtClean="0"/>
              <a:t>clasifican en </a:t>
            </a:r>
            <a:r>
              <a:rPr lang="es-MX" sz="1600" b="1" dirty="0">
                <a:solidFill>
                  <a:schemeClr val="accent1">
                    <a:lumMod val="75000"/>
                  </a:schemeClr>
                </a:solidFill>
              </a:rPr>
              <a:t>dos Categorías</a:t>
            </a:r>
            <a:r>
              <a:rPr lang="es-MX" sz="1600" dirty="0"/>
              <a:t>:</a:t>
            </a:r>
          </a:p>
          <a:p>
            <a:pPr marL="0" indent="0" algn="just">
              <a:buNone/>
            </a:pPr>
            <a:endParaRPr lang="es-MX" sz="1050" dirty="0"/>
          </a:p>
          <a:p>
            <a:pPr marL="0" indent="0" algn="just">
              <a:buNone/>
            </a:pPr>
            <a:r>
              <a:rPr lang="es-MX" sz="1600" dirty="0"/>
              <a:t>•	</a:t>
            </a:r>
            <a:r>
              <a:rPr lang="es-MX" sz="1600" b="1" dirty="0">
                <a:solidFill>
                  <a:schemeClr val="accent1">
                    <a:lumMod val="75000"/>
                  </a:schemeClr>
                </a:solidFill>
              </a:rPr>
              <a:t>Categoría FDD</a:t>
            </a:r>
            <a:r>
              <a:rPr lang="es-MX" sz="1600" dirty="0"/>
              <a:t>: Espectro pareado, 2530 – 2570 MHz y 2650 – 2690 </a:t>
            </a:r>
            <a:r>
              <a:rPr lang="es-MX" sz="1600" dirty="0" smtClean="0"/>
              <a:t>MHz</a:t>
            </a:r>
            <a:r>
              <a:rPr lang="es-MX" sz="1600" dirty="0"/>
              <a:t>	</a:t>
            </a:r>
            <a:endParaRPr lang="es-MX" sz="1600" dirty="0" smtClean="0"/>
          </a:p>
          <a:p>
            <a:pPr marL="0" indent="0" algn="just">
              <a:buNone/>
            </a:pPr>
            <a:r>
              <a:rPr lang="es-MX" sz="1600" dirty="0"/>
              <a:t>	</a:t>
            </a:r>
            <a:r>
              <a:rPr lang="es-MX" sz="1600" b="1" dirty="0">
                <a:solidFill>
                  <a:schemeClr val="accent1">
                    <a:lumMod val="75000"/>
                  </a:schemeClr>
                </a:solidFill>
              </a:rPr>
              <a:t>Existen 4 (cuatro) Bloques Categoría FDD </a:t>
            </a:r>
            <a:r>
              <a:rPr lang="es-MX" sz="1600" dirty="0"/>
              <a:t>(F1, F2, F3 y F4, en la Figura </a:t>
            </a:r>
            <a:r>
              <a:rPr lang="es-MX" sz="1600" dirty="0" smtClean="0"/>
              <a:t>siguiente).</a:t>
            </a:r>
            <a:endParaRPr lang="es-MX" sz="1600" dirty="0"/>
          </a:p>
          <a:p>
            <a:pPr marL="0" indent="0" algn="just">
              <a:buNone/>
            </a:pPr>
            <a:r>
              <a:rPr lang="es-MX" sz="1600" dirty="0"/>
              <a:t>•	</a:t>
            </a:r>
            <a:r>
              <a:rPr lang="es-MX" sz="1600" b="1" dirty="0">
                <a:solidFill>
                  <a:schemeClr val="accent1">
                    <a:lumMod val="75000"/>
                  </a:schemeClr>
                </a:solidFill>
              </a:rPr>
              <a:t>Categoría TDD: </a:t>
            </a:r>
            <a:r>
              <a:rPr lang="es-MX" sz="1600" dirty="0"/>
              <a:t>Espectro no pareado, 2575 – 2615 </a:t>
            </a:r>
            <a:r>
              <a:rPr lang="es-MX" sz="1600" dirty="0" smtClean="0"/>
              <a:t>MHz (color verde). </a:t>
            </a:r>
          </a:p>
          <a:p>
            <a:pPr marL="0" indent="0" algn="just">
              <a:buNone/>
            </a:pPr>
            <a:r>
              <a:rPr lang="es-MX" sz="1600" dirty="0"/>
              <a:t>	</a:t>
            </a:r>
            <a:r>
              <a:rPr lang="es-MX" sz="1600" b="1" dirty="0">
                <a:solidFill>
                  <a:schemeClr val="accent1">
                    <a:lumMod val="75000"/>
                  </a:schemeClr>
                </a:solidFill>
              </a:rPr>
              <a:t>Existen 2 (dos) Bloques Categoría TDD </a:t>
            </a:r>
            <a:r>
              <a:rPr lang="es-MX" sz="1600" dirty="0"/>
              <a:t>(T1 y T2, en la Figura </a:t>
            </a:r>
            <a:r>
              <a:rPr lang="es-MX" sz="1600" dirty="0" smtClean="0"/>
              <a:t>siguiente).</a:t>
            </a:r>
            <a:endParaRPr lang="es-MX" sz="1600" dirty="0"/>
          </a:p>
        </p:txBody>
      </p:sp>
      <p:sp>
        <p:nvSpPr>
          <p:cNvPr id="5" name="Marcador de número de diapositiva 4"/>
          <p:cNvSpPr>
            <a:spLocks noGrp="1"/>
          </p:cNvSpPr>
          <p:nvPr>
            <p:ph type="sldNum" sz="quarter" idx="12"/>
          </p:nvPr>
        </p:nvSpPr>
        <p:spPr>
          <a:xfrm>
            <a:off x="6553200" y="6527802"/>
            <a:ext cx="2133600" cy="365125"/>
          </a:xfrm>
        </p:spPr>
        <p:txBody>
          <a:bodyPr/>
          <a:lstStyle/>
          <a:p>
            <a:fld id="{57C12FCB-B849-4848-A682-BC4D64F60B9F}" type="slidenum">
              <a:rPr lang="es-MX" sz="1050">
                <a:solidFill>
                  <a:schemeClr val="tx1"/>
                </a:solidFill>
              </a:rPr>
              <a:pPr/>
              <a:t>10</a:t>
            </a:fld>
            <a:endParaRPr lang="es-MX" sz="1050" dirty="0">
              <a:solidFill>
                <a:schemeClr val="tx1"/>
              </a:solidFill>
            </a:endParaRPr>
          </a:p>
        </p:txBody>
      </p:sp>
      <p:pic>
        <p:nvPicPr>
          <p:cNvPr id="6" name="Imagen 5" descr="TALLER DE MEDIOS IFT 7" title="TALLER DE MEDIOS IFT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572" y="3496270"/>
            <a:ext cx="6932832" cy="1699163"/>
          </a:xfrm>
          <a:prstGeom prst="rect">
            <a:avLst/>
          </a:prstGeom>
          <a:noFill/>
          <a:ln>
            <a:noFill/>
          </a:ln>
        </p:spPr>
      </p:pic>
      <p:sp>
        <p:nvSpPr>
          <p:cNvPr id="7" name="Rectángulo 6"/>
          <p:cNvSpPr/>
          <p:nvPr/>
        </p:nvSpPr>
        <p:spPr>
          <a:xfrm>
            <a:off x="2599713" y="3214879"/>
            <a:ext cx="4572000" cy="307777"/>
          </a:xfrm>
          <a:prstGeom prst="rect">
            <a:avLst/>
          </a:prstGeom>
        </p:spPr>
        <p:txBody>
          <a:bodyPr>
            <a:spAutoFit/>
          </a:bodyPr>
          <a:lstStyle/>
          <a:p>
            <a:pPr algn="ctr"/>
            <a:r>
              <a:rPr lang="es-MX" sz="1400" b="1" dirty="0" smtClean="0"/>
              <a:t>Bloques </a:t>
            </a:r>
            <a:r>
              <a:rPr lang="es-MX" sz="1400" b="1" dirty="0"/>
              <a:t>disponibles en la Licitación.</a:t>
            </a:r>
          </a:p>
        </p:txBody>
      </p:sp>
      <p:graphicFrame>
        <p:nvGraphicFramePr>
          <p:cNvPr id="9" name="Tabla 8" descr="TALLER DE MEDIOS IFT 7" title="TALLER DE MEDIOS IFT 7"/>
          <p:cNvGraphicFramePr>
            <a:graphicFrameLocks noGrp="1"/>
          </p:cNvGraphicFramePr>
          <p:nvPr>
            <p:extLst>
              <p:ext uri="{D42A27DB-BD31-4B8C-83A1-F6EECF244321}">
                <p14:modId xmlns:p14="http://schemas.microsoft.com/office/powerpoint/2010/main" val="266746708"/>
              </p:ext>
            </p:extLst>
          </p:nvPr>
        </p:nvGraphicFramePr>
        <p:xfrm>
          <a:off x="1708341" y="5765802"/>
          <a:ext cx="5757545" cy="762000"/>
        </p:xfrm>
        <a:graphic>
          <a:graphicData uri="http://schemas.openxmlformats.org/drawingml/2006/table">
            <a:tbl>
              <a:tblPr firstRow="1" firstCol="1" bandRow="1"/>
              <a:tblGrid>
                <a:gridCol w="1154430"/>
                <a:gridCol w="1251585"/>
                <a:gridCol w="1202690"/>
                <a:gridCol w="889000"/>
                <a:gridCol w="1259840"/>
              </a:tblGrid>
              <a:tr h="0">
                <a:tc>
                  <a:txBody>
                    <a:bodyPr/>
                    <a:lstStyle/>
                    <a:p>
                      <a:pPr algn="ctr">
                        <a:spcBef>
                          <a:spcPts val="200"/>
                        </a:spcBef>
                        <a:spcAft>
                          <a:spcPts val="0"/>
                        </a:spcAft>
                      </a:pPr>
                      <a:r>
                        <a:rPr lang="es-MX" sz="1000" b="1" dirty="0">
                          <a:effectLst/>
                          <a:latin typeface="ITC Avant Garde" panose="020B0402020203020304" pitchFamily="34" charset="0"/>
                          <a:ea typeface="Calibri" panose="020F0502020204030204" pitchFamily="34" charset="0"/>
                          <a:cs typeface="Times New Roman" panose="02020603050405020304" pitchFamily="18" charset="0"/>
                        </a:rPr>
                        <a:t>Categoría</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algn="ctr">
                        <a:spcBef>
                          <a:spcPts val="200"/>
                        </a:spcBef>
                        <a:spcAft>
                          <a:spcPts val="0"/>
                        </a:spcAft>
                      </a:pPr>
                      <a:r>
                        <a:rPr lang="es-MX" sz="1000" b="1">
                          <a:effectLst/>
                          <a:latin typeface="ITC Avant Garde" panose="020B0402020203020304" pitchFamily="34" charset="0"/>
                          <a:ea typeface="Calibri" panose="020F0502020204030204" pitchFamily="34" charset="0"/>
                          <a:cs typeface="Times New Roman" panose="02020603050405020304" pitchFamily="18" charset="0"/>
                        </a:rPr>
                        <a:t>Tipo de espectro</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algn="ctr">
                        <a:spcBef>
                          <a:spcPts val="200"/>
                        </a:spcBef>
                        <a:spcAft>
                          <a:spcPts val="0"/>
                        </a:spcAft>
                      </a:pPr>
                      <a:r>
                        <a:rPr lang="es-MX" sz="1000" b="1" dirty="0">
                          <a:effectLst/>
                          <a:latin typeface="ITC Avant Garde" panose="020B0402020203020304" pitchFamily="34" charset="0"/>
                          <a:ea typeface="Calibri" panose="020F0502020204030204" pitchFamily="34" charset="0"/>
                          <a:cs typeface="Times New Roman" panose="02020603050405020304" pitchFamily="18" charset="0"/>
                        </a:rPr>
                        <a:t>Número de bloques</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algn="ctr">
                        <a:spcBef>
                          <a:spcPts val="200"/>
                        </a:spcBef>
                        <a:spcAft>
                          <a:spcPts val="0"/>
                        </a:spcAft>
                      </a:pPr>
                      <a:r>
                        <a:rPr lang="es-MX" sz="1000" b="1">
                          <a:effectLst/>
                          <a:latin typeface="ITC Avant Garde" panose="020B0402020203020304" pitchFamily="34" charset="0"/>
                          <a:ea typeface="Calibri" panose="020F0502020204030204" pitchFamily="34" charset="0"/>
                          <a:cs typeface="Times New Roman" panose="02020603050405020304" pitchFamily="18" charset="0"/>
                        </a:rPr>
                        <a:t>Tamaño de bloques</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algn="ctr">
                        <a:spcBef>
                          <a:spcPts val="200"/>
                        </a:spcBef>
                        <a:spcAft>
                          <a:spcPts val="0"/>
                        </a:spcAft>
                      </a:pPr>
                      <a:r>
                        <a:rPr lang="es-MX" sz="1000" b="1">
                          <a:effectLst/>
                          <a:latin typeface="ITC Avant Garde" panose="020B0402020203020304" pitchFamily="34" charset="0"/>
                          <a:ea typeface="Calibri" panose="020F0502020204030204" pitchFamily="34" charset="0"/>
                          <a:cs typeface="Times New Roman" panose="02020603050405020304" pitchFamily="18" charset="0"/>
                        </a:rPr>
                        <a:t>Puntos de Elegibilidad por Bloque</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0">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FDD</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Pareado</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4</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10 +10 MHz</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1</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0">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TDD</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Bef>
                          <a:spcPts val="200"/>
                        </a:spcBef>
                        <a:spcAft>
                          <a:spcPts val="0"/>
                        </a:spcAft>
                      </a:pPr>
                      <a:r>
                        <a:rPr lang="es-MX" sz="1000">
                          <a:effectLst/>
                          <a:latin typeface="ITC Avant Garde" panose="020B0402020203020304" pitchFamily="34" charset="0"/>
                          <a:ea typeface="Calibri" panose="020F0502020204030204" pitchFamily="34" charset="0"/>
                          <a:cs typeface="Times New Roman" panose="02020603050405020304" pitchFamily="18" charset="0"/>
                        </a:rPr>
                        <a:t>No pareado</a:t>
                      </a:r>
                      <a:endParaRPr lang="es-MX" sz="10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Bef>
                          <a:spcPts val="200"/>
                        </a:spcBef>
                        <a:spcAft>
                          <a:spcPts val="0"/>
                        </a:spcAft>
                      </a:pPr>
                      <a:r>
                        <a:rPr lang="es-MX" sz="1000" dirty="0">
                          <a:effectLst/>
                          <a:latin typeface="ITC Avant Garde" panose="020B0402020203020304" pitchFamily="34" charset="0"/>
                          <a:ea typeface="Calibri" panose="020F0502020204030204" pitchFamily="34" charset="0"/>
                          <a:cs typeface="Times New Roman" panose="02020603050405020304" pitchFamily="18" charset="0"/>
                        </a:rPr>
                        <a:t>2</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lvl="0" indent="0" algn="ctr">
                        <a:spcBef>
                          <a:spcPts val="200"/>
                        </a:spcBef>
                        <a:spcAft>
                          <a:spcPts val="0"/>
                        </a:spcAft>
                        <a:buFont typeface="+mj-lt"/>
                        <a:buNone/>
                      </a:pPr>
                      <a:r>
                        <a:rPr lang="es-MX" sz="1000" dirty="0" smtClean="0">
                          <a:effectLst/>
                          <a:latin typeface="ITC Avant Garde" panose="020B0402020203020304" pitchFamily="34" charset="0"/>
                          <a:ea typeface="Calibri" panose="020F0502020204030204" pitchFamily="34" charset="0"/>
                          <a:cs typeface="Times New Roman" panose="02020603050405020304" pitchFamily="18" charset="0"/>
                        </a:rPr>
                        <a:t>20 MHz</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Bef>
                          <a:spcPts val="200"/>
                        </a:spcBef>
                        <a:spcAft>
                          <a:spcPts val="0"/>
                        </a:spcAft>
                      </a:pPr>
                      <a:r>
                        <a:rPr lang="es-MX" sz="1000" dirty="0">
                          <a:effectLst/>
                          <a:latin typeface="ITC Avant Garde" panose="020B0402020203020304" pitchFamily="34" charset="0"/>
                          <a:ea typeface="Calibri" panose="020F0502020204030204" pitchFamily="34" charset="0"/>
                          <a:cs typeface="Times New Roman" panose="02020603050405020304" pitchFamily="18" charset="0"/>
                        </a:rPr>
                        <a:t>1</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sp>
        <p:nvSpPr>
          <p:cNvPr id="11" name="Rectangle 2"/>
          <p:cNvSpPr>
            <a:spLocks noChangeArrowheads="1"/>
          </p:cNvSpPr>
          <p:nvPr/>
        </p:nvSpPr>
        <p:spPr bwMode="auto">
          <a:xfrm>
            <a:off x="2220305" y="5435058"/>
            <a:ext cx="463136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smtClean="0">
                <a:ln>
                  <a:noFill/>
                </a:ln>
                <a:solidFill>
                  <a:schemeClr val="tx1"/>
                </a:solidFill>
                <a:effectLst/>
                <a:latin typeface="+mn-lt"/>
                <a:ea typeface="Calibri" panose="020F0502020204030204" pitchFamily="34" charset="0"/>
                <a:cs typeface="Times New Roman" panose="02020603050405020304" pitchFamily="18" charset="0"/>
              </a:rPr>
              <a:t>Bloques disponibles por Categoría.</a:t>
            </a:r>
            <a:endParaRPr kumimoji="0" lang="es-MX" altLang="es-MX" sz="14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1130400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5968" y="127591"/>
            <a:ext cx="7539975" cy="944058"/>
          </a:xfrm>
        </p:spPr>
        <p:txBody>
          <a:bodyPr vert="horz" lIns="91440" tIns="45720" rIns="91440" bIns="45720" rtlCol="0" anchor="ctr">
            <a:noAutofit/>
          </a:bodyPr>
          <a:lstStyle/>
          <a:p>
            <a:pPr algn="l"/>
            <a:r>
              <a:rPr lang="es-MX" sz="2800" dirty="0"/>
              <a:t>Procedimiento de Presentación de Ofertas</a:t>
            </a:r>
            <a:r>
              <a:rPr lang="es-MX" sz="2800" dirty="0" smtClean="0"/>
              <a:t>.</a:t>
            </a:r>
            <a:endParaRPr lang="es-MX" sz="2800" dirty="0"/>
          </a:p>
        </p:txBody>
      </p:sp>
      <p:sp>
        <p:nvSpPr>
          <p:cNvPr id="3" name="Marcador de contenido 2"/>
          <p:cNvSpPr>
            <a:spLocks noGrp="1"/>
          </p:cNvSpPr>
          <p:nvPr>
            <p:ph idx="1"/>
          </p:nvPr>
        </p:nvSpPr>
        <p:spPr>
          <a:xfrm>
            <a:off x="275968" y="1121344"/>
            <a:ext cx="8324871" cy="1579123"/>
          </a:xfrm>
        </p:spPr>
        <p:txBody>
          <a:bodyPr>
            <a:noAutofit/>
          </a:bodyPr>
          <a:lstStyle/>
          <a:p>
            <a:pPr marL="0" indent="0" algn="just">
              <a:buNone/>
            </a:pPr>
            <a:r>
              <a:rPr lang="es-MX" sz="1600" dirty="0"/>
              <a:t>El </a:t>
            </a:r>
            <a:r>
              <a:rPr lang="es-MX" sz="1600" b="1" dirty="0">
                <a:solidFill>
                  <a:schemeClr val="accent1">
                    <a:lumMod val="75000"/>
                  </a:schemeClr>
                </a:solidFill>
              </a:rPr>
              <a:t>Procedimiento de Presentación de Ofertas </a:t>
            </a:r>
            <a:r>
              <a:rPr lang="es-MX" sz="1600" dirty="0"/>
              <a:t>para la presente Licitación se llevará a cabo </a:t>
            </a:r>
            <a:r>
              <a:rPr lang="es-MX" sz="1600" dirty="0" smtClean="0"/>
              <a:t>dos Etapas:</a:t>
            </a:r>
          </a:p>
        </p:txBody>
      </p:sp>
      <p:sp>
        <p:nvSpPr>
          <p:cNvPr id="5" name="Marcador de número de diapositiva 4"/>
          <p:cNvSpPr>
            <a:spLocks noGrp="1"/>
          </p:cNvSpPr>
          <p:nvPr>
            <p:ph type="sldNum" sz="quarter" idx="12"/>
          </p:nvPr>
        </p:nvSpPr>
        <p:spPr>
          <a:xfrm>
            <a:off x="6553200" y="6527802"/>
            <a:ext cx="2133600" cy="365125"/>
          </a:xfrm>
        </p:spPr>
        <p:txBody>
          <a:bodyPr/>
          <a:lstStyle/>
          <a:p>
            <a:fld id="{57C12FCB-B849-4848-A682-BC4D64F60B9F}" type="slidenum">
              <a:rPr lang="es-MX" sz="1050">
                <a:solidFill>
                  <a:schemeClr val="tx1"/>
                </a:solidFill>
              </a:rPr>
              <a:pPr/>
              <a:t>11</a:t>
            </a:fld>
            <a:endParaRPr lang="es-MX" sz="1050" dirty="0">
              <a:solidFill>
                <a:schemeClr val="tx1"/>
              </a:solidFill>
            </a:endParaRPr>
          </a:p>
        </p:txBody>
      </p:sp>
      <p:pic>
        <p:nvPicPr>
          <p:cNvPr id="6" name="Imagen 5" descr="TALLER DE MEDIOS IFT 7" title="TALLER DE MEDIOS IFT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71374" y="1866622"/>
            <a:ext cx="6015426" cy="4748508"/>
          </a:xfrm>
          <a:prstGeom prst="rect">
            <a:avLst/>
          </a:prstGeom>
          <a:noFill/>
        </p:spPr>
      </p:pic>
      <p:sp>
        <p:nvSpPr>
          <p:cNvPr id="4" name="CuadroTexto 3"/>
          <p:cNvSpPr txBox="1"/>
          <p:nvPr/>
        </p:nvSpPr>
        <p:spPr>
          <a:xfrm>
            <a:off x="359095" y="2650772"/>
            <a:ext cx="2098430" cy="3293209"/>
          </a:xfrm>
          <a:prstGeom prst="rect">
            <a:avLst/>
          </a:prstGeom>
          <a:noFill/>
        </p:spPr>
        <p:txBody>
          <a:bodyPr wrap="square" rtlCol="0">
            <a:spAutoFit/>
          </a:bodyPr>
          <a:lstStyle/>
          <a:p>
            <a:pPr algn="just"/>
            <a:r>
              <a:rPr lang="es-MX" sz="1600" b="1" u="sng" dirty="0" smtClean="0">
                <a:solidFill>
                  <a:schemeClr val="accent1">
                    <a:lumMod val="75000"/>
                  </a:schemeClr>
                </a:solidFill>
              </a:rPr>
              <a:t>Etapa </a:t>
            </a:r>
            <a:r>
              <a:rPr lang="es-MX" sz="1600" b="1" u="sng" dirty="0">
                <a:solidFill>
                  <a:schemeClr val="accent1">
                    <a:lumMod val="75000"/>
                  </a:schemeClr>
                </a:solidFill>
              </a:rPr>
              <a:t>Adjudicación</a:t>
            </a:r>
            <a:r>
              <a:rPr lang="es-MX" sz="1600" dirty="0"/>
              <a:t>: </a:t>
            </a:r>
            <a:r>
              <a:rPr lang="es-MX" sz="1600" dirty="0" smtClean="0"/>
              <a:t>Consiste </a:t>
            </a:r>
            <a:r>
              <a:rPr lang="es-MX" sz="1600" dirty="0"/>
              <a:t>en </a:t>
            </a:r>
            <a:r>
              <a:rPr lang="es-MX" sz="1600" dirty="0" smtClean="0"/>
              <a:t>un </a:t>
            </a:r>
            <a:r>
              <a:rPr lang="es-MX" sz="1600" dirty="0"/>
              <a:t>mecanismo de </a:t>
            </a:r>
            <a:r>
              <a:rPr lang="es-MX" sz="1600" b="1" dirty="0">
                <a:solidFill>
                  <a:schemeClr val="accent1">
                    <a:lumMod val="75000"/>
                  </a:schemeClr>
                </a:solidFill>
              </a:rPr>
              <a:t>Ofertas con Precios y Rondas de Reloj</a:t>
            </a:r>
            <a:r>
              <a:rPr lang="es-MX" sz="1600" dirty="0"/>
              <a:t>, </a:t>
            </a:r>
            <a:r>
              <a:rPr lang="es-MX" sz="1600" dirty="0" smtClean="0"/>
              <a:t>con </a:t>
            </a:r>
            <a:r>
              <a:rPr lang="es-MX" sz="1600" dirty="0"/>
              <a:t>una o más Rondas de Reloj en hasta tres fases diferentes</a:t>
            </a:r>
            <a:r>
              <a:rPr lang="es-MX" sz="1600" dirty="0" smtClean="0"/>
              <a:t>. </a:t>
            </a:r>
            <a:endParaRPr lang="es-MX" sz="1600" dirty="0"/>
          </a:p>
          <a:p>
            <a:pPr algn="just"/>
            <a:r>
              <a:rPr lang="es-MX" sz="1600" b="1" u="sng" dirty="0">
                <a:solidFill>
                  <a:schemeClr val="accent1">
                    <a:lumMod val="75000"/>
                  </a:schemeClr>
                </a:solidFill>
              </a:rPr>
              <a:t>Etapa de Asignación</a:t>
            </a:r>
            <a:r>
              <a:rPr lang="es-MX" sz="1600" dirty="0"/>
              <a:t>: </a:t>
            </a:r>
            <a:r>
              <a:rPr lang="es-MX" sz="1600" dirty="0" smtClean="0"/>
              <a:t>Consiste, </a:t>
            </a:r>
            <a:r>
              <a:rPr lang="es-MX" sz="1600" dirty="0"/>
              <a:t>en su caso, de una sola Ronda de </a:t>
            </a:r>
            <a:r>
              <a:rPr lang="es-MX" sz="1600" i="1" dirty="0"/>
              <a:t>Sobre Cerrado</a:t>
            </a:r>
            <a:r>
              <a:rPr lang="es-MX" sz="1600" dirty="0"/>
              <a:t>.</a:t>
            </a:r>
          </a:p>
          <a:p>
            <a:endParaRPr lang="es-MX" sz="1600" dirty="0"/>
          </a:p>
        </p:txBody>
      </p:sp>
      <p:sp>
        <p:nvSpPr>
          <p:cNvPr id="7" name="Rectángulo 6"/>
          <p:cNvSpPr/>
          <p:nvPr/>
        </p:nvSpPr>
        <p:spPr>
          <a:xfrm>
            <a:off x="3241904" y="1558845"/>
            <a:ext cx="5444896" cy="307777"/>
          </a:xfrm>
          <a:prstGeom prst="rect">
            <a:avLst/>
          </a:prstGeom>
        </p:spPr>
        <p:txBody>
          <a:bodyPr wrap="square">
            <a:spAutoFit/>
          </a:bodyPr>
          <a:lstStyle/>
          <a:p>
            <a:r>
              <a:rPr lang="es-MX" sz="1400" b="1" dirty="0" smtClean="0"/>
              <a:t>Visión </a:t>
            </a:r>
            <a:r>
              <a:rPr lang="es-MX" sz="1400" b="1" dirty="0"/>
              <a:t>del Procedimiento de Presentación de Ofertas</a:t>
            </a:r>
            <a:r>
              <a:rPr lang="es-MX" sz="1400" b="1" dirty="0" smtClean="0"/>
              <a:t>.</a:t>
            </a:r>
            <a:endParaRPr lang="es-MX" sz="1400" b="1" dirty="0"/>
          </a:p>
        </p:txBody>
      </p:sp>
    </p:spTree>
    <p:extLst>
      <p:ext uri="{BB962C8B-B14F-4D97-AF65-F5344CB8AC3E}">
        <p14:creationId xmlns:p14="http://schemas.microsoft.com/office/powerpoint/2010/main" val="2779037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5968" y="127591"/>
            <a:ext cx="7539975" cy="944058"/>
          </a:xfrm>
        </p:spPr>
        <p:txBody>
          <a:bodyPr>
            <a:noAutofit/>
          </a:bodyPr>
          <a:lstStyle/>
          <a:p>
            <a:pPr algn="l"/>
            <a:r>
              <a:rPr lang="es-MX" sz="2800" dirty="0" smtClean="0"/>
              <a:t>Procedimiento de Presentación de Ofertas.</a:t>
            </a:r>
            <a:br>
              <a:rPr lang="es-MX" sz="2800" dirty="0" smtClean="0"/>
            </a:br>
            <a:r>
              <a:rPr lang="es-MX" sz="2800" dirty="0" smtClean="0"/>
              <a:t>Fases de la Etapa de Adjudicación.</a:t>
            </a:r>
            <a:endParaRPr lang="es-MX" sz="2800" dirty="0"/>
          </a:p>
        </p:txBody>
      </p:sp>
      <p:sp>
        <p:nvSpPr>
          <p:cNvPr id="3" name="Marcador de contenido 2"/>
          <p:cNvSpPr>
            <a:spLocks noGrp="1"/>
          </p:cNvSpPr>
          <p:nvPr>
            <p:ph idx="1"/>
          </p:nvPr>
        </p:nvSpPr>
        <p:spPr>
          <a:xfrm>
            <a:off x="361929" y="1200118"/>
            <a:ext cx="8324871" cy="5419343"/>
          </a:xfrm>
        </p:spPr>
        <p:txBody>
          <a:bodyPr>
            <a:noAutofit/>
          </a:bodyPr>
          <a:lstStyle/>
          <a:p>
            <a:pPr marL="0" indent="0" algn="just">
              <a:buNone/>
            </a:pPr>
            <a:r>
              <a:rPr lang="es-MX" sz="1400" b="1" dirty="0" smtClean="0">
                <a:solidFill>
                  <a:schemeClr val="tx2"/>
                </a:solidFill>
              </a:rPr>
              <a:t>Fase I</a:t>
            </a:r>
            <a:r>
              <a:rPr lang="es-MX" sz="1400" dirty="0" smtClean="0"/>
              <a:t>:</a:t>
            </a:r>
          </a:p>
          <a:p>
            <a:pPr marL="400050" indent="-400050" algn="just">
              <a:buFont typeface="+mj-lt"/>
              <a:buAutoNum type="romanLcPeriod"/>
            </a:pPr>
            <a:r>
              <a:rPr lang="es-MX" sz="1400" b="1" dirty="0" smtClean="0">
                <a:solidFill>
                  <a:schemeClr val="tx2"/>
                </a:solidFill>
              </a:rPr>
              <a:t>La “elegibilidad” para presentar Ofertas será </a:t>
            </a:r>
            <a:r>
              <a:rPr lang="es-MX" sz="1400" b="1" dirty="0">
                <a:solidFill>
                  <a:schemeClr val="tx2"/>
                </a:solidFill>
              </a:rPr>
              <a:t>igual al número máximo de Bloques permitido conforme al Límite de Acumulación de Espectro para la Fase </a:t>
            </a:r>
            <a:r>
              <a:rPr lang="es-MX" sz="1400" b="1" dirty="0" smtClean="0">
                <a:solidFill>
                  <a:schemeClr val="tx2"/>
                </a:solidFill>
              </a:rPr>
              <a:t>I</a:t>
            </a:r>
            <a:r>
              <a:rPr lang="es-MX" sz="1400" dirty="0" smtClean="0"/>
              <a:t>. </a:t>
            </a:r>
          </a:p>
          <a:p>
            <a:pPr marL="400050" indent="-400050" algn="just">
              <a:buFont typeface="+mj-lt"/>
              <a:buAutoNum type="romanLcPeriod"/>
            </a:pPr>
            <a:r>
              <a:rPr lang="es-MX" sz="1400" dirty="0" smtClean="0"/>
              <a:t>Si </a:t>
            </a:r>
            <a:r>
              <a:rPr lang="es-MX" sz="1400" dirty="0"/>
              <a:t>la demanda es igual al número total de Bloques en ambas Categorías, la Etapa de Adjudicación </a:t>
            </a:r>
            <a:r>
              <a:rPr lang="es-MX" sz="1400" dirty="0" smtClean="0"/>
              <a:t>terminará.</a:t>
            </a:r>
          </a:p>
          <a:p>
            <a:pPr marL="400050" indent="-400050" algn="just">
              <a:buFont typeface="+mj-lt"/>
              <a:buAutoNum type="romanLcPeriod"/>
            </a:pPr>
            <a:r>
              <a:rPr lang="es-MX" sz="1400" dirty="0" smtClean="0"/>
              <a:t>Si </a:t>
            </a:r>
            <a:r>
              <a:rPr lang="es-MX" sz="1400" dirty="0"/>
              <a:t>la demanda es menor al número total de Bloques en una o ambas Categorías, la Etapa de Adjudicación continuará a la Fase II y las </a:t>
            </a:r>
            <a:r>
              <a:rPr lang="es-MX" sz="1400" b="1" u="sng" dirty="0">
                <a:solidFill>
                  <a:schemeClr val="tx2"/>
                </a:solidFill>
              </a:rPr>
              <a:t>Rondas de Reloj se reanudarán por completo</a:t>
            </a:r>
            <a:r>
              <a:rPr lang="es-MX" sz="1400" dirty="0"/>
              <a:t>, </a:t>
            </a:r>
            <a:r>
              <a:rPr lang="es-MX" sz="1400" dirty="0" smtClean="0"/>
              <a:t>ofreciendo </a:t>
            </a:r>
            <a:r>
              <a:rPr lang="es-MX" sz="1400" dirty="0"/>
              <a:t>a los Participantes nuevamente el total de </a:t>
            </a:r>
            <a:r>
              <a:rPr lang="es-MX" sz="1400" dirty="0" smtClean="0"/>
              <a:t>Bloques, a los nuevos precios obtenidos en la Fase I.</a:t>
            </a:r>
          </a:p>
          <a:p>
            <a:pPr marL="0" indent="0" algn="just">
              <a:buNone/>
            </a:pPr>
            <a:r>
              <a:rPr lang="es-MX" sz="1400" b="1" dirty="0">
                <a:solidFill>
                  <a:schemeClr val="tx2"/>
                </a:solidFill>
              </a:rPr>
              <a:t>Fase II:</a:t>
            </a:r>
          </a:p>
          <a:p>
            <a:pPr marL="400050" indent="-400050" algn="just">
              <a:buFont typeface="+mj-lt"/>
              <a:buAutoNum type="romanLcPeriod"/>
            </a:pPr>
            <a:r>
              <a:rPr lang="es-MX" sz="1400" b="1" dirty="0">
                <a:solidFill>
                  <a:schemeClr val="tx2"/>
                </a:solidFill>
              </a:rPr>
              <a:t>La elegibilidad para la Fase II </a:t>
            </a:r>
            <a:r>
              <a:rPr lang="es-MX" sz="1400" dirty="0"/>
              <a:t>de un Participante será igual a la que resulte menor entre</a:t>
            </a:r>
            <a:r>
              <a:rPr lang="es-MX" sz="1400" dirty="0" smtClean="0"/>
              <a:t>: a) El </a:t>
            </a:r>
            <a:r>
              <a:rPr lang="es-MX" sz="1400" dirty="0"/>
              <a:t>número de bloques por los que presentó una Oferta en la </a:t>
            </a:r>
            <a:r>
              <a:rPr lang="es-MX" sz="1400" b="1" dirty="0">
                <a:solidFill>
                  <a:schemeClr val="tx2"/>
                </a:solidFill>
              </a:rPr>
              <a:t>Ronda de Reloj anterior </a:t>
            </a:r>
            <a:r>
              <a:rPr lang="es-MX" sz="1400" b="1" u="sng" dirty="0">
                <a:solidFill>
                  <a:schemeClr val="tx2"/>
                </a:solidFill>
              </a:rPr>
              <a:t>más uno</a:t>
            </a:r>
            <a:r>
              <a:rPr lang="es-MX" sz="1400" dirty="0"/>
              <a:t>, </a:t>
            </a:r>
            <a:r>
              <a:rPr lang="es-MX" sz="1400" dirty="0" smtClean="0"/>
              <a:t>o b) El </a:t>
            </a:r>
            <a:r>
              <a:rPr lang="es-MX" sz="1400" dirty="0"/>
              <a:t>máximo número de Bloques permitidos conforme al Límite de Acumulación de Espectro de la Fase II</a:t>
            </a:r>
            <a:r>
              <a:rPr lang="es-MX" sz="1400" dirty="0" smtClean="0"/>
              <a:t>.</a:t>
            </a:r>
          </a:p>
          <a:p>
            <a:pPr marL="400050" indent="-400050" algn="just">
              <a:buFont typeface="+mj-lt"/>
              <a:buAutoNum type="romanLcPeriod"/>
            </a:pPr>
            <a:r>
              <a:rPr lang="es-MX" sz="1400" dirty="0"/>
              <a:t>Si la demanda es menor al número total de Bloques en una o ambas Categorías, la Etapa de Adjudicación continuará a la Fase III y </a:t>
            </a:r>
            <a:r>
              <a:rPr lang="es-MX" sz="1400" b="1" u="sng" dirty="0">
                <a:solidFill>
                  <a:schemeClr val="tx2"/>
                </a:solidFill>
              </a:rPr>
              <a:t>las Rondas de Reloj se reanudarán por completo</a:t>
            </a:r>
            <a:r>
              <a:rPr lang="es-MX" sz="1400" dirty="0"/>
              <a:t>, </a:t>
            </a:r>
            <a:r>
              <a:rPr lang="es-MX" sz="1400" dirty="0" smtClean="0"/>
              <a:t>ofreciendo </a:t>
            </a:r>
            <a:r>
              <a:rPr lang="es-MX" sz="1400" dirty="0"/>
              <a:t>al Participante nuevamente el total de Bloques subastados en la Fase II, </a:t>
            </a:r>
            <a:r>
              <a:rPr lang="es-MX" sz="1400" dirty="0" smtClean="0"/>
              <a:t>a </a:t>
            </a:r>
            <a:r>
              <a:rPr lang="es-MX" sz="1400" dirty="0"/>
              <a:t>los nuevos precios obtenidos en la </a:t>
            </a:r>
            <a:r>
              <a:rPr lang="es-MX" sz="1400" dirty="0" smtClean="0"/>
              <a:t>Fase II.</a:t>
            </a:r>
            <a:endParaRPr lang="es-MX" sz="1400" dirty="0"/>
          </a:p>
          <a:p>
            <a:pPr marL="0" indent="0" algn="just">
              <a:buNone/>
            </a:pPr>
            <a:r>
              <a:rPr lang="es-MX" sz="1400" b="1" dirty="0">
                <a:solidFill>
                  <a:schemeClr val="tx2"/>
                </a:solidFill>
              </a:rPr>
              <a:t>Fase </a:t>
            </a:r>
            <a:r>
              <a:rPr lang="es-MX" sz="1400" b="1" dirty="0" smtClean="0">
                <a:solidFill>
                  <a:schemeClr val="tx2"/>
                </a:solidFill>
              </a:rPr>
              <a:t>III:</a:t>
            </a:r>
            <a:endParaRPr lang="es-MX" sz="1400" b="1" dirty="0">
              <a:solidFill>
                <a:schemeClr val="tx2"/>
              </a:solidFill>
            </a:endParaRPr>
          </a:p>
          <a:p>
            <a:pPr marL="400050" indent="-400050">
              <a:buFont typeface="+mj-lt"/>
              <a:buAutoNum type="romanLcPeriod"/>
            </a:pPr>
            <a:r>
              <a:rPr lang="es-MX" sz="1400" b="1" dirty="0">
                <a:solidFill>
                  <a:schemeClr val="tx2"/>
                </a:solidFill>
              </a:rPr>
              <a:t>La elegibilidad revisada de cada Participante </a:t>
            </a:r>
            <a:r>
              <a:rPr lang="es-MX" sz="1400" dirty="0"/>
              <a:t>será igual a la que resulte menor </a:t>
            </a:r>
            <a:r>
              <a:rPr lang="es-MX" sz="1400" dirty="0" smtClean="0"/>
              <a:t>entre: a) El </a:t>
            </a:r>
            <a:r>
              <a:rPr lang="es-MX" sz="1400" dirty="0"/>
              <a:t>número de Bloques por los que presentó una Oferta en la </a:t>
            </a:r>
            <a:r>
              <a:rPr lang="es-MX" sz="1400" b="1" dirty="0">
                <a:solidFill>
                  <a:schemeClr val="tx2"/>
                </a:solidFill>
              </a:rPr>
              <a:t>Ronda de Reloj anterior </a:t>
            </a:r>
            <a:r>
              <a:rPr lang="es-MX" sz="1400" b="1" u="sng" dirty="0">
                <a:solidFill>
                  <a:schemeClr val="tx2"/>
                </a:solidFill>
              </a:rPr>
              <a:t>más uno</a:t>
            </a:r>
            <a:r>
              <a:rPr lang="es-MX" sz="1400" dirty="0"/>
              <a:t>, </a:t>
            </a:r>
            <a:r>
              <a:rPr lang="es-MX" sz="1400" dirty="0" smtClean="0"/>
              <a:t>o b)</a:t>
            </a:r>
            <a:r>
              <a:rPr lang="es-MX" sz="1400" dirty="0"/>
              <a:t> </a:t>
            </a:r>
            <a:r>
              <a:rPr lang="es-MX" sz="1400" dirty="0" smtClean="0"/>
              <a:t>El </a:t>
            </a:r>
            <a:r>
              <a:rPr lang="es-MX" sz="1400" dirty="0"/>
              <a:t>máximo número de Bloques permitidos conforme al Límite de Acumulación de Espectro para la Fase </a:t>
            </a:r>
            <a:r>
              <a:rPr lang="es-MX" sz="1400" dirty="0" smtClean="0"/>
              <a:t>III.</a:t>
            </a:r>
          </a:p>
          <a:p>
            <a:pPr marL="400050" indent="-400050">
              <a:buFont typeface="+mj-lt"/>
              <a:buAutoNum type="romanLcPeriod"/>
            </a:pPr>
            <a:r>
              <a:rPr lang="es-MX" sz="1400" b="1" dirty="0" smtClean="0">
                <a:solidFill>
                  <a:schemeClr val="tx2"/>
                </a:solidFill>
              </a:rPr>
              <a:t>La </a:t>
            </a:r>
            <a:r>
              <a:rPr lang="es-MX" sz="1400" b="1" dirty="0">
                <a:solidFill>
                  <a:schemeClr val="tx2"/>
                </a:solidFill>
              </a:rPr>
              <a:t>Fase III continúa hasta que haya una Ronda de Reloj donde no haya exceso de demanda</a:t>
            </a:r>
            <a:r>
              <a:rPr lang="es-MX" sz="1400" dirty="0"/>
              <a:t> en cualquiera de las Categorías. </a:t>
            </a:r>
            <a:endParaRPr lang="es-MX" sz="1400" dirty="0" smtClean="0"/>
          </a:p>
          <a:p>
            <a:pPr marL="400050" indent="-400050">
              <a:buFont typeface="+mj-lt"/>
              <a:buAutoNum type="romanLcPeriod"/>
            </a:pPr>
            <a:r>
              <a:rPr lang="es-MX" sz="1400" b="1" dirty="0" smtClean="0">
                <a:solidFill>
                  <a:schemeClr val="tx2"/>
                </a:solidFill>
              </a:rPr>
              <a:t>La </a:t>
            </a:r>
            <a:r>
              <a:rPr lang="es-MX" sz="1400" b="1" dirty="0">
                <a:solidFill>
                  <a:schemeClr val="tx2"/>
                </a:solidFill>
              </a:rPr>
              <a:t>Etapa de adjudicación </a:t>
            </a:r>
            <a:r>
              <a:rPr lang="es-MX" sz="1400" b="1" dirty="0" smtClean="0">
                <a:solidFill>
                  <a:schemeClr val="tx2"/>
                </a:solidFill>
              </a:rPr>
              <a:t>termina, máximo, </a:t>
            </a:r>
            <a:r>
              <a:rPr lang="es-MX" sz="1400" b="1" dirty="0">
                <a:solidFill>
                  <a:schemeClr val="tx2"/>
                </a:solidFill>
              </a:rPr>
              <a:t>en la Fase III</a:t>
            </a:r>
            <a:r>
              <a:rPr lang="es-MX" sz="1400" dirty="0"/>
              <a:t>, por lo que si hay Bloques no adjudicados al final de </a:t>
            </a:r>
            <a:r>
              <a:rPr lang="es-MX" sz="1400" dirty="0" smtClean="0"/>
              <a:t>esta </a:t>
            </a:r>
            <a:r>
              <a:rPr lang="es-MX" sz="1400" dirty="0"/>
              <a:t>f</a:t>
            </a:r>
            <a:r>
              <a:rPr lang="es-MX" sz="1400" dirty="0" smtClean="0"/>
              <a:t>ase, </a:t>
            </a:r>
            <a:r>
              <a:rPr lang="es-MX" sz="1400" dirty="0"/>
              <a:t>éstos serán retenidos por el Instituto para, en su caso, licitarlos posteriormente.</a:t>
            </a:r>
          </a:p>
          <a:p>
            <a:pPr marL="400050" indent="-400050">
              <a:buFont typeface="+mj-lt"/>
              <a:buAutoNum type="romanLcPeriod"/>
            </a:pPr>
            <a:endParaRPr lang="es-MX" sz="1400" dirty="0"/>
          </a:p>
          <a:p>
            <a:pPr marL="400050" indent="-400050" algn="just">
              <a:buFont typeface="+mj-lt"/>
              <a:buAutoNum type="romanLcPeriod"/>
            </a:pPr>
            <a:endParaRPr lang="es-MX" sz="1400" dirty="0" smtClean="0"/>
          </a:p>
        </p:txBody>
      </p:sp>
      <p:sp>
        <p:nvSpPr>
          <p:cNvPr id="5" name="Marcador de número de diapositiva 4"/>
          <p:cNvSpPr>
            <a:spLocks noGrp="1"/>
          </p:cNvSpPr>
          <p:nvPr>
            <p:ph type="sldNum" sz="quarter" idx="12"/>
          </p:nvPr>
        </p:nvSpPr>
        <p:spPr>
          <a:xfrm>
            <a:off x="6553200" y="6527802"/>
            <a:ext cx="2133600" cy="365125"/>
          </a:xfrm>
        </p:spPr>
        <p:txBody>
          <a:bodyPr/>
          <a:lstStyle/>
          <a:p>
            <a:fld id="{57C12FCB-B849-4848-A682-BC4D64F60B9F}" type="slidenum">
              <a:rPr lang="es-MX" sz="1050">
                <a:solidFill>
                  <a:schemeClr val="tx1"/>
                </a:solidFill>
              </a:rPr>
              <a:pPr/>
              <a:t>12</a:t>
            </a:fld>
            <a:endParaRPr lang="es-MX" sz="1050" dirty="0">
              <a:solidFill>
                <a:schemeClr val="tx1"/>
              </a:solidFill>
            </a:endParaRPr>
          </a:p>
        </p:txBody>
      </p:sp>
    </p:spTree>
    <p:extLst>
      <p:ext uri="{BB962C8B-B14F-4D97-AF65-F5344CB8AC3E}">
        <p14:creationId xmlns:p14="http://schemas.microsoft.com/office/powerpoint/2010/main" val="290314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
            <a:ext cx="8229600" cy="985285"/>
          </a:xfrm>
        </p:spPr>
        <p:txBody>
          <a:bodyPr>
            <a:normAutofit/>
          </a:bodyPr>
          <a:lstStyle/>
          <a:p>
            <a:pPr algn="l"/>
            <a:r>
              <a:rPr lang="es-MX" sz="2800" dirty="0" smtClean="0"/>
              <a:t>Aspectos en Materia de Competencia</a:t>
            </a:r>
            <a:br>
              <a:rPr lang="es-MX" sz="2800" dirty="0" smtClean="0"/>
            </a:br>
            <a:r>
              <a:rPr lang="es-MX" sz="2800" dirty="0" smtClean="0"/>
              <a:t>(Límite de Acumulación de Espectro)</a:t>
            </a:r>
            <a:endParaRPr lang="es-MX" sz="28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13</a:t>
            </a:fld>
            <a:endParaRPr lang="es-MX" dirty="0">
              <a:solidFill>
                <a:prstClr val="black">
                  <a:tint val="75000"/>
                </a:prstClr>
              </a:solidFill>
            </a:endParaRPr>
          </a:p>
        </p:txBody>
      </p:sp>
      <p:sp>
        <p:nvSpPr>
          <p:cNvPr id="6" name="Marcador de contenido 2"/>
          <p:cNvSpPr>
            <a:spLocks noGrp="1"/>
          </p:cNvSpPr>
          <p:nvPr>
            <p:ph idx="1"/>
          </p:nvPr>
        </p:nvSpPr>
        <p:spPr>
          <a:xfrm>
            <a:off x="457200" y="1127466"/>
            <a:ext cx="8229600" cy="2537691"/>
          </a:xfrm>
        </p:spPr>
        <p:txBody>
          <a:bodyPr>
            <a:normAutofit/>
          </a:bodyPr>
          <a:lstStyle/>
          <a:p>
            <a:pPr marL="0" lvl="2" indent="0">
              <a:buNone/>
            </a:pPr>
            <a:r>
              <a:rPr lang="es-MX" sz="1600" dirty="0"/>
              <a:t>En la </a:t>
            </a:r>
            <a:r>
              <a:rPr lang="es-MX" sz="1600" b="1" dirty="0">
                <a:solidFill>
                  <a:schemeClr val="accent1">
                    <a:lumMod val="75000"/>
                  </a:schemeClr>
                </a:solidFill>
              </a:rPr>
              <a:t>Etapa de Adjudicación</a:t>
            </a:r>
            <a:r>
              <a:rPr lang="es-MX" sz="1600" dirty="0"/>
              <a:t>, compuesta hasta por tres fases, los Participantes estarán sujetos a un Límite de Acumulación de Espectro.</a:t>
            </a:r>
          </a:p>
          <a:p>
            <a:pPr marL="0" lvl="2" indent="0">
              <a:spcBef>
                <a:spcPts val="0"/>
              </a:spcBef>
              <a:buNone/>
            </a:pPr>
            <a:r>
              <a:rPr lang="es-MX" sz="1600" dirty="0" smtClean="0"/>
              <a:t>En </a:t>
            </a:r>
            <a:r>
              <a:rPr lang="es-MX" sz="1600" dirty="0"/>
              <a:t>este sentido, el </a:t>
            </a:r>
            <a:r>
              <a:rPr lang="es-MX" sz="1600" b="1" dirty="0">
                <a:solidFill>
                  <a:schemeClr val="accent1">
                    <a:lumMod val="75000"/>
                  </a:schemeClr>
                </a:solidFill>
              </a:rPr>
              <a:t>Límite de </a:t>
            </a:r>
            <a:r>
              <a:rPr lang="es-MX" sz="1600" b="1" dirty="0" smtClean="0">
                <a:solidFill>
                  <a:schemeClr val="accent1">
                    <a:lumMod val="75000"/>
                  </a:schemeClr>
                </a:solidFill>
              </a:rPr>
              <a:t>Acumulación de Espectro</a:t>
            </a:r>
            <a:r>
              <a:rPr lang="es-MX" sz="1600" dirty="0" smtClean="0"/>
              <a:t> para </a:t>
            </a:r>
            <a:r>
              <a:rPr lang="es-MX" sz="1600" dirty="0"/>
              <a:t>la Fase I será de 32.5</a:t>
            </a:r>
            <a:r>
              <a:rPr lang="es-MX" sz="1600" dirty="0" smtClean="0"/>
              <a:t>% de espectro IMT y, </a:t>
            </a:r>
            <a:r>
              <a:rPr lang="es-MX" sz="1600" dirty="0"/>
              <a:t>en caso de demanda insuficiente, este límite se incrementará a 35% y 37.5% en fases subsecuentes de la Etapa de Adjudicación, tal como se muestra a continuación: </a:t>
            </a:r>
          </a:p>
          <a:p>
            <a:pPr marL="0" lvl="2" indent="0">
              <a:spcBef>
                <a:spcPts val="0"/>
              </a:spcBef>
              <a:buNone/>
            </a:pPr>
            <a:endParaRPr lang="es-MX" sz="1600" dirty="0"/>
          </a:p>
          <a:p>
            <a:pPr marL="0" lvl="2" indent="0">
              <a:spcBef>
                <a:spcPts val="0"/>
              </a:spcBef>
              <a:buNone/>
            </a:pPr>
            <a:r>
              <a:rPr lang="es-MX" sz="1600" dirty="0"/>
              <a:t>•	</a:t>
            </a:r>
            <a:r>
              <a:rPr lang="es-MX" sz="1600" b="1" dirty="0">
                <a:solidFill>
                  <a:schemeClr val="accent1">
                    <a:lumMod val="75000"/>
                  </a:schemeClr>
                </a:solidFill>
              </a:rPr>
              <a:t>Fase </a:t>
            </a:r>
            <a:r>
              <a:rPr lang="es-MX" sz="1600" b="1" dirty="0" smtClean="0">
                <a:solidFill>
                  <a:schemeClr val="accent1">
                    <a:lumMod val="75000"/>
                  </a:schemeClr>
                </a:solidFill>
              </a:rPr>
              <a:t>I</a:t>
            </a:r>
            <a:r>
              <a:rPr lang="es-MX" sz="1600" dirty="0" smtClean="0"/>
              <a:t>:</a:t>
            </a:r>
            <a:r>
              <a:rPr lang="es-MX" sz="1600" dirty="0"/>
              <a:t>	</a:t>
            </a:r>
            <a:r>
              <a:rPr lang="es-MX" sz="1600" dirty="0" smtClean="0"/>
              <a:t>32.5</a:t>
            </a:r>
            <a:r>
              <a:rPr lang="es-MX" sz="1600" dirty="0"/>
              <a:t>% de </a:t>
            </a:r>
            <a:r>
              <a:rPr lang="es-MX" sz="1600" dirty="0" smtClean="0"/>
              <a:t>espectro	= 194.46 </a:t>
            </a:r>
            <a:r>
              <a:rPr lang="es-MX" sz="1600" dirty="0"/>
              <a:t>MHz</a:t>
            </a:r>
          </a:p>
          <a:p>
            <a:pPr marL="0" lvl="2" indent="0">
              <a:buNone/>
            </a:pPr>
            <a:r>
              <a:rPr lang="es-MX" sz="1600" dirty="0"/>
              <a:t>•	</a:t>
            </a:r>
            <a:r>
              <a:rPr lang="es-MX" sz="1600" b="1" dirty="0">
                <a:solidFill>
                  <a:schemeClr val="accent1">
                    <a:lumMod val="75000"/>
                  </a:schemeClr>
                </a:solidFill>
              </a:rPr>
              <a:t>Fase </a:t>
            </a:r>
            <a:r>
              <a:rPr lang="es-MX" sz="1600" b="1" dirty="0" smtClean="0">
                <a:solidFill>
                  <a:schemeClr val="accent1">
                    <a:lumMod val="75000"/>
                  </a:schemeClr>
                </a:solidFill>
              </a:rPr>
              <a:t>II</a:t>
            </a:r>
            <a:r>
              <a:rPr lang="es-MX" sz="1600" dirty="0" smtClean="0"/>
              <a:t>:	35</a:t>
            </a:r>
            <a:r>
              <a:rPr lang="es-MX" sz="1600" dirty="0"/>
              <a:t>% de </a:t>
            </a:r>
            <a:r>
              <a:rPr lang="es-MX" sz="1600" dirty="0" smtClean="0"/>
              <a:t>espectro		= 209.42 </a:t>
            </a:r>
            <a:r>
              <a:rPr lang="es-MX" sz="1600" dirty="0"/>
              <a:t>MHz</a:t>
            </a:r>
          </a:p>
          <a:p>
            <a:pPr marL="0" lvl="2" indent="0">
              <a:buNone/>
            </a:pPr>
            <a:r>
              <a:rPr lang="es-MX" sz="1600" dirty="0"/>
              <a:t>•	</a:t>
            </a:r>
            <a:r>
              <a:rPr lang="es-MX" sz="1600" b="1" dirty="0">
                <a:solidFill>
                  <a:schemeClr val="accent1">
                    <a:lumMod val="75000"/>
                  </a:schemeClr>
                </a:solidFill>
              </a:rPr>
              <a:t>Fase </a:t>
            </a:r>
            <a:r>
              <a:rPr lang="es-MX" sz="1600" b="1" dirty="0" smtClean="0">
                <a:solidFill>
                  <a:schemeClr val="accent1">
                    <a:lumMod val="75000"/>
                  </a:schemeClr>
                </a:solidFill>
              </a:rPr>
              <a:t>III</a:t>
            </a:r>
            <a:r>
              <a:rPr lang="es-MX" sz="1600" dirty="0" smtClean="0"/>
              <a:t>:	37.5</a:t>
            </a:r>
            <a:r>
              <a:rPr lang="es-MX" sz="1600" dirty="0"/>
              <a:t>% de </a:t>
            </a:r>
            <a:r>
              <a:rPr lang="es-MX" sz="1600" dirty="0" smtClean="0"/>
              <a:t>espectro	= 224.38 MHz</a:t>
            </a:r>
          </a:p>
        </p:txBody>
      </p:sp>
      <p:graphicFrame>
        <p:nvGraphicFramePr>
          <p:cNvPr id="4" name="Tabla 3" descr="TALLER DE MEDIOS IFT 7" title="TALLER DE MEDIOS IFT 7"/>
          <p:cNvGraphicFramePr>
            <a:graphicFrameLocks noGrp="1"/>
          </p:cNvGraphicFramePr>
          <p:nvPr>
            <p:extLst>
              <p:ext uri="{D42A27DB-BD31-4B8C-83A1-F6EECF244321}">
                <p14:modId xmlns:p14="http://schemas.microsoft.com/office/powerpoint/2010/main" val="2803473614"/>
              </p:ext>
            </p:extLst>
          </p:nvPr>
        </p:nvGraphicFramePr>
        <p:xfrm>
          <a:off x="1605706" y="3891211"/>
          <a:ext cx="5932587" cy="2370522"/>
        </p:xfrm>
        <a:graphic>
          <a:graphicData uri="http://schemas.openxmlformats.org/drawingml/2006/table">
            <a:tbl>
              <a:tblPr firstRow="1" firstCol="1" bandRow="1">
                <a:tableStyleId>{F5AB1C69-6EDB-4FF4-983F-18BD219EF322}</a:tableStyleId>
              </a:tblPr>
              <a:tblGrid>
                <a:gridCol w="1366686"/>
                <a:gridCol w="682379"/>
                <a:gridCol w="695873"/>
                <a:gridCol w="717076"/>
                <a:gridCol w="972165"/>
                <a:gridCol w="732498"/>
                <a:gridCol w="765910"/>
              </a:tblGrid>
              <a:tr h="322681">
                <a:tc>
                  <a:txBody>
                    <a:bodyPr/>
                    <a:lstStyle/>
                    <a:p>
                      <a:endParaRPr lang="es-MX"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MX" sz="1100">
                          <a:effectLst/>
                        </a:rPr>
                        <a:t>Altán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dirty="0">
                          <a:effectLst/>
                        </a:rPr>
                        <a:t>AT&amp;T</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dirty="0">
                          <a:effectLst/>
                        </a:rPr>
                        <a:t>Telcel</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dirty="0">
                          <a:effectLst/>
                        </a:rPr>
                        <a:t>Telefónica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000">
                          <a:effectLst/>
                        </a:rPr>
                        <a:t>Otro o sin asignar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Total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Banda de 700 MHz</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90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90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Banda de 800 MHz</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22.63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2.76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25.39</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Banda de 850 MHz</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16.93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21.51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4.51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42.95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Banda PCS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32.26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28.40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59.34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120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Banda AWS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50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80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140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55001">
                <a:tc>
                  <a:txBody>
                    <a:bodyPr/>
                    <a:lstStyle/>
                    <a:p>
                      <a:pPr algn="just">
                        <a:lnSpc>
                          <a:spcPct val="107000"/>
                        </a:lnSpc>
                        <a:spcAft>
                          <a:spcPts val="0"/>
                        </a:spcAft>
                      </a:pPr>
                      <a:r>
                        <a:rPr lang="es-MX" sz="1100">
                          <a:effectLst/>
                        </a:rPr>
                        <a:t>Banda de 2500 MHz (FDD)</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45.25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94.75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dirty="0">
                          <a:effectLst/>
                        </a:rPr>
                        <a:t>140</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55001">
                <a:tc>
                  <a:txBody>
                    <a:bodyPr/>
                    <a:lstStyle/>
                    <a:p>
                      <a:pPr algn="just">
                        <a:lnSpc>
                          <a:spcPct val="107000"/>
                        </a:lnSpc>
                        <a:spcAft>
                          <a:spcPts val="0"/>
                        </a:spcAft>
                      </a:pPr>
                      <a:r>
                        <a:rPr lang="es-MX" sz="1100">
                          <a:effectLst/>
                        </a:rPr>
                        <a:t>Banda de 2500 MHz (TDD)</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40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40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Total (MHz)</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90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121.82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177.92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63.85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144.75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598.34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89548">
                <a:tc>
                  <a:txBody>
                    <a:bodyPr/>
                    <a:lstStyle/>
                    <a:p>
                      <a:pPr algn="just">
                        <a:lnSpc>
                          <a:spcPct val="107000"/>
                        </a:lnSpc>
                        <a:spcAft>
                          <a:spcPts val="0"/>
                        </a:spcAft>
                      </a:pPr>
                      <a:r>
                        <a:rPr lang="es-MX" sz="1100">
                          <a:effectLst/>
                        </a:rPr>
                        <a:t>Total (porcentaje)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15.04%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20.36%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29.74%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a:effectLst/>
                        </a:rPr>
                        <a:t>10.67%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100" dirty="0">
                          <a:effectLst/>
                        </a:rPr>
                        <a:t>24.19%</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s-MX" sz="1100" dirty="0">
                        <a:effectLst/>
                        <a:latin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8" name="Rectángulo 7"/>
          <p:cNvSpPr/>
          <p:nvPr/>
        </p:nvSpPr>
        <p:spPr>
          <a:xfrm>
            <a:off x="2797326" y="3603755"/>
            <a:ext cx="3943540" cy="307777"/>
          </a:xfrm>
          <a:prstGeom prst="rect">
            <a:avLst/>
          </a:prstGeom>
        </p:spPr>
        <p:txBody>
          <a:bodyPr wrap="square">
            <a:spAutoFit/>
          </a:bodyPr>
          <a:lstStyle/>
          <a:p>
            <a:r>
              <a:rPr lang="es-MX" sz="1400" b="1" dirty="0" smtClean="0"/>
              <a:t>Tenencia </a:t>
            </a:r>
            <a:r>
              <a:rPr lang="es-MX" sz="1400" b="1" dirty="0"/>
              <a:t>de espectro en México (MHz) </a:t>
            </a:r>
          </a:p>
        </p:txBody>
      </p:sp>
      <p:sp>
        <p:nvSpPr>
          <p:cNvPr id="9" name="Rectángulo 8"/>
          <p:cNvSpPr/>
          <p:nvPr/>
        </p:nvSpPr>
        <p:spPr>
          <a:xfrm>
            <a:off x="1594532" y="6279225"/>
            <a:ext cx="5954936" cy="553998"/>
          </a:xfrm>
          <a:prstGeom prst="rect">
            <a:avLst/>
          </a:prstGeom>
        </p:spPr>
        <p:txBody>
          <a:bodyPr wrap="square">
            <a:spAutoFit/>
          </a:bodyPr>
          <a:lstStyle/>
          <a:p>
            <a:pPr algn="just"/>
            <a:r>
              <a:rPr lang="es-MX" sz="1000" dirty="0" smtClean="0">
                <a:latin typeface="ITC Avant Garde"/>
                <a:ea typeface="Calibri" panose="020F0502020204030204" pitchFamily="34" charset="0"/>
                <a:cs typeface="Times New Roman" panose="02020603050405020304" pitchFamily="18" charset="0"/>
              </a:rPr>
              <a:t>*Las </a:t>
            </a:r>
            <a:r>
              <a:rPr lang="es-MX" sz="1000" dirty="0">
                <a:latin typeface="ITC Avant Garde"/>
                <a:ea typeface="Calibri" panose="020F0502020204030204" pitchFamily="34" charset="0"/>
                <a:cs typeface="Times New Roman" panose="02020603050405020304" pitchFamily="18" charset="0"/>
              </a:rPr>
              <a:t>tenencias regionales en MHz han sido ponderadas por población para obtener un número equivalente a nivel nacional. Los porcentajes fueron redondeados a dos </a:t>
            </a:r>
            <a:r>
              <a:rPr lang="es-MX" sz="1000" dirty="0" smtClean="0">
                <a:latin typeface="ITC Avant Garde"/>
                <a:ea typeface="Calibri" panose="020F0502020204030204" pitchFamily="34" charset="0"/>
                <a:cs typeface="Times New Roman" panose="02020603050405020304" pitchFamily="18" charset="0"/>
              </a:rPr>
              <a:t>decimales.</a:t>
            </a:r>
          </a:p>
          <a:p>
            <a:pPr algn="just"/>
            <a:r>
              <a:rPr lang="es-MX" sz="1000" dirty="0" smtClean="0">
                <a:latin typeface="ITC Avant Garde"/>
                <a:cs typeface="Times New Roman" panose="02020603050405020304" pitchFamily="18" charset="0"/>
              </a:rPr>
              <a:t>** Los nombres de los operadores mostrados en la tabla sólo son referenciales.</a:t>
            </a:r>
            <a:endParaRPr lang="es-MX" sz="1000" dirty="0"/>
          </a:p>
        </p:txBody>
      </p:sp>
    </p:spTree>
    <p:extLst>
      <p:ext uri="{BB962C8B-B14F-4D97-AF65-F5344CB8AC3E}">
        <p14:creationId xmlns:p14="http://schemas.microsoft.com/office/powerpoint/2010/main" val="3746154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descr="Etapa de Adjudicación.&#10;Esquema General.&#10;" title="Etapa de Adjudicación."/>
          <p:cNvSpPr>
            <a:spLocks noGrp="1"/>
          </p:cNvSpPr>
          <p:nvPr>
            <p:ph type="title"/>
          </p:nvPr>
        </p:nvSpPr>
        <p:spPr/>
        <p:txBody>
          <a:bodyPr>
            <a:normAutofit fontScale="90000"/>
          </a:bodyPr>
          <a:lstStyle/>
          <a:p>
            <a:r>
              <a:rPr lang="es-MX" dirty="0"/>
              <a:t>Etapa de Adjudicación.</a:t>
            </a:r>
            <a:br>
              <a:rPr lang="es-MX" dirty="0"/>
            </a:br>
            <a:r>
              <a:rPr lang="es-MX" dirty="0"/>
              <a:t>Esquema General.</a:t>
            </a:r>
            <a:br>
              <a:rPr lang="es-MX" dirty="0"/>
            </a:br>
            <a:endParaRPr lang="es-MX" dirty="0"/>
          </a:p>
        </p:txBody>
      </p:sp>
      <p:sp>
        <p:nvSpPr>
          <p:cNvPr id="3" name="Marcador de contenido 2"/>
          <p:cNvSpPr>
            <a:spLocks noGrp="1"/>
          </p:cNvSpPr>
          <p:nvPr>
            <p:ph idx="1"/>
          </p:nvPr>
        </p:nvSpPr>
        <p:spPr/>
        <p:txBody>
          <a:bodyPr>
            <a:normAutofit fontScale="77500" lnSpcReduction="20000"/>
          </a:bodyPr>
          <a:lstStyle/>
          <a:p>
            <a:pPr lvl="2"/>
            <a:r>
              <a:rPr lang="es-MX" dirty="0" smtClean="0"/>
              <a:t>En cada Ronda, el </a:t>
            </a:r>
            <a:r>
              <a:rPr lang="es-MX" dirty="0" err="1" smtClean="0"/>
              <a:t>SEPRO</a:t>
            </a:r>
            <a:r>
              <a:rPr lang="es-MX" dirty="0" smtClean="0"/>
              <a:t> indicará un Precio de Reloj y cada Participante deberá seleccionar el número de Bloques que desea adquirir a ese precio, respetando los puntos de elegibilidad que tiene.</a:t>
            </a:r>
          </a:p>
          <a:p>
            <a:pPr lvl="2"/>
            <a:endParaRPr lang="es-MX" dirty="0" smtClean="0"/>
          </a:p>
          <a:p>
            <a:pPr lvl="2"/>
            <a:r>
              <a:rPr lang="es-MX" dirty="0" smtClean="0"/>
              <a:t>En la primera Ronda de Reloj de la fase I, los Participantes con uno o más puntos de elegibilidad deberán presentar una Oferta por al menos un Bloque de cualquier Categoría. De no hacerlo, será excluido de continuar participando en el Procedimiento de Presentación de Ofertas y será descalificado en términos de las Bases.</a:t>
            </a:r>
          </a:p>
          <a:p>
            <a:pPr lvl="2"/>
            <a:endParaRPr lang="es-MX" dirty="0" smtClean="0"/>
          </a:p>
          <a:p>
            <a:pPr lvl="2"/>
            <a:r>
              <a:rPr lang="es-MX" dirty="0" smtClean="0"/>
              <a:t>Si la Oferta es mayor que el número total de Bloques de esa Categoría (es decir, hay exceso de demanda), el Precio de Reloj para esa Categoría aumentará en la Ronda de Reloj siguiente. </a:t>
            </a:r>
          </a:p>
          <a:p>
            <a:pPr lvl="2"/>
            <a:endParaRPr lang="es-MX" dirty="0" smtClean="0"/>
          </a:p>
          <a:p>
            <a:pPr lvl="2"/>
            <a:r>
              <a:rPr lang="es-MX" dirty="0" smtClean="0"/>
              <a:t>En general, un Participante no puede aumentar su Oferta de una Ronda de Reloj a la siguiente, respecto del número total de Bloques que desea adquirir en ambas Categorías.</a:t>
            </a:r>
          </a:p>
          <a:p>
            <a:pPr lvl="2"/>
            <a:endParaRPr lang="es-MX" dirty="0" smtClean="0"/>
          </a:p>
          <a:p>
            <a:pPr lvl="2"/>
            <a:r>
              <a:rPr lang="es-MX" dirty="0" smtClean="0"/>
              <a:t>Un Participante puede disminuir, de una Ronda de Reloj a la siguiente, el número de Bloques que desea adquirir en una Categoría en particular, presentando un Retiro, aplicable desde la segunda Ronda.</a:t>
            </a:r>
          </a:p>
          <a:p>
            <a:pPr lvl="2"/>
            <a:endParaRPr lang="es-MX" dirty="0" smtClean="0"/>
          </a:p>
          <a:p>
            <a:pPr lvl="2"/>
            <a:r>
              <a:rPr lang="es-MX" dirty="0" smtClean="0"/>
              <a:t>Si un Participante presenta un Retiro, para una o ambas Categorías, el número de Bloques por los que el Participante puede presentar una Oferta en las Rondas de Reloj posteriores (puntos de elegibilidad) se reducirá en consecuencia.</a:t>
            </a:r>
          </a:p>
          <a:p>
            <a:pPr lvl="2"/>
            <a:endParaRPr lang="es-MX" dirty="0" smtClean="0"/>
          </a:p>
          <a:p>
            <a:pPr lvl="2"/>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pPr/>
              <a:t>14</a:t>
            </a:fld>
            <a:endParaRPr lang="es-MX" dirty="0"/>
          </a:p>
        </p:txBody>
      </p:sp>
      <p:sp>
        <p:nvSpPr>
          <p:cNvPr id="6" name="Título 1" descr="Etapa de Adjudicación.&#10;Esquema General.&#10;" title="Etapa de Adjudicación."/>
          <p:cNvSpPr txBox="1">
            <a:spLocks/>
          </p:cNvSpPr>
          <p:nvPr/>
        </p:nvSpPr>
        <p:spPr>
          <a:xfrm>
            <a:off x="457200" y="-26701"/>
            <a:ext cx="7495953" cy="1040338"/>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pPr algn="l"/>
            <a:endParaRPr lang="es-MX" sz="2800" dirty="0"/>
          </a:p>
        </p:txBody>
      </p:sp>
    </p:spTree>
    <p:extLst>
      <p:ext uri="{BB962C8B-B14F-4D97-AF65-F5344CB8AC3E}">
        <p14:creationId xmlns:p14="http://schemas.microsoft.com/office/powerpoint/2010/main" val="376705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r>
              <a:rPr lang="es-MX" dirty="0" smtClean="0">
                <a:solidFill>
                  <a:schemeClr val="bg1"/>
                </a:solidFill>
              </a:rPr>
              <a:t>.</a:t>
            </a:r>
            <a:endParaRPr lang="es-MX" dirty="0">
              <a:solidFill>
                <a:schemeClr val="bg1"/>
              </a:solidFill>
            </a:endParaRPr>
          </a:p>
        </p:txBody>
      </p:sp>
      <p:sp>
        <p:nvSpPr>
          <p:cNvPr id="3" name="Marcador de contenido 2"/>
          <p:cNvSpPr>
            <a:spLocks noGrp="1"/>
          </p:cNvSpPr>
          <p:nvPr>
            <p:ph idx="1"/>
          </p:nvPr>
        </p:nvSpPr>
        <p:spPr/>
        <p:txBody>
          <a:bodyPr>
            <a:normAutofit fontScale="85000" lnSpcReduction="20000"/>
          </a:bodyPr>
          <a:lstStyle/>
          <a:p>
            <a:pPr lvl="2"/>
            <a:r>
              <a:rPr lang="es-MX" smtClean="0"/>
              <a:t>Los Participantes pueden cambiar la selección de Bloques entre una Categoría y otra, respecto de la Oferta presentada en la Ronda de Reloj anterior, presentando un Cambio, aplicable desde la segunda Ronda.</a:t>
            </a:r>
          </a:p>
          <a:p>
            <a:pPr lvl="2"/>
            <a:endParaRPr lang="es-MX" smtClean="0"/>
          </a:p>
          <a:p>
            <a:pPr lvl="2"/>
            <a:r>
              <a:rPr lang="es-MX" smtClean="0"/>
              <a:t>Si no hay exceso de demanda para una Categoría, en la siguiente Ronda de Reloj no se permitirá que ningún Participante presente un Retiro en esa Categoría o presente un Cambio a otra Categoría</a:t>
            </a:r>
          </a:p>
          <a:p>
            <a:pPr lvl="2"/>
            <a:endParaRPr lang="es-MX" smtClean="0"/>
          </a:p>
          <a:p>
            <a:pPr lvl="2"/>
            <a:r>
              <a:rPr lang="es-MX" smtClean="0"/>
              <a:t>En la segunda Ronda de Reloj de la Fase I, los puntos de elegibilidad de un Participante serán iguales al número total de Bloques en ambas Categorías que formaron parte de la Oferta del Participante en la primera Ronda de Reloj de la Fase I.</a:t>
            </a:r>
          </a:p>
          <a:p>
            <a:pPr lvl="2"/>
            <a:endParaRPr lang="es-MX" smtClean="0"/>
          </a:p>
          <a:p>
            <a:pPr lvl="2"/>
            <a:r>
              <a:rPr lang="es-MX" smtClean="0"/>
              <a:t>En todas las Rondas de Reloj subsecuentes, los puntos de elegibilidad de un Participante serán iguales a sus puntos de elegibilidad en la Ronda de Reloj precedente menos el número de Bloques por los que el participante presentó un Retiro en la Ronda de Reloj precedente. </a:t>
            </a:r>
          </a:p>
          <a:p>
            <a:pPr lvl="2"/>
            <a:endParaRPr lang="es-MX" smtClean="0"/>
          </a:p>
          <a:p>
            <a:pPr lvl="2"/>
            <a:r>
              <a:rPr lang="es-MX" smtClean="0"/>
              <a:t>De igual forma, un Participante tendrá un punto de elegibilidad adicional cuando otro Participante supere su postura en precio, derivada de un Cambio Rechazado.</a:t>
            </a:r>
          </a:p>
          <a:p>
            <a:pPr lvl="2"/>
            <a:endParaRPr lang="es-MX" smtClean="0"/>
          </a:p>
          <a:p>
            <a:pPr lvl="2"/>
            <a:r>
              <a:rPr lang="es-MX" smtClean="0"/>
              <a:t>La Etapa de Adjudicación continuará hasta que haya una Ronda de Reloj donde la demanda sea igual o menor (Fase III) al número total de Bloques en ambas Categorías.</a:t>
            </a:r>
          </a:p>
          <a:p>
            <a:pPr lvl="2"/>
            <a:endParaRPr lang="es-MX" smtClean="0"/>
          </a:p>
          <a:p>
            <a:pPr lvl="2"/>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pPr/>
              <a:t>15</a:t>
            </a:fld>
            <a:endParaRPr lang="es-MX" dirty="0"/>
          </a:p>
        </p:txBody>
      </p:sp>
      <p:sp>
        <p:nvSpPr>
          <p:cNvPr id="6" name="Título 1"/>
          <p:cNvSpPr txBox="1">
            <a:spLocks/>
          </p:cNvSpPr>
          <p:nvPr/>
        </p:nvSpPr>
        <p:spPr>
          <a:xfrm>
            <a:off x="457200" y="-26701"/>
            <a:ext cx="7495953" cy="1040338"/>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pPr algn="l"/>
            <a:r>
              <a:rPr lang="es-MX" sz="2800" dirty="0" smtClean="0"/>
              <a:t>Etapa de Adjudicación.</a:t>
            </a:r>
          </a:p>
          <a:p>
            <a:pPr algn="l"/>
            <a:r>
              <a:rPr lang="es-MX" sz="2800" dirty="0" smtClean="0"/>
              <a:t>Esquema General.</a:t>
            </a:r>
            <a:endParaRPr lang="es-MX" sz="2800" dirty="0"/>
          </a:p>
        </p:txBody>
      </p:sp>
    </p:spTree>
    <p:extLst>
      <p:ext uri="{BB962C8B-B14F-4D97-AF65-F5344CB8AC3E}">
        <p14:creationId xmlns:p14="http://schemas.microsoft.com/office/powerpoint/2010/main" val="1584623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MX" sz="100" dirty="0" smtClean="0"/>
              <a:t>.</a:t>
            </a:r>
            <a:endParaRPr lang="es-MX" sz="1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pPr/>
              <a:t>16</a:t>
            </a:fld>
            <a:endParaRPr lang="es-MX" dirty="0"/>
          </a:p>
        </p:txBody>
      </p:sp>
      <p:sp>
        <p:nvSpPr>
          <p:cNvPr id="6" name="Título 1"/>
          <p:cNvSpPr txBox="1">
            <a:spLocks/>
          </p:cNvSpPr>
          <p:nvPr/>
        </p:nvSpPr>
        <p:spPr>
          <a:xfrm>
            <a:off x="457200" y="49620"/>
            <a:ext cx="7233684" cy="95693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pPr algn="l"/>
            <a:r>
              <a:rPr lang="es-MX" sz="2800" dirty="0" smtClean="0"/>
              <a:t>Etapa de Adjudicación. </a:t>
            </a:r>
          </a:p>
          <a:p>
            <a:pPr algn="l"/>
            <a:r>
              <a:rPr lang="es-MX" sz="2800" dirty="0" smtClean="0"/>
              <a:t>Conceptos Relevantes.</a:t>
            </a:r>
            <a:endParaRPr lang="es-MX" sz="2800" dirty="0"/>
          </a:p>
        </p:txBody>
      </p:sp>
      <p:sp>
        <p:nvSpPr>
          <p:cNvPr id="7" name="Marcador de contenido 2" descr="TALLER DE MEDIOS IFT 7" title="TALLER DE MEDIOS IFT 7"/>
          <p:cNvSpPr txBox="1">
            <a:spLocks/>
          </p:cNvSpPr>
          <p:nvPr/>
        </p:nvSpPr>
        <p:spPr>
          <a:xfrm>
            <a:off x="355666" y="1217096"/>
            <a:ext cx="8229600" cy="5406443"/>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85750" lvl="2" indent="-285750"/>
            <a:endParaRPr lang="es-MX" sz="1600" b="1" dirty="0">
              <a:solidFill>
                <a:schemeClr val="accent1">
                  <a:lumMod val="75000"/>
                </a:schemeClr>
              </a:solidFill>
            </a:endParaRPr>
          </a:p>
        </p:txBody>
      </p:sp>
      <p:sp>
        <p:nvSpPr>
          <p:cNvPr id="8" name="Marcador de contenido 2"/>
          <p:cNvSpPr txBox="1">
            <a:spLocks/>
          </p:cNvSpPr>
          <p:nvPr/>
        </p:nvSpPr>
        <p:spPr>
          <a:xfrm>
            <a:off x="457200" y="1217095"/>
            <a:ext cx="8229600" cy="540644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85750" lvl="2" indent="-285750" algn="just">
              <a:spcBef>
                <a:spcPts val="0"/>
              </a:spcBef>
            </a:pPr>
            <a:r>
              <a:rPr lang="es-MX" sz="1400" b="1" dirty="0">
                <a:solidFill>
                  <a:schemeClr val="tx2"/>
                </a:solidFill>
              </a:rPr>
              <a:t>Derechos de Extensión</a:t>
            </a:r>
            <a:r>
              <a:rPr lang="es-MX" sz="1400" b="1" dirty="0">
                <a:solidFill>
                  <a:schemeClr val="accent1">
                    <a:lumMod val="75000"/>
                  </a:schemeClr>
                </a:solidFill>
              </a:rPr>
              <a:t>. </a:t>
            </a:r>
            <a:r>
              <a:rPr lang="es-MX" sz="1400" b="1" u="sng" dirty="0" smtClean="0">
                <a:solidFill>
                  <a:schemeClr val="tx2"/>
                </a:solidFill>
              </a:rPr>
              <a:t>Opción </a:t>
            </a:r>
            <a:r>
              <a:rPr lang="es-MX" sz="1400" b="1" u="sng" dirty="0">
                <a:solidFill>
                  <a:schemeClr val="tx2"/>
                </a:solidFill>
              </a:rPr>
              <a:t>de un Participante para extender por 30 (treinta) minutos el tiempo límite </a:t>
            </a:r>
            <a:r>
              <a:rPr lang="es-MX" sz="1400" dirty="0"/>
              <a:t>para la realización de una </a:t>
            </a:r>
            <a:r>
              <a:rPr lang="es-MX" sz="1400" dirty="0" smtClean="0"/>
              <a:t>Oferta. </a:t>
            </a:r>
            <a:r>
              <a:rPr lang="es-MX" sz="1400" b="1" u="sng" dirty="0" smtClean="0">
                <a:solidFill>
                  <a:schemeClr val="tx2"/>
                </a:solidFill>
              </a:rPr>
              <a:t>Cada </a:t>
            </a:r>
            <a:r>
              <a:rPr lang="es-MX" sz="1400" b="1" u="sng" dirty="0">
                <a:solidFill>
                  <a:schemeClr val="tx2"/>
                </a:solidFill>
              </a:rPr>
              <a:t>Participante </a:t>
            </a:r>
            <a:r>
              <a:rPr lang="es-MX" sz="1400" b="1" u="sng" dirty="0" smtClean="0">
                <a:solidFill>
                  <a:schemeClr val="tx2"/>
                </a:solidFill>
              </a:rPr>
              <a:t>tiene 2 Derechos </a:t>
            </a:r>
            <a:r>
              <a:rPr lang="es-MX" sz="1400" b="1" u="sng" dirty="0">
                <a:solidFill>
                  <a:schemeClr val="tx2"/>
                </a:solidFill>
              </a:rPr>
              <a:t>de Extensión</a:t>
            </a:r>
            <a:r>
              <a:rPr lang="es-MX" sz="1400" dirty="0" smtClean="0"/>
              <a:t>.</a:t>
            </a:r>
          </a:p>
          <a:p>
            <a:pPr marL="0" lvl="2" indent="0" algn="just">
              <a:spcBef>
                <a:spcPts val="0"/>
              </a:spcBef>
              <a:buNone/>
            </a:pPr>
            <a:endParaRPr lang="es-MX" sz="1400" dirty="0"/>
          </a:p>
          <a:p>
            <a:pPr marL="514350" lvl="3" algn="just">
              <a:spcBef>
                <a:spcPts val="0"/>
              </a:spcBef>
              <a:buFont typeface="Wingdings" panose="05000000000000000000" pitchFamily="2" charset="2"/>
              <a:buChar char="ü"/>
            </a:pPr>
            <a:r>
              <a:rPr lang="es-MX" sz="1400" b="1" dirty="0">
                <a:solidFill>
                  <a:schemeClr val="accent1">
                    <a:lumMod val="75000"/>
                  </a:schemeClr>
                </a:solidFill>
              </a:rPr>
              <a:t>Se extiende </a:t>
            </a:r>
            <a:r>
              <a:rPr lang="es-MX" sz="1400" b="1" dirty="0" smtClean="0">
                <a:solidFill>
                  <a:schemeClr val="accent1">
                    <a:lumMod val="75000"/>
                  </a:schemeClr>
                </a:solidFill>
              </a:rPr>
              <a:t>automáticamente el tiempo de una Ronda</a:t>
            </a:r>
            <a:r>
              <a:rPr lang="es-MX" sz="1400" dirty="0" smtClean="0"/>
              <a:t>.</a:t>
            </a:r>
            <a:endParaRPr lang="es-MX" sz="1400" dirty="0"/>
          </a:p>
          <a:p>
            <a:pPr marL="0" lvl="2" indent="0" algn="just">
              <a:spcBef>
                <a:spcPts val="0"/>
              </a:spcBef>
              <a:buNone/>
            </a:pPr>
            <a:endParaRPr lang="es-MX" sz="1400" dirty="0" smtClean="0"/>
          </a:p>
          <a:p>
            <a:pPr marL="285750" lvl="2" indent="-285750" algn="just">
              <a:spcBef>
                <a:spcPts val="0"/>
              </a:spcBef>
            </a:pPr>
            <a:r>
              <a:rPr lang="es-MX" sz="1400" b="1" dirty="0" smtClean="0">
                <a:solidFill>
                  <a:schemeClr val="accent1">
                    <a:lumMod val="75000"/>
                  </a:schemeClr>
                </a:solidFill>
              </a:rPr>
              <a:t>Ofertas </a:t>
            </a:r>
            <a:r>
              <a:rPr lang="es-MX" sz="1400" b="1" dirty="0">
                <a:solidFill>
                  <a:schemeClr val="accent1">
                    <a:lumMod val="75000"/>
                  </a:schemeClr>
                </a:solidFill>
              </a:rPr>
              <a:t>por Omisión. </a:t>
            </a:r>
            <a:r>
              <a:rPr lang="es-MX" sz="1400" dirty="0"/>
              <a:t>Postura asignada al Participante cuando ya ha </a:t>
            </a:r>
            <a:r>
              <a:rPr lang="es-MX" sz="1400" b="1" u="sng" dirty="0">
                <a:solidFill>
                  <a:schemeClr val="tx2"/>
                </a:solidFill>
              </a:rPr>
              <a:t>agotado sus Derechos de Extensión </a:t>
            </a:r>
            <a:r>
              <a:rPr lang="es-MX" sz="1400" dirty="0"/>
              <a:t>o </a:t>
            </a:r>
            <a:r>
              <a:rPr lang="es-MX" sz="1400" b="1" u="sng" dirty="0">
                <a:solidFill>
                  <a:schemeClr val="tx2"/>
                </a:solidFill>
              </a:rPr>
              <a:t>no presenta una Oferta durante el período de extensión</a:t>
            </a:r>
            <a:r>
              <a:rPr lang="es-MX" sz="1400" dirty="0"/>
              <a:t>, y que se considera como su Oferta en el Procedimiento de Presentación de Ofertas</a:t>
            </a:r>
            <a:r>
              <a:rPr lang="es-MX" sz="1400" dirty="0" smtClean="0"/>
              <a:t>.</a:t>
            </a:r>
          </a:p>
          <a:p>
            <a:pPr marL="285750" lvl="2" indent="-285750" algn="just">
              <a:spcBef>
                <a:spcPts val="0"/>
              </a:spcBef>
            </a:pPr>
            <a:endParaRPr lang="es-MX" sz="1400" dirty="0"/>
          </a:p>
          <a:p>
            <a:pPr marL="285750" lvl="2" indent="-285750" algn="just">
              <a:spcBef>
                <a:spcPts val="0"/>
              </a:spcBef>
            </a:pPr>
            <a:r>
              <a:rPr lang="es-MX" sz="1400" b="1" dirty="0">
                <a:solidFill>
                  <a:schemeClr val="accent1">
                    <a:lumMod val="75000"/>
                  </a:schemeClr>
                </a:solidFill>
              </a:rPr>
              <a:t>Retiros. </a:t>
            </a:r>
            <a:r>
              <a:rPr lang="es-MX" sz="1400" dirty="0"/>
              <a:t>Solicitud de un Participante para reducir en un Bloque su Oferta para la Ronda de Reloj previa</a:t>
            </a:r>
            <a:r>
              <a:rPr lang="es-MX" sz="1400" dirty="0" smtClean="0"/>
              <a:t>.</a:t>
            </a:r>
            <a:endParaRPr lang="es-MX" sz="1400" dirty="0"/>
          </a:p>
          <a:p>
            <a:pPr marL="285750" lvl="2" indent="-285750" algn="just">
              <a:spcBef>
                <a:spcPts val="0"/>
              </a:spcBef>
            </a:pPr>
            <a:endParaRPr lang="es-MX" sz="1400" b="1" dirty="0">
              <a:solidFill>
                <a:schemeClr val="accent1">
                  <a:lumMod val="75000"/>
                </a:schemeClr>
              </a:solidFill>
            </a:endParaRPr>
          </a:p>
          <a:p>
            <a:pPr marL="285750" lvl="2" indent="-285750" algn="just">
              <a:spcBef>
                <a:spcPts val="0"/>
              </a:spcBef>
            </a:pPr>
            <a:r>
              <a:rPr lang="es-MX" sz="1400" b="1" dirty="0" smtClean="0">
                <a:solidFill>
                  <a:schemeClr val="accent1">
                    <a:lumMod val="75000"/>
                  </a:schemeClr>
                </a:solidFill>
              </a:rPr>
              <a:t>Retiros Rechazados</a:t>
            </a:r>
            <a:r>
              <a:rPr lang="es-MX" sz="1400" b="1" dirty="0">
                <a:solidFill>
                  <a:schemeClr val="accent1">
                    <a:lumMod val="75000"/>
                  </a:schemeClr>
                </a:solidFill>
              </a:rPr>
              <a:t>. </a:t>
            </a:r>
            <a:r>
              <a:rPr lang="es-MX" sz="1400" dirty="0"/>
              <a:t>Retiro que se mantiene retenido por el SEPRO de acuerdo a lo estipulado en el </a:t>
            </a:r>
            <a:r>
              <a:rPr lang="es-MX" sz="1400" dirty="0" smtClean="0"/>
              <a:t>Apéndice B de las Bases de Licitación.</a:t>
            </a:r>
          </a:p>
          <a:p>
            <a:pPr marL="285750" lvl="2" indent="-285750" algn="just">
              <a:spcBef>
                <a:spcPts val="0"/>
              </a:spcBef>
            </a:pPr>
            <a:endParaRPr lang="es-MX" sz="1400" b="1" dirty="0">
              <a:solidFill>
                <a:schemeClr val="accent1">
                  <a:lumMod val="75000"/>
                </a:schemeClr>
              </a:solidFill>
            </a:endParaRPr>
          </a:p>
          <a:p>
            <a:pPr marL="285750" lvl="2" indent="-285750" algn="just">
              <a:spcBef>
                <a:spcPts val="0"/>
              </a:spcBef>
            </a:pPr>
            <a:r>
              <a:rPr lang="es-MX" sz="1400" b="1" dirty="0" smtClean="0">
                <a:solidFill>
                  <a:schemeClr val="accent1">
                    <a:lumMod val="75000"/>
                  </a:schemeClr>
                </a:solidFill>
              </a:rPr>
              <a:t>Cambios. </a:t>
            </a:r>
            <a:r>
              <a:rPr lang="es-MX" sz="1400" dirty="0" smtClean="0"/>
              <a:t>Solicitud </a:t>
            </a:r>
            <a:r>
              <a:rPr lang="es-MX" sz="1400" dirty="0"/>
              <a:t>por parte de un Participante para realizar un intercambio de Bloques entre </a:t>
            </a:r>
            <a:r>
              <a:rPr lang="es-MX" sz="1400" dirty="0" smtClean="0"/>
              <a:t>Categorías.</a:t>
            </a:r>
          </a:p>
          <a:p>
            <a:pPr marL="628650" lvl="3" indent="-285750" algn="just">
              <a:spcBef>
                <a:spcPts val="0"/>
              </a:spcBef>
              <a:buFont typeface="Wingdings" panose="05000000000000000000" pitchFamily="2" charset="2"/>
              <a:buChar char="ü"/>
            </a:pPr>
            <a:r>
              <a:rPr lang="es-MX" sz="1400" b="1" dirty="0" smtClean="0">
                <a:solidFill>
                  <a:schemeClr val="accent1">
                    <a:lumMod val="75000"/>
                  </a:schemeClr>
                </a:solidFill>
              </a:rPr>
              <a:t>Sólo si el Precio </a:t>
            </a:r>
            <a:r>
              <a:rPr lang="es-MX" sz="1400" b="1" dirty="0">
                <a:solidFill>
                  <a:schemeClr val="accent1">
                    <a:lumMod val="75000"/>
                  </a:schemeClr>
                </a:solidFill>
              </a:rPr>
              <a:t>de Reloj </a:t>
            </a:r>
            <a:r>
              <a:rPr lang="es-MX" sz="1400" dirty="0"/>
              <a:t>para la Categoría </a:t>
            </a:r>
            <a:r>
              <a:rPr lang="es-MX" sz="1400" b="1" dirty="0">
                <a:solidFill>
                  <a:schemeClr val="accent1">
                    <a:lumMod val="75000"/>
                  </a:schemeClr>
                </a:solidFill>
              </a:rPr>
              <a:t>ha incrementado </a:t>
            </a:r>
            <a:r>
              <a:rPr lang="es-MX" sz="1400" dirty="0"/>
              <a:t>con respecto a la Ronda de Reloj </a:t>
            </a:r>
            <a:r>
              <a:rPr lang="es-MX" sz="1400" dirty="0" smtClean="0"/>
              <a:t>anterior.</a:t>
            </a:r>
          </a:p>
          <a:p>
            <a:pPr marL="628650" lvl="3" indent="-285750" algn="just">
              <a:spcBef>
                <a:spcPts val="0"/>
              </a:spcBef>
              <a:buFont typeface="Wingdings" panose="05000000000000000000" pitchFamily="2" charset="2"/>
              <a:buChar char="ü"/>
            </a:pPr>
            <a:r>
              <a:rPr lang="es-MX" sz="1400" b="1" dirty="0" smtClean="0">
                <a:solidFill>
                  <a:schemeClr val="accent1">
                    <a:lumMod val="75000"/>
                  </a:schemeClr>
                </a:solidFill>
              </a:rPr>
              <a:t>Un </a:t>
            </a:r>
            <a:r>
              <a:rPr lang="es-MX" sz="1400" b="1" dirty="0">
                <a:solidFill>
                  <a:schemeClr val="accent1">
                    <a:lumMod val="75000"/>
                  </a:schemeClr>
                </a:solidFill>
              </a:rPr>
              <a:t>Participante está autorizado a presentar al menos un </a:t>
            </a:r>
            <a:r>
              <a:rPr lang="es-MX" sz="1400" b="1" dirty="0" smtClean="0">
                <a:solidFill>
                  <a:schemeClr val="accent1">
                    <a:lumMod val="75000"/>
                  </a:schemeClr>
                </a:solidFill>
              </a:rPr>
              <a:t>Cambio</a:t>
            </a:r>
            <a:r>
              <a:rPr lang="es-MX" sz="1400" dirty="0" smtClean="0"/>
              <a:t> e </a:t>
            </a:r>
            <a:r>
              <a:rPr lang="es-MX" sz="1400" dirty="0"/>
              <a:t>incrementar, en la misma cantidad, el número de Bloques para la otra Categoría, aunque el Precio de Reloj de esta última Categoría no se haya incrementado respecto de la Ronda de Reloj </a:t>
            </a:r>
            <a:r>
              <a:rPr lang="es-MX" sz="1400" dirty="0" smtClean="0"/>
              <a:t>previa.</a:t>
            </a:r>
          </a:p>
          <a:p>
            <a:pPr marL="0" lvl="2" indent="0" algn="just">
              <a:spcBef>
                <a:spcPts val="0"/>
              </a:spcBef>
              <a:buNone/>
            </a:pPr>
            <a:endParaRPr lang="es-MX" sz="1400" dirty="0"/>
          </a:p>
          <a:p>
            <a:pPr marL="342900" lvl="3" indent="0" algn="just">
              <a:spcBef>
                <a:spcPts val="0"/>
              </a:spcBef>
              <a:buNone/>
            </a:pPr>
            <a:r>
              <a:rPr lang="es-MX" sz="1400" b="1" u="sng" dirty="0" smtClean="0"/>
              <a:t>Un </a:t>
            </a:r>
            <a:r>
              <a:rPr lang="es-MX" sz="1400" b="1" u="sng" dirty="0"/>
              <a:t>Participante puede presentar uno o más Retiros y/o Cambios en la misma Ronda de Reloj. </a:t>
            </a:r>
          </a:p>
          <a:p>
            <a:pPr marL="0" lvl="2" indent="0" algn="just">
              <a:spcBef>
                <a:spcPts val="0"/>
              </a:spcBef>
              <a:buNone/>
            </a:pPr>
            <a:endParaRPr lang="es-MX" sz="1400" dirty="0"/>
          </a:p>
          <a:p>
            <a:pPr marL="285750" lvl="2" indent="-285750" algn="just">
              <a:spcBef>
                <a:spcPts val="0"/>
              </a:spcBef>
            </a:pPr>
            <a:r>
              <a:rPr lang="es-MX" sz="1400" b="1" dirty="0" smtClean="0">
                <a:solidFill>
                  <a:schemeClr val="accent1">
                    <a:lumMod val="75000"/>
                  </a:schemeClr>
                </a:solidFill>
              </a:rPr>
              <a:t>Cambios Rechazados</a:t>
            </a:r>
            <a:r>
              <a:rPr lang="es-MX" sz="1400" b="1" dirty="0">
                <a:solidFill>
                  <a:schemeClr val="accent1">
                    <a:lumMod val="75000"/>
                  </a:schemeClr>
                </a:solidFill>
              </a:rPr>
              <a:t>. </a:t>
            </a:r>
            <a:r>
              <a:rPr lang="es-MX" sz="1400" dirty="0"/>
              <a:t>Cambio no autorizado por el SEPRO conforme a la reglas del Procedimiento de Presentación de Ofertas.</a:t>
            </a:r>
          </a:p>
          <a:p>
            <a:pPr marL="0" lvl="2" indent="0" algn="just">
              <a:spcBef>
                <a:spcPts val="0"/>
              </a:spcBef>
              <a:buNone/>
            </a:pPr>
            <a:endParaRPr lang="es-MX" sz="1400" dirty="0"/>
          </a:p>
          <a:p>
            <a:pPr marL="285750" lvl="2" indent="-285750" algn="just">
              <a:spcBef>
                <a:spcPts val="0"/>
              </a:spcBef>
            </a:pPr>
            <a:r>
              <a:rPr lang="es-MX" sz="1400" b="1" dirty="0" smtClean="0">
                <a:solidFill>
                  <a:schemeClr val="accent1">
                    <a:lumMod val="75000"/>
                  </a:schemeClr>
                </a:solidFill>
              </a:rPr>
              <a:t>Precio de Adjudicación</a:t>
            </a:r>
            <a:r>
              <a:rPr lang="es-MX" sz="1400" b="1" dirty="0">
                <a:solidFill>
                  <a:schemeClr val="accent1">
                    <a:lumMod val="75000"/>
                  </a:schemeClr>
                </a:solidFill>
              </a:rPr>
              <a:t>. </a:t>
            </a:r>
            <a:r>
              <a:rPr lang="es-MX" sz="1400" dirty="0"/>
              <a:t>Es el monto en pesos establecido para un Participante respecto </a:t>
            </a:r>
            <a:r>
              <a:rPr lang="es-MX" sz="1400" dirty="0" smtClean="0"/>
              <a:t>delos Bloques </a:t>
            </a:r>
            <a:r>
              <a:rPr lang="es-MX" sz="1400" dirty="0"/>
              <a:t>obtenidos en la Etapa de </a:t>
            </a:r>
            <a:r>
              <a:rPr lang="es-MX" sz="1400" dirty="0" smtClean="0"/>
              <a:t>Adjudicación.</a:t>
            </a:r>
            <a:endParaRPr lang="es-MX" sz="1400" dirty="0"/>
          </a:p>
          <a:p>
            <a:pPr marL="285750" lvl="2" indent="-285750" algn="just">
              <a:spcBef>
                <a:spcPts val="0"/>
              </a:spcBef>
            </a:pPr>
            <a:endParaRPr lang="es-MX" sz="1400" b="1" dirty="0">
              <a:solidFill>
                <a:schemeClr val="accent1">
                  <a:lumMod val="75000"/>
                </a:schemeClr>
              </a:solidFill>
            </a:endParaRPr>
          </a:p>
          <a:p>
            <a:pPr marL="285750" lvl="2" indent="-285750" algn="just">
              <a:spcBef>
                <a:spcPts val="0"/>
              </a:spcBef>
            </a:pPr>
            <a:endParaRPr lang="es-MX" sz="1400" dirty="0"/>
          </a:p>
        </p:txBody>
      </p:sp>
    </p:spTree>
    <p:extLst>
      <p:ext uri="{BB962C8B-B14F-4D97-AF65-F5344CB8AC3E}">
        <p14:creationId xmlns:p14="http://schemas.microsoft.com/office/powerpoint/2010/main" val="401091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457200" y="274638"/>
            <a:ext cx="7450282" cy="1143000"/>
          </a:xfrm>
        </p:spPr>
        <p:txBody>
          <a:bodyPr>
            <a:normAutofit fontScale="90000"/>
          </a:bodyPr>
          <a:lstStyle/>
          <a:p>
            <a:r>
              <a:rPr lang="es-MX" sz="3600" dirty="0"/>
              <a:t>Etapa de Asignación y Determinación del Precio. </a:t>
            </a:r>
            <a:br>
              <a:rPr lang="es-MX" sz="3600" dirty="0"/>
            </a:br>
            <a:endParaRPr lang="es-MX" dirty="0"/>
          </a:p>
        </p:txBody>
      </p:sp>
      <p:sp>
        <p:nvSpPr>
          <p:cNvPr id="3" name="Marcador de contenido 2" descr="TALLER DE MEDIOS IFT 7" title="TALLER DE MEDIOS IFT 7"/>
          <p:cNvSpPr>
            <a:spLocks noGrp="1"/>
          </p:cNvSpPr>
          <p:nvPr>
            <p:ph idx="1"/>
          </p:nvPr>
        </p:nvSpPr>
        <p:spPr/>
        <p:txBody>
          <a:bodyPr/>
          <a:lstStyle/>
          <a:p>
            <a:pPr lvl="3"/>
            <a:endParaRPr lang="es-MX" smtClean="0"/>
          </a:p>
          <a:p>
            <a:pPr lvl="3"/>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pPr/>
              <a:t>17</a:t>
            </a:fld>
            <a:endParaRPr lang="es-MX" dirty="0"/>
          </a:p>
        </p:txBody>
      </p:sp>
      <p:sp>
        <p:nvSpPr>
          <p:cNvPr id="6" name="Título 1" descr="Etapa de Asignación y Determinación del Precio. &#10;" title="Etapa de Asignación y Determinación del Precio. "/>
          <p:cNvSpPr txBox="1">
            <a:spLocks/>
          </p:cNvSpPr>
          <p:nvPr/>
        </p:nvSpPr>
        <p:spPr>
          <a:xfrm>
            <a:off x="457200" y="49620"/>
            <a:ext cx="7233684" cy="95693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pPr algn="l"/>
            <a:endParaRPr lang="es-MX" sz="2800" dirty="0" smtClean="0"/>
          </a:p>
        </p:txBody>
      </p:sp>
      <p:sp>
        <p:nvSpPr>
          <p:cNvPr id="7" name="Marcador de contenido 2" descr="TALLER DE MEDIOS IFT 7" title="TALLER DE MEDIOS IFT 7"/>
          <p:cNvSpPr txBox="1">
            <a:spLocks/>
          </p:cNvSpPr>
          <p:nvPr/>
        </p:nvSpPr>
        <p:spPr>
          <a:xfrm>
            <a:off x="355666" y="1217096"/>
            <a:ext cx="8229600" cy="5406443"/>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85750" lvl="2" indent="-285750"/>
            <a:endParaRPr lang="es-MX" sz="1600" b="1" dirty="0">
              <a:solidFill>
                <a:schemeClr val="accent1">
                  <a:lumMod val="75000"/>
                </a:schemeClr>
              </a:solidFill>
            </a:endParaRPr>
          </a:p>
        </p:txBody>
      </p:sp>
      <p:sp>
        <p:nvSpPr>
          <p:cNvPr id="8" name="Marcador de contenido 2" descr="Etapa de Asignación y Determinacion del Precio&#10;" title="Etapa de Asignación y Determinacion del Precio"/>
          <p:cNvSpPr txBox="1">
            <a:spLocks/>
          </p:cNvSpPr>
          <p:nvPr/>
        </p:nvSpPr>
        <p:spPr>
          <a:xfrm>
            <a:off x="402559" y="1315034"/>
            <a:ext cx="8229600" cy="5125523"/>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85750" lvl="2" indent="-285750" algn="just"/>
            <a:r>
              <a:rPr lang="es-MX" sz="1600" dirty="0"/>
              <a:t>El objetivo de la Etapa de Asignación es </a:t>
            </a:r>
            <a:r>
              <a:rPr lang="es-MX" sz="1600" b="1" dirty="0">
                <a:solidFill>
                  <a:schemeClr val="tx2"/>
                </a:solidFill>
              </a:rPr>
              <a:t>determinar las frecuencias específicas que se asignarán a los Bloques adjudicados</a:t>
            </a:r>
            <a:r>
              <a:rPr lang="es-MX" sz="1600" dirty="0"/>
              <a:t> a los Participantes en la Etapa de </a:t>
            </a:r>
            <a:r>
              <a:rPr lang="es-MX" sz="1600" dirty="0" smtClean="0"/>
              <a:t>Adjudicación, </a:t>
            </a:r>
            <a:r>
              <a:rPr lang="es-MX" sz="1600" b="1" dirty="0" smtClean="0">
                <a:solidFill>
                  <a:schemeClr val="tx2"/>
                </a:solidFill>
              </a:rPr>
              <a:t>en caso </a:t>
            </a:r>
            <a:r>
              <a:rPr lang="es-MX" sz="1600" b="1" dirty="0">
                <a:solidFill>
                  <a:schemeClr val="tx2"/>
                </a:solidFill>
              </a:rPr>
              <a:t>de que haya más de un Participante con Bloques adjudicados en una Categoría o si existen Bloques sin adjudicar</a:t>
            </a:r>
            <a:r>
              <a:rPr lang="es-MX" sz="1600" dirty="0"/>
              <a:t> para dicha </a:t>
            </a:r>
            <a:r>
              <a:rPr lang="es-MX" sz="1600" dirty="0" smtClean="0"/>
              <a:t>Categoría.</a:t>
            </a:r>
            <a:endParaRPr lang="es-MX" sz="1600" dirty="0"/>
          </a:p>
          <a:p>
            <a:pPr marL="0" lvl="2" indent="0" algn="just">
              <a:buNone/>
            </a:pPr>
            <a:endParaRPr lang="es-MX" sz="1600" dirty="0" smtClean="0"/>
          </a:p>
          <a:p>
            <a:pPr marL="285750" lvl="2" indent="-285750" algn="just"/>
            <a:r>
              <a:rPr lang="es-MX" sz="1600" dirty="0" smtClean="0"/>
              <a:t>En </a:t>
            </a:r>
            <a:r>
              <a:rPr lang="es-MX" sz="1600" dirty="0"/>
              <a:t>la asignación de las frecuencias específicas se seguirán los criterios siguientes: </a:t>
            </a:r>
          </a:p>
          <a:p>
            <a:pPr marL="742950" lvl="3" indent="-400050" algn="just">
              <a:buFont typeface="+mj-lt"/>
              <a:buAutoNum type="romanLcPeriod"/>
            </a:pPr>
            <a:r>
              <a:rPr lang="es-MX" sz="1600" dirty="0" smtClean="0"/>
              <a:t>Garantizar </a:t>
            </a:r>
            <a:r>
              <a:rPr lang="es-MX" sz="1600" dirty="0"/>
              <a:t>la </a:t>
            </a:r>
            <a:r>
              <a:rPr lang="es-MX" sz="1600" b="1" dirty="0">
                <a:solidFill>
                  <a:schemeClr val="tx2"/>
                </a:solidFill>
              </a:rPr>
              <a:t>asignación contigua de espectro </a:t>
            </a:r>
            <a:r>
              <a:rPr lang="es-MX" sz="1600" dirty="0"/>
              <a:t>para los Bloques adjudicados a </a:t>
            </a:r>
            <a:r>
              <a:rPr lang="es-MX" sz="1600" dirty="0" smtClean="0"/>
              <a:t>un Participante en </a:t>
            </a:r>
            <a:r>
              <a:rPr lang="es-MX" sz="1600" dirty="0"/>
              <a:t>cada Categoría, y</a:t>
            </a:r>
          </a:p>
          <a:p>
            <a:pPr marL="742950" lvl="3" indent="-400050" algn="just">
              <a:buFont typeface="+mj-lt"/>
              <a:buAutoNum type="romanLcPeriod"/>
            </a:pPr>
            <a:r>
              <a:rPr lang="es-MX" sz="1600" dirty="0" smtClean="0"/>
              <a:t>Sujeto </a:t>
            </a:r>
            <a:r>
              <a:rPr lang="es-MX" sz="1600" dirty="0"/>
              <a:t>a esta restricción, permitir a los Participantes </a:t>
            </a:r>
            <a:r>
              <a:rPr lang="es-MX" sz="1600" b="1" dirty="0">
                <a:solidFill>
                  <a:schemeClr val="tx2"/>
                </a:solidFill>
              </a:rPr>
              <a:t>expresar sus preferencias </a:t>
            </a:r>
            <a:r>
              <a:rPr lang="es-MX" sz="1600" b="1" dirty="0" smtClean="0">
                <a:solidFill>
                  <a:schemeClr val="tx2"/>
                </a:solidFill>
              </a:rPr>
              <a:t>relativas </a:t>
            </a:r>
            <a:r>
              <a:rPr lang="es-MX" sz="1600" dirty="0"/>
              <a:t>para frecuencias </a:t>
            </a:r>
            <a:r>
              <a:rPr lang="es-MX" sz="1600" dirty="0" smtClean="0"/>
              <a:t>específicas (</a:t>
            </a:r>
            <a:r>
              <a:rPr lang="es-MX" sz="1600" b="1" dirty="0" smtClean="0">
                <a:solidFill>
                  <a:schemeClr val="tx2"/>
                </a:solidFill>
              </a:rPr>
              <a:t>a través de una Ronda de Sobre Cerrado</a:t>
            </a:r>
            <a:r>
              <a:rPr lang="es-MX" sz="1600" dirty="0" smtClean="0"/>
              <a:t>; puede ser cero pesos).</a:t>
            </a:r>
          </a:p>
          <a:p>
            <a:pPr marL="742950" lvl="3" indent="-400050" algn="just">
              <a:buFont typeface="+mj-lt"/>
              <a:buAutoNum type="romanLcPeriod"/>
            </a:pPr>
            <a:r>
              <a:rPr lang="es-MX" sz="1600" dirty="0" smtClean="0"/>
              <a:t>A </a:t>
            </a:r>
            <a:r>
              <a:rPr lang="es-MX" sz="1600" dirty="0"/>
              <a:t>cada Participante </a:t>
            </a:r>
            <a:r>
              <a:rPr lang="es-MX" sz="1600" b="1" dirty="0">
                <a:solidFill>
                  <a:schemeClr val="tx2"/>
                </a:solidFill>
              </a:rPr>
              <a:t>se le asignará el mismo número de Bloques a los que le hayan sido </a:t>
            </a:r>
            <a:r>
              <a:rPr lang="es-MX" sz="1600" b="1" dirty="0" smtClean="0">
                <a:solidFill>
                  <a:schemeClr val="tx2"/>
                </a:solidFill>
              </a:rPr>
              <a:t>adjudicados</a:t>
            </a:r>
            <a:r>
              <a:rPr lang="es-MX" sz="1600" dirty="0" smtClean="0"/>
              <a:t> </a:t>
            </a:r>
            <a:r>
              <a:rPr lang="es-MX" sz="1600" dirty="0"/>
              <a:t>en la Etapa de Adjudicación</a:t>
            </a:r>
            <a:r>
              <a:rPr lang="es-MX" sz="1600" dirty="0" smtClean="0"/>
              <a:t>.</a:t>
            </a:r>
            <a:endParaRPr lang="es-MX" sz="1600" dirty="0"/>
          </a:p>
          <a:p>
            <a:pPr marL="742950" lvl="3" indent="-400050" algn="just">
              <a:buFont typeface="+mj-lt"/>
              <a:buAutoNum type="romanLcPeriod"/>
            </a:pPr>
            <a:r>
              <a:rPr lang="es-MX" sz="1600" dirty="0" smtClean="0"/>
              <a:t>Las </a:t>
            </a:r>
            <a:r>
              <a:rPr lang="es-MX" sz="1600" dirty="0"/>
              <a:t>asignaciones de Bloques de las posturas ganadoras de los Participantes </a:t>
            </a:r>
            <a:r>
              <a:rPr lang="es-MX" sz="1600" b="1" dirty="0">
                <a:solidFill>
                  <a:schemeClr val="tx2"/>
                </a:solidFill>
              </a:rPr>
              <a:t>no </a:t>
            </a:r>
            <a:r>
              <a:rPr lang="es-MX" sz="1600" b="1" dirty="0" smtClean="0">
                <a:solidFill>
                  <a:schemeClr val="tx2"/>
                </a:solidFill>
              </a:rPr>
              <a:t>se traslapan</a:t>
            </a:r>
            <a:r>
              <a:rPr lang="es-MX" sz="1600" dirty="0" smtClean="0"/>
              <a:t>.</a:t>
            </a:r>
          </a:p>
          <a:p>
            <a:pPr marL="400050" lvl="2" indent="-400050" algn="just"/>
            <a:endParaRPr lang="es-MX" sz="1600" dirty="0"/>
          </a:p>
          <a:p>
            <a:pPr marL="400050" lvl="2" indent="-400050" algn="just"/>
            <a:r>
              <a:rPr lang="es-MX" sz="1600" b="1" dirty="0" smtClean="0">
                <a:solidFill>
                  <a:schemeClr val="tx2"/>
                </a:solidFill>
              </a:rPr>
              <a:t>El monto final a pagar por cada Bloque es la suma del Precio de Adjudicación y del Precio de Asignación.</a:t>
            </a:r>
            <a:endParaRPr lang="es-MX" sz="1900" b="1" dirty="0">
              <a:solidFill>
                <a:schemeClr val="tx2"/>
              </a:solidFill>
            </a:endParaRPr>
          </a:p>
          <a:p>
            <a:pPr marL="285750" lvl="2" indent="-285750"/>
            <a:endParaRPr lang="es-MX" sz="1600" dirty="0"/>
          </a:p>
          <a:p>
            <a:pPr marL="285750" lvl="2" indent="-285750"/>
            <a:endParaRPr lang="es-MX" sz="1600" dirty="0"/>
          </a:p>
        </p:txBody>
      </p:sp>
    </p:spTree>
    <p:extLst>
      <p:ext uri="{BB962C8B-B14F-4D97-AF65-F5344CB8AC3E}">
        <p14:creationId xmlns:p14="http://schemas.microsoft.com/office/powerpoint/2010/main" val="756826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6572" y="0"/>
            <a:ext cx="8229600" cy="1118733"/>
          </a:xfrm>
        </p:spPr>
        <p:txBody>
          <a:bodyPr>
            <a:normAutofit/>
          </a:bodyPr>
          <a:lstStyle/>
          <a:p>
            <a:pPr algn="l"/>
            <a:r>
              <a:rPr lang="es-MX" sz="2800" dirty="0" smtClean="0"/>
              <a:t>Valores Mínimos de Referencia e </a:t>
            </a:r>
            <a:r>
              <a:rPr lang="es-MX" sz="2800" dirty="0"/>
              <a:t>Incrementos</a:t>
            </a:r>
          </a:p>
        </p:txBody>
      </p:sp>
      <p:sp>
        <p:nvSpPr>
          <p:cNvPr id="3" name="Marcador de contenido 2"/>
          <p:cNvSpPr>
            <a:spLocks noGrp="1"/>
          </p:cNvSpPr>
          <p:nvPr>
            <p:ph idx="1"/>
          </p:nvPr>
        </p:nvSpPr>
        <p:spPr>
          <a:xfrm>
            <a:off x="291403" y="1132541"/>
            <a:ext cx="8229600" cy="955678"/>
          </a:xfrm>
        </p:spPr>
        <p:txBody>
          <a:bodyPr>
            <a:normAutofit/>
          </a:bodyPr>
          <a:lstStyle/>
          <a:p>
            <a:pPr marL="257175" lvl="1" indent="-257175" algn="just">
              <a:lnSpc>
                <a:spcPct val="110000"/>
              </a:lnSpc>
              <a:buFont typeface="Arial" panose="020B0604020202020204" pitchFamily="34" charset="0"/>
              <a:buChar char="•"/>
            </a:pPr>
            <a:r>
              <a:rPr lang="es-MX" sz="1600" dirty="0" smtClean="0"/>
              <a:t>Para la primera Ronda de Reloj se propone un </a:t>
            </a:r>
            <a:r>
              <a:rPr lang="es-MX" sz="1600" b="1" dirty="0">
                <a:solidFill>
                  <a:schemeClr val="tx2">
                    <a:lumMod val="75000"/>
                  </a:schemeClr>
                </a:solidFill>
              </a:rPr>
              <a:t>Valor Mínimo de Referencia de $350,000,000.00 </a:t>
            </a:r>
            <a:r>
              <a:rPr lang="es-MX" sz="1600" dirty="0"/>
              <a:t>(Trescientos cincuenta millones de pesos 00/100 M.N.) por Bloque como se ilustra en la Tabla </a:t>
            </a:r>
            <a:r>
              <a:rPr lang="es-MX" sz="1600" dirty="0" smtClean="0"/>
              <a:t>siguiente</a:t>
            </a:r>
            <a:r>
              <a:rPr lang="es-MX" sz="1600" dirty="0"/>
              <a:t>:</a:t>
            </a:r>
            <a:endParaRPr lang="es-MX" sz="1600" dirty="0">
              <a:solidFill>
                <a:schemeClr val="accent3">
                  <a:lumMod val="50000"/>
                </a:schemeClr>
              </a:solidFill>
            </a:endParaRP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18</a:t>
            </a:fld>
            <a:endParaRPr lang="es-MX" dirty="0">
              <a:solidFill>
                <a:prstClr val="black">
                  <a:tint val="75000"/>
                </a:prstClr>
              </a:solidFill>
            </a:endParaRPr>
          </a:p>
        </p:txBody>
      </p:sp>
      <p:sp>
        <p:nvSpPr>
          <p:cNvPr id="11" name="Rectangle 1"/>
          <p:cNvSpPr>
            <a:spLocks noChangeArrowheads="1"/>
          </p:cNvSpPr>
          <p:nvPr/>
        </p:nvSpPr>
        <p:spPr bwMode="auto">
          <a:xfrm>
            <a:off x="1862679" y="2086923"/>
            <a:ext cx="50870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MX" altLang="es-MX" sz="1400" b="1" dirty="0" smtClean="0" bmk="_Ref481684003"/>
              <a:t>Valores </a:t>
            </a:r>
            <a:r>
              <a:rPr lang="es-MX" altLang="es-MX" sz="1400" b="1" dirty="0" bmk="_Ref481684003"/>
              <a:t>Mínimos de Referencia por Categoría</a:t>
            </a:r>
            <a:r>
              <a:rPr lang="es-MX" altLang="es-MX" sz="1400" b="1" dirty="0"/>
              <a: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12" name="Rectángulo 11"/>
          <p:cNvSpPr/>
          <p:nvPr/>
        </p:nvSpPr>
        <p:spPr>
          <a:xfrm>
            <a:off x="326572" y="4127746"/>
            <a:ext cx="8228271" cy="1645127"/>
          </a:xfrm>
          <a:prstGeom prst="rect">
            <a:avLst/>
          </a:prstGeom>
        </p:spPr>
        <p:txBody>
          <a:bodyPr vert="horz" lIns="91440" tIns="45720" rIns="91440" bIns="45720" rtlCol="0">
            <a:normAutofit/>
          </a:bodyPr>
          <a:lstStyle/>
          <a:p>
            <a:pPr marL="257175" indent="-257175" algn="just" defTabSz="685800">
              <a:spcBef>
                <a:spcPct val="20000"/>
              </a:spcBef>
              <a:buFont typeface="Arial" panose="020B0604020202020204" pitchFamily="34" charset="0"/>
              <a:buChar char="•"/>
            </a:pPr>
            <a:r>
              <a:rPr lang="es-MX" sz="1600" dirty="0" smtClean="0"/>
              <a:t>Para </a:t>
            </a:r>
            <a:r>
              <a:rPr lang="es-MX" sz="1600" dirty="0"/>
              <a:t>las Rondas de Reloj subsecuentes, </a:t>
            </a:r>
            <a:r>
              <a:rPr lang="es-MX" sz="1600" b="1" dirty="0">
                <a:solidFill>
                  <a:schemeClr val="tx2">
                    <a:lumMod val="75000"/>
                  </a:schemeClr>
                </a:solidFill>
              </a:rPr>
              <a:t>el Precio de Reloj para cada Categoría </a:t>
            </a:r>
            <a:r>
              <a:rPr lang="es-MX" sz="1600" dirty="0"/>
              <a:t>será incrementado si hay un exceso de demanda. </a:t>
            </a:r>
            <a:endParaRPr lang="es-MX" sz="1600" dirty="0" smtClean="0"/>
          </a:p>
          <a:p>
            <a:pPr marL="257175" indent="-257175" algn="just" defTabSz="685800">
              <a:spcBef>
                <a:spcPct val="20000"/>
              </a:spcBef>
              <a:buFont typeface="Arial" panose="020B0604020202020204" pitchFamily="34" charset="0"/>
              <a:buChar char="•"/>
            </a:pPr>
            <a:endParaRPr lang="es-MX" sz="1600" dirty="0"/>
          </a:p>
          <a:p>
            <a:pPr marL="257175" indent="-257175" algn="just" defTabSz="685800">
              <a:spcBef>
                <a:spcPct val="20000"/>
              </a:spcBef>
              <a:buFont typeface="Arial" panose="020B0604020202020204" pitchFamily="34" charset="0"/>
              <a:buChar char="•"/>
            </a:pPr>
            <a:r>
              <a:rPr lang="es-MX" sz="1600" dirty="0" smtClean="0"/>
              <a:t>El </a:t>
            </a:r>
            <a:r>
              <a:rPr lang="es-MX" sz="1600" dirty="0"/>
              <a:t>Instituto </a:t>
            </a:r>
            <a:r>
              <a:rPr lang="es-MX" sz="1600" dirty="0" smtClean="0"/>
              <a:t>prevé que </a:t>
            </a:r>
            <a:r>
              <a:rPr lang="es-MX" sz="1600" dirty="0"/>
              <a:t>el rango para los incrementos mínimos y máximos de </a:t>
            </a:r>
            <a:r>
              <a:rPr lang="es-MX" sz="1600" b="1" dirty="0">
                <a:solidFill>
                  <a:schemeClr val="tx2">
                    <a:lumMod val="75000"/>
                  </a:schemeClr>
                </a:solidFill>
              </a:rPr>
              <a:t>los Precios de Reloj </a:t>
            </a:r>
            <a:r>
              <a:rPr lang="es-MX" sz="1600" b="1" dirty="0" smtClean="0">
                <a:solidFill>
                  <a:schemeClr val="tx2">
                    <a:lumMod val="75000"/>
                  </a:schemeClr>
                </a:solidFill>
              </a:rPr>
              <a:t>esté </a:t>
            </a:r>
            <a:r>
              <a:rPr lang="es-MX" sz="1600" b="1" dirty="0">
                <a:solidFill>
                  <a:schemeClr val="tx2">
                    <a:lumMod val="75000"/>
                  </a:schemeClr>
                </a:solidFill>
              </a:rPr>
              <a:t>entre el 5% y el 15% en cada Categoría</a:t>
            </a:r>
            <a:r>
              <a:rPr lang="es-MX" sz="1600" b="1" dirty="0" smtClean="0">
                <a:solidFill>
                  <a:schemeClr val="tx2">
                    <a:lumMod val="75000"/>
                  </a:schemeClr>
                </a:solidFill>
              </a:rPr>
              <a:t>.</a:t>
            </a:r>
          </a:p>
        </p:txBody>
      </p:sp>
      <p:graphicFrame>
        <p:nvGraphicFramePr>
          <p:cNvPr id="4" name="Tabla 3" descr="TALLER DE MEDIOS IFT 7" title="TALLER DE MEDIOS IFT 7"/>
          <p:cNvGraphicFramePr>
            <a:graphicFrameLocks noGrp="1"/>
          </p:cNvGraphicFramePr>
          <p:nvPr>
            <p:extLst>
              <p:ext uri="{D42A27DB-BD31-4B8C-83A1-F6EECF244321}">
                <p14:modId xmlns:p14="http://schemas.microsoft.com/office/powerpoint/2010/main" val="2198928504"/>
              </p:ext>
            </p:extLst>
          </p:nvPr>
        </p:nvGraphicFramePr>
        <p:xfrm>
          <a:off x="2227828" y="2498943"/>
          <a:ext cx="4356750" cy="1211555"/>
        </p:xfrm>
        <a:graphic>
          <a:graphicData uri="http://schemas.openxmlformats.org/drawingml/2006/table">
            <a:tbl>
              <a:tblPr firstRow="1" firstCol="1" lastRow="1" lastCol="1" bandRow="1" bandCol="1"/>
              <a:tblGrid>
                <a:gridCol w="1207691"/>
                <a:gridCol w="3149059"/>
              </a:tblGrid>
              <a:tr h="456473">
                <a:tc>
                  <a:txBody>
                    <a:bodyPr/>
                    <a:lstStyle/>
                    <a:p>
                      <a:pPr algn="ctr">
                        <a:spcBef>
                          <a:spcPts val="200"/>
                        </a:spcBef>
                        <a:spcAft>
                          <a:spcPts val="0"/>
                        </a:spcAft>
                      </a:pPr>
                      <a:r>
                        <a:rPr lang="es-MX" sz="1000" b="1" dirty="0">
                          <a:solidFill>
                            <a:srgbClr val="FFFFFF"/>
                          </a:solidFill>
                          <a:effectLst/>
                          <a:latin typeface="ITC Avant Garde" panose="020B0402020203020304" pitchFamily="34" charset="0"/>
                          <a:ea typeface="Calibri" panose="020F0502020204030204" pitchFamily="34" charset="0"/>
                          <a:cs typeface="Times New Roman" panose="02020603050405020304" pitchFamily="18" charset="0"/>
                        </a:rPr>
                        <a:t>Categoría</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algn="ctr">
                        <a:spcBef>
                          <a:spcPts val="200"/>
                        </a:spcBef>
                        <a:spcAft>
                          <a:spcPts val="0"/>
                        </a:spcAft>
                      </a:pPr>
                      <a:r>
                        <a:rPr lang="es-MX" sz="1000" b="1" dirty="0" smtClean="0">
                          <a:solidFill>
                            <a:srgbClr val="FFFFFF"/>
                          </a:solidFill>
                          <a:effectLst/>
                          <a:latin typeface="ITC Avant Garde" panose="020B0402020203020304" pitchFamily="34" charset="0"/>
                          <a:ea typeface="Times New Roman" panose="02020603050405020304" pitchFamily="18" charset="0"/>
                          <a:cs typeface="Times New Roman" panose="02020603050405020304" pitchFamily="18" charset="0"/>
                        </a:rPr>
                        <a:t>VMR</a:t>
                      </a:r>
                      <a:r>
                        <a:rPr lang="es-MX" sz="1000" b="1" baseline="0" dirty="0" smtClean="0">
                          <a:solidFill>
                            <a:srgbClr val="FFFFFF"/>
                          </a:solidFill>
                          <a:effectLst/>
                          <a:latin typeface="ITC Avant Garde" panose="020B0402020203020304" pitchFamily="34" charset="0"/>
                          <a:ea typeface="Times New Roman" panose="02020603050405020304" pitchFamily="18" charset="0"/>
                          <a:cs typeface="Times New Roman" panose="02020603050405020304" pitchFamily="18" charset="0"/>
                        </a:rPr>
                        <a:t> por Bloque</a:t>
                      </a:r>
                    </a:p>
                    <a:p>
                      <a:pPr algn="ctr">
                        <a:spcBef>
                          <a:spcPts val="200"/>
                        </a:spcBef>
                        <a:spcAft>
                          <a:spcPts val="0"/>
                        </a:spcAft>
                      </a:pPr>
                      <a:r>
                        <a:rPr lang="es-MX" sz="1000" b="1" baseline="0" dirty="0" smtClean="0">
                          <a:solidFill>
                            <a:srgbClr val="FFFFFF"/>
                          </a:solidFill>
                          <a:effectLst/>
                          <a:latin typeface="ITC Avant Garde" panose="020B0402020203020304" pitchFamily="34" charset="0"/>
                          <a:ea typeface="Times New Roman" panose="02020603050405020304" pitchFamily="18" charset="0"/>
                          <a:cs typeface="Times New Roman" panose="02020603050405020304" pitchFamily="18" charset="0"/>
                        </a:rPr>
                        <a:t>(pesos)</a:t>
                      </a:r>
                      <a:endParaRPr lang="es-MX" sz="10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77541">
                <a:tc>
                  <a:txBody>
                    <a:bodyPr/>
                    <a:lstStyle/>
                    <a:p>
                      <a:pPr algn="ctr">
                        <a:spcBef>
                          <a:spcPts val="200"/>
                        </a:spcBef>
                        <a:spcAft>
                          <a:spcPts val="0"/>
                        </a:spcAft>
                      </a:pPr>
                      <a:r>
                        <a:rPr lang="es-MX" sz="1200" b="1" dirty="0">
                          <a:effectLst/>
                          <a:latin typeface="ITC Avant Garde" panose="020B0402020203020304" pitchFamily="34" charset="0"/>
                          <a:ea typeface="Calibri" panose="020F0502020204030204" pitchFamily="34" charset="0"/>
                          <a:cs typeface="Times New Roman" panose="02020603050405020304" pitchFamily="18" charset="0"/>
                        </a:rPr>
                        <a:t>FDD</a:t>
                      </a:r>
                      <a:endParaRPr lang="es-MX" sz="12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gn="ctr">
                        <a:spcBef>
                          <a:spcPts val="200"/>
                        </a:spcBef>
                        <a:spcAft>
                          <a:spcPts val="0"/>
                        </a:spcAft>
                      </a:pPr>
                      <a:r>
                        <a:rPr lang="es-MX" sz="1200" b="1" dirty="0">
                          <a:effectLst/>
                          <a:latin typeface="ITC Avant Garde" panose="020B0402020203020304" pitchFamily="34" charset="0"/>
                          <a:ea typeface="Calibri" panose="020F0502020204030204" pitchFamily="34" charset="0"/>
                          <a:cs typeface="Times New Roman" panose="02020603050405020304" pitchFamily="18" charset="0"/>
                        </a:rPr>
                        <a:t>350,000,000.00</a:t>
                      </a:r>
                      <a:endParaRPr lang="es-MX" sz="12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77541">
                <a:tc>
                  <a:txBody>
                    <a:bodyPr/>
                    <a:lstStyle/>
                    <a:p>
                      <a:pPr algn="ctr">
                        <a:spcBef>
                          <a:spcPts val="200"/>
                        </a:spcBef>
                        <a:spcAft>
                          <a:spcPts val="0"/>
                        </a:spcAft>
                      </a:pPr>
                      <a:r>
                        <a:rPr lang="es-MX" sz="1200" b="1">
                          <a:effectLst/>
                          <a:latin typeface="ITC Avant Garde" panose="020B0402020203020304" pitchFamily="34" charset="0"/>
                          <a:ea typeface="Calibri" panose="020F0502020204030204" pitchFamily="34" charset="0"/>
                          <a:cs typeface="Times New Roman" panose="02020603050405020304" pitchFamily="18" charset="0"/>
                        </a:rPr>
                        <a:t>TDD</a:t>
                      </a:r>
                      <a:endParaRPr lang="es-MX" sz="12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gn="ctr">
                        <a:spcBef>
                          <a:spcPts val="200"/>
                        </a:spcBef>
                        <a:spcAft>
                          <a:spcPts val="0"/>
                        </a:spcAft>
                      </a:pPr>
                      <a:r>
                        <a:rPr lang="es-MX" sz="1200" b="1" dirty="0">
                          <a:effectLst/>
                          <a:latin typeface="ITC Avant Garde" panose="020B0402020203020304" pitchFamily="34" charset="0"/>
                          <a:ea typeface="Calibri" panose="020F0502020204030204" pitchFamily="34" charset="0"/>
                          <a:cs typeface="Times New Roman" panose="02020603050405020304" pitchFamily="18" charset="0"/>
                        </a:rPr>
                        <a:t>350,000,000.00</a:t>
                      </a:r>
                      <a:endParaRPr lang="es-MX" sz="12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36401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01"/>
            <a:ext cx="8229600" cy="1143000"/>
          </a:xfrm>
        </p:spPr>
        <p:txBody>
          <a:bodyPr>
            <a:normAutofit/>
          </a:bodyPr>
          <a:lstStyle/>
          <a:p>
            <a:pPr algn="l"/>
            <a:r>
              <a:rPr lang="es-MX" sz="2800" dirty="0" smtClean="0"/>
              <a:t>Garantía </a:t>
            </a:r>
            <a:r>
              <a:rPr lang="es-MX" sz="2800" dirty="0"/>
              <a:t>de Seriedad</a:t>
            </a:r>
          </a:p>
        </p:txBody>
      </p:sp>
      <p:sp>
        <p:nvSpPr>
          <p:cNvPr id="3" name="Marcador de contenido 2"/>
          <p:cNvSpPr>
            <a:spLocks noGrp="1"/>
          </p:cNvSpPr>
          <p:nvPr>
            <p:ph idx="1"/>
          </p:nvPr>
        </p:nvSpPr>
        <p:spPr>
          <a:xfrm>
            <a:off x="316522" y="1116299"/>
            <a:ext cx="8546124" cy="5605178"/>
          </a:xfrm>
        </p:spPr>
        <p:txBody>
          <a:bodyPr>
            <a:noAutofit/>
          </a:bodyPr>
          <a:lstStyle/>
          <a:p>
            <a:pPr marL="0" lvl="2" indent="0" algn="just">
              <a:buNone/>
            </a:pPr>
            <a:r>
              <a:rPr lang="es-MX" sz="1600" dirty="0"/>
              <a:t>La Garantía de Seriedad será una </a:t>
            </a:r>
            <a:r>
              <a:rPr lang="es-MX" sz="1600" b="1" dirty="0">
                <a:solidFill>
                  <a:srgbClr val="002060"/>
                </a:solidFill>
              </a:rPr>
              <a:t>carta de crédito stand-by </a:t>
            </a:r>
            <a:r>
              <a:rPr lang="es-MX" sz="1600" dirty="0"/>
              <a:t>a nombre de la Tesorería de la Federación. </a:t>
            </a:r>
            <a:endParaRPr lang="es-MX" sz="1600" dirty="0" smtClean="0"/>
          </a:p>
          <a:p>
            <a:pPr marL="0" lvl="2" indent="0" algn="just">
              <a:buNone/>
            </a:pPr>
            <a:endParaRPr lang="es-MX" sz="1600" dirty="0"/>
          </a:p>
          <a:p>
            <a:pPr marL="257175" lvl="2" indent="-257175" algn="just"/>
            <a:r>
              <a:rPr lang="es-MX" sz="1600" dirty="0"/>
              <a:t>Su entrega será </a:t>
            </a:r>
            <a:r>
              <a:rPr lang="es-MX" sz="1600" b="1" dirty="0">
                <a:solidFill>
                  <a:srgbClr val="002060"/>
                </a:solidFill>
              </a:rPr>
              <a:t>físicamente en el Instituto </a:t>
            </a:r>
            <a:r>
              <a:rPr lang="es-MX" sz="1600" dirty="0"/>
              <a:t>de acuerdo al Calendario de Actividades.</a:t>
            </a:r>
          </a:p>
          <a:p>
            <a:pPr marL="257175" lvl="2" indent="-257175" algn="just"/>
            <a:r>
              <a:rPr lang="es-MX" sz="1600" dirty="0"/>
              <a:t>A fin de estar en condiciones de obtener la </a:t>
            </a:r>
            <a:r>
              <a:rPr lang="es-MX" sz="1600" b="1" dirty="0">
                <a:solidFill>
                  <a:srgbClr val="002060"/>
                </a:solidFill>
              </a:rPr>
              <a:t>Constancia de Participación</a:t>
            </a:r>
            <a:r>
              <a:rPr lang="es-MX" sz="1600" dirty="0"/>
              <a:t>, es necesario entregar una Garantía de </a:t>
            </a:r>
            <a:r>
              <a:rPr lang="es-MX" sz="1600" dirty="0" smtClean="0"/>
              <a:t>Seriedad. </a:t>
            </a:r>
          </a:p>
          <a:p>
            <a:pPr marL="257175" lvl="2" indent="-257175" algn="just"/>
            <a:endParaRPr lang="es-MX" sz="1100" dirty="0" smtClean="0">
              <a:solidFill>
                <a:srgbClr val="0E1107"/>
              </a:solidFill>
            </a:endParaRPr>
          </a:p>
          <a:p>
            <a:pPr lvl="1" algn="just"/>
            <a:r>
              <a:rPr lang="es-MX" sz="1600" dirty="0" smtClean="0">
                <a:solidFill>
                  <a:srgbClr val="0E1107"/>
                </a:solidFill>
              </a:rPr>
              <a:t>La </a:t>
            </a:r>
            <a:r>
              <a:rPr lang="es-MX" sz="1600" b="1" dirty="0" smtClean="0">
                <a:solidFill>
                  <a:srgbClr val="002060"/>
                </a:solidFill>
              </a:rPr>
              <a:t>Garantía de Seriedad es </a:t>
            </a:r>
            <a:r>
              <a:rPr lang="es-MX" sz="1600" b="1" dirty="0">
                <a:solidFill>
                  <a:srgbClr val="002060"/>
                </a:solidFill>
              </a:rPr>
              <a:t>de $700,000,000.00 </a:t>
            </a:r>
            <a:r>
              <a:rPr lang="es-MX" sz="1600" b="1" dirty="0" smtClean="0">
                <a:solidFill>
                  <a:srgbClr val="002060"/>
                </a:solidFill>
              </a:rPr>
              <a:t>pesos.</a:t>
            </a:r>
          </a:p>
          <a:p>
            <a:pPr marL="0" lvl="2" indent="0" algn="just">
              <a:buNone/>
            </a:pPr>
            <a:endParaRPr lang="es-MX" sz="1600" dirty="0" smtClean="0">
              <a:solidFill>
                <a:srgbClr val="0E1107"/>
              </a:solidFill>
            </a:endParaRPr>
          </a:p>
          <a:p>
            <a:pPr marL="0" lvl="2" indent="0" algn="just">
              <a:buNone/>
            </a:pPr>
            <a:r>
              <a:rPr lang="es-MX" sz="1600" dirty="0" smtClean="0"/>
              <a:t>La Garantía de Seriedad será </a:t>
            </a:r>
            <a:r>
              <a:rPr lang="es-MX" sz="1600" b="1" dirty="0" smtClean="0">
                <a:solidFill>
                  <a:schemeClr val="tx2">
                    <a:lumMod val="75000"/>
                  </a:schemeClr>
                </a:solidFill>
              </a:rPr>
              <a:t>actualizada </a:t>
            </a:r>
            <a:r>
              <a:rPr lang="es-MX" sz="1600" dirty="0" smtClean="0"/>
              <a:t>de acuerdo a lo siguiente:</a:t>
            </a:r>
            <a:endParaRPr lang="es-MX" sz="1600" dirty="0"/>
          </a:p>
          <a:p>
            <a:pPr marL="0" lvl="2" indent="0" algn="just">
              <a:buNone/>
            </a:pPr>
            <a:endParaRPr lang="es-MX" sz="1600" b="1" dirty="0">
              <a:solidFill>
                <a:schemeClr val="tx2">
                  <a:lumMod val="75000"/>
                </a:schemeClr>
              </a:solidFill>
            </a:endParaRPr>
          </a:p>
          <a:p>
            <a:pPr marL="285750" lvl="2" indent="-285750" algn="just">
              <a:buFont typeface="Wingdings" panose="05000000000000000000" pitchFamily="2" charset="2"/>
              <a:buChar char="ü"/>
            </a:pPr>
            <a:r>
              <a:rPr lang="es-MX" sz="1600" dirty="0" smtClean="0"/>
              <a:t>A la terminación </a:t>
            </a:r>
            <a:r>
              <a:rPr lang="es-MX" sz="1600" dirty="0"/>
              <a:t>de cualquier Ronda de Reloj, si la Garantía de Seriedad provista por uno o más Participantes </a:t>
            </a:r>
            <a:r>
              <a:rPr lang="es-MX" sz="1600" b="1" dirty="0">
                <a:solidFill>
                  <a:schemeClr val="tx2">
                    <a:lumMod val="75000"/>
                  </a:schemeClr>
                </a:solidFill>
              </a:rPr>
              <a:t>es menor al 20% del total del monto económico asociado a su Oferta </a:t>
            </a:r>
            <a:r>
              <a:rPr lang="es-MX" sz="1600" dirty="0"/>
              <a:t>en dicha ronda, el Instituto suspenderá por un periodo de hasta 5 (cinco) días hábiles el Procedimiento de Presentación de Ofertas </a:t>
            </a:r>
            <a:r>
              <a:rPr lang="es-MX" sz="1600" dirty="0" smtClean="0"/>
              <a:t>para </a:t>
            </a:r>
            <a:r>
              <a:rPr lang="es-MX" sz="1600" dirty="0"/>
              <a:t>que </a:t>
            </a:r>
            <a:r>
              <a:rPr lang="es-MX" sz="1600" dirty="0" smtClean="0"/>
              <a:t>el Participante </a:t>
            </a:r>
            <a:r>
              <a:rPr lang="es-MX" sz="1600" b="1" dirty="0">
                <a:solidFill>
                  <a:schemeClr val="tx2">
                    <a:lumMod val="75000"/>
                  </a:schemeClr>
                </a:solidFill>
              </a:rPr>
              <a:t>actualice al menos al 50% del monto económico asociado a su última </a:t>
            </a:r>
            <a:r>
              <a:rPr lang="es-MX" sz="1600" b="1" dirty="0" smtClean="0">
                <a:solidFill>
                  <a:schemeClr val="tx2">
                    <a:lumMod val="75000"/>
                  </a:schemeClr>
                </a:solidFill>
              </a:rPr>
              <a:t>Oferta</a:t>
            </a:r>
            <a:r>
              <a:rPr lang="es-MX" sz="1600" b="1" dirty="0" smtClean="0"/>
              <a:t>.</a:t>
            </a:r>
          </a:p>
          <a:p>
            <a:pPr marL="285750" lvl="2" indent="-285750" algn="just">
              <a:buFont typeface="Wingdings" panose="05000000000000000000" pitchFamily="2" charset="2"/>
              <a:buChar char="ü"/>
            </a:pPr>
            <a:r>
              <a:rPr lang="es-MX" sz="1600" dirty="0" smtClean="0"/>
              <a:t>Sin embargo, los </a:t>
            </a:r>
            <a:r>
              <a:rPr lang="es-MX" sz="1600" dirty="0"/>
              <a:t>Participantes </a:t>
            </a:r>
            <a:r>
              <a:rPr lang="es-MX" sz="1600" dirty="0" smtClean="0"/>
              <a:t>también pueden </a:t>
            </a:r>
            <a:r>
              <a:rPr lang="es-MX" sz="1600" b="1" dirty="0">
                <a:solidFill>
                  <a:schemeClr val="tx2">
                    <a:lumMod val="75000"/>
                  </a:schemeClr>
                </a:solidFill>
              </a:rPr>
              <a:t>incrementar el monto de su Garantía de </a:t>
            </a:r>
            <a:r>
              <a:rPr lang="es-MX" sz="1600" b="1" dirty="0" smtClean="0">
                <a:solidFill>
                  <a:schemeClr val="tx2">
                    <a:lumMod val="75000"/>
                  </a:schemeClr>
                </a:solidFill>
              </a:rPr>
              <a:t>Seriedad</a:t>
            </a:r>
            <a:r>
              <a:rPr lang="es-MX" sz="1600" dirty="0" smtClean="0"/>
              <a:t> </a:t>
            </a:r>
            <a:r>
              <a:rPr lang="es-MX" sz="1600" b="1" dirty="0">
                <a:solidFill>
                  <a:schemeClr val="tx2">
                    <a:lumMod val="75000"/>
                  </a:schemeClr>
                </a:solidFill>
              </a:rPr>
              <a:t>en cualquier momento </a:t>
            </a:r>
            <a:r>
              <a:rPr lang="es-MX" sz="1600" dirty="0"/>
              <a:t>durante el Procedimiento de Presentación de Ofertas. </a:t>
            </a:r>
          </a:p>
          <a:p>
            <a:pPr marL="285750" lvl="2" indent="-285750" algn="just"/>
            <a:endParaRPr lang="es-MX" sz="1600" dirty="0"/>
          </a:p>
          <a:p>
            <a:pPr marL="0" lvl="2" indent="0" algn="just">
              <a:buNone/>
            </a:pPr>
            <a:endParaRPr lang="es-MX" sz="1600" b="1" dirty="0">
              <a:solidFill>
                <a:srgbClr val="002060"/>
              </a:solidFill>
            </a:endParaRP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19</a:t>
            </a:fld>
            <a:endParaRPr lang="es-MX" dirty="0">
              <a:solidFill>
                <a:prstClr val="black">
                  <a:tint val="75000"/>
                </a:prstClr>
              </a:solidFill>
            </a:endParaRPr>
          </a:p>
        </p:txBody>
      </p:sp>
    </p:spTree>
    <p:extLst>
      <p:ext uri="{BB962C8B-B14F-4D97-AF65-F5344CB8AC3E}">
        <p14:creationId xmlns:p14="http://schemas.microsoft.com/office/powerpoint/2010/main" val="178163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858000" cy="654630"/>
          </a:xfrm>
        </p:spPr>
        <p:txBody>
          <a:bodyPr vert="horz" lIns="91440" tIns="45720" rIns="91440" bIns="45720" rtlCol="0" anchor="ctr">
            <a:noAutofit/>
          </a:bodyPr>
          <a:lstStyle/>
          <a:p>
            <a:pPr algn="l"/>
            <a:r>
              <a:rPr lang="es-MX" sz="2800" dirty="0"/>
              <a:t>Objeto de la Licitación</a:t>
            </a: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2</a:t>
            </a:fld>
            <a:endParaRPr lang="es-MX" dirty="0">
              <a:solidFill>
                <a:prstClr val="black">
                  <a:tint val="75000"/>
                </a:prstClr>
              </a:solidFill>
            </a:endParaRPr>
          </a:p>
        </p:txBody>
      </p:sp>
      <p:sp>
        <p:nvSpPr>
          <p:cNvPr id="22" name="CuadroTexto 21"/>
          <p:cNvSpPr txBox="1"/>
          <p:nvPr/>
        </p:nvSpPr>
        <p:spPr>
          <a:xfrm>
            <a:off x="457200" y="1662700"/>
            <a:ext cx="8229600" cy="1323439"/>
          </a:xfrm>
          <a:prstGeom prst="rect">
            <a:avLst/>
          </a:prstGeom>
          <a:noFill/>
          <a:ln>
            <a:noFill/>
          </a:ln>
        </p:spPr>
        <p:txBody>
          <a:bodyPr wrap="square" rtlCol="0">
            <a:spAutoFit/>
          </a:bodyPr>
          <a:lstStyle/>
          <a:p>
            <a:pPr algn="just"/>
            <a:r>
              <a:rPr lang="es-MX" sz="1600" dirty="0"/>
              <a:t>La Licitación</a:t>
            </a:r>
            <a:r>
              <a:rPr lang="es-MX" sz="1600" b="1" dirty="0">
                <a:solidFill>
                  <a:schemeClr val="tx2">
                    <a:lumMod val="75000"/>
                  </a:schemeClr>
                </a:solidFill>
              </a:rPr>
              <a:t> No. IFT-7 </a:t>
            </a:r>
            <a:r>
              <a:rPr lang="es-MX" sz="1600" dirty="0"/>
              <a:t>tiene por objeto concesionar el uso, aprovechamiento y explotación comercial </a:t>
            </a:r>
            <a:r>
              <a:rPr lang="es-MX" sz="1600" dirty="0" smtClean="0"/>
              <a:t>de hasta </a:t>
            </a:r>
            <a:r>
              <a:rPr lang="es-MX" sz="1600" b="1" dirty="0" smtClean="0">
                <a:solidFill>
                  <a:schemeClr val="tx2">
                    <a:lumMod val="75000"/>
                  </a:schemeClr>
                </a:solidFill>
              </a:rPr>
              <a:t>130 </a:t>
            </a:r>
            <a:r>
              <a:rPr lang="es-MX" sz="1600" b="1" dirty="0">
                <a:solidFill>
                  <a:schemeClr val="tx2">
                    <a:lumMod val="75000"/>
                  </a:schemeClr>
                </a:solidFill>
              </a:rPr>
              <a:t>MHz de </a:t>
            </a:r>
            <a:r>
              <a:rPr lang="es-MX" sz="1600" dirty="0"/>
              <a:t>espectro radioeléctrico disponibles en la banda de frecuencias 2500-2690 MHz (Licitación No. IFT-7), </a:t>
            </a:r>
            <a:r>
              <a:rPr lang="es-MX" sz="1600" b="1" dirty="0">
                <a:solidFill>
                  <a:schemeClr val="tx2">
                    <a:lumMod val="75000"/>
                  </a:schemeClr>
                </a:solidFill>
              </a:rPr>
              <a:t>para la prestación del servicio de acceso inalámbrico móvil</a:t>
            </a:r>
            <a:r>
              <a:rPr lang="es-MX" sz="1600" dirty="0"/>
              <a:t>, contenidos </a:t>
            </a:r>
            <a:r>
              <a:rPr lang="es-MX" sz="1600" dirty="0" smtClean="0"/>
              <a:t>en </a:t>
            </a:r>
            <a:r>
              <a:rPr lang="es-MX" sz="1600" dirty="0"/>
              <a:t>el numeral </a:t>
            </a:r>
            <a:r>
              <a:rPr lang="es-MX" sz="1600" dirty="0" smtClean="0"/>
              <a:t>2.1.1 </a:t>
            </a:r>
            <a:r>
              <a:rPr lang="es-MX" sz="1600" dirty="0"/>
              <a:t>del </a:t>
            </a:r>
            <a:r>
              <a:rPr lang="es-MX" sz="1600" b="1" dirty="0">
                <a:solidFill>
                  <a:schemeClr val="tx2">
                    <a:lumMod val="75000"/>
                  </a:schemeClr>
                </a:solidFill>
              </a:rPr>
              <a:t>Programa Anual de Uso y Aprovechamiento de Bandas de Frecuencias 2015</a:t>
            </a:r>
            <a:r>
              <a:rPr lang="es-MX" sz="1600" b="1" dirty="0" smtClean="0">
                <a:solidFill>
                  <a:schemeClr val="tx2">
                    <a:lumMod val="75000"/>
                  </a:schemeClr>
                </a:solidFill>
              </a:rPr>
              <a:t>.</a:t>
            </a:r>
            <a:endParaRPr lang="es-MX" sz="1600" b="1" dirty="0">
              <a:solidFill>
                <a:schemeClr val="tx2">
                  <a:lumMod val="75000"/>
                </a:schemeClr>
              </a:solidFill>
            </a:endParaRPr>
          </a:p>
        </p:txBody>
      </p:sp>
      <p:sp>
        <p:nvSpPr>
          <p:cNvPr id="6" name="CuadroTexto 5"/>
          <p:cNvSpPr txBox="1"/>
          <p:nvPr/>
        </p:nvSpPr>
        <p:spPr>
          <a:xfrm>
            <a:off x="101148" y="3111058"/>
            <a:ext cx="2413452" cy="2893100"/>
          </a:xfrm>
          <a:prstGeom prst="rect">
            <a:avLst/>
          </a:prstGeom>
          <a:noFill/>
          <a:ln>
            <a:noFill/>
          </a:ln>
        </p:spPr>
        <p:txBody>
          <a:bodyPr wrap="square" rtlCol="0">
            <a:spAutoFit/>
          </a:bodyPr>
          <a:lstStyle/>
          <a:p>
            <a:pPr marL="285750" indent="-285750" algn="just">
              <a:buFont typeface="Wingdings" panose="05000000000000000000" pitchFamily="2" charset="2"/>
              <a:buChar char="ü"/>
            </a:pPr>
            <a:r>
              <a:rPr lang="es-MX" sz="1400" kern="900" dirty="0" smtClean="0"/>
              <a:t>Cobertura Nacional.</a:t>
            </a:r>
          </a:p>
          <a:p>
            <a:pPr algn="just"/>
            <a:endParaRPr lang="es-MX" sz="1400" kern="900" dirty="0" smtClean="0"/>
          </a:p>
          <a:p>
            <a:pPr marL="285750" indent="-285750" algn="just">
              <a:buFont typeface="Wingdings" panose="05000000000000000000" pitchFamily="2" charset="2"/>
              <a:buChar char="ü"/>
            </a:pPr>
            <a:r>
              <a:rPr lang="es-MX" sz="1400" kern="900" dirty="0" smtClean="0"/>
              <a:t>Vigencia de hasta 20 años.</a:t>
            </a:r>
          </a:p>
          <a:p>
            <a:pPr algn="just"/>
            <a:endParaRPr lang="es-MX" sz="1400" kern="900" dirty="0" smtClean="0"/>
          </a:p>
          <a:p>
            <a:pPr marL="285750" indent="-285750" algn="just">
              <a:buFont typeface="Wingdings" panose="05000000000000000000" pitchFamily="2" charset="2"/>
              <a:buChar char="ü"/>
            </a:pPr>
            <a:r>
              <a:rPr lang="es-MX" sz="1400" kern="900" dirty="0" smtClean="0"/>
              <a:t>Los </a:t>
            </a:r>
            <a:r>
              <a:rPr lang="es-MX" sz="1400" kern="900" dirty="0"/>
              <a:t>Participantes a los que se asignen Bloques Categoría </a:t>
            </a:r>
            <a:r>
              <a:rPr lang="es-MX" sz="1400" kern="900" dirty="0" smtClean="0"/>
              <a:t>TDD, podrán </a:t>
            </a:r>
            <a:r>
              <a:rPr lang="es-MX" sz="1400" kern="900" dirty="0"/>
              <a:t>optar por </a:t>
            </a:r>
            <a:r>
              <a:rPr lang="es-MX" sz="1400" i="1" kern="900" dirty="0"/>
              <a:t>diferir</a:t>
            </a:r>
            <a:r>
              <a:rPr lang="es-MX" sz="1400" kern="900" dirty="0"/>
              <a:t> la fecha de inicio </a:t>
            </a:r>
            <a:r>
              <a:rPr lang="es-MX" sz="1400" kern="900" dirty="0" smtClean="0"/>
              <a:t>por </a:t>
            </a:r>
            <a:r>
              <a:rPr lang="es-MX" sz="1400" kern="900" dirty="0"/>
              <a:t>uno o por dos años</a:t>
            </a:r>
            <a:r>
              <a:rPr lang="es-MX" sz="1400" kern="900" dirty="0" smtClean="0"/>
              <a:t>.</a:t>
            </a:r>
          </a:p>
          <a:p>
            <a:pPr marL="285750" indent="-285750" algn="just">
              <a:buFont typeface="Wingdings" panose="05000000000000000000" pitchFamily="2" charset="2"/>
              <a:buChar char="ü"/>
            </a:pPr>
            <a:r>
              <a:rPr lang="es-MX" sz="1400" kern="900" dirty="0" smtClean="0"/>
              <a:t>Se proponen 2 Bandas de Guarda de 5 MHz cada una.</a:t>
            </a:r>
          </a:p>
        </p:txBody>
      </p:sp>
      <p:sp>
        <p:nvSpPr>
          <p:cNvPr id="4" name="Rectángulo 3"/>
          <p:cNvSpPr/>
          <p:nvPr/>
        </p:nvSpPr>
        <p:spPr>
          <a:xfrm>
            <a:off x="3569359" y="3111058"/>
            <a:ext cx="5040923" cy="307777"/>
          </a:xfrm>
          <a:prstGeom prst="rect">
            <a:avLst/>
          </a:prstGeom>
        </p:spPr>
        <p:txBody>
          <a:bodyPr wrap="square">
            <a:spAutoFit/>
          </a:bodyPr>
          <a:lstStyle/>
          <a:p>
            <a:pPr algn="ctr">
              <a:spcAft>
                <a:spcPts val="0"/>
              </a:spcAft>
            </a:pPr>
            <a:r>
              <a:rPr lang="es-MX" sz="1400" b="1" dirty="0" smtClean="0"/>
              <a:t>Banda </a:t>
            </a:r>
            <a:r>
              <a:rPr lang="es-MX" sz="1400" b="1" dirty="0"/>
              <a:t>de 2500 MHz en México– espectro disponible.</a:t>
            </a:r>
          </a:p>
        </p:txBody>
      </p:sp>
      <p:sp>
        <p:nvSpPr>
          <p:cNvPr id="3" name="CuadroTexto 2"/>
          <p:cNvSpPr txBox="1"/>
          <p:nvPr/>
        </p:nvSpPr>
        <p:spPr>
          <a:xfrm>
            <a:off x="427704" y="1021668"/>
            <a:ext cx="8094088" cy="584775"/>
          </a:xfrm>
          <a:prstGeom prst="rect">
            <a:avLst/>
          </a:prstGeom>
          <a:noFill/>
        </p:spPr>
        <p:txBody>
          <a:bodyPr wrap="square" rtlCol="0">
            <a:spAutoFit/>
          </a:bodyPr>
          <a:lstStyle/>
          <a:p>
            <a:pPr algn="just"/>
            <a:r>
              <a:rPr lang="es-MX" sz="1600" dirty="0"/>
              <a:t>Este documento contiene la información y especificaciones que serán sometidos a </a:t>
            </a:r>
            <a:r>
              <a:rPr lang="es-MX" sz="1600" dirty="0" smtClean="0"/>
              <a:t>Opinión Pública.</a:t>
            </a:r>
            <a:endParaRPr lang="es-MX" sz="1600" dirty="0"/>
          </a:p>
        </p:txBody>
      </p:sp>
      <p:pic>
        <p:nvPicPr>
          <p:cNvPr id="9" name="Imagen 8" descr="TALLER DE MEDIOS IFT 7" title="IFT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4174" y="3510493"/>
            <a:ext cx="6026108" cy="2067347"/>
          </a:xfrm>
          <a:prstGeom prst="rect">
            <a:avLst/>
          </a:prstGeom>
          <a:noFill/>
          <a:ln>
            <a:noFill/>
          </a:ln>
        </p:spPr>
      </p:pic>
    </p:spTree>
    <p:extLst>
      <p:ext uri="{BB962C8B-B14F-4D97-AF65-F5344CB8AC3E}">
        <p14:creationId xmlns:p14="http://schemas.microsoft.com/office/powerpoint/2010/main" val="2084305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8517" y="289933"/>
            <a:ext cx="8229600" cy="795454"/>
          </a:xfrm>
        </p:spPr>
        <p:txBody>
          <a:bodyPr>
            <a:normAutofit/>
          </a:bodyPr>
          <a:lstStyle/>
          <a:p>
            <a:pPr algn="l"/>
            <a:r>
              <a:rPr lang="es-MX" sz="3200" dirty="0" smtClean="0"/>
              <a:t>Tiempos y Particularidades de la Licitación</a:t>
            </a:r>
            <a:endParaRPr lang="es-MX" sz="3200" dirty="0"/>
          </a:p>
        </p:txBody>
      </p:sp>
      <p:sp>
        <p:nvSpPr>
          <p:cNvPr id="3" name="Marcador de contenido 2"/>
          <p:cNvSpPr>
            <a:spLocks noGrp="1"/>
          </p:cNvSpPr>
          <p:nvPr>
            <p:ph idx="1"/>
          </p:nvPr>
        </p:nvSpPr>
        <p:spPr>
          <a:xfrm>
            <a:off x="457200" y="1232992"/>
            <a:ext cx="8229600" cy="5297017"/>
          </a:xfrm>
        </p:spPr>
        <p:txBody>
          <a:bodyPr>
            <a:noAutofit/>
          </a:bodyPr>
          <a:lstStyle/>
          <a:p>
            <a:pPr algn="just"/>
            <a:r>
              <a:rPr lang="es-ES" sz="2000" dirty="0"/>
              <a:t>Tiempo de duración</a:t>
            </a:r>
            <a:r>
              <a:rPr lang="es-ES" sz="2000" dirty="0" smtClean="0"/>
              <a:t>:</a:t>
            </a:r>
          </a:p>
          <a:p>
            <a:pPr algn="just"/>
            <a:endParaRPr lang="es-ES" sz="500" dirty="0"/>
          </a:p>
          <a:p>
            <a:pPr lvl="1" algn="just"/>
            <a:r>
              <a:rPr lang="es-ES" sz="1600" b="1" dirty="0" smtClean="0">
                <a:solidFill>
                  <a:srgbClr val="002060"/>
                </a:solidFill>
              </a:rPr>
              <a:t>Septiembre de 2017 </a:t>
            </a:r>
            <a:r>
              <a:rPr lang="es-ES" sz="1600" dirty="0"/>
              <a:t>– </a:t>
            </a:r>
            <a:r>
              <a:rPr lang="es-MX" sz="1600" dirty="0" smtClean="0"/>
              <a:t>Inicio.</a:t>
            </a:r>
            <a:endParaRPr lang="es-ES" sz="1600" b="1" dirty="0" smtClean="0">
              <a:solidFill>
                <a:srgbClr val="002060"/>
              </a:solidFill>
            </a:endParaRPr>
          </a:p>
          <a:p>
            <a:pPr lvl="1" algn="just"/>
            <a:r>
              <a:rPr lang="es-ES" sz="1600" b="1" dirty="0" smtClean="0">
                <a:solidFill>
                  <a:srgbClr val="002060"/>
                </a:solidFill>
              </a:rPr>
              <a:t>Del 28 de febrero al 2 de marzo de 2018</a:t>
            </a:r>
            <a:r>
              <a:rPr lang="es-ES" sz="1600" b="1" dirty="0" smtClean="0">
                <a:solidFill>
                  <a:srgbClr val="FF0000"/>
                </a:solidFill>
              </a:rPr>
              <a:t> </a:t>
            </a:r>
            <a:r>
              <a:rPr lang="es-ES" sz="1600" dirty="0"/>
              <a:t>– </a:t>
            </a:r>
            <a:r>
              <a:rPr lang="es-MX" sz="1600" dirty="0" smtClean="0"/>
              <a:t>Entrega y notificación de Constancias de Participación</a:t>
            </a:r>
            <a:r>
              <a:rPr lang="es-ES" sz="1600" dirty="0" smtClean="0"/>
              <a:t> </a:t>
            </a:r>
            <a:r>
              <a:rPr lang="es-ES" sz="1600" dirty="0"/>
              <a:t>(</a:t>
            </a:r>
            <a:r>
              <a:rPr lang="es-ES" sz="1600" dirty="0" smtClean="0"/>
              <a:t>fechas estimadas).</a:t>
            </a:r>
            <a:endParaRPr lang="es-ES" sz="1600" dirty="0"/>
          </a:p>
          <a:p>
            <a:pPr lvl="1" algn="just"/>
            <a:r>
              <a:rPr lang="es-ES" sz="1600" b="1" dirty="0" smtClean="0">
                <a:solidFill>
                  <a:srgbClr val="002060"/>
                </a:solidFill>
              </a:rPr>
              <a:t>Abril </a:t>
            </a:r>
            <a:r>
              <a:rPr lang="es-ES" sz="1600" b="1" dirty="0">
                <a:solidFill>
                  <a:srgbClr val="002060"/>
                </a:solidFill>
              </a:rPr>
              <a:t>de </a:t>
            </a:r>
            <a:r>
              <a:rPr lang="es-ES" sz="1600" b="1" dirty="0" smtClean="0">
                <a:solidFill>
                  <a:srgbClr val="002060"/>
                </a:solidFill>
              </a:rPr>
              <a:t>2018</a:t>
            </a:r>
            <a:r>
              <a:rPr lang="es-ES" sz="1600" b="1" dirty="0" smtClean="0">
                <a:solidFill>
                  <a:srgbClr val="FF0000"/>
                </a:solidFill>
              </a:rPr>
              <a:t> </a:t>
            </a:r>
            <a:r>
              <a:rPr lang="es-ES" sz="1600" dirty="0"/>
              <a:t>– Notificación de actas de fallo (fecha estimada).</a:t>
            </a:r>
          </a:p>
          <a:p>
            <a:pPr lvl="1" algn="just"/>
            <a:r>
              <a:rPr lang="es-ES" sz="1600" b="1" dirty="0" smtClean="0">
                <a:solidFill>
                  <a:srgbClr val="002060"/>
                </a:solidFill>
              </a:rPr>
              <a:t>Junio de </a:t>
            </a:r>
            <a:r>
              <a:rPr lang="es-ES" sz="1600" b="1" dirty="0">
                <a:solidFill>
                  <a:srgbClr val="002060"/>
                </a:solidFill>
              </a:rPr>
              <a:t>2018 </a:t>
            </a:r>
            <a:r>
              <a:rPr lang="es-ES" sz="1600" dirty="0"/>
              <a:t>– Entrega de títulos de concesión (fecha estimada).</a:t>
            </a:r>
          </a:p>
          <a:p>
            <a:pPr marL="342900" lvl="1" indent="0" algn="just">
              <a:buNone/>
            </a:pPr>
            <a:endParaRPr lang="es-ES" sz="400" dirty="0"/>
          </a:p>
          <a:p>
            <a:pPr algn="just"/>
            <a:r>
              <a:rPr lang="es-ES" sz="2000" dirty="0"/>
              <a:t>Particularidades de la Licitación Pública</a:t>
            </a:r>
            <a:r>
              <a:rPr lang="es-ES" sz="1800" dirty="0"/>
              <a:t>:</a:t>
            </a:r>
          </a:p>
          <a:p>
            <a:pPr lvl="1" algn="just"/>
            <a:r>
              <a:rPr lang="es-ES" sz="1600" dirty="0" smtClean="0"/>
              <a:t>La </a:t>
            </a:r>
            <a:r>
              <a:rPr lang="es-ES" sz="1600" dirty="0"/>
              <a:t>entrega de información y documentación de los </a:t>
            </a:r>
            <a:r>
              <a:rPr lang="es-ES" sz="1600" dirty="0" smtClean="0"/>
              <a:t>interesados y  la </a:t>
            </a:r>
            <a:r>
              <a:rPr lang="es-ES" sz="1600" dirty="0"/>
              <a:t>prevención </a:t>
            </a:r>
            <a:r>
              <a:rPr lang="es-ES" sz="1600" b="1" dirty="0" smtClean="0">
                <a:solidFill>
                  <a:srgbClr val="002060"/>
                </a:solidFill>
              </a:rPr>
              <a:t>serán </a:t>
            </a:r>
            <a:r>
              <a:rPr lang="es-ES" sz="1600" b="1" dirty="0">
                <a:solidFill>
                  <a:srgbClr val="002060"/>
                </a:solidFill>
              </a:rPr>
              <a:t>realizados </a:t>
            </a:r>
            <a:r>
              <a:rPr lang="es-ES" sz="1600" b="1" dirty="0" smtClean="0">
                <a:solidFill>
                  <a:srgbClr val="002060"/>
                </a:solidFill>
              </a:rPr>
              <a:t>en el domicilio del Instituto</a:t>
            </a:r>
            <a:r>
              <a:rPr lang="es-ES" sz="1600" dirty="0" smtClean="0"/>
              <a:t>.</a:t>
            </a:r>
          </a:p>
          <a:p>
            <a:pPr lvl="1" algn="just"/>
            <a:r>
              <a:rPr lang="es-ES" sz="1600" dirty="0" smtClean="0">
                <a:solidFill>
                  <a:srgbClr val="FF0000"/>
                </a:solidFill>
              </a:rPr>
              <a:t>El </a:t>
            </a:r>
            <a:r>
              <a:rPr lang="es-ES" sz="1600" dirty="0">
                <a:solidFill>
                  <a:srgbClr val="FF0000"/>
                </a:solidFill>
              </a:rPr>
              <a:t>procedimiento de presentación de </a:t>
            </a:r>
            <a:r>
              <a:rPr lang="es-ES" sz="1600" dirty="0" smtClean="0">
                <a:solidFill>
                  <a:srgbClr val="FF0000"/>
                </a:solidFill>
              </a:rPr>
              <a:t>ofertas se realizará electrónicamente vía Internet, a través de un Sistema Electrónico de Presentación de Ofertas (SEPRO).</a:t>
            </a:r>
            <a:endParaRPr lang="es-ES" sz="1600" dirty="0"/>
          </a:p>
          <a:p>
            <a:pPr lvl="1" algn="just"/>
            <a:r>
              <a:rPr lang="es-ES" sz="1600" dirty="0"/>
              <a:t>Se contará con una </a:t>
            </a:r>
            <a:r>
              <a:rPr lang="es-ES" sz="1600" b="1" dirty="0">
                <a:solidFill>
                  <a:srgbClr val="002060"/>
                </a:solidFill>
              </a:rPr>
              <a:t>“Mesa de ayuda” </a:t>
            </a:r>
            <a:r>
              <a:rPr lang="es-ES" sz="1600" dirty="0"/>
              <a:t>para prestar asistencia telefónica y electrónica </a:t>
            </a:r>
            <a:r>
              <a:rPr lang="es-ES" sz="1600" dirty="0" smtClean="0"/>
              <a:t>para el </a:t>
            </a:r>
            <a:r>
              <a:rPr lang="es-ES" sz="1600" dirty="0"/>
              <a:t>uso </a:t>
            </a:r>
            <a:r>
              <a:rPr lang="es-ES" sz="1600" dirty="0" smtClean="0"/>
              <a:t>del SEPRO en el Procedimiento de Presentación de Ofertas.</a:t>
            </a:r>
          </a:p>
          <a:p>
            <a:pPr lvl="1" algn="just"/>
            <a:r>
              <a:rPr lang="es-ES" sz="1600" dirty="0" smtClean="0"/>
              <a:t>Para </a:t>
            </a:r>
            <a:r>
              <a:rPr lang="es-ES" sz="1600" dirty="0"/>
              <a:t>la emisión de las constancias de participación será necesario contar con </a:t>
            </a:r>
            <a:r>
              <a:rPr lang="es-ES" sz="1600" b="1" dirty="0">
                <a:solidFill>
                  <a:srgbClr val="002060"/>
                </a:solidFill>
              </a:rPr>
              <a:t>dictámenes favorables en materia técnica-jurídica y de competencia económica.</a:t>
            </a:r>
          </a:p>
          <a:p>
            <a:pPr lvl="1" algn="just"/>
            <a:r>
              <a:rPr lang="es-MX" sz="1600" dirty="0" smtClean="0"/>
              <a:t>El </a:t>
            </a:r>
            <a:r>
              <a:rPr lang="es-MX" sz="1600" dirty="0"/>
              <a:t>Procedimiento de Presentación de Ofertas para la presente Licitación se llevará a cabo mediante un </a:t>
            </a:r>
            <a:r>
              <a:rPr lang="es-MX" sz="1600" b="1" dirty="0">
                <a:solidFill>
                  <a:srgbClr val="002060"/>
                </a:solidFill>
              </a:rPr>
              <a:t>mecanismo de Ofertas con Precios y Rondas de Reloj</a:t>
            </a:r>
            <a:r>
              <a:rPr lang="es-MX" sz="1600" dirty="0"/>
              <a:t>, el cual se realizará en dos Etapas</a:t>
            </a:r>
            <a:r>
              <a:rPr lang="es-MX" sz="1600" dirty="0" smtClean="0"/>
              <a:t>: una de Adjudicación y una de Asignación.</a:t>
            </a:r>
            <a:endParaRPr lang="es-MX" sz="12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3</a:t>
            </a:fld>
            <a:endParaRPr lang="es-MX" dirty="0">
              <a:solidFill>
                <a:prstClr val="black">
                  <a:tint val="75000"/>
                </a:prstClr>
              </a:solidFill>
            </a:endParaRPr>
          </a:p>
        </p:txBody>
      </p:sp>
    </p:spTree>
    <p:extLst>
      <p:ext uri="{BB962C8B-B14F-4D97-AF65-F5344CB8AC3E}">
        <p14:creationId xmlns:p14="http://schemas.microsoft.com/office/powerpoint/2010/main" val="189578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135" y="247099"/>
            <a:ext cx="7500858" cy="979979"/>
          </a:xfrm>
        </p:spPr>
        <p:txBody>
          <a:bodyPr>
            <a:normAutofit/>
          </a:bodyPr>
          <a:lstStyle/>
          <a:p>
            <a:pPr algn="l"/>
            <a:r>
              <a:rPr lang="es-MX" sz="2800" dirty="0" smtClean="0"/>
              <a:t>Cronograma </a:t>
            </a:r>
            <a:r>
              <a:rPr lang="es-MX" sz="2800" dirty="0"/>
              <a:t>Licitación </a:t>
            </a:r>
            <a:r>
              <a:rPr lang="es-MX" sz="2800" dirty="0" smtClean="0"/>
              <a:t>IFT-7</a:t>
            </a:r>
            <a:endParaRPr lang="es-MX" sz="1050" i="1" dirty="0"/>
          </a:p>
        </p:txBody>
      </p:sp>
      <p:sp>
        <p:nvSpPr>
          <p:cNvPr id="7" name="Marcador de número de diapositiva 4"/>
          <p:cNvSpPr txBox="1">
            <a:spLocks/>
          </p:cNvSpPr>
          <p:nvPr/>
        </p:nvSpPr>
        <p:spPr>
          <a:xfrm>
            <a:off x="7200852" y="6329029"/>
            <a:ext cx="1600200" cy="273844"/>
          </a:xfrm>
          <a:prstGeom prst="rect">
            <a:avLst/>
          </a:prstGeom>
        </p:spPr>
        <p:txBody>
          <a:bodyPr vert="horz" lIns="68580" tIns="34290" rIns="68580" bIns="34290" rtlCol="0" anchor="ctr"/>
          <a:lstStyle>
            <a:defPPr>
              <a:defRPr lang="es-MX"/>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7C12FCB-B849-4848-A682-BC4D64F60B9F}" type="slidenum">
              <a:rPr lang="es-MX" sz="1000">
                <a:solidFill>
                  <a:prstClr val="black">
                    <a:tint val="75000"/>
                  </a:prstClr>
                </a:solidFill>
              </a:rPr>
              <a:pPr/>
              <a:t>4</a:t>
            </a:fld>
            <a:endParaRPr lang="es-MX" sz="1000" dirty="0">
              <a:solidFill>
                <a:prstClr val="black">
                  <a:tint val="75000"/>
                </a:prstClr>
              </a:solidFill>
            </a:endParaRPr>
          </a:p>
        </p:txBody>
      </p:sp>
      <p:cxnSp>
        <p:nvCxnSpPr>
          <p:cNvPr id="57" name="Conector recto de flecha 56" descr="TALLER DE MEDIOS IFT 7" title="TALLER DE MEDIOS IFT 7"/>
          <p:cNvCxnSpPr/>
          <p:nvPr/>
        </p:nvCxnSpPr>
        <p:spPr>
          <a:xfrm>
            <a:off x="1628836" y="3977295"/>
            <a:ext cx="21257" cy="74664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0" name="CuadroTexto 109"/>
          <p:cNvSpPr txBox="1"/>
          <p:nvPr/>
        </p:nvSpPr>
        <p:spPr>
          <a:xfrm rot="17650100">
            <a:off x="-665625" y="2171502"/>
            <a:ext cx="3699628" cy="400110"/>
          </a:xfrm>
          <a:prstGeom prst="rect">
            <a:avLst/>
          </a:prstGeom>
          <a:noFill/>
          <a:ln>
            <a:noFill/>
          </a:ln>
        </p:spPr>
        <p:txBody>
          <a:bodyPr wrap="square" rtlCol="0">
            <a:spAutoFit/>
          </a:bodyPr>
          <a:lstStyle/>
          <a:p>
            <a:r>
              <a:rPr lang="es-MX" sz="1000" dirty="0" smtClean="0">
                <a:solidFill>
                  <a:srgbClr val="0070C0"/>
                </a:solidFill>
              </a:rPr>
              <a:t>Del 2 al 13 de octubre</a:t>
            </a:r>
          </a:p>
          <a:p>
            <a:r>
              <a:rPr lang="es-MX" sz="1000" b="1" dirty="0" smtClean="0">
                <a:solidFill>
                  <a:srgbClr val="002060"/>
                </a:solidFill>
              </a:rPr>
              <a:t>Preguntas </a:t>
            </a:r>
            <a:r>
              <a:rPr lang="es-MX" sz="1000" b="1" dirty="0">
                <a:solidFill>
                  <a:srgbClr val="002060"/>
                </a:solidFill>
              </a:rPr>
              <a:t>sobre las </a:t>
            </a:r>
            <a:r>
              <a:rPr lang="es-MX" sz="1000" b="1" dirty="0" smtClean="0">
                <a:solidFill>
                  <a:srgbClr val="002060"/>
                </a:solidFill>
              </a:rPr>
              <a:t>Bases.</a:t>
            </a:r>
            <a:endParaRPr lang="es-MX" sz="1000" b="1" dirty="0">
              <a:solidFill>
                <a:srgbClr val="002060"/>
              </a:solidFill>
            </a:endParaRPr>
          </a:p>
        </p:txBody>
      </p:sp>
      <p:sp>
        <p:nvSpPr>
          <p:cNvPr id="156" name="CuadroTexto 155"/>
          <p:cNvSpPr txBox="1"/>
          <p:nvPr/>
        </p:nvSpPr>
        <p:spPr>
          <a:xfrm rot="17650100">
            <a:off x="598508" y="2256401"/>
            <a:ext cx="3436506" cy="400110"/>
          </a:xfrm>
          <a:prstGeom prst="rect">
            <a:avLst/>
          </a:prstGeom>
          <a:noFill/>
          <a:ln>
            <a:noFill/>
          </a:ln>
        </p:spPr>
        <p:txBody>
          <a:bodyPr wrap="square" rtlCol="0">
            <a:spAutoFit/>
          </a:bodyPr>
          <a:lstStyle/>
          <a:p>
            <a:r>
              <a:rPr lang="es-MX" sz="1000" dirty="0" smtClean="0">
                <a:solidFill>
                  <a:srgbClr val="0070C0"/>
                </a:solidFill>
              </a:rPr>
              <a:t>3 de noviembre</a:t>
            </a:r>
          </a:p>
          <a:p>
            <a:r>
              <a:rPr lang="es-MX" sz="1000" b="1" dirty="0" smtClean="0">
                <a:solidFill>
                  <a:srgbClr val="002060"/>
                </a:solidFill>
              </a:rPr>
              <a:t>Publicación de respuestas.</a:t>
            </a:r>
            <a:endParaRPr lang="es-MX" sz="1000" b="1" dirty="0">
              <a:solidFill>
                <a:srgbClr val="002060"/>
              </a:solidFill>
            </a:endParaRPr>
          </a:p>
        </p:txBody>
      </p:sp>
      <p:cxnSp>
        <p:nvCxnSpPr>
          <p:cNvPr id="160" name="Conector recto de flecha 159" descr="TALLER DE MEDIOS IFT 7" title="TALLER DE MEDIOS IFT 7"/>
          <p:cNvCxnSpPr/>
          <p:nvPr/>
        </p:nvCxnSpPr>
        <p:spPr>
          <a:xfrm>
            <a:off x="446058" y="3997675"/>
            <a:ext cx="25395" cy="65728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0" name="CuadroTexto 169"/>
          <p:cNvSpPr txBox="1"/>
          <p:nvPr/>
        </p:nvSpPr>
        <p:spPr>
          <a:xfrm rot="17650100">
            <a:off x="4719599" y="2114348"/>
            <a:ext cx="3959884" cy="400110"/>
          </a:xfrm>
          <a:prstGeom prst="rect">
            <a:avLst/>
          </a:prstGeom>
          <a:noFill/>
        </p:spPr>
        <p:txBody>
          <a:bodyPr wrap="square" rtlCol="0">
            <a:spAutoFit/>
          </a:bodyPr>
          <a:lstStyle/>
          <a:p>
            <a:r>
              <a:rPr lang="es-MX" sz="1000" dirty="0" smtClean="0">
                <a:solidFill>
                  <a:srgbClr val="0070C0"/>
                </a:solidFill>
              </a:rPr>
              <a:t>23 de febrero de 2018</a:t>
            </a:r>
          </a:p>
          <a:p>
            <a:r>
              <a:rPr lang="es-MX" sz="1000" b="1" dirty="0" smtClean="0">
                <a:solidFill>
                  <a:srgbClr val="002060"/>
                </a:solidFill>
              </a:rPr>
              <a:t>Publicación del calendario de entrega de  </a:t>
            </a:r>
            <a:r>
              <a:rPr lang="es-MX" sz="1000" b="1" dirty="0">
                <a:solidFill>
                  <a:srgbClr val="002060"/>
                </a:solidFill>
              </a:rPr>
              <a:t>c</a:t>
            </a:r>
            <a:r>
              <a:rPr lang="es-MX" sz="1000" b="1" dirty="0" smtClean="0">
                <a:solidFill>
                  <a:srgbClr val="002060"/>
                </a:solidFill>
              </a:rPr>
              <a:t>onstancias de participación.</a:t>
            </a:r>
            <a:endParaRPr lang="es-MX" sz="1000" b="1" dirty="0">
              <a:solidFill>
                <a:srgbClr val="002060"/>
              </a:solidFill>
            </a:endParaRPr>
          </a:p>
        </p:txBody>
      </p:sp>
      <p:sp>
        <p:nvSpPr>
          <p:cNvPr id="171" name="CuadroTexto 170"/>
          <p:cNvSpPr txBox="1"/>
          <p:nvPr/>
        </p:nvSpPr>
        <p:spPr>
          <a:xfrm rot="17650100">
            <a:off x="2536838" y="2377671"/>
            <a:ext cx="3255191" cy="400110"/>
          </a:xfrm>
          <a:prstGeom prst="rect">
            <a:avLst/>
          </a:prstGeom>
          <a:noFill/>
          <a:ln>
            <a:noFill/>
          </a:ln>
        </p:spPr>
        <p:txBody>
          <a:bodyPr wrap="square" rtlCol="0">
            <a:spAutoFit/>
          </a:bodyPr>
          <a:lstStyle/>
          <a:p>
            <a:r>
              <a:rPr lang="es-MX" sz="1000" dirty="0">
                <a:solidFill>
                  <a:srgbClr val="0070C0"/>
                </a:solidFill>
              </a:rPr>
              <a:t> </a:t>
            </a:r>
            <a:r>
              <a:rPr lang="es-MX" sz="1000" dirty="0" smtClean="0">
                <a:solidFill>
                  <a:srgbClr val="0070C0"/>
                </a:solidFill>
              </a:rPr>
              <a:t>Del 18 al 20 de diciembre </a:t>
            </a:r>
          </a:p>
          <a:p>
            <a:r>
              <a:rPr lang="es-MX" sz="1000" b="1" dirty="0" smtClean="0">
                <a:solidFill>
                  <a:srgbClr val="002060"/>
                </a:solidFill>
              </a:rPr>
              <a:t>Prevención.</a:t>
            </a:r>
            <a:endParaRPr lang="es-MX" sz="1000" b="1" dirty="0">
              <a:solidFill>
                <a:srgbClr val="002060"/>
              </a:solidFill>
            </a:endParaRPr>
          </a:p>
        </p:txBody>
      </p:sp>
      <p:cxnSp>
        <p:nvCxnSpPr>
          <p:cNvPr id="185" name="Conector recto de flecha 184" descr="TALLER DE MEDIOS IFT 7" title="TALLER DE MEDIOS IFT 7"/>
          <p:cNvCxnSpPr/>
          <p:nvPr/>
        </p:nvCxnSpPr>
        <p:spPr>
          <a:xfrm flipH="1">
            <a:off x="6307961" y="3997675"/>
            <a:ext cx="7418" cy="67274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8" name="CuadroTexto 197"/>
          <p:cNvSpPr txBox="1"/>
          <p:nvPr/>
        </p:nvSpPr>
        <p:spPr>
          <a:xfrm rot="17338144">
            <a:off x="7404470" y="2737487"/>
            <a:ext cx="2433797" cy="400110"/>
          </a:xfrm>
          <a:prstGeom prst="rect">
            <a:avLst/>
          </a:prstGeom>
          <a:noFill/>
          <a:ln>
            <a:noFill/>
          </a:ln>
        </p:spPr>
        <p:txBody>
          <a:bodyPr wrap="square" rtlCol="0">
            <a:spAutoFit/>
          </a:bodyPr>
          <a:lstStyle/>
          <a:p>
            <a:r>
              <a:rPr lang="es-MX" sz="1000" dirty="0" smtClean="0">
                <a:solidFill>
                  <a:srgbClr val="0070C0"/>
                </a:solidFill>
              </a:rPr>
              <a:t>Abril de 2018</a:t>
            </a:r>
          </a:p>
          <a:p>
            <a:r>
              <a:rPr lang="es-MX" sz="1000" b="1" dirty="0" smtClean="0">
                <a:solidFill>
                  <a:srgbClr val="002060"/>
                </a:solidFill>
              </a:rPr>
              <a:t>Notificación de actas de fallo.</a:t>
            </a:r>
            <a:endParaRPr lang="es-MX" sz="1000" b="1" dirty="0">
              <a:solidFill>
                <a:srgbClr val="002060"/>
              </a:solidFill>
            </a:endParaRPr>
          </a:p>
        </p:txBody>
      </p:sp>
      <p:sp>
        <p:nvSpPr>
          <p:cNvPr id="65" name="CuadroTexto 64"/>
          <p:cNvSpPr txBox="1"/>
          <p:nvPr/>
        </p:nvSpPr>
        <p:spPr>
          <a:xfrm rot="17650100">
            <a:off x="1466715" y="2069873"/>
            <a:ext cx="3701631" cy="400110"/>
          </a:xfrm>
          <a:prstGeom prst="rect">
            <a:avLst/>
          </a:prstGeom>
          <a:noFill/>
          <a:ln>
            <a:noFill/>
          </a:ln>
        </p:spPr>
        <p:txBody>
          <a:bodyPr wrap="square" rtlCol="0">
            <a:spAutoFit/>
          </a:bodyPr>
          <a:lstStyle/>
          <a:p>
            <a:r>
              <a:rPr lang="es-MX" sz="1000" dirty="0">
                <a:solidFill>
                  <a:srgbClr val="0070C0"/>
                </a:solidFill>
              </a:rPr>
              <a:t> </a:t>
            </a:r>
            <a:r>
              <a:rPr lang="es-MX" sz="1000" dirty="0" smtClean="0">
                <a:solidFill>
                  <a:srgbClr val="0070C0"/>
                </a:solidFill>
              </a:rPr>
              <a:t>Del 13 de noviembre al 1 diciembre</a:t>
            </a:r>
          </a:p>
          <a:p>
            <a:r>
              <a:rPr lang="es-MX" sz="1000" b="1" dirty="0" smtClean="0">
                <a:solidFill>
                  <a:srgbClr val="002060"/>
                </a:solidFill>
              </a:rPr>
              <a:t>Primera </a:t>
            </a:r>
            <a:r>
              <a:rPr lang="es-MX" sz="1000" b="1" dirty="0">
                <a:solidFill>
                  <a:srgbClr val="002060"/>
                </a:solidFill>
              </a:rPr>
              <a:t>entrega de información.</a:t>
            </a:r>
          </a:p>
        </p:txBody>
      </p:sp>
      <p:sp>
        <p:nvSpPr>
          <p:cNvPr id="55" name="CuadroTexto 54"/>
          <p:cNvSpPr txBox="1"/>
          <p:nvPr/>
        </p:nvSpPr>
        <p:spPr>
          <a:xfrm rot="17650100">
            <a:off x="3573051" y="2127779"/>
            <a:ext cx="3782884" cy="400110"/>
          </a:xfrm>
          <a:prstGeom prst="rect">
            <a:avLst/>
          </a:prstGeom>
          <a:noFill/>
          <a:ln>
            <a:noFill/>
          </a:ln>
        </p:spPr>
        <p:txBody>
          <a:bodyPr wrap="square" rtlCol="0">
            <a:spAutoFit/>
          </a:bodyPr>
          <a:lstStyle/>
          <a:p>
            <a:r>
              <a:rPr lang="es-MX" sz="1000" dirty="0">
                <a:solidFill>
                  <a:srgbClr val="0070C0"/>
                </a:solidFill>
              </a:rPr>
              <a:t> </a:t>
            </a:r>
            <a:r>
              <a:rPr lang="es-MX" sz="1000" dirty="0" smtClean="0">
                <a:solidFill>
                  <a:srgbClr val="0070C0"/>
                </a:solidFill>
              </a:rPr>
              <a:t>Del 8 al 19 de enero de 2018</a:t>
            </a:r>
          </a:p>
          <a:p>
            <a:r>
              <a:rPr lang="es-MX" sz="1000" b="1" dirty="0" smtClean="0">
                <a:solidFill>
                  <a:srgbClr val="002060"/>
                </a:solidFill>
              </a:rPr>
              <a:t>Periodo de segunda entrega de información</a:t>
            </a:r>
            <a:endParaRPr lang="es-MX" sz="1000" b="1" dirty="0">
              <a:solidFill>
                <a:srgbClr val="002060"/>
              </a:solidFill>
            </a:endParaRPr>
          </a:p>
        </p:txBody>
      </p:sp>
      <p:cxnSp>
        <p:nvCxnSpPr>
          <p:cNvPr id="53" name="Conector recto de flecha 52" descr="TALLER DE MEDIOS IFT 7" title="TALLER DE MEDIOS IFT 7"/>
          <p:cNvCxnSpPr/>
          <p:nvPr/>
        </p:nvCxnSpPr>
        <p:spPr>
          <a:xfrm>
            <a:off x="2516399" y="3877808"/>
            <a:ext cx="21257" cy="74664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ector recto de flecha 60" descr="TALLER DE MEDIOS IFT 7" title="TALLER DE MEDIOS IFT 7"/>
          <p:cNvCxnSpPr/>
          <p:nvPr/>
        </p:nvCxnSpPr>
        <p:spPr>
          <a:xfrm>
            <a:off x="3520961" y="3998810"/>
            <a:ext cx="21257" cy="74664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ector recto de flecha 68" descr="TALLER DE MEDIOS IFT 7" title="TALLER DE MEDIOS IFT 7"/>
          <p:cNvCxnSpPr/>
          <p:nvPr/>
        </p:nvCxnSpPr>
        <p:spPr>
          <a:xfrm>
            <a:off x="4611874" y="3958251"/>
            <a:ext cx="21257" cy="746643"/>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ector recto de flecha 76" descr="TALLER DE MEDIOS IFT 7" title="TALLER DE MEDIOS IFT 7"/>
          <p:cNvCxnSpPr/>
          <p:nvPr/>
        </p:nvCxnSpPr>
        <p:spPr>
          <a:xfrm>
            <a:off x="6015336" y="4126098"/>
            <a:ext cx="20329" cy="61096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6" name="CuadroTexto 45"/>
          <p:cNvSpPr txBox="1"/>
          <p:nvPr/>
        </p:nvSpPr>
        <p:spPr>
          <a:xfrm rot="17650100">
            <a:off x="5535805" y="2054355"/>
            <a:ext cx="3920342" cy="400110"/>
          </a:xfrm>
          <a:prstGeom prst="rect">
            <a:avLst/>
          </a:prstGeom>
          <a:noFill/>
          <a:ln>
            <a:noFill/>
          </a:ln>
        </p:spPr>
        <p:txBody>
          <a:bodyPr wrap="square" rtlCol="0">
            <a:spAutoFit/>
          </a:bodyPr>
          <a:lstStyle/>
          <a:p>
            <a:r>
              <a:rPr lang="es-MX" sz="1000" dirty="0">
                <a:solidFill>
                  <a:srgbClr val="0070C0"/>
                </a:solidFill>
              </a:rPr>
              <a:t> </a:t>
            </a:r>
            <a:r>
              <a:rPr lang="es-MX" sz="1000" dirty="0" smtClean="0">
                <a:solidFill>
                  <a:srgbClr val="0070C0"/>
                </a:solidFill>
              </a:rPr>
              <a:t>Del 5 al 9 de marzo de 2018 </a:t>
            </a:r>
          </a:p>
          <a:p>
            <a:r>
              <a:rPr lang="es-MX" sz="1000" b="1" dirty="0" smtClean="0">
                <a:solidFill>
                  <a:srgbClr val="002060"/>
                </a:solidFill>
              </a:rPr>
              <a:t>Sesiones de práctica.</a:t>
            </a:r>
            <a:endParaRPr lang="es-MX" sz="1000" b="1" dirty="0">
              <a:solidFill>
                <a:srgbClr val="002060"/>
              </a:solidFill>
            </a:endParaRPr>
          </a:p>
        </p:txBody>
      </p:sp>
      <p:sp>
        <p:nvSpPr>
          <p:cNvPr id="47" name="CuadroTexto 46"/>
          <p:cNvSpPr txBox="1"/>
          <p:nvPr/>
        </p:nvSpPr>
        <p:spPr>
          <a:xfrm rot="17650100">
            <a:off x="5328661" y="2320302"/>
            <a:ext cx="3404239" cy="400110"/>
          </a:xfrm>
          <a:prstGeom prst="rect">
            <a:avLst/>
          </a:prstGeom>
          <a:noFill/>
        </p:spPr>
        <p:txBody>
          <a:bodyPr wrap="square" rtlCol="0">
            <a:spAutoFit/>
          </a:bodyPr>
          <a:lstStyle/>
          <a:p>
            <a:r>
              <a:rPr lang="es-MX" sz="1000" dirty="0" smtClean="0">
                <a:solidFill>
                  <a:srgbClr val="0070C0"/>
                </a:solidFill>
              </a:rPr>
              <a:t>Del 28 de febrero al 2 de marzo de 2018 </a:t>
            </a:r>
          </a:p>
          <a:p>
            <a:r>
              <a:rPr lang="es-MX" sz="1000" b="1" dirty="0" smtClean="0">
                <a:solidFill>
                  <a:srgbClr val="002060"/>
                </a:solidFill>
              </a:rPr>
              <a:t>Entrega de constancias de participación.</a:t>
            </a:r>
            <a:endParaRPr lang="es-MX" sz="1000" b="1" dirty="0">
              <a:solidFill>
                <a:srgbClr val="002060"/>
              </a:solidFill>
            </a:endParaRPr>
          </a:p>
        </p:txBody>
      </p:sp>
      <p:cxnSp>
        <p:nvCxnSpPr>
          <p:cNvPr id="54" name="Conector recto de flecha 53" descr="TALLER DE MEDIOS IFT 7" title="TALLER DE MEDIOS IFT 7"/>
          <p:cNvCxnSpPr/>
          <p:nvPr/>
        </p:nvCxnSpPr>
        <p:spPr>
          <a:xfrm>
            <a:off x="8283632" y="4058517"/>
            <a:ext cx="16318" cy="66542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2" name="CuadroTexto 61"/>
          <p:cNvSpPr txBox="1"/>
          <p:nvPr/>
        </p:nvSpPr>
        <p:spPr>
          <a:xfrm rot="17650100">
            <a:off x="5850532" y="2074245"/>
            <a:ext cx="3920342" cy="400110"/>
          </a:xfrm>
          <a:prstGeom prst="rect">
            <a:avLst/>
          </a:prstGeom>
          <a:noFill/>
          <a:ln>
            <a:noFill/>
          </a:ln>
        </p:spPr>
        <p:txBody>
          <a:bodyPr wrap="square" rtlCol="0">
            <a:spAutoFit/>
          </a:bodyPr>
          <a:lstStyle/>
          <a:p>
            <a:r>
              <a:rPr lang="es-MX" sz="1000" dirty="0" smtClean="0">
                <a:solidFill>
                  <a:srgbClr val="0070C0"/>
                </a:solidFill>
              </a:rPr>
              <a:t>12 de marzo de 2018</a:t>
            </a:r>
          </a:p>
          <a:p>
            <a:r>
              <a:rPr lang="es-MX" sz="1000" b="1" dirty="0" smtClean="0">
                <a:solidFill>
                  <a:srgbClr val="002060"/>
                </a:solidFill>
              </a:rPr>
              <a:t>Inicio del Procedimiento de Presentación de </a:t>
            </a:r>
            <a:r>
              <a:rPr lang="es-MX" sz="1000" b="1" dirty="0">
                <a:solidFill>
                  <a:srgbClr val="002060"/>
                </a:solidFill>
              </a:rPr>
              <a:t>Ofertas.</a:t>
            </a:r>
          </a:p>
        </p:txBody>
      </p:sp>
      <p:cxnSp>
        <p:nvCxnSpPr>
          <p:cNvPr id="17" name="Conector recto de flecha 16" descr="TALLER DE MEDIOS IFT 7" title="TALLER DE MEDIOS IFT 7"/>
          <p:cNvCxnSpPr/>
          <p:nvPr/>
        </p:nvCxnSpPr>
        <p:spPr>
          <a:xfrm flipV="1">
            <a:off x="319050" y="4697343"/>
            <a:ext cx="294685" cy="580"/>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3" name="Conector recto de flecha 62" descr="V" title="TALLER DE MEDIOS IFT 7"/>
          <p:cNvCxnSpPr/>
          <p:nvPr/>
        </p:nvCxnSpPr>
        <p:spPr>
          <a:xfrm>
            <a:off x="2209163" y="4697923"/>
            <a:ext cx="669660" cy="0"/>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5" name="Conector recto de flecha 74" descr="TALLER DE MEDIOS IFT 7" title="TALLER DE MEDIOS IFT 7"/>
          <p:cNvCxnSpPr/>
          <p:nvPr/>
        </p:nvCxnSpPr>
        <p:spPr>
          <a:xfrm flipV="1">
            <a:off x="4503725" y="4718989"/>
            <a:ext cx="233157" cy="1161"/>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9" name="Conector recto de flecha 48" descr="TALLER DE MEDIOS IFT 7" title="TALLER DE MEDIOS IFT 7"/>
          <p:cNvCxnSpPr/>
          <p:nvPr/>
        </p:nvCxnSpPr>
        <p:spPr>
          <a:xfrm flipV="1">
            <a:off x="6183246" y="4716653"/>
            <a:ext cx="233157" cy="1161"/>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0" name="Conector recto de flecha 49" descr="TALLER DE MEDIOS IFT 7" title="TALLER DE MEDIOS IFT 7"/>
          <p:cNvCxnSpPr/>
          <p:nvPr/>
        </p:nvCxnSpPr>
        <p:spPr>
          <a:xfrm flipV="1">
            <a:off x="6594562" y="4717814"/>
            <a:ext cx="226268" cy="3894"/>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0" name="Conector recto de flecha 69" descr="TALLER DE MEDIOS IFT 7" title="TALLER DE MEDIOS IFT 7"/>
          <p:cNvCxnSpPr/>
          <p:nvPr/>
        </p:nvCxnSpPr>
        <p:spPr>
          <a:xfrm flipV="1">
            <a:off x="8194563" y="4749585"/>
            <a:ext cx="221092" cy="6329"/>
          </a:xfrm>
          <a:prstGeom prst="straightConnector1">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8" name="Rectángulo redondeado 87"/>
          <p:cNvSpPr/>
          <p:nvPr/>
        </p:nvSpPr>
        <p:spPr>
          <a:xfrm>
            <a:off x="244609" y="4782610"/>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Octubre</a:t>
            </a:r>
            <a:endParaRPr lang="es-MX" sz="1100" dirty="0"/>
          </a:p>
        </p:txBody>
      </p:sp>
      <p:sp>
        <p:nvSpPr>
          <p:cNvPr id="89" name="Rectángulo redondeado 88"/>
          <p:cNvSpPr/>
          <p:nvPr/>
        </p:nvSpPr>
        <p:spPr>
          <a:xfrm>
            <a:off x="1477889" y="4782610"/>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Noviembre</a:t>
            </a:r>
            <a:endParaRPr lang="es-MX" sz="1100" dirty="0"/>
          </a:p>
        </p:txBody>
      </p:sp>
      <p:cxnSp>
        <p:nvCxnSpPr>
          <p:cNvPr id="90" name="Conector recto de flecha 89" descr="TALLER DE MEDIOS IFT 7" title="TALLER DE MEDIOS IFT 7"/>
          <p:cNvCxnSpPr/>
          <p:nvPr/>
        </p:nvCxnSpPr>
        <p:spPr>
          <a:xfrm flipH="1">
            <a:off x="6723440" y="4025181"/>
            <a:ext cx="7418" cy="67274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Conector recto de flecha 90" descr="TALLER DE MEDIOS IFT 7" title="TALLER DE MEDIOS IFT 7"/>
          <p:cNvCxnSpPr/>
          <p:nvPr/>
        </p:nvCxnSpPr>
        <p:spPr>
          <a:xfrm flipH="1">
            <a:off x="7018303" y="4032153"/>
            <a:ext cx="7418" cy="67274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8" name="CuadroTexto 17"/>
          <p:cNvSpPr txBox="1"/>
          <p:nvPr/>
        </p:nvSpPr>
        <p:spPr>
          <a:xfrm>
            <a:off x="208987" y="5702728"/>
            <a:ext cx="4424609" cy="523220"/>
          </a:xfrm>
          <a:prstGeom prst="rect">
            <a:avLst/>
          </a:prstGeom>
          <a:noFill/>
        </p:spPr>
        <p:txBody>
          <a:bodyPr wrap="none" rtlCol="0">
            <a:spAutoFit/>
          </a:bodyPr>
          <a:lstStyle/>
          <a:p>
            <a:r>
              <a:rPr lang="es-MX" sz="1400" dirty="0" smtClean="0"/>
              <a:t>Entre mayo y junio de 2018 – </a:t>
            </a:r>
            <a:r>
              <a:rPr lang="es-MX" sz="1400" b="1" dirty="0" smtClean="0">
                <a:solidFill>
                  <a:srgbClr val="002060"/>
                </a:solidFill>
              </a:rPr>
              <a:t>Pago de contraprestación.</a:t>
            </a:r>
          </a:p>
          <a:p>
            <a:r>
              <a:rPr lang="es-MX" sz="1400" dirty="0" smtClean="0"/>
              <a:t>Junio de 2018 – </a:t>
            </a:r>
            <a:r>
              <a:rPr lang="es-MX" sz="1400" b="1" dirty="0" smtClean="0">
                <a:solidFill>
                  <a:srgbClr val="002060"/>
                </a:solidFill>
              </a:rPr>
              <a:t>Otorgamiento de los títulos de concesión.</a:t>
            </a:r>
            <a:endParaRPr lang="es-MX" sz="1400" b="1" dirty="0">
              <a:solidFill>
                <a:srgbClr val="002060"/>
              </a:solidFill>
            </a:endParaRPr>
          </a:p>
        </p:txBody>
      </p:sp>
      <p:sp>
        <p:nvSpPr>
          <p:cNvPr id="40" name="Rectángulo redondeado 39"/>
          <p:cNvSpPr/>
          <p:nvPr/>
        </p:nvSpPr>
        <p:spPr>
          <a:xfrm>
            <a:off x="2726568" y="4795138"/>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Diciembre</a:t>
            </a:r>
            <a:endParaRPr lang="es-MX" sz="1100" dirty="0"/>
          </a:p>
        </p:txBody>
      </p:sp>
      <p:sp>
        <p:nvSpPr>
          <p:cNvPr id="41" name="Rectángulo redondeado 40"/>
          <p:cNvSpPr/>
          <p:nvPr/>
        </p:nvSpPr>
        <p:spPr>
          <a:xfrm>
            <a:off x="3959848" y="4795138"/>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Enero</a:t>
            </a:r>
            <a:endParaRPr lang="es-MX" sz="1100" dirty="0"/>
          </a:p>
        </p:txBody>
      </p:sp>
      <p:sp>
        <p:nvSpPr>
          <p:cNvPr id="43" name="Rectángulo redondeado 42"/>
          <p:cNvSpPr/>
          <p:nvPr/>
        </p:nvSpPr>
        <p:spPr>
          <a:xfrm>
            <a:off x="5195655" y="4808646"/>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Febrero</a:t>
            </a:r>
            <a:endParaRPr lang="es-MX" sz="1100" dirty="0"/>
          </a:p>
        </p:txBody>
      </p:sp>
      <p:sp>
        <p:nvSpPr>
          <p:cNvPr id="44" name="Rectángulo redondeado 43"/>
          <p:cNvSpPr/>
          <p:nvPr/>
        </p:nvSpPr>
        <p:spPr>
          <a:xfrm>
            <a:off x="6428935" y="4808646"/>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Marzo</a:t>
            </a:r>
            <a:endParaRPr lang="es-MX" sz="1100" dirty="0"/>
          </a:p>
        </p:txBody>
      </p:sp>
      <p:sp>
        <p:nvSpPr>
          <p:cNvPr id="45" name="Rectángulo redondeado 44"/>
          <p:cNvSpPr/>
          <p:nvPr/>
        </p:nvSpPr>
        <p:spPr>
          <a:xfrm>
            <a:off x="7664742" y="4808646"/>
            <a:ext cx="1235807" cy="369892"/>
          </a:xfrm>
          <a:prstGeom prst="roundRect">
            <a:avLst/>
          </a:prstGeom>
          <a:solidFill>
            <a:schemeClr val="accent3">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100" dirty="0" smtClean="0"/>
              <a:t>Abril</a:t>
            </a:r>
            <a:endParaRPr lang="es-MX" sz="1100" dirty="0"/>
          </a:p>
        </p:txBody>
      </p:sp>
      <p:cxnSp>
        <p:nvCxnSpPr>
          <p:cNvPr id="5" name="Conector recto de flecha 4" descr="TALLER DE MEDIOS IFT 7" title="TALLER DE MEDIOS IFT 7"/>
          <p:cNvCxnSpPr/>
          <p:nvPr/>
        </p:nvCxnSpPr>
        <p:spPr>
          <a:xfrm>
            <a:off x="319050" y="5335325"/>
            <a:ext cx="239464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319050" y="5416228"/>
            <a:ext cx="2394646" cy="246221"/>
          </a:xfrm>
          <a:prstGeom prst="rect">
            <a:avLst/>
          </a:prstGeom>
          <a:noFill/>
        </p:spPr>
        <p:txBody>
          <a:bodyPr wrap="square" rtlCol="0">
            <a:spAutoFit/>
          </a:bodyPr>
          <a:lstStyle/>
          <a:p>
            <a:pPr algn="ctr"/>
            <a:r>
              <a:rPr lang="es-MX" sz="1000" b="1" dirty="0">
                <a:solidFill>
                  <a:srgbClr val="002060"/>
                </a:solidFill>
              </a:rPr>
              <a:t>2017</a:t>
            </a:r>
          </a:p>
        </p:txBody>
      </p:sp>
      <p:cxnSp>
        <p:nvCxnSpPr>
          <p:cNvPr id="42" name="Conector recto de flecha 41" descr="TALLER DE MEDIOS IFT 7" title="TALLER DE MEDIOS IFT 7"/>
          <p:cNvCxnSpPr/>
          <p:nvPr/>
        </p:nvCxnSpPr>
        <p:spPr>
          <a:xfrm>
            <a:off x="2727525" y="5335325"/>
            <a:ext cx="617302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CuadroTexto 47"/>
          <p:cNvSpPr txBox="1"/>
          <p:nvPr/>
        </p:nvSpPr>
        <p:spPr>
          <a:xfrm>
            <a:off x="2726568" y="5355468"/>
            <a:ext cx="6173981" cy="246221"/>
          </a:xfrm>
          <a:prstGeom prst="rect">
            <a:avLst/>
          </a:prstGeom>
          <a:noFill/>
        </p:spPr>
        <p:txBody>
          <a:bodyPr wrap="square" rtlCol="0">
            <a:spAutoFit/>
          </a:bodyPr>
          <a:lstStyle/>
          <a:p>
            <a:pPr algn="ctr"/>
            <a:r>
              <a:rPr lang="es-MX" sz="1000" b="1" dirty="0" smtClean="0">
                <a:solidFill>
                  <a:srgbClr val="002060"/>
                </a:solidFill>
              </a:rPr>
              <a:t>2018</a:t>
            </a:r>
            <a:endParaRPr lang="es-MX" sz="1000" b="1" dirty="0">
              <a:solidFill>
                <a:srgbClr val="002060"/>
              </a:solidFill>
            </a:endParaRPr>
          </a:p>
        </p:txBody>
      </p:sp>
    </p:spTree>
    <p:extLst>
      <p:ext uri="{BB962C8B-B14F-4D97-AF65-F5344CB8AC3E}">
        <p14:creationId xmlns:p14="http://schemas.microsoft.com/office/powerpoint/2010/main" val="3728234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8087" y="13738"/>
            <a:ext cx="3631580" cy="936947"/>
          </a:xfrm>
        </p:spPr>
        <p:txBody>
          <a:bodyPr>
            <a:normAutofit/>
          </a:bodyPr>
          <a:lstStyle/>
          <a:p>
            <a:r>
              <a:rPr lang="es-MX" sz="2800" dirty="0" smtClean="0"/>
              <a:t>Etapas de la Licitación</a:t>
            </a:r>
            <a:endParaRPr lang="es-MX" sz="28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5</a:t>
            </a:fld>
            <a:endParaRPr lang="es-MX" dirty="0">
              <a:solidFill>
                <a:prstClr val="black">
                  <a:tint val="75000"/>
                </a:prstClr>
              </a:solidFill>
            </a:endParaRPr>
          </a:p>
        </p:txBody>
      </p:sp>
      <p:sp>
        <p:nvSpPr>
          <p:cNvPr id="3" name="Cheurón 2"/>
          <p:cNvSpPr/>
          <p:nvPr/>
        </p:nvSpPr>
        <p:spPr>
          <a:xfrm>
            <a:off x="1969394" y="1889872"/>
            <a:ext cx="2511184" cy="1055953"/>
          </a:xfrm>
          <a:prstGeom prst="chevron">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bg1"/>
                </a:solidFill>
              </a:rPr>
              <a:t>Etapa 2:</a:t>
            </a:r>
          </a:p>
          <a:p>
            <a:pPr algn="ctr"/>
            <a:endParaRPr lang="es-MX" sz="900" dirty="0">
              <a:solidFill>
                <a:schemeClr val="bg1"/>
              </a:solidFill>
            </a:endParaRPr>
          </a:p>
          <a:p>
            <a:pPr algn="ctr"/>
            <a:r>
              <a:rPr lang="es-MX" sz="900" dirty="0" smtClean="0">
                <a:solidFill>
                  <a:schemeClr val="bg1"/>
                </a:solidFill>
              </a:rPr>
              <a:t>Evaluación, </a:t>
            </a:r>
            <a:r>
              <a:rPr lang="es-MX" sz="900" dirty="0">
                <a:solidFill>
                  <a:schemeClr val="bg1"/>
                </a:solidFill>
              </a:rPr>
              <a:t>dictaminación, y emisión de </a:t>
            </a:r>
            <a:r>
              <a:rPr lang="es-MX" sz="900" dirty="0" smtClean="0">
                <a:solidFill>
                  <a:schemeClr val="bg1"/>
                </a:solidFill>
              </a:rPr>
              <a:t>constancias de participación</a:t>
            </a:r>
            <a:endParaRPr lang="es-MX" sz="900" dirty="0">
              <a:solidFill>
                <a:schemeClr val="bg1"/>
              </a:solidFill>
            </a:endParaRPr>
          </a:p>
        </p:txBody>
      </p:sp>
      <p:sp>
        <p:nvSpPr>
          <p:cNvPr id="4" name="Pentágono 3"/>
          <p:cNvSpPr/>
          <p:nvPr/>
        </p:nvSpPr>
        <p:spPr>
          <a:xfrm>
            <a:off x="666736" y="1889872"/>
            <a:ext cx="1796740" cy="1055953"/>
          </a:xfrm>
          <a:prstGeom prst="homePlat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Etapa 1:</a:t>
            </a:r>
          </a:p>
          <a:p>
            <a:pPr algn="ctr"/>
            <a:endParaRPr lang="es-MX" sz="900" dirty="0"/>
          </a:p>
          <a:p>
            <a:pPr algn="ctr"/>
            <a:r>
              <a:rPr lang="es-MX" sz="900" dirty="0"/>
              <a:t>Preguntas y Respuestas, Entrega de información y documentación al Instituto, y, en su caso, prevención.</a:t>
            </a:r>
            <a:endParaRPr lang="es-MX" sz="800" dirty="0"/>
          </a:p>
        </p:txBody>
      </p:sp>
      <p:sp>
        <p:nvSpPr>
          <p:cNvPr id="29" name="Cheurón 28"/>
          <p:cNvSpPr/>
          <p:nvPr/>
        </p:nvSpPr>
        <p:spPr>
          <a:xfrm>
            <a:off x="3979667" y="1889073"/>
            <a:ext cx="2282582" cy="1051521"/>
          </a:xfrm>
          <a:prstGeom prst="chevron">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Etapa 3:</a:t>
            </a:r>
          </a:p>
          <a:p>
            <a:pPr algn="ctr"/>
            <a:endParaRPr lang="es-MX" sz="900" dirty="0">
              <a:solidFill>
                <a:schemeClr val="tx1"/>
              </a:solidFill>
            </a:endParaRPr>
          </a:p>
          <a:p>
            <a:pPr algn="ctr"/>
            <a:r>
              <a:rPr lang="es-MX" sz="900" dirty="0">
                <a:solidFill>
                  <a:schemeClr val="tx1"/>
                </a:solidFill>
              </a:rPr>
              <a:t>Sesión de práctica </a:t>
            </a:r>
            <a:r>
              <a:rPr lang="es-MX" sz="900" dirty="0" smtClean="0">
                <a:solidFill>
                  <a:schemeClr val="tx1"/>
                </a:solidFill>
              </a:rPr>
              <a:t>y procedimiento de presentación de ofertas</a:t>
            </a:r>
            <a:endParaRPr lang="es-MX" sz="900" dirty="0">
              <a:solidFill>
                <a:schemeClr val="tx1"/>
              </a:solidFill>
            </a:endParaRPr>
          </a:p>
        </p:txBody>
      </p:sp>
      <p:sp>
        <p:nvSpPr>
          <p:cNvPr id="30" name="Cheurón 29"/>
          <p:cNvSpPr/>
          <p:nvPr/>
        </p:nvSpPr>
        <p:spPr>
          <a:xfrm>
            <a:off x="5757149" y="1889073"/>
            <a:ext cx="2660471" cy="1051521"/>
          </a:xfrm>
          <a:prstGeom prst="chevron">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Etapa 4:</a:t>
            </a:r>
            <a:endParaRPr lang="es-MX" sz="1000" dirty="0">
              <a:solidFill>
                <a:schemeClr val="tx1"/>
              </a:solidFill>
            </a:endParaRPr>
          </a:p>
          <a:p>
            <a:pPr algn="ctr"/>
            <a:endParaRPr lang="es-MX" sz="1000" dirty="0">
              <a:solidFill>
                <a:schemeClr val="tx1"/>
              </a:solidFill>
            </a:endParaRPr>
          </a:p>
          <a:p>
            <a:pPr algn="ctr"/>
            <a:r>
              <a:rPr lang="es-MX" sz="900" dirty="0">
                <a:solidFill>
                  <a:schemeClr val="tx1"/>
                </a:solidFill>
              </a:rPr>
              <a:t>Emisión  de </a:t>
            </a:r>
            <a:r>
              <a:rPr lang="es-MX" sz="900" dirty="0" smtClean="0">
                <a:solidFill>
                  <a:schemeClr val="tx1"/>
                </a:solidFill>
              </a:rPr>
              <a:t>acta de fallo, </a:t>
            </a:r>
            <a:r>
              <a:rPr lang="es-MX" sz="900" dirty="0">
                <a:solidFill>
                  <a:schemeClr val="tx1"/>
                </a:solidFill>
              </a:rPr>
              <a:t>pago </a:t>
            </a:r>
            <a:r>
              <a:rPr lang="es-MX" sz="900" dirty="0" smtClean="0">
                <a:solidFill>
                  <a:schemeClr val="tx1"/>
                </a:solidFill>
              </a:rPr>
              <a:t>de contraprestación y </a:t>
            </a:r>
            <a:r>
              <a:rPr lang="es-MX" sz="900" dirty="0">
                <a:solidFill>
                  <a:schemeClr val="tx1"/>
                </a:solidFill>
              </a:rPr>
              <a:t>otorgamiento de </a:t>
            </a:r>
            <a:r>
              <a:rPr lang="es-MX" sz="900" dirty="0" smtClean="0">
                <a:solidFill>
                  <a:schemeClr val="tx1"/>
                </a:solidFill>
              </a:rPr>
              <a:t>títulos de concesión</a:t>
            </a:r>
            <a:endParaRPr lang="es-MX" sz="1000" dirty="0">
              <a:solidFill>
                <a:schemeClr val="tx1"/>
              </a:solidFill>
            </a:endParaRPr>
          </a:p>
        </p:txBody>
      </p:sp>
      <p:sp>
        <p:nvSpPr>
          <p:cNvPr id="9" name="Marcador de contenido 2"/>
          <p:cNvSpPr>
            <a:spLocks noGrp="1"/>
          </p:cNvSpPr>
          <p:nvPr>
            <p:ph idx="1"/>
          </p:nvPr>
        </p:nvSpPr>
        <p:spPr>
          <a:xfrm>
            <a:off x="365778" y="3261834"/>
            <a:ext cx="8229600" cy="2571898"/>
          </a:xfrm>
        </p:spPr>
        <p:txBody>
          <a:bodyPr>
            <a:normAutofit fontScale="92500" lnSpcReduction="20000"/>
          </a:bodyPr>
          <a:lstStyle/>
          <a:p>
            <a:pPr marL="800100" lvl="1" indent="-457200" algn="just">
              <a:buFont typeface="+mj-lt"/>
              <a:buAutoNum type="arabicPeriod"/>
            </a:pPr>
            <a:r>
              <a:rPr lang="es-MX" sz="2000" dirty="0"/>
              <a:t>Etapa de </a:t>
            </a:r>
            <a:r>
              <a:rPr lang="es-MX" sz="2000" b="1" dirty="0" smtClean="0">
                <a:solidFill>
                  <a:srgbClr val="002060"/>
                </a:solidFill>
              </a:rPr>
              <a:t>preguntas y respuestas, entrega de </a:t>
            </a:r>
            <a:r>
              <a:rPr lang="es-MX" sz="2000" b="1" dirty="0">
                <a:solidFill>
                  <a:srgbClr val="002060"/>
                </a:solidFill>
              </a:rPr>
              <a:t>información y documentación al </a:t>
            </a:r>
            <a:r>
              <a:rPr lang="es-MX" sz="2000" b="1" dirty="0" smtClean="0">
                <a:solidFill>
                  <a:srgbClr val="002060"/>
                </a:solidFill>
              </a:rPr>
              <a:t>Instituto </a:t>
            </a:r>
            <a:r>
              <a:rPr lang="es-MX" sz="2000" b="1" dirty="0">
                <a:solidFill>
                  <a:srgbClr val="002060"/>
                </a:solidFill>
              </a:rPr>
              <a:t>y, en su caso, prevención</a:t>
            </a:r>
            <a:r>
              <a:rPr lang="es-MX" sz="2000" b="1" dirty="0" smtClean="0">
                <a:solidFill>
                  <a:srgbClr val="002060"/>
                </a:solidFill>
              </a:rPr>
              <a:t>.</a:t>
            </a:r>
          </a:p>
          <a:p>
            <a:pPr marL="800100" lvl="1" indent="-457200" algn="just">
              <a:buFont typeface="+mj-lt"/>
              <a:buAutoNum type="arabicPeriod"/>
            </a:pPr>
            <a:r>
              <a:rPr lang="es-MX" sz="2000" dirty="0" smtClean="0"/>
              <a:t>Etapa </a:t>
            </a:r>
            <a:r>
              <a:rPr lang="es-MX" sz="2000" dirty="0"/>
              <a:t>correspondiente a la </a:t>
            </a:r>
            <a:r>
              <a:rPr lang="es-MX" sz="2000" b="1" dirty="0">
                <a:solidFill>
                  <a:srgbClr val="002060"/>
                </a:solidFill>
              </a:rPr>
              <a:t>evaluación, </a:t>
            </a:r>
            <a:r>
              <a:rPr lang="es-MX" sz="2000" b="1" dirty="0" err="1">
                <a:solidFill>
                  <a:srgbClr val="002060"/>
                </a:solidFill>
              </a:rPr>
              <a:t>dictaminación</a:t>
            </a:r>
            <a:r>
              <a:rPr lang="es-MX" sz="2000" b="1" dirty="0">
                <a:solidFill>
                  <a:srgbClr val="002060"/>
                </a:solidFill>
              </a:rPr>
              <a:t> y emisión de </a:t>
            </a:r>
            <a:r>
              <a:rPr lang="es-MX" sz="2000" b="1" dirty="0" smtClean="0">
                <a:solidFill>
                  <a:srgbClr val="002060"/>
                </a:solidFill>
              </a:rPr>
              <a:t>constancias de participación</a:t>
            </a:r>
            <a:r>
              <a:rPr lang="es-MX" sz="2000" dirty="0" smtClean="0"/>
              <a:t>. </a:t>
            </a:r>
            <a:endParaRPr lang="es-MX" sz="2000" dirty="0"/>
          </a:p>
          <a:p>
            <a:pPr marL="800100" lvl="1" indent="-457200" algn="just">
              <a:buFont typeface="+mj-lt"/>
              <a:buAutoNum type="arabicPeriod"/>
            </a:pPr>
            <a:r>
              <a:rPr lang="es-MX" sz="2000" dirty="0"/>
              <a:t>Etapa de </a:t>
            </a:r>
            <a:r>
              <a:rPr lang="es-MX" sz="2000" b="1" dirty="0" smtClean="0">
                <a:solidFill>
                  <a:srgbClr val="002060"/>
                </a:solidFill>
              </a:rPr>
              <a:t>sesión de práctica y Procedimiento de Presentación de Ofertas </a:t>
            </a:r>
            <a:r>
              <a:rPr lang="es-MX" sz="2000" dirty="0" smtClean="0"/>
              <a:t>a </a:t>
            </a:r>
            <a:r>
              <a:rPr lang="es-MX" sz="2000" dirty="0"/>
              <a:t>través del </a:t>
            </a:r>
            <a:r>
              <a:rPr lang="es-MX" sz="2000" dirty="0" smtClean="0"/>
              <a:t>SEPRO</a:t>
            </a:r>
            <a:r>
              <a:rPr lang="es-MX" sz="2000" dirty="0"/>
              <a:t>.</a:t>
            </a:r>
            <a:r>
              <a:rPr lang="es-MX" sz="2000" dirty="0" smtClean="0"/>
              <a:t> Incluye una </a:t>
            </a:r>
            <a:r>
              <a:rPr lang="es-MX" sz="2000" b="1" dirty="0" smtClean="0">
                <a:solidFill>
                  <a:srgbClr val="002060"/>
                </a:solidFill>
              </a:rPr>
              <a:t>etapa de adjudicación y </a:t>
            </a:r>
            <a:r>
              <a:rPr lang="es-MX" sz="2000" b="1" dirty="0">
                <a:solidFill>
                  <a:srgbClr val="002060"/>
                </a:solidFill>
              </a:rPr>
              <a:t>una </a:t>
            </a:r>
            <a:r>
              <a:rPr lang="es-MX" sz="2000" b="1" dirty="0" smtClean="0">
                <a:solidFill>
                  <a:srgbClr val="002060"/>
                </a:solidFill>
              </a:rPr>
              <a:t>etapa de asignación. </a:t>
            </a:r>
            <a:endParaRPr lang="es-MX" sz="2000" dirty="0">
              <a:solidFill>
                <a:srgbClr val="002060"/>
              </a:solidFill>
            </a:endParaRPr>
          </a:p>
          <a:p>
            <a:pPr marL="800100" lvl="1" indent="-457200" algn="just">
              <a:buFont typeface="+mj-lt"/>
              <a:buAutoNum type="arabicPeriod"/>
            </a:pPr>
            <a:r>
              <a:rPr lang="es-MX" sz="2000" dirty="0"/>
              <a:t>Etapa de </a:t>
            </a:r>
            <a:r>
              <a:rPr lang="es-MX" sz="2000" b="1" dirty="0">
                <a:solidFill>
                  <a:srgbClr val="002060"/>
                </a:solidFill>
              </a:rPr>
              <a:t>emisión de </a:t>
            </a:r>
            <a:r>
              <a:rPr lang="es-MX" sz="2000" b="1" dirty="0" smtClean="0">
                <a:solidFill>
                  <a:srgbClr val="002060"/>
                </a:solidFill>
              </a:rPr>
              <a:t>acta de fallo</a:t>
            </a:r>
            <a:r>
              <a:rPr lang="es-MX" sz="2000" b="1" dirty="0">
                <a:solidFill>
                  <a:srgbClr val="002060"/>
                </a:solidFill>
              </a:rPr>
              <a:t>, pago de </a:t>
            </a:r>
            <a:r>
              <a:rPr lang="es-MX" sz="2000" b="1" dirty="0" smtClean="0">
                <a:solidFill>
                  <a:srgbClr val="002060"/>
                </a:solidFill>
              </a:rPr>
              <a:t>contraprestación y </a:t>
            </a:r>
            <a:r>
              <a:rPr lang="es-MX" sz="2000" b="1" dirty="0">
                <a:solidFill>
                  <a:srgbClr val="002060"/>
                </a:solidFill>
              </a:rPr>
              <a:t>otorgamiento de </a:t>
            </a:r>
            <a:r>
              <a:rPr lang="es-MX" sz="2000" b="1" dirty="0" smtClean="0">
                <a:solidFill>
                  <a:srgbClr val="002060"/>
                </a:solidFill>
              </a:rPr>
              <a:t>títulos de concesión.</a:t>
            </a:r>
            <a:endParaRPr lang="es-MX" sz="2000" b="1" dirty="0">
              <a:solidFill>
                <a:srgbClr val="002060"/>
              </a:solidFill>
            </a:endParaRPr>
          </a:p>
          <a:p>
            <a:pPr marL="342900" lvl="1" indent="0">
              <a:buNone/>
            </a:pPr>
            <a:endParaRPr lang="es-MX" dirty="0"/>
          </a:p>
        </p:txBody>
      </p:sp>
      <p:sp>
        <p:nvSpPr>
          <p:cNvPr id="6" name="Rectángulo 5"/>
          <p:cNvSpPr/>
          <p:nvPr/>
        </p:nvSpPr>
        <p:spPr>
          <a:xfrm>
            <a:off x="610029" y="1351486"/>
            <a:ext cx="6375674" cy="369332"/>
          </a:xfrm>
          <a:prstGeom prst="rect">
            <a:avLst/>
          </a:prstGeom>
        </p:spPr>
        <p:txBody>
          <a:bodyPr wrap="square">
            <a:spAutoFit/>
          </a:bodyPr>
          <a:lstStyle/>
          <a:p>
            <a:pPr algn="just"/>
            <a:r>
              <a:rPr lang="es-MX" dirty="0"/>
              <a:t>El proceso de Licitación P</a:t>
            </a:r>
            <a:r>
              <a:rPr lang="es-MX" dirty="0" smtClean="0"/>
              <a:t>ública </a:t>
            </a:r>
            <a:r>
              <a:rPr lang="es-MX" dirty="0"/>
              <a:t>contará con 4 etapas generales:</a:t>
            </a:r>
          </a:p>
        </p:txBody>
      </p:sp>
    </p:spTree>
    <p:extLst>
      <p:ext uri="{BB962C8B-B14F-4D97-AF65-F5344CB8AC3E}">
        <p14:creationId xmlns:p14="http://schemas.microsoft.com/office/powerpoint/2010/main" val="2808974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922638"/>
          </a:xfrm>
        </p:spPr>
        <p:txBody>
          <a:bodyPr>
            <a:noAutofit/>
          </a:bodyPr>
          <a:lstStyle/>
          <a:p>
            <a:pPr algn="l"/>
            <a:r>
              <a:rPr lang="es-MX" sz="2000" dirty="0" smtClean="0"/>
              <a:t>Etapas </a:t>
            </a:r>
            <a:r>
              <a:rPr lang="es-MX" sz="2000" dirty="0"/>
              <a:t>de la Licitación</a:t>
            </a:r>
            <a:br>
              <a:rPr lang="es-MX" sz="2000" dirty="0"/>
            </a:br>
            <a:r>
              <a:rPr lang="es-MX" sz="2000" dirty="0"/>
              <a:t>Etapa </a:t>
            </a:r>
            <a:r>
              <a:rPr lang="es-MX" sz="2000" dirty="0" smtClean="0"/>
              <a:t>1</a:t>
            </a:r>
            <a:r>
              <a:rPr lang="es-MX" sz="2000" dirty="0"/>
              <a:t>: Preguntas y Respuestas, Entrega de información y documentación al Instituto, y, en su caso, </a:t>
            </a:r>
            <a:r>
              <a:rPr lang="es-MX" sz="2000" dirty="0" smtClean="0"/>
              <a:t>prevención.</a:t>
            </a:r>
            <a:endParaRPr lang="es-MX" sz="2000" dirty="0"/>
          </a:p>
        </p:txBody>
      </p:sp>
      <p:sp>
        <p:nvSpPr>
          <p:cNvPr id="3" name="Marcador de contenido 2"/>
          <p:cNvSpPr>
            <a:spLocks noGrp="1"/>
          </p:cNvSpPr>
          <p:nvPr>
            <p:ph idx="1"/>
          </p:nvPr>
        </p:nvSpPr>
        <p:spPr>
          <a:xfrm>
            <a:off x="318977" y="2528876"/>
            <a:ext cx="8367823" cy="3553872"/>
          </a:xfrm>
        </p:spPr>
        <p:txBody>
          <a:bodyPr>
            <a:noAutofit/>
          </a:bodyPr>
          <a:lstStyle/>
          <a:p>
            <a:pPr algn="just"/>
            <a:r>
              <a:rPr lang="es-MX" sz="1600" dirty="0"/>
              <a:t>La Etapa se compone de:</a:t>
            </a:r>
          </a:p>
          <a:p>
            <a:pPr lvl="1" algn="just"/>
            <a:r>
              <a:rPr lang="es-MX" sz="1400" b="1" dirty="0" smtClean="0">
                <a:solidFill>
                  <a:srgbClr val="002060"/>
                </a:solidFill>
              </a:rPr>
              <a:t>Preguntas </a:t>
            </a:r>
            <a:r>
              <a:rPr lang="es-MX" sz="1400" b="1" dirty="0">
                <a:solidFill>
                  <a:srgbClr val="002060"/>
                </a:solidFill>
              </a:rPr>
              <a:t>y respuestas que versen sobre las Bases </a:t>
            </a:r>
            <a:r>
              <a:rPr lang="es-MX" sz="1400" dirty="0"/>
              <a:t>de licitación </a:t>
            </a:r>
            <a:r>
              <a:rPr lang="es-MX" sz="1400" dirty="0" smtClean="0"/>
              <a:t>(participación abierta).</a:t>
            </a:r>
            <a:endParaRPr lang="es-MX" sz="1400" dirty="0"/>
          </a:p>
          <a:p>
            <a:pPr lvl="1" algn="just"/>
            <a:r>
              <a:rPr lang="es-MX" sz="1400" b="1" dirty="0">
                <a:solidFill>
                  <a:srgbClr val="002060"/>
                </a:solidFill>
              </a:rPr>
              <a:t>Primera entrega de información y documentación </a:t>
            </a:r>
            <a:r>
              <a:rPr lang="es-MX" sz="1400" dirty="0"/>
              <a:t>por parte de los </a:t>
            </a:r>
            <a:r>
              <a:rPr lang="es-MX" sz="1400" dirty="0" smtClean="0"/>
              <a:t>interesados.</a:t>
            </a:r>
          </a:p>
          <a:p>
            <a:pPr lvl="1" algn="just"/>
            <a:r>
              <a:rPr lang="es-MX" sz="1400" b="1" dirty="0" smtClean="0">
                <a:solidFill>
                  <a:srgbClr val="002060"/>
                </a:solidFill>
              </a:rPr>
              <a:t>Prevención</a:t>
            </a:r>
            <a:r>
              <a:rPr lang="es-MX" sz="1400" dirty="0" smtClean="0"/>
              <a:t> </a:t>
            </a:r>
            <a:r>
              <a:rPr lang="es-MX" sz="1400" dirty="0"/>
              <a:t>sobre la información y documentación </a:t>
            </a:r>
            <a:r>
              <a:rPr lang="es-MX" sz="1400" dirty="0" smtClean="0"/>
              <a:t>faltante.</a:t>
            </a:r>
            <a:endParaRPr lang="es-MX" sz="1400" dirty="0"/>
          </a:p>
          <a:p>
            <a:pPr lvl="1" algn="just"/>
            <a:r>
              <a:rPr lang="es-MX" sz="1400" b="1" dirty="0">
                <a:solidFill>
                  <a:srgbClr val="002060"/>
                </a:solidFill>
              </a:rPr>
              <a:t>Segunda entrega de información </a:t>
            </a:r>
            <a:r>
              <a:rPr lang="es-MX" sz="1400" dirty="0"/>
              <a:t>por parte de los interesados que fueron </a:t>
            </a:r>
            <a:r>
              <a:rPr lang="es-MX" sz="1400" dirty="0" smtClean="0"/>
              <a:t>prevenidos.</a:t>
            </a:r>
            <a:endParaRPr lang="es-MX" sz="800" dirty="0"/>
          </a:p>
          <a:p>
            <a:pPr algn="just"/>
            <a:r>
              <a:rPr lang="es-MX" sz="1600" dirty="0"/>
              <a:t>Es necesario cumplir con cada paso a fin de obtener la </a:t>
            </a:r>
            <a:r>
              <a:rPr lang="es-MX" sz="1600" b="1" dirty="0" smtClean="0">
                <a:solidFill>
                  <a:srgbClr val="002060"/>
                </a:solidFill>
              </a:rPr>
              <a:t>constancia de participación</a:t>
            </a:r>
            <a:r>
              <a:rPr lang="es-MX" sz="1600" dirty="0" smtClean="0"/>
              <a:t>, </a:t>
            </a:r>
            <a:r>
              <a:rPr lang="es-MX" sz="1600" dirty="0"/>
              <a:t>excepto la realización de preguntas, que es opcional.</a:t>
            </a:r>
          </a:p>
          <a:p>
            <a:pPr algn="just"/>
            <a:r>
              <a:rPr lang="es-MX" sz="1600" dirty="0"/>
              <a:t>Esta etapa de </a:t>
            </a:r>
            <a:r>
              <a:rPr lang="es-MX" sz="1600" b="1" dirty="0">
                <a:solidFill>
                  <a:srgbClr val="002060"/>
                </a:solidFill>
              </a:rPr>
              <a:t>registro</a:t>
            </a:r>
            <a:r>
              <a:rPr lang="es-MX" sz="1600" dirty="0"/>
              <a:t> de los interesados </a:t>
            </a:r>
            <a:r>
              <a:rPr lang="es-MX" sz="1600" b="1" dirty="0">
                <a:solidFill>
                  <a:srgbClr val="002060"/>
                </a:solidFill>
              </a:rPr>
              <a:t>será </a:t>
            </a:r>
            <a:r>
              <a:rPr lang="es-MX" sz="1600" b="1" dirty="0" smtClean="0">
                <a:solidFill>
                  <a:srgbClr val="002060"/>
                </a:solidFill>
              </a:rPr>
              <a:t>en el domicilio del Instituto. </a:t>
            </a:r>
            <a:r>
              <a:rPr lang="es-MX" sz="1600" dirty="0" smtClean="0"/>
              <a:t>Es importante señalar que </a:t>
            </a:r>
            <a:r>
              <a:rPr lang="es-MX" sz="1600" b="1" dirty="0" smtClean="0">
                <a:solidFill>
                  <a:srgbClr val="002060"/>
                </a:solidFill>
              </a:rPr>
              <a:t>la Garantía de Seriedad deberá entregarse físicamente en esta etapa. </a:t>
            </a:r>
            <a:r>
              <a:rPr lang="es-MX" sz="1600" dirty="0" smtClean="0"/>
              <a:t>La garantía de seriedad será validada con la institución bancaria que la haya emitido; sólo aquellas personas con </a:t>
            </a:r>
            <a:r>
              <a:rPr lang="es-MX" sz="1600" b="1" dirty="0" smtClean="0">
                <a:solidFill>
                  <a:srgbClr val="002060"/>
                </a:solidFill>
              </a:rPr>
              <a:t>garantías de seriedad válidas estarán en posibilidad de recibir su constancia de participación.</a:t>
            </a:r>
            <a:endParaRPr lang="es-MX" sz="1400" b="1" dirty="0">
              <a:solidFill>
                <a:srgbClr val="002060"/>
              </a:solidFill>
            </a:endParaRP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6</a:t>
            </a:fld>
            <a:endParaRPr lang="es-MX" dirty="0">
              <a:solidFill>
                <a:prstClr val="black">
                  <a:tint val="75000"/>
                </a:prstClr>
              </a:solidFill>
            </a:endParaRPr>
          </a:p>
        </p:txBody>
      </p:sp>
      <p:sp>
        <p:nvSpPr>
          <p:cNvPr id="6" name="Cheurón 5"/>
          <p:cNvSpPr/>
          <p:nvPr/>
        </p:nvSpPr>
        <p:spPr>
          <a:xfrm>
            <a:off x="1930400" y="1449888"/>
            <a:ext cx="1792512" cy="1055953"/>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solidFill>
                  <a:schemeClr val="bg1"/>
                </a:solidFill>
              </a:rPr>
              <a:t>Sub-etapa 2:</a:t>
            </a:r>
            <a:endParaRPr lang="es-MX" sz="900" dirty="0" smtClean="0">
              <a:solidFill>
                <a:schemeClr val="bg1"/>
              </a:solidFill>
            </a:endParaRPr>
          </a:p>
          <a:p>
            <a:pPr algn="ctr"/>
            <a:r>
              <a:rPr lang="es-MX" sz="800" dirty="0">
                <a:solidFill>
                  <a:schemeClr val="bg1"/>
                </a:solidFill>
              </a:rPr>
              <a:t>Preguntas y respuestas sobre las Bases</a:t>
            </a:r>
            <a:endParaRPr lang="es-MX" sz="900" dirty="0">
              <a:solidFill>
                <a:schemeClr val="bg1"/>
              </a:solidFill>
            </a:endParaRPr>
          </a:p>
        </p:txBody>
      </p:sp>
      <p:sp>
        <p:nvSpPr>
          <p:cNvPr id="7" name="Pentágono 6"/>
          <p:cNvSpPr/>
          <p:nvPr/>
        </p:nvSpPr>
        <p:spPr>
          <a:xfrm>
            <a:off x="952054" y="1451116"/>
            <a:ext cx="1470018" cy="1055953"/>
          </a:xfrm>
          <a:prstGeom prst="homePlate">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t>Inicio de registro</a:t>
            </a:r>
            <a:endParaRPr lang="es-MX" sz="900" dirty="0"/>
          </a:p>
        </p:txBody>
      </p:sp>
      <p:sp>
        <p:nvSpPr>
          <p:cNvPr id="8" name="Cheurón 7"/>
          <p:cNvSpPr/>
          <p:nvPr/>
        </p:nvSpPr>
        <p:spPr>
          <a:xfrm>
            <a:off x="3222172" y="1451116"/>
            <a:ext cx="1924237" cy="1061982"/>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solidFill>
                  <a:schemeClr val="bg1"/>
                </a:solidFill>
              </a:rPr>
              <a:t>Sub-etapa 3:</a:t>
            </a:r>
            <a:endParaRPr lang="es-MX" sz="900" dirty="0" smtClean="0">
              <a:solidFill>
                <a:schemeClr val="bg1"/>
              </a:solidFill>
            </a:endParaRPr>
          </a:p>
          <a:p>
            <a:pPr algn="ctr"/>
            <a:r>
              <a:rPr lang="es-MX" sz="800" dirty="0">
                <a:solidFill>
                  <a:schemeClr val="bg1"/>
                </a:solidFill>
              </a:rPr>
              <a:t>1ra entrega de información</a:t>
            </a:r>
            <a:endParaRPr lang="es-MX" sz="900" dirty="0" smtClean="0">
              <a:solidFill>
                <a:schemeClr val="bg1"/>
              </a:solidFill>
            </a:endParaRPr>
          </a:p>
        </p:txBody>
      </p:sp>
      <p:sp>
        <p:nvSpPr>
          <p:cNvPr id="9" name="Cheurón 8"/>
          <p:cNvSpPr/>
          <p:nvPr/>
        </p:nvSpPr>
        <p:spPr>
          <a:xfrm>
            <a:off x="4643212" y="1451116"/>
            <a:ext cx="1915522" cy="1061982"/>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solidFill>
                  <a:schemeClr val="bg1"/>
                </a:solidFill>
              </a:rPr>
              <a:t>Sub-etapa 4:</a:t>
            </a:r>
            <a:endParaRPr lang="es-MX" sz="900" dirty="0" smtClean="0">
              <a:solidFill>
                <a:schemeClr val="bg1"/>
              </a:solidFill>
            </a:endParaRPr>
          </a:p>
          <a:p>
            <a:pPr algn="ctr"/>
            <a:r>
              <a:rPr lang="es-MX" sz="800" dirty="0">
                <a:solidFill>
                  <a:schemeClr val="bg1"/>
                </a:solidFill>
              </a:rPr>
              <a:t>Prevención de información faltante</a:t>
            </a:r>
            <a:endParaRPr lang="es-MX" sz="900" dirty="0">
              <a:solidFill>
                <a:schemeClr val="bg1"/>
              </a:solidFill>
            </a:endParaRPr>
          </a:p>
        </p:txBody>
      </p:sp>
      <p:sp>
        <p:nvSpPr>
          <p:cNvPr id="10" name="Cheurón 9"/>
          <p:cNvSpPr/>
          <p:nvPr/>
        </p:nvSpPr>
        <p:spPr>
          <a:xfrm>
            <a:off x="6059713" y="1451116"/>
            <a:ext cx="1886857" cy="1057964"/>
          </a:xfrm>
          <a:prstGeom prst="chevron">
            <a:avLst/>
          </a:prstGeom>
          <a:solidFill>
            <a:schemeClr val="accent3">
              <a:lumMod val="5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solidFill>
                  <a:schemeClr val="bg1"/>
                </a:solidFill>
              </a:rPr>
              <a:t>Sub-etapa 5:</a:t>
            </a:r>
            <a:endParaRPr lang="es-MX" sz="900" dirty="0">
              <a:solidFill>
                <a:schemeClr val="bg1"/>
              </a:solidFill>
            </a:endParaRPr>
          </a:p>
          <a:p>
            <a:pPr algn="ctr"/>
            <a:r>
              <a:rPr lang="es-MX" sz="800">
                <a:solidFill>
                  <a:schemeClr val="bg1"/>
                </a:solidFill>
              </a:rPr>
              <a:t>2da entrega </a:t>
            </a:r>
            <a:r>
              <a:rPr lang="es-MX" sz="800" smtClean="0">
                <a:solidFill>
                  <a:schemeClr val="bg1"/>
                </a:solidFill>
              </a:rPr>
              <a:t>de información</a:t>
            </a:r>
            <a:endParaRPr lang="es-MX" sz="900" dirty="0">
              <a:solidFill>
                <a:schemeClr val="bg1"/>
              </a:solidFill>
            </a:endParaRPr>
          </a:p>
        </p:txBody>
      </p:sp>
    </p:spTree>
    <p:extLst>
      <p:ext uri="{BB962C8B-B14F-4D97-AF65-F5344CB8AC3E}">
        <p14:creationId xmlns:p14="http://schemas.microsoft.com/office/powerpoint/2010/main" val="3916119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7666"/>
            <a:ext cx="7177314" cy="1143000"/>
          </a:xfrm>
        </p:spPr>
        <p:txBody>
          <a:bodyPr>
            <a:noAutofit/>
          </a:bodyPr>
          <a:lstStyle/>
          <a:p>
            <a:pPr algn="l"/>
            <a:r>
              <a:rPr lang="es-MX" sz="2000" dirty="0"/>
              <a:t>Etapas de la Licitación</a:t>
            </a:r>
            <a:br>
              <a:rPr lang="es-MX" sz="2000" dirty="0"/>
            </a:br>
            <a:r>
              <a:rPr lang="es-MX" sz="2000" dirty="0"/>
              <a:t>Etapa 2: </a:t>
            </a:r>
            <a:r>
              <a:rPr lang="es-MX" sz="2000" dirty="0" smtClean="0"/>
              <a:t>Evaluación, </a:t>
            </a:r>
            <a:r>
              <a:rPr lang="es-MX" sz="2000" dirty="0" err="1"/>
              <a:t>dictaminación</a:t>
            </a:r>
            <a:r>
              <a:rPr lang="es-MX" sz="2000" dirty="0"/>
              <a:t> y emisión de </a:t>
            </a:r>
            <a:r>
              <a:rPr lang="es-MX" sz="2000" dirty="0" smtClean="0"/>
              <a:t>constancias de participación.</a:t>
            </a:r>
            <a:endParaRPr lang="es-MX" sz="2000" dirty="0"/>
          </a:p>
        </p:txBody>
      </p:sp>
      <p:sp>
        <p:nvSpPr>
          <p:cNvPr id="3" name="Marcador de contenido 2"/>
          <p:cNvSpPr>
            <a:spLocks noGrp="1"/>
          </p:cNvSpPr>
          <p:nvPr>
            <p:ph idx="1"/>
          </p:nvPr>
        </p:nvSpPr>
        <p:spPr>
          <a:xfrm>
            <a:off x="457200" y="2581558"/>
            <a:ext cx="8229600" cy="3911391"/>
          </a:xfrm>
        </p:spPr>
        <p:txBody>
          <a:bodyPr>
            <a:noAutofit/>
          </a:bodyPr>
          <a:lstStyle/>
          <a:p>
            <a:pPr algn="just"/>
            <a:r>
              <a:rPr lang="es-MX" sz="1800" dirty="0"/>
              <a:t>La etapa se compone de:</a:t>
            </a:r>
          </a:p>
          <a:p>
            <a:pPr lvl="1" algn="just"/>
            <a:r>
              <a:rPr lang="es-MX" sz="1600" b="1" dirty="0">
                <a:solidFill>
                  <a:srgbClr val="002060"/>
                </a:solidFill>
              </a:rPr>
              <a:t>Evaluación de </a:t>
            </a:r>
            <a:r>
              <a:rPr lang="es-MX" sz="1600" b="1" dirty="0" smtClean="0">
                <a:solidFill>
                  <a:srgbClr val="002060"/>
                </a:solidFill>
              </a:rPr>
              <a:t>documentación</a:t>
            </a:r>
            <a:r>
              <a:rPr lang="es-MX" sz="1600" dirty="0" smtClean="0"/>
              <a:t>.</a:t>
            </a:r>
            <a:endParaRPr lang="es-MX" sz="1600" dirty="0"/>
          </a:p>
          <a:p>
            <a:pPr lvl="1" algn="just"/>
            <a:r>
              <a:rPr lang="es-MX" sz="1600" b="1" dirty="0">
                <a:solidFill>
                  <a:srgbClr val="002060"/>
                </a:solidFill>
              </a:rPr>
              <a:t>Dictaminación </a:t>
            </a:r>
            <a:r>
              <a:rPr lang="es-MX" sz="1600" dirty="0"/>
              <a:t>técnica - jurídica y de competencia económica.</a:t>
            </a:r>
          </a:p>
          <a:p>
            <a:pPr lvl="1" algn="just"/>
            <a:r>
              <a:rPr lang="es-MX" sz="1600" dirty="0"/>
              <a:t>Emisión de </a:t>
            </a:r>
            <a:r>
              <a:rPr lang="es-MX" sz="1600" b="1" dirty="0" smtClean="0">
                <a:solidFill>
                  <a:srgbClr val="002060"/>
                </a:solidFill>
              </a:rPr>
              <a:t>constancias de participación</a:t>
            </a:r>
            <a:r>
              <a:rPr lang="es-MX" sz="1600" dirty="0" smtClean="0"/>
              <a:t>.</a:t>
            </a:r>
            <a:endParaRPr lang="es-MX" sz="1600" dirty="0"/>
          </a:p>
          <a:p>
            <a:pPr lvl="1" algn="just"/>
            <a:r>
              <a:rPr lang="es-MX" sz="1600" dirty="0" smtClean="0"/>
              <a:t>Notificación y entrega </a:t>
            </a:r>
            <a:r>
              <a:rPr lang="es-MX" sz="1600" dirty="0"/>
              <a:t>de </a:t>
            </a:r>
            <a:r>
              <a:rPr lang="es-MX" sz="1600" b="1" dirty="0" smtClean="0">
                <a:solidFill>
                  <a:srgbClr val="002060"/>
                </a:solidFill>
              </a:rPr>
              <a:t>constancias de participación </a:t>
            </a:r>
            <a:r>
              <a:rPr lang="es-MX" sz="1600" dirty="0" smtClean="0"/>
              <a:t>en el domicilio del Instituto.</a:t>
            </a:r>
            <a:endParaRPr lang="es-MX" sz="1600" dirty="0"/>
          </a:p>
          <a:p>
            <a:pPr algn="just"/>
            <a:r>
              <a:rPr lang="es-MX" sz="1800" dirty="0" smtClean="0"/>
              <a:t>Para </a:t>
            </a:r>
            <a:r>
              <a:rPr lang="es-MX" sz="1800" dirty="0"/>
              <a:t>poder recibir dicha </a:t>
            </a:r>
            <a:r>
              <a:rPr lang="es-MX" sz="1800" dirty="0" smtClean="0"/>
              <a:t>constancia se deberá:</a:t>
            </a:r>
          </a:p>
          <a:p>
            <a:pPr lvl="1" algn="just"/>
            <a:r>
              <a:rPr lang="es-MX" sz="1600" b="1" dirty="0" smtClean="0">
                <a:solidFill>
                  <a:srgbClr val="002060"/>
                </a:solidFill>
              </a:rPr>
              <a:t>Obtener </a:t>
            </a:r>
            <a:r>
              <a:rPr lang="es-MX" sz="1600" b="1" dirty="0">
                <a:solidFill>
                  <a:srgbClr val="002060"/>
                </a:solidFill>
              </a:rPr>
              <a:t>la emisión favorable </a:t>
            </a:r>
            <a:r>
              <a:rPr lang="es-MX" sz="1600" b="1" dirty="0" smtClean="0">
                <a:solidFill>
                  <a:srgbClr val="002060"/>
                </a:solidFill>
              </a:rPr>
              <a:t>del dictamen técnico-jurídico: </a:t>
            </a:r>
            <a:r>
              <a:rPr lang="es-MX" sz="1600" dirty="0"/>
              <a:t>En éste se evaluará </a:t>
            </a:r>
            <a:r>
              <a:rPr lang="es-MX" sz="1600" dirty="0" smtClean="0"/>
              <a:t>el cumplimiento de las disposiciones y requisitos legales y de </a:t>
            </a:r>
            <a:r>
              <a:rPr lang="es-MX" sz="1600" dirty="0"/>
              <a:t>las Bases</a:t>
            </a:r>
            <a:r>
              <a:rPr lang="es-MX" sz="1600" dirty="0" smtClean="0"/>
              <a:t>.</a:t>
            </a:r>
            <a:endParaRPr lang="es-MX" sz="1600" b="1" dirty="0" smtClean="0">
              <a:solidFill>
                <a:srgbClr val="002060"/>
              </a:solidFill>
            </a:endParaRPr>
          </a:p>
          <a:p>
            <a:pPr lvl="1" algn="just"/>
            <a:r>
              <a:rPr lang="es-MX" sz="1600" b="1" dirty="0" smtClean="0">
                <a:solidFill>
                  <a:srgbClr val="002060"/>
                </a:solidFill>
              </a:rPr>
              <a:t>Obtener la emisión favorable del dictamen de </a:t>
            </a:r>
            <a:r>
              <a:rPr lang="es-MX" sz="1600" b="1" dirty="0">
                <a:solidFill>
                  <a:srgbClr val="002060"/>
                </a:solidFill>
              </a:rPr>
              <a:t>competencia </a:t>
            </a:r>
            <a:r>
              <a:rPr lang="es-MX" sz="1600" b="1" dirty="0" smtClean="0">
                <a:solidFill>
                  <a:srgbClr val="002060"/>
                </a:solidFill>
              </a:rPr>
              <a:t>económica</a:t>
            </a:r>
            <a:r>
              <a:rPr lang="es-MX" sz="1600" dirty="0" smtClean="0"/>
              <a:t>: En </a:t>
            </a:r>
            <a:r>
              <a:rPr lang="es-MX" sz="1600" dirty="0"/>
              <a:t>éste se </a:t>
            </a:r>
            <a:r>
              <a:rPr lang="es-MX" sz="1600" dirty="0" smtClean="0"/>
              <a:t>evaluarán los límites de acumulación de espectro, el cumplimiento de las disposiciones legales en materia de competencia económica y se señalará si un interesado </a:t>
            </a:r>
            <a:r>
              <a:rPr lang="es-MX" sz="1600" dirty="0"/>
              <a:t>es elegible </a:t>
            </a:r>
            <a:r>
              <a:rPr lang="es-MX" sz="1600" dirty="0" smtClean="0"/>
              <a:t>a participar</a:t>
            </a:r>
            <a:r>
              <a:rPr lang="es-MX" sz="1600" dirty="0"/>
              <a:t> </a:t>
            </a:r>
            <a:r>
              <a:rPr lang="es-MX" sz="1600" dirty="0" smtClean="0"/>
              <a:t>y, en su caso, las condiciones de participación.</a:t>
            </a:r>
          </a:p>
          <a:p>
            <a:pPr lvl="1" algn="just"/>
            <a:r>
              <a:rPr lang="es-MX" sz="1600" dirty="0" smtClean="0"/>
              <a:t>Haber presentado una </a:t>
            </a:r>
            <a:r>
              <a:rPr lang="es-MX" sz="1600" b="1" dirty="0" smtClean="0">
                <a:solidFill>
                  <a:srgbClr val="002060"/>
                </a:solidFill>
              </a:rPr>
              <a:t>garantía de seriedad válida. </a:t>
            </a:r>
            <a:endParaRPr lang="es-MX" sz="1400" b="1" dirty="0" smtClean="0">
              <a:solidFill>
                <a:srgbClr val="002060"/>
              </a:solidFill>
            </a:endParaRPr>
          </a:p>
          <a:p>
            <a:pPr lvl="1" algn="just"/>
            <a:endParaRPr lang="es-MX" sz="16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7</a:t>
            </a:fld>
            <a:endParaRPr lang="es-MX" dirty="0">
              <a:solidFill>
                <a:prstClr val="black">
                  <a:tint val="75000"/>
                </a:prstClr>
              </a:solidFill>
            </a:endParaRPr>
          </a:p>
        </p:txBody>
      </p:sp>
      <p:sp>
        <p:nvSpPr>
          <p:cNvPr id="6" name="Cheurón 5"/>
          <p:cNvSpPr/>
          <p:nvPr/>
        </p:nvSpPr>
        <p:spPr>
          <a:xfrm>
            <a:off x="3780971" y="1395188"/>
            <a:ext cx="2641600" cy="1055953"/>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bg1"/>
                </a:solidFill>
              </a:rPr>
              <a:t>Sub-etapa 3:</a:t>
            </a:r>
          </a:p>
          <a:p>
            <a:pPr algn="ctr"/>
            <a:endParaRPr lang="es-MX" sz="900" dirty="0" smtClean="0">
              <a:solidFill>
                <a:schemeClr val="bg1"/>
              </a:solidFill>
            </a:endParaRPr>
          </a:p>
          <a:p>
            <a:pPr algn="ctr"/>
            <a:r>
              <a:rPr lang="es-MX" sz="900" dirty="0" smtClean="0">
                <a:solidFill>
                  <a:schemeClr val="bg1"/>
                </a:solidFill>
              </a:rPr>
              <a:t>Emisión de constancias de participación</a:t>
            </a:r>
            <a:endParaRPr lang="es-MX" sz="900" dirty="0">
              <a:solidFill>
                <a:schemeClr val="bg1"/>
              </a:solidFill>
            </a:endParaRPr>
          </a:p>
        </p:txBody>
      </p:sp>
      <p:sp>
        <p:nvSpPr>
          <p:cNvPr id="7" name="Pentágono 6"/>
          <p:cNvSpPr/>
          <p:nvPr/>
        </p:nvSpPr>
        <p:spPr>
          <a:xfrm>
            <a:off x="532953" y="1396416"/>
            <a:ext cx="1912535" cy="1055953"/>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Sub-etapa 1:</a:t>
            </a:r>
          </a:p>
          <a:p>
            <a:pPr algn="ctr"/>
            <a:endParaRPr lang="es-MX" sz="900" dirty="0"/>
          </a:p>
          <a:p>
            <a:pPr algn="ctr"/>
            <a:r>
              <a:rPr lang="es-MX" sz="900" dirty="0" smtClean="0"/>
              <a:t>Evaluación de documentación</a:t>
            </a:r>
            <a:endParaRPr lang="es-MX" sz="900" dirty="0"/>
          </a:p>
        </p:txBody>
      </p:sp>
      <p:sp>
        <p:nvSpPr>
          <p:cNvPr id="8" name="Cheurón 7"/>
          <p:cNvSpPr/>
          <p:nvPr/>
        </p:nvSpPr>
        <p:spPr>
          <a:xfrm>
            <a:off x="5906960" y="1396593"/>
            <a:ext cx="2366182" cy="1054548"/>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bg1"/>
                </a:solidFill>
              </a:rPr>
              <a:t>Sub-etapa 4:</a:t>
            </a:r>
          </a:p>
          <a:p>
            <a:pPr algn="ctr"/>
            <a:endParaRPr lang="es-MX" sz="900" dirty="0" smtClean="0">
              <a:solidFill>
                <a:schemeClr val="bg1"/>
              </a:solidFill>
            </a:endParaRPr>
          </a:p>
          <a:p>
            <a:pPr algn="ctr"/>
            <a:r>
              <a:rPr lang="es-MX" sz="900" dirty="0" smtClean="0">
                <a:solidFill>
                  <a:schemeClr val="bg1"/>
                </a:solidFill>
              </a:rPr>
              <a:t>Notificación de constancias de participación y entrega de garantías de seriedad</a:t>
            </a:r>
          </a:p>
        </p:txBody>
      </p:sp>
      <p:sp>
        <p:nvSpPr>
          <p:cNvPr id="11" name="Cheurón 10"/>
          <p:cNvSpPr/>
          <p:nvPr/>
        </p:nvSpPr>
        <p:spPr>
          <a:xfrm>
            <a:off x="1930400" y="1396415"/>
            <a:ext cx="2351314" cy="1055953"/>
          </a:xfrm>
          <a:prstGeom prst="chevron">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bg1"/>
                </a:solidFill>
              </a:rPr>
              <a:t>Sub-etapa 2:</a:t>
            </a:r>
          </a:p>
          <a:p>
            <a:pPr algn="ctr"/>
            <a:endParaRPr lang="es-MX" sz="900" dirty="0" smtClean="0">
              <a:solidFill>
                <a:schemeClr val="bg1"/>
              </a:solidFill>
            </a:endParaRPr>
          </a:p>
          <a:p>
            <a:pPr algn="ctr"/>
            <a:r>
              <a:rPr lang="es-MX" sz="900" dirty="0" smtClean="0">
                <a:solidFill>
                  <a:schemeClr val="bg1"/>
                </a:solidFill>
              </a:rPr>
              <a:t>Dictaminación técnica, jurídica y económica</a:t>
            </a:r>
            <a:endParaRPr lang="es-MX" sz="900" dirty="0">
              <a:solidFill>
                <a:schemeClr val="bg1"/>
              </a:solidFill>
            </a:endParaRPr>
          </a:p>
        </p:txBody>
      </p:sp>
    </p:spTree>
    <p:extLst>
      <p:ext uri="{BB962C8B-B14F-4D97-AF65-F5344CB8AC3E}">
        <p14:creationId xmlns:p14="http://schemas.microsoft.com/office/powerpoint/2010/main" val="80445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1009650"/>
          </a:xfrm>
        </p:spPr>
        <p:txBody>
          <a:bodyPr>
            <a:normAutofit fontScale="90000"/>
          </a:bodyPr>
          <a:lstStyle/>
          <a:p>
            <a:pPr algn="l"/>
            <a:r>
              <a:rPr lang="es-MX" sz="2400" dirty="0"/>
              <a:t>Etapas de la Licitación</a:t>
            </a:r>
            <a:br>
              <a:rPr lang="es-MX" sz="2400" dirty="0"/>
            </a:br>
            <a:r>
              <a:rPr lang="es-MX" sz="2400" dirty="0"/>
              <a:t>Etapa 3: Sesión de práctica </a:t>
            </a:r>
            <a:r>
              <a:rPr lang="es-MX" sz="2400"/>
              <a:t>y </a:t>
            </a:r>
            <a:r>
              <a:rPr lang="es-MX" sz="2400" dirty="0"/>
              <a:t>Procedimiento</a:t>
            </a:r>
            <a:r>
              <a:rPr lang="es-MX" sz="2400"/>
              <a:t> de Presentación </a:t>
            </a:r>
            <a:r>
              <a:rPr lang="es-MX" sz="2400" smtClean="0"/>
              <a:t>de </a:t>
            </a:r>
            <a:r>
              <a:rPr lang="es-MX" sz="2400" dirty="0"/>
              <a:t>Ofertas</a:t>
            </a:r>
          </a:p>
        </p:txBody>
      </p:sp>
      <p:sp>
        <p:nvSpPr>
          <p:cNvPr id="3" name="Marcador de contenido 2"/>
          <p:cNvSpPr>
            <a:spLocks noGrp="1"/>
          </p:cNvSpPr>
          <p:nvPr>
            <p:ph idx="1"/>
          </p:nvPr>
        </p:nvSpPr>
        <p:spPr>
          <a:xfrm>
            <a:off x="348018" y="2397602"/>
            <a:ext cx="8338782" cy="3536059"/>
          </a:xfrm>
        </p:spPr>
        <p:txBody>
          <a:bodyPr>
            <a:noAutofit/>
          </a:bodyPr>
          <a:lstStyle/>
          <a:p>
            <a:pPr algn="just">
              <a:lnSpc>
                <a:spcPct val="80000"/>
              </a:lnSpc>
            </a:pPr>
            <a:r>
              <a:rPr lang="es-MX" sz="1800" dirty="0"/>
              <a:t>La etapa se compone de:</a:t>
            </a:r>
          </a:p>
          <a:p>
            <a:pPr lvl="1" algn="just">
              <a:lnSpc>
                <a:spcPct val="80000"/>
              </a:lnSpc>
            </a:pPr>
            <a:r>
              <a:rPr lang="es-MX" sz="1600" b="1" dirty="0">
                <a:solidFill>
                  <a:srgbClr val="002060"/>
                </a:solidFill>
              </a:rPr>
              <a:t>Sesión de práctica </a:t>
            </a:r>
            <a:r>
              <a:rPr lang="es-MX" sz="1600" dirty="0"/>
              <a:t>del </a:t>
            </a:r>
            <a:r>
              <a:rPr lang="es-MX" sz="1600" dirty="0" smtClean="0"/>
              <a:t>procedimiento de presentación de ofertas para </a:t>
            </a:r>
            <a:r>
              <a:rPr lang="es-MX" sz="1600" dirty="0"/>
              <a:t>los </a:t>
            </a:r>
            <a:r>
              <a:rPr lang="es-MX" sz="1600" dirty="0" smtClean="0"/>
              <a:t>participantes a </a:t>
            </a:r>
            <a:r>
              <a:rPr lang="es-MX" sz="1600" dirty="0"/>
              <a:t>través del </a:t>
            </a:r>
            <a:r>
              <a:rPr lang="es-MX" sz="1600" dirty="0" smtClean="0"/>
              <a:t>SEPRO. </a:t>
            </a:r>
          </a:p>
          <a:p>
            <a:pPr lvl="2" algn="just">
              <a:lnSpc>
                <a:spcPct val="80000"/>
              </a:lnSpc>
            </a:pPr>
            <a:r>
              <a:rPr lang="es-MX" sz="1600" dirty="0" smtClean="0"/>
              <a:t>Será </a:t>
            </a:r>
            <a:r>
              <a:rPr lang="es-MX" sz="1600" dirty="0"/>
              <a:t>realizada mediante múltiples sesiones en las cuales los participantes podrán </a:t>
            </a:r>
            <a:r>
              <a:rPr lang="es-MX" sz="1600" b="1" dirty="0">
                <a:solidFill>
                  <a:srgbClr val="002060"/>
                </a:solidFill>
              </a:rPr>
              <a:t>replicar o simular concursos</a:t>
            </a:r>
            <a:r>
              <a:rPr lang="es-MX" sz="1600" dirty="0" smtClean="0"/>
              <a:t>.</a:t>
            </a:r>
            <a:r>
              <a:rPr lang="es-MX" sz="1600" dirty="0"/>
              <a:t> </a:t>
            </a:r>
            <a:endParaRPr lang="es-MX" sz="1600" dirty="0" smtClean="0"/>
          </a:p>
          <a:p>
            <a:pPr lvl="2" algn="just">
              <a:lnSpc>
                <a:spcPct val="80000"/>
              </a:lnSpc>
            </a:pPr>
            <a:r>
              <a:rPr lang="es-MX" sz="1600" dirty="0" smtClean="0"/>
              <a:t>Se </a:t>
            </a:r>
            <a:r>
              <a:rPr lang="es-MX" sz="1600" dirty="0"/>
              <a:t>contará con </a:t>
            </a:r>
            <a:r>
              <a:rPr lang="es-MX" sz="1600" b="1" dirty="0">
                <a:solidFill>
                  <a:srgbClr val="002060"/>
                </a:solidFill>
              </a:rPr>
              <a:t>manuales </a:t>
            </a:r>
            <a:r>
              <a:rPr lang="es-MX" sz="1600" dirty="0"/>
              <a:t>sobre el </a:t>
            </a:r>
            <a:r>
              <a:rPr lang="es-MX" sz="1600" b="1" dirty="0">
                <a:solidFill>
                  <a:srgbClr val="002060"/>
                </a:solidFill>
              </a:rPr>
              <a:t>uso del </a:t>
            </a:r>
            <a:r>
              <a:rPr lang="es-MX" sz="1600" b="1" dirty="0" smtClean="0">
                <a:solidFill>
                  <a:srgbClr val="002060"/>
                </a:solidFill>
              </a:rPr>
              <a:t>SEPRO </a:t>
            </a:r>
            <a:r>
              <a:rPr lang="es-MX" sz="1600" dirty="0"/>
              <a:t>y </a:t>
            </a:r>
            <a:r>
              <a:rPr lang="es-MX" sz="1600" b="1" dirty="0">
                <a:solidFill>
                  <a:srgbClr val="002060"/>
                </a:solidFill>
              </a:rPr>
              <a:t>soporte técnico </a:t>
            </a:r>
            <a:r>
              <a:rPr lang="es-MX" sz="1600" dirty="0"/>
              <a:t>vía telefónica o electrónica</a:t>
            </a:r>
            <a:r>
              <a:rPr lang="es-MX" sz="1600" dirty="0" smtClean="0"/>
              <a:t>.</a:t>
            </a:r>
          </a:p>
          <a:p>
            <a:pPr lvl="2" algn="just">
              <a:lnSpc>
                <a:spcPct val="80000"/>
              </a:lnSpc>
            </a:pPr>
            <a:endParaRPr lang="es-MX" sz="1600" dirty="0"/>
          </a:p>
          <a:p>
            <a:pPr lvl="1" algn="just">
              <a:lnSpc>
                <a:spcPct val="80000"/>
              </a:lnSpc>
            </a:pPr>
            <a:r>
              <a:rPr lang="es-MX" sz="1600" b="1" dirty="0">
                <a:solidFill>
                  <a:srgbClr val="002060"/>
                </a:solidFill>
              </a:rPr>
              <a:t>Procedimientos de </a:t>
            </a:r>
            <a:r>
              <a:rPr lang="es-MX" sz="1600" b="1" dirty="0" smtClean="0">
                <a:solidFill>
                  <a:srgbClr val="002060"/>
                </a:solidFill>
              </a:rPr>
              <a:t>Presentación de Ofertas en 2 etapas: Adjudicación y </a:t>
            </a:r>
            <a:r>
              <a:rPr lang="es-MX" sz="1600" b="1" dirty="0">
                <a:solidFill>
                  <a:srgbClr val="002060"/>
                </a:solidFill>
              </a:rPr>
              <a:t>Asignación</a:t>
            </a:r>
            <a:r>
              <a:rPr lang="es-MX" sz="1600" b="1" dirty="0" smtClean="0">
                <a:solidFill>
                  <a:srgbClr val="00B050"/>
                </a:solidFill>
              </a:rPr>
              <a:t>.</a:t>
            </a:r>
          </a:p>
          <a:p>
            <a:pPr lvl="1" algn="just">
              <a:lnSpc>
                <a:spcPct val="80000"/>
              </a:lnSpc>
            </a:pPr>
            <a:r>
              <a:rPr lang="es-MX" sz="1600" dirty="0" smtClean="0"/>
              <a:t>Todos </a:t>
            </a:r>
            <a:r>
              <a:rPr lang="es-MX" sz="1600" dirty="0"/>
              <a:t>los b</a:t>
            </a:r>
            <a:r>
              <a:rPr lang="es-MX" sz="1600" dirty="0" smtClean="0"/>
              <a:t>loques </a:t>
            </a:r>
            <a:r>
              <a:rPr lang="es-MX" sz="1600" b="1" dirty="0">
                <a:solidFill>
                  <a:srgbClr val="002060"/>
                </a:solidFill>
              </a:rPr>
              <a:t>serán ofertados </a:t>
            </a:r>
            <a:r>
              <a:rPr lang="es-MX" sz="1600" b="1" dirty="0" smtClean="0">
                <a:solidFill>
                  <a:srgbClr val="002060"/>
                </a:solidFill>
              </a:rPr>
              <a:t>en la etapa de Adjudicación bajo </a:t>
            </a:r>
            <a:r>
              <a:rPr lang="es-MX" sz="1600" b="1" dirty="0">
                <a:solidFill>
                  <a:srgbClr val="002060"/>
                </a:solidFill>
              </a:rPr>
              <a:t>un mecanismo d</a:t>
            </a:r>
            <a:r>
              <a:rPr lang="es-MX" sz="1600" b="1" dirty="0" smtClean="0">
                <a:solidFill>
                  <a:srgbClr val="002060"/>
                </a:solidFill>
              </a:rPr>
              <a:t>e ofertas con precios y rondas de reloj. </a:t>
            </a:r>
            <a:endParaRPr lang="es-MX" sz="1600" dirty="0"/>
          </a:p>
          <a:p>
            <a:pPr lvl="1" algn="just">
              <a:lnSpc>
                <a:spcPct val="80000"/>
              </a:lnSpc>
            </a:pPr>
            <a:r>
              <a:rPr lang="es-MX" sz="1600" b="1" dirty="0">
                <a:solidFill>
                  <a:srgbClr val="002060"/>
                </a:solidFill>
              </a:rPr>
              <a:t>Publicación de </a:t>
            </a:r>
            <a:r>
              <a:rPr lang="es-MX" sz="1600" b="1" dirty="0" smtClean="0">
                <a:solidFill>
                  <a:srgbClr val="002060"/>
                </a:solidFill>
              </a:rPr>
              <a:t>resultados </a:t>
            </a:r>
            <a:r>
              <a:rPr lang="es-MX" sz="1600" dirty="0" smtClean="0"/>
              <a:t>(en la página de Internet del Instituto).</a:t>
            </a:r>
            <a:endParaRPr lang="es-MX" sz="1600"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8</a:t>
            </a:fld>
            <a:endParaRPr lang="es-MX" dirty="0">
              <a:solidFill>
                <a:prstClr val="black">
                  <a:tint val="75000"/>
                </a:prstClr>
              </a:solidFill>
            </a:endParaRPr>
          </a:p>
        </p:txBody>
      </p:sp>
      <p:sp>
        <p:nvSpPr>
          <p:cNvPr id="7" name="Pentágono 6"/>
          <p:cNvSpPr/>
          <p:nvPr/>
        </p:nvSpPr>
        <p:spPr>
          <a:xfrm>
            <a:off x="2120832" y="1263820"/>
            <a:ext cx="1665961" cy="1055953"/>
          </a:xfrm>
          <a:prstGeom prst="homePlat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tx1"/>
                </a:solidFill>
              </a:rPr>
              <a:t>Sub-etapa 1:</a:t>
            </a:r>
          </a:p>
          <a:p>
            <a:pPr algn="ctr"/>
            <a:endParaRPr lang="es-MX" sz="900" dirty="0">
              <a:solidFill>
                <a:schemeClr val="tx1"/>
              </a:solidFill>
            </a:endParaRPr>
          </a:p>
          <a:p>
            <a:pPr algn="ctr"/>
            <a:r>
              <a:rPr lang="es-MX" sz="900" dirty="0" smtClean="0">
                <a:solidFill>
                  <a:schemeClr val="tx1"/>
                </a:solidFill>
              </a:rPr>
              <a:t>Sesiones de práctica</a:t>
            </a:r>
            <a:endParaRPr lang="es-MX" sz="900" dirty="0">
              <a:solidFill>
                <a:schemeClr val="tx1"/>
              </a:solidFill>
            </a:endParaRPr>
          </a:p>
        </p:txBody>
      </p:sp>
      <p:sp>
        <p:nvSpPr>
          <p:cNvPr id="8" name="Cheurón 7"/>
          <p:cNvSpPr/>
          <p:nvPr/>
        </p:nvSpPr>
        <p:spPr>
          <a:xfrm>
            <a:off x="4914206" y="1263820"/>
            <a:ext cx="1952692" cy="1055952"/>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tx1"/>
                </a:solidFill>
              </a:rPr>
              <a:t>Sub-etapa 3:</a:t>
            </a:r>
          </a:p>
          <a:p>
            <a:pPr algn="ctr"/>
            <a:endParaRPr lang="es-MX" sz="900" dirty="0" smtClean="0">
              <a:solidFill>
                <a:schemeClr val="tx1"/>
              </a:solidFill>
            </a:endParaRPr>
          </a:p>
          <a:p>
            <a:pPr algn="ctr"/>
            <a:r>
              <a:rPr lang="es-MX" sz="900" dirty="0" smtClean="0">
                <a:solidFill>
                  <a:schemeClr val="tx1"/>
                </a:solidFill>
              </a:rPr>
              <a:t>Publicación de resultados</a:t>
            </a:r>
          </a:p>
        </p:txBody>
      </p:sp>
      <p:sp>
        <p:nvSpPr>
          <p:cNvPr id="11" name="Cheurón 10"/>
          <p:cNvSpPr/>
          <p:nvPr/>
        </p:nvSpPr>
        <p:spPr>
          <a:xfrm>
            <a:off x="3275417" y="1263819"/>
            <a:ext cx="2145134" cy="1055953"/>
          </a:xfrm>
          <a:prstGeom prst="chevron">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tx1"/>
                </a:solidFill>
              </a:rPr>
              <a:t>Sub-etapa 2:</a:t>
            </a:r>
          </a:p>
          <a:p>
            <a:pPr algn="ctr"/>
            <a:endParaRPr lang="es-MX" sz="900" dirty="0">
              <a:solidFill>
                <a:schemeClr val="tx1"/>
              </a:solidFill>
            </a:endParaRPr>
          </a:p>
          <a:p>
            <a:pPr algn="ctr"/>
            <a:r>
              <a:rPr lang="es-MX" sz="900" dirty="0" smtClean="0">
                <a:solidFill>
                  <a:schemeClr val="tx1"/>
                </a:solidFill>
              </a:rPr>
              <a:t>Procedimientos de presentación de ofertas</a:t>
            </a:r>
            <a:endParaRPr lang="es-MX" sz="900" dirty="0">
              <a:solidFill>
                <a:schemeClr val="tx1"/>
              </a:solidFill>
            </a:endParaRPr>
          </a:p>
        </p:txBody>
      </p:sp>
    </p:spTree>
    <p:extLst>
      <p:ext uri="{BB962C8B-B14F-4D97-AF65-F5344CB8AC3E}">
        <p14:creationId xmlns:p14="http://schemas.microsoft.com/office/powerpoint/2010/main" val="751369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7177314" cy="1143000"/>
          </a:xfrm>
        </p:spPr>
        <p:txBody>
          <a:bodyPr>
            <a:noAutofit/>
          </a:bodyPr>
          <a:lstStyle/>
          <a:p>
            <a:pPr algn="l"/>
            <a:r>
              <a:rPr lang="es-MX" sz="2000" dirty="0" smtClean="0"/>
              <a:t>Etapas </a:t>
            </a:r>
            <a:r>
              <a:rPr lang="es-MX" sz="2000" dirty="0"/>
              <a:t>de la Licitación</a:t>
            </a:r>
            <a:br>
              <a:rPr lang="es-MX" sz="2000" dirty="0"/>
            </a:br>
            <a:r>
              <a:rPr lang="es-MX" sz="2000" dirty="0"/>
              <a:t>Etapa 4</a:t>
            </a:r>
            <a:r>
              <a:rPr lang="es-MX" sz="2000" dirty="0" smtClean="0"/>
              <a:t>: Emisión </a:t>
            </a:r>
            <a:r>
              <a:rPr lang="es-MX" sz="2000" dirty="0"/>
              <a:t>de Acta de Fallo, pago de Contraprestación y otorgamiento de Títulos de Concesión</a:t>
            </a:r>
          </a:p>
        </p:txBody>
      </p:sp>
      <p:sp>
        <p:nvSpPr>
          <p:cNvPr id="3" name="Marcador de contenido 2"/>
          <p:cNvSpPr>
            <a:spLocks noGrp="1"/>
          </p:cNvSpPr>
          <p:nvPr>
            <p:ph idx="1"/>
          </p:nvPr>
        </p:nvSpPr>
        <p:spPr>
          <a:xfrm>
            <a:off x="457200" y="2881084"/>
            <a:ext cx="8229600" cy="3668571"/>
          </a:xfrm>
        </p:spPr>
        <p:txBody>
          <a:bodyPr>
            <a:normAutofit/>
          </a:bodyPr>
          <a:lstStyle/>
          <a:p>
            <a:pPr algn="just">
              <a:lnSpc>
                <a:spcPct val="80000"/>
              </a:lnSpc>
            </a:pPr>
            <a:r>
              <a:rPr lang="es-MX" sz="1600" dirty="0"/>
              <a:t>La etapa se compone de:</a:t>
            </a:r>
          </a:p>
          <a:p>
            <a:pPr marL="0" indent="0" algn="just">
              <a:lnSpc>
                <a:spcPct val="80000"/>
              </a:lnSpc>
              <a:buNone/>
            </a:pPr>
            <a:endParaRPr lang="es-MX" sz="1600" dirty="0"/>
          </a:p>
          <a:p>
            <a:pPr lvl="1" algn="just">
              <a:lnSpc>
                <a:spcPct val="80000"/>
              </a:lnSpc>
            </a:pPr>
            <a:r>
              <a:rPr lang="es-MX" sz="1400" b="1" dirty="0">
                <a:solidFill>
                  <a:srgbClr val="002060"/>
                </a:solidFill>
              </a:rPr>
              <a:t>Emisión de </a:t>
            </a:r>
            <a:r>
              <a:rPr lang="es-MX" sz="1400" b="1" dirty="0" smtClean="0">
                <a:solidFill>
                  <a:srgbClr val="002060"/>
                </a:solidFill>
              </a:rPr>
              <a:t>Actas </a:t>
            </a:r>
            <a:r>
              <a:rPr lang="es-MX" sz="1400" b="1" dirty="0">
                <a:solidFill>
                  <a:srgbClr val="002060"/>
                </a:solidFill>
              </a:rPr>
              <a:t>de Fallo.</a:t>
            </a:r>
          </a:p>
          <a:p>
            <a:pPr lvl="1" algn="just">
              <a:lnSpc>
                <a:spcPct val="80000"/>
              </a:lnSpc>
            </a:pPr>
            <a:r>
              <a:rPr lang="es-MX" sz="1400" b="1" dirty="0">
                <a:solidFill>
                  <a:srgbClr val="002060"/>
                </a:solidFill>
              </a:rPr>
              <a:t>Pago de Contraprestaciones</a:t>
            </a:r>
            <a:r>
              <a:rPr lang="es-MX" sz="1400" dirty="0"/>
              <a:t>.</a:t>
            </a:r>
          </a:p>
          <a:p>
            <a:pPr lvl="1" algn="just">
              <a:lnSpc>
                <a:spcPct val="80000"/>
              </a:lnSpc>
            </a:pPr>
            <a:r>
              <a:rPr lang="es-MX" sz="1400" b="1" dirty="0">
                <a:solidFill>
                  <a:srgbClr val="002060"/>
                </a:solidFill>
              </a:rPr>
              <a:t>Otorgamiento y firma de los Títulos de Concesión</a:t>
            </a:r>
            <a:r>
              <a:rPr lang="es-MX" sz="1400" dirty="0"/>
              <a:t>. </a:t>
            </a:r>
          </a:p>
          <a:p>
            <a:pPr lvl="1" algn="just">
              <a:lnSpc>
                <a:spcPct val="80000"/>
              </a:lnSpc>
            </a:pPr>
            <a:r>
              <a:rPr lang="es-MX" sz="1400" b="1" dirty="0">
                <a:solidFill>
                  <a:srgbClr val="002060"/>
                </a:solidFill>
              </a:rPr>
              <a:t>Liberación de Garantías de Seriedad</a:t>
            </a:r>
            <a:r>
              <a:rPr lang="es-MX" sz="1400" dirty="0"/>
              <a:t>.</a:t>
            </a:r>
          </a:p>
          <a:p>
            <a:pPr lvl="1" algn="just">
              <a:lnSpc>
                <a:spcPct val="80000"/>
              </a:lnSpc>
            </a:pPr>
            <a:endParaRPr lang="es-MX" sz="1400" dirty="0"/>
          </a:p>
          <a:p>
            <a:pPr algn="just"/>
            <a:r>
              <a:rPr lang="es-MX" sz="1600" dirty="0"/>
              <a:t>El </a:t>
            </a:r>
            <a:r>
              <a:rPr lang="es-MX" sz="1600" b="1" dirty="0">
                <a:solidFill>
                  <a:srgbClr val="002060"/>
                </a:solidFill>
              </a:rPr>
              <a:t>pago de las contraprestaciones se realizará por la cantidad total de </a:t>
            </a:r>
            <a:r>
              <a:rPr lang="es-MX" sz="1600" b="1" dirty="0" smtClean="0">
                <a:solidFill>
                  <a:srgbClr val="002060"/>
                </a:solidFill>
              </a:rPr>
              <a:t>bloques </a:t>
            </a:r>
            <a:r>
              <a:rPr lang="es-MX" sz="1600" dirty="0" smtClean="0"/>
              <a:t>obtenidos por cada </a:t>
            </a:r>
            <a:r>
              <a:rPr lang="es-MX" sz="1600" dirty="0"/>
              <a:t>participante ganador.</a:t>
            </a:r>
          </a:p>
          <a:p>
            <a:pPr algn="just"/>
            <a:r>
              <a:rPr lang="es-MX" sz="1600" dirty="0"/>
              <a:t>Una vez pagada la contraprestación y firmado el título de concesión </a:t>
            </a:r>
            <a:r>
              <a:rPr lang="es-MX" sz="1600" dirty="0" smtClean="0"/>
              <a:t>para los bloques obtenidos</a:t>
            </a:r>
            <a:r>
              <a:rPr lang="es-MX" sz="1600" dirty="0"/>
              <a:t>, se procederá a </a:t>
            </a:r>
            <a:r>
              <a:rPr lang="es-MX" sz="1600" b="1" dirty="0">
                <a:solidFill>
                  <a:srgbClr val="002060"/>
                </a:solidFill>
              </a:rPr>
              <a:t>liberar </a:t>
            </a:r>
            <a:r>
              <a:rPr lang="es-MX" sz="1600" b="1" dirty="0" smtClean="0">
                <a:solidFill>
                  <a:srgbClr val="002060"/>
                </a:solidFill>
              </a:rPr>
              <a:t>las garantías </a:t>
            </a:r>
            <a:r>
              <a:rPr lang="es-MX" sz="1600" b="1" dirty="0">
                <a:solidFill>
                  <a:srgbClr val="002060"/>
                </a:solidFill>
              </a:rPr>
              <a:t>de seriedad </a:t>
            </a:r>
            <a:r>
              <a:rPr lang="es-MX" sz="1600" dirty="0" smtClean="0"/>
              <a:t>de los participantes ganadores.</a:t>
            </a:r>
            <a:endParaRPr lang="es-MX" sz="1600" dirty="0"/>
          </a:p>
          <a:p>
            <a:pPr algn="just"/>
            <a:r>
              <a:rPr lang="es-MX" sz="1600" dirty="0"/>
              <a:t>En caso de que un </a:t>
            </a:r>
            <a:r>
              <a:rPr lang="es-MX" sz="1600" b="1" dirty="0">
                <a:solidFill>
                  <a:srgbClr val="002060"/>
                </a:solidFill>
              </a:rPr>
              <a:t>participante ganador incurra en </a:t>
            </a:r>
            <a:r>
              <a:rPr lang="es-MX" sz="1600" b="1" dirty="0" smtClean="0">
                <a:solidFill>
                  <a:srgbClr val="002060"/>
                </a:solidFill>
              </a:rPr>
              <a:t>cualquier </a:t>
            </a:r>
            <a:r>
              <a:rPr lang="es-MX" sz="1600" b="1" dirty="0">
                <a:solidFill>
                  <a:srgbClr val="002060"/>
                </a:solidFill>
              </a:rPr>
              <a:t>causal de </a:t>
            </a:r>
            <a:r>
              <a:rPr lang="es-MX" sz="1600" b="1" dirty="0" smtClean="0">
                <a:solidFill>
                  <a:srgbClr val="002060"/>
                </a:solidFill>
              </a:rPr>
              <a:t>descalificación </a:t>
            </a:r>
            <a:r>
              <a:rPr lang="es-MX" sz="1600" b="1" dirty="0">
                <a:solidFill>
                  <a:srgbClr val="002060"/>
                </a:solidFill>
              </a:rPr>
              <a:t>se hará efectiva la garantía de seriedad correspondiente; </a:t>
            </a:r>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9</a:t>
            </a:fld>
            <a:endParaRPr lang="es-MX" dirty="0">
              <a:solidFill>
                <a:prstClr val="black">
                  <a:tint val="75000"/>
                </a:prstClr>
              </a:solidFill>
            </a:endParaRPr>
          </a:p>
        </p:txBody>
      </p:sp>
      <p:sp>
        <p:nvSpPr>
          <p:cNvPr id="10" name="Pentágono 9"/>
          <p:cNvSpPr/>
          <p:nvPr/>
        </p:nvSpPr>
        <p:spPr>
          <a:xfrm>
            <a:off x="643600" y="1581234"/>
            <a:ext cx="1767561" cy="1055953"/>
          </a:xfrm>
          <a:prstGeom prst="homePlate">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a:solidFill>
                  <a:schemeClr val="tx1"/>
                </a:solidFill>
              </a:rPr>
              <a:t>Sub-etapa 1:</a:t>
            </a:r>
          </a:p>
          <a:p>
            <a:pPr algn="ctr"/>
            <a:r>
              <a:rPr lang="es-MX" sz="800" dirty="0">
                <a:solidFill>
                  <a:schemeClr val="tx1"/>
                </a:solidFill>
              </a:rPr>
              <a:t>Emisión</a:t>
            </a:r>
            <a:r>
              <a:rPr lang="es-MX" sz="800">
                <a:solidFill>
                  <a:schemeClr val="tx1"/>
                </a:solidFill>
              </a:rPr>
              <a:t> y notificación de Acta </a:t>
            </a:r>
            <a:r>
              <a:rPr lang="es-MX" sz="800" dirty="0">
                <a:solidFill>
                  <a:schemeClr val="tx1"/>
                </a:solidFill>
              </a:rPr>
              <a:t>de Fallo</a:t>
            </a:r>
          </a:p>
          <a:p>
            <a:pPr algn="ctr"/>
            <a:endParaRPr lang="es-MX" sz="800" dirty="0">
              <a:solidFill>
                <a:schemeClr val="tx1"/>
              </a:solidFill>
            </a:endParaRPr>
          </a:p>
        </p:txBody>
      </p:sp>
      <p:sp>
        <p:nvSpPr>
          <p:cNvPr id="12" name="Cheurón 11"/>
          <p:cNvSpPr/>
          <p:nvPr/>
        </p:nvSpPr>
        <p:spPr>
          <a:xfrm>
            <a:off x="3905815" y="1582462"/>
            <a:ext cx="2619827" cy="1054725"/>
          </a:xfrm>
          <a:prstGeom prst="chevron">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3:</a:t>
            </a:r>
          </a:p>
          <a:p>
            <a:pPr algn="ctr"/>
            <a:endParaRPr lang="es-MX" sz="800" dirty="0" smtClean="0">
              <a:solidFill>
                <a:schemeClr val="tx1"/>
              </a:solidFill>
            </a:endParaRPr>
          </a:p>
          <a:p>
            <a:pPr algn="ctr"/>
            <a:r>
              <a:rPr lang="es-MX" sz="800" dirty="0" smtClean="0">
                <a:solidFill>
                  <a:schemeClr val="tx1"/>
                </a:solidFill>
              </a:rPr>
              <a:t>Otorgamiento y firma de títulos de concesión</a:t>
            </a:r>
          </a:p>
        </p:txBody>
      </p:sp>
      <p:sp>
        <p:nvSpPr>
          <p:cNvPr id="13" name="Cheurón 12"/>
          <p:cNvSpPr/>
          <p:nvPr/>
        </p:nvSpPr>
        <p:spPr>
          <a:xfrm>
            <a:off x="6021525" y="1581234"/>
            <a:ext cx="2525485" cy="1055953"/>
          </a:xfrm>
          <a:prstGeom prst="chevron">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4:</a:t>
            </a:r>
          </a:p>
          <a:p>
            <a:pPr algn="ctr"/>
            <a:endParaRPr lang="es-MX" sz="800" dirty="0">
              <a:solidFill>
                <a:schemeClr val="tx1"/>
              </a:solidFill>
            </a:endParaRPr>
          </a:p>
          <a:p>
            <a:pPr algn="ctr"/>
            <a:r>
              <a:rPr lang="es-MX" sz="800" dirty="0" smtClean="0">
                <a:solidFill>
                  <a:schemeClr val="tx1"/>
                </a:solidFill>
              </a:rPr>
              <a:t>Liberación de garantías de seriedad</a:t>
            </a:r>
            <a:endParaRPr lang="es-MX" sz="800" dirty="0">
              <a:solidFill>
                <a:schemeClr val="tx1"/>
              </a:solidFill>
            </a:endParaRPr>
          </a:p>
        </p:txBody>
      </p:sp>
      <p:sp>
        <p:nvSpPr>
          <p:cNvPr id="8" name="Cheurón 7"/>
          <p:cNvSpPr/>
          <p:nvPr/>
        </p:nvSpPr>
        <p:spPr>
          <a:xfrm>
            <a:off x="1907028" y="1584610"/>
            <a:ext cx="2525485" cy="1055953"/>
          </a:xfrm>
          <a:prstGeom prst="chevron">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solidFill>
                  <a:schemeClr val="tx1"/>
                </a:solidFill>
              </a:rPr>
              <a:t>Sub-etapa 2:</a:t>
            </a:r>
          </a:p>
          <a:p>
            <a:pPr algn="ctr"/>
            <a:endParaRPr lang="es-MX" sz="800" dirty="0">
              <a:solidFill>
                <a:schemeClr val="tx1"/>
              </a:solidFill>
            </a:endParaRPr>
          </a:p>
          <a:p>
            <a:pPr algn="ctr"/>
            <a:r>
              <a:rPr lang="es-MX" sz="800" dirty="0">
                <a:solidFill>
                  <a:schemeClr val="tx1"/>
                </a:solidFill>
              </a:rPr>
              <a:t>Pago de </a:t>
            </a:r>
            <a:r>
              <a:rPr lang="es-MX" sz="800" dirty="0" smtClean="0">
                <a:solidFill>
                  <a:schemeClr val="tx1"/>
                </a:solidFill>
              </a:rPr>
              <a:t>contraprestaciones</a:t>
            </a:r>
            <a:endParaRPr lang="es-MX" sz="800" dirty="0">
              <a:solidFill>
                <a:schemeClr val="tx1"/>
              </a:solidFill>
            </a:endParaRPr>
          </a:p>
        </p:txBody>
      </p:sp>
    </p:spTree>
    <p:extLst>
      <p:ext uri="{BB962C8B-B14F-4D97-AF65-F5344CB8AC3E}">
        <p14:creationId xmlns:p14="http://schemas.microsoft.com/office/powerpoint/2010/main" val="743626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19D3A0EBD84B4846B5A92EC311AE7BE6" ma:contentTypeVersion="0" ma:contentTypeDescription="Crear nuevo documento." ma:contentTypeScope="" ma:versionID="44f48c01e0757405315d91470c592f4b">
  <xsd:schema xmlns:xsd="http://www.w3.org/2001/XMLSchema" xmlns:xs="http://www.w3.org/2001/XMLSchema" xmlns:p="http://schemas.microsoft.com/office/2006/metadata/properties" targetNamespace="http://schemas.microsoft.com/office/2006/metadata/properties" ma:root="true" ma:fieldsID="dad187ede1053dd323176c0832b9836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Asunto_"/>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C0BB18-34A0-4EA4-8674-92176A3D4FEA}">
  <ds:schemaRefs>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9A974504-68A3-48E8-B516-72CD5C62E9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A2AEBCF-0A74-466C-ADAB-EC8AEED9DF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39914</TotalTime>
  <Words>3421</Words>
  <Application>Microsoft Office PowerPoint</Application>
  <PresentationFormat>Presentación en pantalla (4:3)</PresentationFormat>
  <Paragraphs>379</Paragraphs>
  <Slides>19</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Calibri</vt:lpstr>
      <vt:lpstr>Calibri Light</vt:lpstr>
      <vt:lpstr>ITC Avant Garde</vt:lpstr>
      <vt:lpstr>Times New Roman</vt:lpstr>
      <vt:lpstr>Wingdings</vt:lpstr>
      <vt:lpstr>1_Tema de Office</vt:lpstr>
      <vt:lpstr>Esquema de la Licitación No. IFT-7  </vt:lpstr>
      <vt:lpstr>Objeto de la Licitación</vt:lpstr>
      <vt:lpstr>Tiempos y Particularidades de la Licitación</vt:lpstr>
      <vt:lpstr>Cronograma Licitación IFT-7</vt:lpstr>
      <vt:lpstr>Etapas de la Licitación</vt:lpstr>
      <vt:lpstr>Etapas de la Licitación Etapa 1: Preguntas y Respuestas, Entrega de información y documentación al Instituto, y, en su caso, prevención.</vt:lpstr>
      <vt:lpstr>Etapas de la Licitación Etapa 2: Evaluación, dictaminación y emisión de constancias de participación.</vt:lpstr>
      <vt:lpstr>Etapas de la Licitación Etapa 3: Sesión de práctica y Procedimiento de Presentación de Ofertas</vt:lpstr>
      <vt:lpstr>Etapas de la Licitación Etapa 4: Emisión de Acta de Fallo, pago de Contraprestación y otorgamiento de Títulos de Concesión</vt:lpstr>
      <vt:lpstr>Espectro Disponible.</vt:lpstr>
      <vt:lpstr>Procedimiento de Presentación de Ofertas.</vt:lpstr>
      <vt:lpstr>Procedimiento de Presentación de Ofertas. Fases de la Etapa de Adjudicación.</vt:lpstr>
      <vt:lpstr>Aspectos en Materia de Competencia (Límite de Acumulación de Espectro)</vt:lpstr>
      <vt:lpstr>Etapa de Adjudicación. Esquema General. </vt:lpstr>
      <vt:lpstr>.</vt:lpstr>
      <vt:lpstr>.</vt:lpstr>
      <vt:lpstr>Etapa de Asignación y Determinación del Precio.  </vt:lpstr>
      <vt:lpstr>Valores Mínimos de Referencia e Incrementos</vt:lpstr>
      <vt:lpstr>Garantía de Seriedad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Ines Martinez Bustamante</dc:creator>
  <cp:lastModifiedBy>Federico Saggiante Rangel</cp:lastModifiedBy>
  <cp:revision>1243</cp:revision>
  <cp:lastPrinted>2016-10-21T18:43:49Z</cp:lastPrinted>
  <dcterms:created xsi:type="dcterms:W3CDTF">2015-04-17T00:27:27Z</dcterms:created>
  <dcterms:modified xsi:type="dcterms:W3CDTF">2017-08-09T00:25:09Z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0x01010019D3A0EBD84B4846B5A92EC311AE7BE6</vt:lpwstr>
  </property>
  <property fmtid="{D5CDD505-2E9C-101B-9397-08002B2CF9AE}" pid="3" name="Order">
    <vt:r8>532800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