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60" r:id="rId4"/>
  </p:sldMasterIdLst>
  <p:notesMasterIdLst>
    <p:notesMasterId r:id="rId13"/>
  </p:notesMasterIdLst>
  <p:sldIdLst>
    <p:sldId id="343" r:id="rId5"/>
    <p:sldId id="418" r:id="rId6"/>
    <p:sldId id="423" r:id="rId7"/>
    <p:sldId id="424" r:id="rId8"/>
    <p:sldId id="417" r:id="rId9"/>
    <p:sldId id="425" r:id="rId10"/>
    <p:sldId id="426" r:id="rId11"/>
    <p:sldId id="427" r:id="rId12"/>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rge Luis Hernandez Ojeda" initials="JLHO" lastIdx="1" clrIdx="0">
    <p:extLst>
      <p:ext uri="{19B8F6BF-5375-455C-9EA6-DF929625EA0E}">
        <p15:presenceInfo xmlns:p15="http://schemas.microsoft.com/office/powerpoint/2012/main" userId="S-1-5-21-4171331364-615143196-3186844958-1300" providerId="AD"/>
      </p:ext>
    </p:extLst>
  </p:cmAuthor>
  <p:cmAuthor id="2" name="Alejandro Navarrete Torres" initials="ANT" lastIdx="14" clrIdx="1">
    <p:extLst>
      <p:ext uri="{19B8F6BF-5375-455C-9EA6-DF929625EA0E}">
        <p15:presenceInfo xmlns:p15="http://schemas.microsoft.com/office/powerpoint/2012/main" userId="S-1-5-21-4171331364-615143196-3186844958-1203" providerId="AD"/>
      </p:ext>
    </p:extLst>
  </p:cmAuthor>
  <p:cmAuthor id="3" name="Elizabeth Sosa Hernandez" initials="ESH" lastIdx="2" clrIdx="2">
    <p:extLst>
      <p:ext uri="{19B8F6BF-5375-455C-9EA6-DF929625EA0E}">
        <p15:presenceInfo xmlns:p15="http://schemas.microsoft.com/office/powerpoint/2012/main" userId="S-1-5-21-4171331364-615143196-3186844958-2930" providerId="AD"/>
      </p:ext>
    </p:extLst>
  </p:cmAuthor>
  <p:cmAuthor id="4" name="Carlos Juan de Dios Sanchez Breton" initials="CJdDSB" lastIdx="2" clrIdx="3">
    <p:extLst>
      <p:ext uri="{19B8F6BF-5375-455C-9EA6-DF929625EA0E}">
        <p15:presenceInfo xmlns:p15="http://schemas.microsoft.com/office/powerpoint/2012/main" userId="S-1-5-21-4171331364-615143196-3186844958-8302" providerId="AD"/>
      </p:ext>
    </p:extLst>
  </p:cmAuthor>
  <p:cmAuthor id="5" name="Pedro Javier Terrazas Briones" initials="PJTB" lastIdx="3" clrIdx="4">
    <p:extLst>
      <p:ext uri="{19B8F6BF-5375-455C-9EA6-DF929625EA0E}">
        <p15:presenceInfo xmlns:p15="http://schemas.microsoft.com/office/powerpoint/2012/main" userId="S-1-5-21-4171331364-615143196-3186844958-32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107"/>
    <a:srgbClr val="0C1B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5" autoAdjust="0"/>
    <p:restoredTop sz="96000" autoAdjust="0"/>
  </p:normalViewPr>
  <p:slideViewPr>
    <p:cSldViewPr snapToGrid="0">
      <p:cViewPr varScale="1">
        <p:scale>
          <a:sx n="129" d="100"/>
          <a:sy n="129" d="100"/>
        </p:scale>
        <p:origin x="912"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dirty="0"/>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646BFBB-B172-4FE2-9C6A-B39B9E6E753F}" type="datetimeFigureOut">
              <a:rPr lang="es-MX" smtClean="0"/>
              <a:t>08/08/2017</a:t>
            </a:fld>
            <a:endParaRPr lang="es-MX" dirty="0"/>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MX" dirty="0"/>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A84C75-7B8F-4E6C-8073-0A4F93712397}" type="slidenum">
              <a:rPr lang="es-MX" smtClean="0"/>
              <a:t>‹Nº›</a:t>
            </a:fld>
            <a:endParaRPr lang="es-MX" dirty="0"/>
          </a:p>
        </p:txBody>
      </p:sp>
    </p:spTree>
    <p:extLst>
      <p:ext uri="{BB962C8B-B14F-4D97-AF65-F5344CB8AC3E}">
        <p14:creationId xmlns:p14="http://schemas.microsoft.com/office/powerpoint/2010/main" val="148744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FAE12904-A1BE-4464-AEC6-26F5B001275F}"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0970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5DABCDA-B750-4953-BF36-9FDDE0736B78}"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786399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F01BFC48-AFB5-48D8-B6D2-21FD74E51C45}"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38352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7A189B15-961F-43A3-A2FD-92825DAC880C}"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5902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3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3562AD01-1548-4ABE-A54A-541831288A1A}"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361860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27346B40-7134-44CE-B571-4CFB135CC5F8}" type="datetime1">
              <a:rPr lang="es-MX" smtClean="0">
                <a:solidFill>
                  <a:prstClr val="black">
                    <a:tint val="75000"/>
                  </a:prstClr>
                </a:solidFill>
              </a:rPr>
              <a:pPr/>
              <a:t>08/08/2017</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3766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5917E94-5272-416B-A850-87B8BC4087A6}" type="datetime1">
              <a:rPr lang="es-MX" smtClean="0">
                <a:solidFill>
                  <a:prstClr val="black">
                    <a:tint val="75000"/>
                  </a:prstClr>
                </a:solidFill>
              </a:rPr>
              <a:pPr/>
              <a:t>08/08/2017</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670504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B80A2B10-4947-4E23-BB33-A4B7F8B6CC27}" type="datetime1">
              <a:rPr lang="es-MX" smtClean="0">
                <a:solidFill>
                  <a:prstClr val="black">
                    <a:tint val="75000"/>
                  </a:prstClr>
                </a:solidFill>
              </a:rPr>
              <a:pPr/>
              <a:t>08/08/2017</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366113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20132CE-1B68-4A1C-92CE-2B306A9DF967}" type="datetime1">
              <a:rPr lang="es-MX" smtClean="0">
                <a:solidFill>
                  <a:prstClr val="black">
                    <a:tint val="75000"/>
                  </a:prstClr>
                </a:solidFill>
              </a:rPr>
              <a:pPr/>
              <a:t>08/08/2017</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42921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15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F6CD1C5D-34BA-4AC7-99AC-8939C34B8F2B}" type="datetime1">
              <a:rPr lang="es-MX" smtClean="0">
                <a:solidFill>
                  <a:prstClr val="black">
                    <a:tint val="75000"/>
                  </a:prstClr>
                </a:solidFill>
              </a:rPr>
              <a:pPr/>
              <a:t>08/08/2017</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558850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15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001B04E-3B6C-422F-A9EB-97BB4CCFF0D1}" type="datetime1">
              <a:rPr lang="es-MX" smtClean="0">
                <a:solidFill>
                  <a:prstClr val="black">
                    <a:tint val="75000"/>
                  </a:prstClr>
                </a:solidFill>
              </a:rPr>
              <a:pPr/>
              <a:t>08/08/2017</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16462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013DA39-DE0A-4F3C-BD6F-974837120865}" type="datetime1">
              <a:rPr lang="es-MX" smtClean="0">
                <a:solidFill>
                  <a:prstClr val="black">
                    <a:tint val="75000"/>
                  </a:prstClr>
                </a:solidFill>
              </a:rPr>
              <a:pPr/>
              <a:t>08/08/2017</a:t>
            </a:fld>
            <a:endParaRPr lang="es-MX" dirty="0">
              <a:solidFill>
                <a:prstClr val="black">
                  <a:tint val="75000"/>
                </a:prstClr>
              </a:solidFill>
            </a:endParaRPr>
          </a:p>
        </p:txBody>
      </p:sp>
      <p:sp>
        <p:nvSpPr>
          <p:cNvPr id="5" name="4 Marcador de pie de página"/>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DISCLAIMER: Draft paper for discussion purposes only.</a:t>
            </a:r>
            <a:endParaRPr lang="es-MX" dirty="0">
              <a:solidFill>
                <a:prstClr val="black">
                  <a:tint val="75000"/>
                </a:prstClr>
              </a:solidFill>
            </a:endParaRPr>
          </a:p>
        </p:txBody>
      </p:sp>
      <p:sp>
        <p:nvSpPr>
          <p:cNvPr id="6" name="5 Marcador de número de diapositiva"/>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C12FCB-B849-4848-A682-BC4D64F60B9F}"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594180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ctrTitle"/>
          </p:nvPr>
        </p:nvSpPr>
        <p:spPr>
          <a:xfrm>
            <a:off x="685800" y="1164034"/>
            <a:ext cx="7772400" cy="1470025"/>
          </a:xfrm>
        </p:spPr>
        <p:txBody>
          <a:bodyPr>
            <a:normAutofit fontScale="90000"/>
          </a:bodyPr>
          <a:lstStyle/>
          <a:p>
            <a:r>
              <a:rPr lang="es-ES" sz="3600" b="1" u="sng" dirty="0">
                <a:solidFill>
                  <a:schemeClr val="tx2">
                    <a:lumMod val="75000"/>
                  </a:schemeClr>
                </a:solidFill>
              </a:rPr>
              <a:t>Ejemplo Práctico </a:t>
            </a:r>
            <a:r>
              <a:rPr lang="es-ES" sz="3600" b="1" dirty="0"/>
              <a:t>de la Licitación No. IFT-7 </a:t>
            </a:r>
            <a:br>
              <a:rPr lang="es-ES" sz="3600" b="1" dirty="0"/>
            </a:br>
            <a:endParaRPr lang="es-MX" dirty="0"/>
          </a:p>
        </p:txBody>
      </p:sp>
      <p:sp>
        <p:nvSpPr>
          <p:cNvPr id="3" name="2 Marcador de número de diapositiva"/>
          <p:cNvSpPr>
            <a:spLocks noGrp="1"/>
          </p:cNvSpPr>
          <p:nvPr>
            <p:ph type="sldNum" sz="quarter" idx="12"/>
          </p:nvPr>
        </p:nvSpPr>
        <p:spPr/>
        <p:txBody>
          <a:bodyPr/>
          <a:lstStyle/>
          <a:p>
            <a:fld id="{57C12FCB-B849-4848-A682-BC4D64F60B9F}" type="slidenum">
              <a:rPr lang="es-MX" smtClean="0"/>
              <a:pPr/>
              <a:t>1</a:t>
            </a:fld>
            <a:endParaRPr lang="es-MX" dirty="0"/>
          </a:p>
        </p:txBody>
      </p:sp>
      <p:sp>
        <p:nvSpPr>
          <p:cNvPr id="4" name="3 CuadroTexto"/>
          <p:cNvSpPr txBox="1"/>
          <p:nvPr/>
        </p:nvSpPr>
        <p:spPr>
          <a:xfrm>
            <a:off x="852617" y="2143215"/>
            <a:ext cx="7834183" cy="1754326"/>
          </a:xfrm>
          <a:prstGeom prst="rect">
            <a:avLst/>
          </a:prstGeom>
          <a:noFill/>
        </p:spPr>
        <p:txBody>
          <a:bodyPr wrap="square" rtlCol="0">
            <a:spAutoFit/>
          </a:bodyPr>
          <a:lstStyle/>
          <a:p>
            <a:endParaRPr lang="en-US" sz="2800" b="1" dirty="0">
              <a:ln>
                <a:solidFill>
                  <a:prstClr val="white"/>
                </a:solidFill>
              </a:ln>
              <a:solidFill>
                <a:prstClr val="black">
                  <a:lumMod val="85000"/>
                  <a:lumOff val="15000"/>
                </a:prstClr>
              </a:solidFill>
              <a:cs typeface="Arial"/>
            </a:endParaRPr>
          </a:p>
          <a:p>
            <a:pPr algn="just"/>
            <a:r>
              <a:rPr lang="es-MX" sz="2000" b="1" dirty="0"/>
              <a:t>LICITACIÓN PÚBLICA PARA CONCESIONAR EL USO, APROVECHAMIENTO Y EXPLOTACIÓN COMERCIAL DE 120 MHz DE ESPECTRO RADIOELÉCTRICO DISPONIBLES EN LA BANDA DE FRECUENCIAS 2500-2690 MHz (LICITACIÓN No. IFT-7).</a:t>
            </a:r>
          </a:p>
        </p:txBody>
      </p:sp>
      <p:sp>
        <p:nvSpPr>
          <p:cNvPr id="5" name="Rectángulo 4"/>
          <p:cNvSpPr/>
          <p:nvPr/>
        </p:nvSpPr>
        <p:spPr>
          <a:xfrm>
            <a:off x="736169" y="4760018"/>
            <a:ext cx="7771567" cy="1107996"/>
          </a:xfrm>
          <a:prstGeom prst="rect">
            <a:avLst/>
          </a:prstGeom>
        </p:spPr>
        <p:txBody>
          <a:bodyPr wrap="square">
            <a:spAutoFit/>
          </a:bodyPr>
          <a:lstStyle/>
          <a:p>
            <a:endParaRPr lang="es-MX" sz="1200" dirty="0">
              <a:solidFill>
                <a:srgbClr val="FF0000"/>
              </a:solidFill>
              <a:latin typeface="Calibri" panose="020F0502020204030204" pitchFamily="34" charset="0"/>
            </a:endParaRPr>
          </a:p>
          <a:p>
            <a:pPr algn="just"/>
            <a:r>
              <a:rPr lang="es-MX" dirty="0">
                <a:solidFill>
                  <a:srgbClr val="FF0000"/>
                </a:solidFill>
                <a:latin typeface="Calibri" panose="020F0502020204030204" pitchFamily="34" charset="0"/>
              </a:rPr>
              <a:t>NOTA: El presente es sólo un documento de referencia cuyo objetivo es dar una visión general del proceso de licitación y, por lo tanto, no forma parte de las Bases de la Licitación No. IFT-7. </a:t>
            </a:r>
            <a:endParaRPr lang="es-MX" dirty="0">
              <a:solidFill>
                <a:srgbClr val="FF0000"/>
              </a:solidFill>
            </a:endParaRPr>
          </a:p>
        </p:txBody>
      </p:sp>
    </p:spTree>
    <p:extLst>
      <p:ext uri="{BB962C8B-B14F-4D97-AF65-F5344CB8AC3E}">
        <p14:creationId xmlns:p14="http://schemas.microsoft.com/office/powerpoint/2010/main" val="1857506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6831" y="111922"/>
            <a:ext cx="8229600" cy="1143000"/>
          </a:xfrm>
        </p:spPr>
        <p:txBody>
          <a:bodyPr/>
          <a:lstStyle/>
          <a:p>
            <a:pPr algn="l"/>
            <a:r>
              <a:rPr lang="es-MX" dirty="0"/>
              <a:t>Ronda 1. Primeras Ofertas.</a:t>
            </a:r>
            <a:br>
              <a:rPr lang="es-MX" dirty="0"/>
            </a:br>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2</a:t>
            </a:fld>
            <a:endParaRPr lang="es-MX" dirty="0">
              <a:solidFill>
                <a:prstClr val="black">
                  <a:tint val="75000"/>
                </a:prstClr>
              </a:solidFill>
            </a:endParaRPr>
          </a:p>
        </p:txBody>
      </p:sp>
      <p:sp>
        <p:nvSpPr>
          <p:cNvPr id="6" name="Rectángulo 5"/>
          <p:cNvSpPr/>
          <p:nvPr/>
        </p:nvSpPr>
        <p:spPr>
          <a:xfrm>
            <a:off x="76201" y="3861258"/>
            <a:ext cx="8610600" cy="2677656"/>
          </a:xfrm>
          <a:prstGeom prst="rect">
            <a:avLst/>
          </a:prstGeom>
        </p:spPr>
        <p:txBody>
          <a:bodyPr wrap="square">
            <a:spAutoFit/>
          </a:bodyPr>
          <a:lstStyle/>
          <a:p>
            <a:pPr algn="just"/>
            <a:r>
              <a:rPr lang="es-MX" sz="1400" b="1" dirty="0">
                <a:solidFill>
                  <a:schemeClr val="tx2">
                    <a:lumMod val="75000"/>
                  </a:schemeClr>
                </a:solidFill>
              </a:rPr>
              <a:t>Resumen de ofertas recibidas: </a:t>
            </a:r>
          </a:p>
          <a:p>
            <a:pPr algn="just"/>
            <a:endParaRPr lang="es-MX" sz="1400" b="1" dirty="0">
              <a:solidFill>
                <a:schemeClr val="tx2">
                  <a:lumMod val="75000"/>
                </a:schemeClr>
              </a:solidFill>
            </a:endParaRPr>
          </a:p>
          <a:p>
            <a:pPr algn="just"/>
            <a:r>
              <a:rPr lang="es-MX" sz="1400" dirty="0"/>
              <a:t>• El Participante A abre con una oferta por 4 Bloques FDD y 2 TDD.</a:t>
            </a:r>
          </a:p>
          <a:p>
            <a:pPr algn="just"/>
            <a:r>
              <a:rPr lang="es-MX" sz="1400" dirty="0"/>
              <a:t>• El Participante B o abre con una oferta por 3 Bloques FDD y 2 TDD.</a:t>
            </a:r>
          </a:p>
          <a:p>
            <a:pPr algn="just"/>
            <a:r>
              <a:rPr lang="es-MX" sz="1400" dirty="0"/>
              <a:t>• El Participante C abre con una oferta por 2 Bloques FDD y 2 TDD.</a:t>
            </a:r>
          </a:p>
          <a:p>
            <a:pPr algn="just"/>
            <a:r>
              <a:rPr lang="es-MX" sz="1400" dirty="0"/>
              <a:t>• Suponga que todas estas ofertas de apertura se encuentran en o por debajo del límite máximo de espectro de los Participantes.</a:t>
            </a:r>
          </a:p>
          <a:p>
            <a:pPr algn="just"/>
            <a:endParaRPr lang="es-MX" sz="1400" dirty="0"/>
          </a:p>
          <a:p>
            <a:pPr algn="just"/>
            <a:r>
              <a:rPr lang="es-MX" sz="1400" b="1" dirty="0">
                <a:solidFill>
                  <a:schemeClr val="tx2">
                    <a:lumMod val="75000"/>
                  </a:schemeClr>
                </a:solidFill>
              </a:rPr>
              <a:t>Implicaciones: </a:t>
            </a:r>
          </a:p>
          <a:p>
            <a:pPr algn="just"/>
            <a:endParaRPr lang="es-MX" sz="1400" b="1" dirty="0">
              <a:solidFill>
                <a:schemeClr val="tx2">
                  <a:lumMod val="75000"/>
                </a:schemeClr>
              </a:solidFill>
            </a:endParaRPr>
          </a:p>
          <a:p>
            <a:pPr algn="just"/>
            <a:r>
              <a:rPr lang="es-MX" sz="1400" dirty="0"/>
              <a:t>• Hay exceso de demanda en ambas categorías y ambos Precios de Reloj incrementarán en la Ronda 2.</a:t>
            </a:r>
          </a:p>
          <a:p>
            <a:pPr algn="just"/>
            <a:endParaRPr lang="es-MX" sz="1400" dirty="0"/>
          </a:p>
        </p:txBody>
      </p:sp>
      <p:graphicFrame>
        <p:nvGraphicFramePr>
          <p:cNvPr id="3" name="Tabla 2" descr="RONDA 1 PRIMERAS OFERTAS&#10;" title="PRESENTACION IFT 7"/>
          <p:cNvGraphicFramePr>
            <a:graphicFrameLocks noGrp="1"/>
          </p:cNvGraphicFramePr>
          <p:nvPr>
            <p:extLst>
              <p:ext uri="{D42A27DB-BD31-4B8C-83A1-F6EECF244321}">
                <p14:modId xmlns:p14="http://schemas.microsoft.com/office/powerpoint/2010/main" val="1521122401"/>
              </p:ext>
            </p:extLst>
          </p:nvPr>
        </p:nvGraphicFramePr>
        <p:xfrm>
          <a:off x="194916" y="1885986"/>
          <a:ext cx="8333702" cy="1697743"/>
        </p:xfrm>
        <a:graphic>
          <a:graphicData uri="http://schemas.openxmlformats.org/drawingml/2006/table">
            <a:tbl>
              <a:tblPr firstRow="1"/>
              <a:tblGrid>
                <a:gridCol w="1535422">
                  <a:extLst>
                    <a:ext uri="{9D8B030D-6E8A-4147-A177-3AD203B41FA5}">
                      <a16:colId xmlns="" xmlns:a16="http://schemas.microsoft.com/office/drawing/2014/main" val="20000"/>
                    </a:ext>
                  </a:extLst>
                </a:gridCol>
                <a:gridCol w="772308">
                  <a:extLst>
                    <a:ext uri="{9D8B030D-6E8A-4147-A177-3AD203B41FA5}">
                      <a16:colId xmlns="" xmlns:a16="http://schemas.microsoft.com/office/drawing/2014/main" val="20001"/>
                    </a:ext>
                  </a:extLst>
                </a:gridCol>
                <a:gridCol w="707948">
                  <a:extLst>
                    <a:ext uri="{9D8B030D-6E8A-4147-A177-3AD203B41FA5}">
                      <a16:colId xmlns="" xmlns:a16="http://schemas.microsoft.com/office/drawing/2014/main" val="20002"/>
                    </a:ext>
                  </a:extLst>
                </a:gridCol>
                <a:gridCol w="294212">
                  <a:extLst>
                    <a:ext uri="{9D8B030D-6E8A-4147-A177-3AD203B41FA5}">
                      <a16:colId xmlns="" xmlns:a16="http://schemas.microsoft.com/office/drawing/2014/main" val="20003"/>
                    </a:ext>
                  </a:extLst>
                </a:gridCol>
                <a:gridCol w="634395">
                  <a:extLst>
                    <a:ext uri="{9D8B030D-6E8A-4147-A177-3AD203B41FA5}">
                      <a16:colId xmlns="" xmlns:a16="http://schemas.microsoft.com/office/drawing/2014/main" val="20004"/>
                    </a:ext>
                  </a:extLst>
                </a:gridCol>
                <a:gridCol w="668239">
                  <a:extLst>
                    <a:ext uri="{9D8B030D-6E8A-4147-A177-3AD203B41FA5}">
                      <a16:colId xmlns="" xmlns:a16="http://schemas.microsoft.com/office/drawing/2014/main" val="20005"/>
                    </a:ext>
                  </a:extLst>
                </a:gridCol>
                <a:gridCol w="260368">
                  <a:extLst>
                    <a:ext uri="{9D8B030D-6E8A-4147-A177-3AD203B41FA5}">
                      <a16:colId xmlns="" xmlns:a16="http://schemas.microsoft.com/office/drawing/2014/main" val="20006"/>
                    </a:ext>
                  </a:extLst>
                </a:gridCol>
                <a:gridCol w="634395">
                  <a:extLst>
                    <a:ext uri="{9D8B030D-6E8A-4147-A177-3AD203B41FA5}">
                      <a16:colId xmlns="" xmlns:a16="http://schemas.microsoft.com/office/drawing/2014/main" val="20007"/>
                    </a:ext>
                  </a:extLst>
                </a:gridCol>
                <a:gridCol w="634395">
                  <a:extLst>
                    <a:ext uri="{9D8B030D-6E8A-4147-A177-3AD203B41FA5}">
                      <a16:colId xmlns="" xmlns:a16="http://schemas.microsoft.com/office/drawing/2014/main" val="20008"/>
                    </a:ext>
                  </a:extLst>
                </a:gridCol>
                <a:gridCol w="294212">
                  <a:extLst>
                    <a:ext uri="{9D8B030D-6E8A-4147-A177-3AD203B41FA5}">
                      <a16:colId xmlns="" xmlns:a16="http://schemas.microsoft.com/office/drawing/2014/main" val="20009"/>
                    </a:ext>
                  </a:extLst>
                </a:gridCol>
                <a:gridCol w="893256">
                  <a:extLst>
                    <a:ext uri="{9D8B030D-6E8A-4147-A177-3AD203B41FA5}">
                      <a16:colId xmlns="" xmlns:a16="http://schemas.microsoft.com/office/drawing/2014/main" val="20010"/>
                    </a:ext>
                  </a:extLst>
                </a:gridCol>
                <a:gridCol w="1004552">
                  <a:extLst>
                    <a:ext uri="{9D8B030D-6E8A-4147-A177-3AD203B41FA5}">
                      <a16:colId xmlns="" xmlns:a16="http://schemas.microsoft.com/office/drawing/2014/main" val="20011"/>
                    </a:ext>
                  </a:extLst>
                </a:gridCol>
              </a:tblGrid>
              <a:tr h="342200">
                <a:tc>
                  <a:txBody>
                    <a:bodyPr/>
                    <a:lstStyle/>
                    <a:p>
                      <a:pPr algn="l" fontAlgn="b"/>
                      <a:endParaRPr lang="es-MX" sz="1400" b="0" i="0" u="none" strike="noStrike" baseline="0"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baseline="0">
                          <a:solidFill>
                            <a:srgbClr val="000000"/>
                          </a:solidFill>
                          <a:effectLst/>
                          <a:latin typeface="Calibri" panose="020F0502020204030204" pitchFamily="34" charset="0"/>
                        </a:rPr>
                        <a:t>Ofertas al Precio de Reloj</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baseline="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baseline="0">
                          <a:solidFill>
                            <a:srgbClr val="000000"/>
                          </a:solidFill>
                          <a:effectLst/>
                          <a:latin typeface="Calibri" panose="020F0502020204030204" pitchFamily="34" charset="0"/>
                        </a:rPr>
                        <a:t>Retiro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baseline="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baseline="0" dirty="0">
                          <a:solidFill>
                            <a:srgbClr val="000000"/>
                          </a:solidFill>
                          <a:effectLst/>
                          <a:latin typeface="Calibri" panose="020F0502020204030204" pitchFamily="34" charset="0"/>
                        </a:rPr>
                        <a:t>Cambio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baseline="0" dirty="0">
                          <a:solidFill>
                            <a:srgbClr val="000000"/>
                          </a:solidFill>
                          <a:effectLst/>
                          <a:latin typeface="Calibri" panose="020F0502020204030204" pitchFamily="34" charset="0"/>
                        </a:rPr>
                        <a:t>Ofertas Válidas</a:t>
                      </a:r>
                    </a:p>
                  </a:txBody>
                  <a:tcPr marL="9525" marR="9525" marT="9525" marB="0" anchor="b">
                    <a:lnL>
                      <a:noFill/>
                    </a:lnL>
                    <a:lnR>
                      <a:noFill/>
                    </a:lnR>
                    <a:lnT>
                      <a:noFill/>
                    </a:lnT>
                    <a:lnB>
                      <a:noFill/>
                    </a:lnB>
                  </a:tcPr>
                </a:tc>
                <a:tc hMerge="1">
                  <a:txBody>
                    <a:bodyPr/>
                    <a:lstStyle/>
                    <a:p>
                      <a:endParaRPr lang="es-MX"/>
                    </a:p>
                  </a:txBody>
                  <a:tcPr/>
                </a:tc>
                <a:extLst>
                  <a:ext uri="{0D108BD9-81ED-4DB2-BD59-A6C34878D82A}">
                    <a16:rowId xmlns="" xmlns:a16="http://schemas.microsoft.com/office/drawing/2014/main" val="10000"/>
                  </a:ext>
                </a:extLst>
              </a:tr>
              <a:tr h="174836">
                <a:tc>
                  <a:txBody>
                    <a:bodyPr/>
                    <a:lstStyle/>
                    <a:p>
                      <a:pPr algn="l" fontAlgn="b"/>
                      <a:endParaRPr lang="es-MX" sz="1400" b="0" i="0" u="none" strike="noStrike" baseline="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baseline="0">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baseline="0">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baseline="0"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baseline="0">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baseline="0">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baseline="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baseline="0">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baseline="0">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baseline="0">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baseline="0">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94967">
                <a:tc>
                  <a:txBody>
                    <a:bodyPr/>
                    <a:lstStyle/>
                    <a:p>
                      <a:pPr algn="l" fontAlgn="b"/>
                      <a:r>
                        <a:rPr lang="es-MX" sz="1400" b="0" i="0" u="none" strike="noStrike" baseline="0">
                          <a:solidFill>
                            <a:srgbClr val="000000"/>
                          </a:solidFill>
                          <a:effectLst/>
                          <a:latin typeface="Calibri" panose="020F0502020204030204" pitchFamily="34" charset="0"/>
                        </a:rPr>
                        <a:t>Participante A</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dirty="0">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dirty="0" err="1">
                          <a:solidFill>
                            <a:srgbClr val="000000"/>
                          </a:solidFill>
                          <a:effectLst/>
                          <a:latin typeface="Calibri" panose="020F0502020204030204" pitchFamily="34" charset="0"/>
                        </a:rPr>
                        <a:t>n.a</a:t>
                      </a:r>
                      <a:r>
                        <a:rPr lang="es-MX" sz="1400" b="0" i="0" u="none" strike="noStrike" baseline="0" dirty="0">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dirty="0" err="1">
                          <a:solidFill>
                            <a:srgbClr val="000000"/>
                          </a:solidFill>
                          <a:effectLst/>
                          <a:latin typeface="Calibri" panose="020F0502020204030204" pitchFamily="34" charset="0"/>
                        </a:rPr>
                        <a:t>n.a</a:t>
                      </a:r>
                      <a:r>
                        <a:rPr lang="es-MX" sz="1400" b="0" i="0" u="none" strike="noStrike" baseline="0" dirty="0">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dirty="0">
                          <a:solidFill>
                            <a:srgbClr val="000000"/>
                          </a:solidFill>
                          <a:effectLst/>
                          <a:latin typeface="Calibri" panose="020F0502020204030204" pitchFamily="34" charset="0"/>
                        </a:rPr>
                        <a:t>4 @ 350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dirty="0">
                          <a:solidFill>
                            <a:srgbClr val="000000"/>
                          </a:solidFill>
                          <a:effectLst/>
                          <a:latin typeface="Calibri" panose="020F0502020204030204" pitchFamily="34" charset="0"/>
                        </a:rPr>
                        <a:t>2 @ 350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3308">
                <a:tc>
                  <a:txBody>
                    <a:bodyPr/>
                    <a:lstStyle/>
                    <a:p>
                      <a:pPr algn="l" fontAlgn="b"/>
                      <a:r>
                        <a:rPr lang="es-MX" sz="1400" b="0" i="0" u="none" strike="noStrike" baseline="0">
                          <a:solidFill>
                            <a:srgbClr val="000000"/>
                          </a:solidFill>
                          <a:effectLst/>
                          <a:latin typeface="Calibri" panose="020F0502020204030204" pitchFamily="34" charset="0"/>
                        </a:rPr>
                        <a:t>Participante B</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dirty="0">
                          <a:solidFill>
                            <a:srgbClr val="000000"/>
                          </a:solidFill>
                          <a:effectLst/>
                          <a:latin typeface="Calibri" panose="020F0502020204030204" pitchFamily="34" charset="0"/>
                        </a:rPr>
                        <a:t>3 @ 350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a:solidFill>
                            <a:srgbClr val="000000"/>
                          </a:solidFill>
                          <a:effectLst/>
                          <a:latin typeface="Calibri" panose="020F0502020204030204" pitchFamily="34" charset="0"/>
                        </a:rPr>
                        <a:t>2 @ 350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50643">
                <a:tc>
                  <a:txBody>
                    <a:bodyPr/>
                    <a:lstStyle/>
                    <a:p>
                      <a:pPr algn="l" fontAlgn="b"/>
                      <a:r>
                        <a:rPr lang="es-MX" sz="1400" b="0" i="0" u="none" strike="noStrike" baseline="0">
                          <a:solidFill>
                            <a:srgbClr val="000000"/>
                          </a:solidFill>
                          <a:effectLst/>
                          <a:latin typeface="Calibri" panose="020F0502020204030204" pitchFamily="34" charset="0"/>
                        </a:rPr>
                        <a:t>Participante C</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a:solidFill>
                            <a:srgbClr val="000000"/>
                          </a:solidFill>
                          <a:effectLst/>
                          <a:latin typeface="Calibri" panose="020F0502020204030204" pitchFamily="34" charset="0"/>
                        </a:rPr>
                        <a:t>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2 @ 350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baseline="0">
                          <a:solidFill>
                            <a:srgbClr val="000000"/>
                          </a:solidFill>
                          <a:effectLst/>
                          <a:latin typeface="Calibri" panose="020F0502020204030204" pitchFamily="34" charset="0"/>
                        </a:rPr>
                        <a:t>2 @ 350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342200">
                <a:tc>
                  <a:txBody>
                    <a:bodyPr/>
                    <a:lstStyle/>
                    <a:p>
                      <a:pPr algn="l" fontAlgn="b"/>
                      <a:r>
                        <a:rPr lang="es-MX" sz="1400" b="0" i="0" u="none" strike="noStrike" baseline="0">
                          <a:solidFill>
                            <a:srgbClr val="000000"/>
                          </a:solidFill>
                          <a:effectLst/>
                          <a:latin typeface="Calibri" panose="020F0502020204030204" pitchFamily="34" charset="0"/>
                        </a:rPr>
                        <a:t>Exceso de Demanda</a:t>
                      </a:r>
                    </a:p>
                  </a:txBody>
                  <a:tcPr marL="9525" marR="9525" marT="9525" marB="0" anchor="b">
                    <a:lnL>
                      <a:noFill/>
                    </a:lnL>
                    <a:lnR>
                      <a:noFill/>
                    </a:lnR>
                    <a:lnT>
                      <a:noFill/>
                    </a:lnT>
                    <a:lnB>
                      <a:noFill/>
                    </a:lnB>
                  </a:tcPr>
                </a:tc>
                <a:tc>
                  <a:txBody>
                    <a:bodyPr/>
                    <a:lstStyle/>
                    <a:p>
                      <a:pPr algn="ctr" fontAlgn="b"/>
                      <a:r>
                        <a:rPr lang="es-MX" sz="1400" b="0" i="0" u="none" strike="noStrike" baseline="0">
                          <a:solidFill>
                            <a:srgbClr val="00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MX" sz="1400" b="0" i="0" u="none" strike="noStrike" baseline="0">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baseline="0"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baseline="0"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baseline="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baseline="0"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5"/>
                  </a:ext>
                </a:extLst>
              </a:tr>
            </a:tbl>
          </a:graphicData>
        </a:graphic>
      </p:graphicFrame>
      <p:graphicFrame>
        <p:nvGraphicFramePr>
          <p:cNvPr id="8" name="Tabla 7" descr="RONDA 1 PRIMERAS OFERTAS&#10;" title="PRESENTACION IFT 7"/>
          <p:cNvGraphicFramePr>
            <a:graphicFrameLocks noGrp="1"/>
          </p:cNvGraphicFramePr>
          <p:nvPr>
            <p:extLst>
              <p:ext uri="{D42A27DB-BD31-4B8C-83A1-F6EECF244321}">
                <p14:modId xmlns:p14="http://schemas.microsoft.com/office/powerpoint/2010/main" val="2039444791"/>
              </p:ext>
            </p:extLst>
          </p:nvPr>
        </p:nvGraphicFramePr>
        <p:xfrm>
          <a:off x="502275" y="1170802"/>
          <a:ext cx="3124200" cy="445770"/>
        </p:xfrm>
        <a:graphic>
          <a:graphicData uri="http://schemas.openxmlformats.org/drawingml/2006/table">
            <a:tbl>
              <a:tblPr firstRow="1">
                <a:tableStyleId>{69C7853C-536D-4A76-A0AE-DD22124D55A5}</a:tableStyleId>
              </a:tblPr>
              <a:tblGrid>
                <a:gridCol w="1944711">
                  <a:extLst>
                    <a:ext uri="{9D8B030D-6E8A-4147-A177-3AD203B41FA5}">
                      <a16:colId xmlns="" xmlns:a16="http://schemas.microsoft.com/office/drawing/2014/main" val="20000"/>
                    </a:ext>
                  </a:extLst>
                </a:gridCol>
                <a:gridCol w="443637">
                  <a:extLst>
                    <a:ext uri="{9D8B030D-6E8A-4147-A177-3AD203B41FA5}">
                      <a16:colId xmlns="" xmlns:a16="http://schemas.microsoft.com/office/drawing/2014/main" val="20001"/>
                    </a:ext>
                  </a:extLst>
                </a:gridCol>
                <a:gridCol w="735852">
                  <a:extLst>
                    <a:ext uri="{9D8B030D-6E8A-4147-A177-3AD203B41FA5}">
                      <a16:colId xmlns="" xmlns:a16="http://schemas.microsoft.com/office/drawing/2014/main" val="20002"/>
                    </a:ext>
                  </a:extLst>
                </a:gridCol>
              </a:tblGrid>
              <a:tr h="215678">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FDD</a:t>
                      </a:r>
                      <a:endParaRPr lang="es-MX"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TDD</a:t>
                      </a:r>
                      <a:endParaRPr lang="es-MX"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pt-BR" sz="1400" u="none" strike="noStrike">
                          <a:effectLst/>
                        </a:rPr>
                        <a:t>Precio de Reloj - Ronda 1</a:t>
                      </a:r>
                      <a:endParaRPr lang="pt-BR"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350</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dirty="0">
                          <a:effectLst/>
                        </a:rPr>
                        <a:t>350</a:t>
                      </a:r>
                      <a:endParaRPr lang="es-MX"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652716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6831" y="111922"/>
            <a:ext cx="8229600" cy="1143000"/>
          </a:xfrm>
        </p:spPr>
        <p:txBody>
          <a:bodyPr>
            <a:normAutofit fontScale="90000"/>
          </a:bodyPr>
          <a:lstStyle/>
          <a:p>
            <a:pPr algn="l"/>
            <a:r>
              <a:rPr lang="es-MX" dirty="0"/>
              <a:t>Ronda 2. Cambio y Retiro por dos Participantes en la misma ronda.</a:t>
            </a:r>
            <a:br>
              <a:rPr lang="es-MX" dirty="0"/>
            </a:br>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3</a:t>
            </a:fld>
            <a:endParaRPr lang="es-MX" dirty="0">
              <a:solidFill>
                <a:prstClr val="black">
                  <a:tint val="75000"/>
                </a:prstClr>
              </a:solidFill>
            </a:endParaRPr>
          </a:p>
        </p:txBody>
      </p:sp>
      <p:sp>
        <p:nvSpPr>
          <p:cNvPr id="6" name="Rectángulo 5"/>
          <p:cNvSpPr/>
          <p:nvPr/>
        </p:nvSpPr>
        <p:spPr>
          <a:xfrm>
            <a:off x="81900" y="4384628"/>
            <a:ext cx="4299348" cy="2462213"/>
          </a:xfrm>
          <a:prstGeom prst="rect">
            <a:avLst/>
          </a:prstGeom>
        </p:spPr>
        <p:txBody>
          <a:bodyPr wrap="square">
            <a:spAutoFit/>
          </a:bodyPr>
          <a:lstStyle/>
          <a:p>
            <a:pPr algn="just"/>
            <a:r>
              <a:rPr lang="es-MX" sz="1400" b="1" dirty="0">
                <a:solidFill>
                  <a:schemeClr val="tx2">
                    <a:lumMod val="75000"/>
                  </a:schemeClr>
                </a:solidFill>
              </a:rPr>
              <a:t>Resumen de ofertas recibidas: </a:t>
            </a:r>
          </a:p>
          <a:p>
            <a:pPr algn="just"/>
            <a:endParaRPr lang="es-MX" sz="1400" b="1" dirty="0">
              <a:solidFill>
                <a:schemeClr val="tx2">
                  <a:lumMod val="75000"/>
                </a:schemeClr>
              </a:solidFill>
            </a:endParaRPr>
          </a:p>
          <a:p>
            <a:pPr algn="just"/>
            <a:r>
              <a:rPr lang="es-MX" sz="1400" dirty="0"/>
              <a:t>• El Participante </a:t>
            </a:r>
            <a:r>
              <a:rPr lang="es-MX" sz="1400" b="1" dirty="0">
                <a:solidFill>
                  <a:srgbClr val="FFC000"/>
                </a:solidFill>
              </a:rPr>
              <a:t>A</a:t>
            </a:r>
            <a:r>
              <a:rPr lang="es-MX" sz="1400" dirty="0"/>
              <a:t> </a:t>
            </a:r>
            <a:r>
              <a:rPr lang="es-MX" sz="1400" b="1" dirty="0">
                <a:solidFill>
                  <a:srgbClr val="FFC000"/>
                </a:solidFill>
              </a:rPr>
              <a:t>retira </a:t>
            </a:r>
            <a:r>
              <a:rPr lang="es-MX" sz="1400" dirty="0"/>
              <a:t>un Bloque </a:t>
            </a:r>
            <a:r>
              <a:rPr lang="es-MX" sz="1400" b="1" dirty="0">
                <a:solidFill>
                  <a:srgbClr val="FFC000"/>
                </a:solidFill>
              </a:rPr>
              <a:t>FDD a</a:t>
            </a:r>
            <a:r>
              <a:rPr lang="es-MX" sz="1400" dirty="0"/>
              <a:t> 355 </a:t>
            </a:r>
            <a:r>
              <a:rPr lang="es-MX" sz="1400" dirty="0">
                <a:solidFill>
                  <a:srgbClr val="FFC000"/>
                </a:solidFill>
              </a:rPr>
              <a:t>y</a:t>
            </a:r>
            <a:r>
              <a:rPr lang="es-MX" sz="1400" dirty="0"/>
              <a:t> retira           un Bloque </a:t>
            </a:r>
            <a:r>
              <a:rPr lang="es-MX" sz="1400" b="1" dirty="0">
                <a:solidFill>
                  <a:srgbClr val="FFC000"/>
                </a:solidFill>
              </a:rPr>
              <a:t>TDD</a:t>
            </a:r>
            <a:r>
              <a:rPr lang="es-MX" sz="1400" dirty="0"/>
              <a:t> a 357.</a:t>
            </a:r>
          </a:p>
          <a:p>
            <a:pPr algn="just"/>
            <a:r>
              <a:rPr lang="es-MX" sz="1400" dirty="0"/>
              <a:t>• El Participante </a:t>
            </a:r>
            <a:r>
              <a:rPr lang="es-MX" sz="1400" b="1" dirty="0">
                <a:solidFill>
                  <a:srgbClr val="00B0F0"/>
                </a:solidFill>
              </a:rPr>
              <a:t>B</a:t>
            </a:r>
            <a:r>
              <a:rPr lang="es-MX" sz="1400" dirty="0"/>
              <a:t> </a:t>
            </a:r>
            <a:r>
              <a:rPr lang="es-MX" sz="1400" b="1" dirty="0">
                <a:solidFill>
                  <a:srgbClr val="00B0F0"/>
                </a:solidFill>
              </a:rPr>
              <a:t>cambia un Bloque de TDD a FDD.</a:t>
            </a:r>
          </a:p>
          <a:p>
            <a:pPr algn="just"/>
            <a:r>
              <a:rPr lang="es-MX" sz="1400" dirty="0"/>
              <a:t>• El Participante </a:t>
            </a:r>
            <a:r>
              <a:rPr lang="es-MX" sz="1400" b="1" dirty="0">
                <a:solidFill>
                  <a:schemeClr val="accent6">
                    <a:lumMod val="75000"/>
                  </a:schemeClr>
                </a:solidFill>
              </a:rPr>
              <a:t>C repite su oferta</a:t>
            </a:r>
            <a:r>
              <a:rPr lang="es-MX" sz="1400" dirty="0"/>
              <a:t>.</a:t>
            </a:r>
          </a:p>
          <a:p>
            <a:pPr algn="just"/>
            <a:endParaRPr lang="es-MX" sz="1400" dirty="0"/>
          </a:p>
          <a:p>
            <a:pPr algn="just"/>
            <a:r>
              <a:rPr lang="es-MX" sz="1400" b="1" dirty="0">
                <a:solidFill>
                  <a:schemeClr val="tx2">
                    <a:lumMod val="75000"/>
                  </a:schemeClr>
                </a:solidFill>
              </a:rPr>
              <a:t>Implicaciones: </a:t>
            </a:r>
          </a:p>
          <a:p>
            <a:pPr algn="just"/>
            <a:r>
              <a:rPr lang="es-MX" sz="1400" dirty="0"/>
              <a:t>Como hay exceso de demanda en ambas categorías todas las ofertas se aceptan y ambos Precios de Reloj incrementarán en la Ronda 3.</a:t>
            </a:r>
          </a:p>
        </p:txBody>
      </p:sp>
      <p:sp>
        <p:nvSpPr>
          <p:cNvPr id="7" name="Elipse 6" descr="OFERTAS VALIDAS&#10;" title="PRESENTACION IFT 7"/>
          <p:cNvSpPr/>
          <p:nvPr/>
        </p:nvSpPr>
        <p:spPr>
          <a:xfrm>
            <a:off x="7420709" y="2712138"/>
            <a:ext cx="656491" cy="258031"/>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0" name="Conector recto de flecha 9" descr="PRESENTACION IFT 7&#10;" title="PRESENTACION IFT 7"/>
          <p:cNvCxnSpPr/>
          <p:nvPr/>
        </p:nvCxnSpPr>
        <p:spPr>
          <a:xfrm flipH="1" flipV="1">
            <a:off x="6828692" y="1513722"/>
            <a:ext cx="732696" cy="1173080"/>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11" name="CuadroTexto 10"/>
          <p:cNvSpPr txBox="1"/>
          <p:nvPr/>
        </p:nvSpPr>
        <p:spPr>
          <a:xfrm>
            <a:off x="5961411" y="833837"/>
            <a:ext cx="1503879" cy="738664"/>
          </a:xfrm>
          <a:prstGeom prst="rect">
            <a:avLst/>
          </a:prstGeom>
          <a:noFill/>
        </p:spPr>
        <p:txBody>
          <a:bodyPr wrap="square" rtlCol="0">
            <a:spAutoFit/>
          </a:bodyPr>
          <a:lstStyle/>
          <a:p>
            <a:r>
              <a:rPr lang="es-MX" sz="1400" dirty="0"/>
              <a:t>3 = 4 de la ronda anterior - 1 Retiro aceptado.</a:t>
            </a:r>
          </a:p>
        </p:txBody>
      </p:sp>
      <p:sp>
        <p:nvSpPr>
          <p:cNvPr id="17" name="Elipse 16" descr="PRESENTACION IFT 7&#10;" title="PRESENTACION IFT 7"/>
          <p:cNvSpPr/>
          <p:nvPr/>
        </p:nvSpPr>
        <p:spPr>
          <a:xfrm>
            <a:off x="8100648" y="2731047"/>
            <a:ext cx="679938" cy="253874"/>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9" name="Conector recto de flecha 18" descr="PRESENTACION IFT 7&#10;" title="PRESENTACION IFT 7"/>
          <p:cNvCxnSpPr/>
          <p:nvPr/>
        </p:nvCxnSpPr>
        <p:spPr>
          <a:xfrm flipH="1" flipV="1">
            <a:off x="8616464" y="1882907"/>
            <a:ext cx="23446" cy="831902"/>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2" name="CuadroTexto 21"/>
          <p:cNvSpPr txBox="1"/>
          <p:nvPr/>
        </p:nvSpPr>
        <p:spPr>
          <a:xfrm>
            <a:off x="7601315" y="1183602"/>
            <a:ext cx="1678603" cy="738664"/>
          </a:xfrm>
          <a:prstGeom prst="rect">
            <a:avLst/>
          </a:prstGeom>
          <a:noFill/>
        </p:spPr>
        <p:txBody>
          <a:bodyPr wrap="square" rtlCol="0">
            <a:spAutoFit/>
          </a:bodyPr>
          <a:lstStyle/>
          <a:p>
            <a:r>
              <a:rPr lang="es-MX" sz="1400" dirty="0"/>
              <a:t>1 = 2 de la ronda anterior - 1 Retiro aceptado.</a:t>
            </a:r>
          </a:p>
        </p:txBody>
      </p:sp>
      <p:sp>
        <p:nvSpPr>
          <p:cNvPr id="13" name="Elipse 12" descr="PRESENTACION IFT 7&#10;" title="PRESENTACION IFT 7"/>
          <p:cNvSpPr/>
          <p:nvPr/>
        </p:nvSpPr>
        <p:spPr>
          <a:xfrm>
            <a:off x="7420709" y="2942326"/>
            <a:ext cx="656491" cy="251109"/>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4" name="Conector recto de flecha 13" descr="PRESENTACION IFT 7" title="PRESENTACION IFT 7"/>
          <p:cNvCxnSpPr/>
          <p:nvPr/>
        </p:nvCxnSpPr>
        <p:spPr>
          <a:xfrm flipH="1">
            <a:off x="5796786" y="3118602"/>
            <a:ext cx="1670816" cy="616327"/>
          </a:xfrm>
          <a:prstGeom prst="straightConnector1">
            <a:avLst/>
          </a:prstGeom>
          <a:ln>
            <a:solidFill>
              <a:srgbClr val="00B0F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1" name="CuadroTexto 20"/>
          <p:cNvSpPr txBox="1"/>
          <p:nvPr/>
        </p:nvSpPr>
        <p:spPr>
          <a:xfrm>
            <a:off x="4841631" y="3699379"/>
            <a:ext cx="1711569" cy="738664"/>
          </a:xfrm>
          <a:prstGeom prst="rect">
            <a:avLst/>
          </a:prstGeom>
          <a:noFill/>
          <a:ln w="19050">
            <a:noFill/>
          </a:ln>
        </p:spPr>
        <p:txBody>
          <a:bodyPr wrap="square" rtlCol="0">
            <a:spAutoFit/>
          </a:bodyPr>
          <a:lstStyle/>
          <a:p>
            <a:r>
              <a:rPr lang="es-MX" sz="1400" dirty="0"/>
              <a:t>4 = 3 de la ronda anterior + 1 Cambio aceptado.</a:t>
            </a:r>
          </a:p>
        </p:txBody>
      </p:sp>
      <p:sp>
        <p:nvSpPr>
          <p:cNvPr id="23" name="Elipse 22" descr="PRESENTACION IFT 7" title="PRESENTACION IFT 7"/>
          <p:cNvSpPr/>
          <p:nvPr/>
        </p:nvSpPr>
        <p:spPr>
          <a:xfrm>
            <a:off x="8147540" y="2957077"/>
            <a:ext cx="633046" cy="253874"/>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24" name="Conector recto de flecha 23" descr="PRESENTACION IFT 7" title="PRESENTACION IFT 7"/>
          <p:cNvCxnSpPr/>
          <p:nvPr/>
        </p:nvCxnSpPr>
        <p:spPr>
          <a:xfrm>
            <a:off x="8314503" y="3118602"/>
            <a:ext cx="0" cy="684007"/>
          </a:xfrm>
          <a:prstGeom prst="straightConnector1">
            <a:avLst/>
          </a:prstGeom>
          <a:ln w="28575">
            <a:solidFill>
              <a:srgbClr val="00B0F0"/>
            </a:solidFill>
            <a:prstDash val="sysDash"/>
            <a:tailEnd type="triangle"/>
          </a:ln>
        </p:spPr>
        <p:style>
          <a:lnRef idx="1">
            <a:schemeClr val="accent5"/>
          </a:lnRef>
          <a:fillRef idx="0">
            <a:schemeClr val="accent5"/>
          </a:fillRef>
          <a:effectRef idx="0">
            <a:schemeClr val="accent5"/>
          </a:effectRef>
          <a:fontRef idx="minor">
            <a:schemeClr val="tx1"/>
          </a:fontRef>
        </p:style>
      </p:cxnSp>
      <p:sp>
        <p:nvSpPr>
          <p:cNvPr id="27" name="CuadroTexto 26"/>
          <p:cNvSpPr txBox="1"/>
          <p:nvPr/>
        </p:nvSpPr>
        <p:spPr>
          <a:xfrm>
            <a:off x="7265435" y="3676445"/>
            <a:ext cx="1456534" cy="954107"/>
          </a:xfrm>
          <a:prstGeom prst="rect">
            <a:avLst/>
          </a:prstGeom>
          <a:noFill/>
          <a:ln w="19050">
            <a:noFill/>
          </a:ln>
        </p:spPr>
        <p:txBody>
          <a:bodyPr wrap="square" rtlCol="0">
            <a:spAutoFit/>
          </a:bodyPr>
          <a:lstStyle/>
          <a:p>
            <a:r>
              <a:rPr lang="es-MX" sz="1400" dirty="0"/>
              <a:t>1 = 2 de la ronda anterior - 1 Cambio aceptado.</a:t>
            </a:r>
          </a:p>
        </p:txBody>
      </p:sp>
      <p:sp>
        <p:nvSpPr>
          <p:cNvPr id="40" name="Elipse 39" descr="PRESENTACION IFT 7" title="PRESENTACION IFT 7"/>
          <p:cNvSpPr/>
          <p:nvPr/>
        </p:nvSpPr>
        <p:spPr>
          <a:xfrm>
            <a:off x="7420709" y="3164601"/>
            <a:ext cx="656491"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sp>
        <p:nvSpPr>
          <p:cNvPr id="41" name="Elipse 40" descr="PRESENTACION IFT 7" title="PRESENTACION IFT 7"/>
          <p:cNvSpPr/>
          <p:nvPr/>
        </p:nvSpPr>
        <p:spPr>
          <a:xfrm>
            <a:off x="8124094" y="3179352"/>
            <a:ext cx="633046"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46" name="Conector recto de flecha 45" descr="PRESENTACION IFT 7" title="PRESENTACION IFT 7"/>
          <p:cNvCxnSpPr/>
          <p:nvPr/>
        </p:nvCxnSpPr>
        <p:spPr>
          <a:xfrm flipH="1">
            <a:off x="6828692" y="3373400"/>
            <a:ext cx="592017" cy="1207444"/>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cxnSp>
        <p:nvCxnSpPr>
          <p:cNvPr id="49" name="Conector recto de flecha 48" descr="PRESENTACION IFT 7" title="PRESENTACION IFT 7"/>
          <p:cNvCxnSpPr/>
          <p:nvPr/>
        </p:nvCxnSpPr>
        <p:spPr>
          <a:xfrm>
            <a:off x="8664433" y="3381296"/>
            <a:ext cx="5829" cy="1242596"/>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54" name="CuadroTexto 53"/>
          <p:cNvSpPr txBox="1"/>
          <p:nvPr/>
        </p:nvSpPr>
        <p:spPr>
          <a:xfrm>
            <a:off x="5585837" y="4645928"/>
            <a:ext cx="1635041" cy="523220"/>
          </a:xfrm>
          <a:prstGeom prst="rect">
            <a:avLst/>
          </a:prstGeom>
          <a:noFill/>
          <a:ln w="19050">
            <a:noFill/>
          </a:ln>
        </p:spPr>
        <p:txBody>
          <a:bodyPr wrap="square" rtlCol="0">
            <a:spAutoFit/>
          </a:bodyPr>
          <a:lstStyle/>
          <a:p>
            <a:r>
              <a:rPr lang="es-MX" sz="1400" dirty="0"/>
              <a:t>2 = 2 de la  ronda anterior.</a:t>
            </a:r>
          </a:p>
        </p:txBody>
      </p:sp>
      <p:sp>
        <p:nvSpPr>
          <p:cNvPr id="55" name="CuadroTexto 54"/>
          <p:cNvSpPr txBox="1"/>
          <p:nvPr/>
        </p:nvSpPr>
        <p:spPr>
          <a:xfrm>
            <a:off x="7420709" y="4638643"/>
            <a:ext cx="1800962" cy="523220"/>
          </a:xfrm>
          <a:prstGeom prst="rect">
            <a:avLst/>
          </a:prstGeom>
          <a:noFill/>
          <a:ln w="19050">
            <a:noFill/>
          </a:ln>
        </p:spPr>
        <p:txBody>
          <a:bodyPr wrap="square" rtlCol="0">
            <a:spAutoFit/>
          </a:bodyPr>
          <a:lstStyle/>
          <a:p>
            <a:r>
              <a:rPr lang="es-MX" sz="1400" dirty="0"/>
              <a:t>2 = 2 de la ronda anterior.</a:t>
            </a:r>
          </a:p>
        </p:txBody>
      </p:sp>
      <p:graphicFrame>
        <p:nvGraphicFramePr>
          <p:cNvPr id="26" name="Tabla 25" descr="PRESENTACION IFT 7" title="PRESENTACION IFT 7"/>
          <p:cNvGraphicFramePr>
            <a:graphicFrameLocks noGrp="1"/>
          </p:cNvGraphicFramePr>
          <p:nvPr>
            <p:extLst>
              <p:ext uri="{D42A27DB-BD31-4B8C-83A1-F6EECF244321}">
                <p14:modId xmlns:p14="http://schemas.microsoft.com/office/powerpoint/2010/main" val="3576676823"/>
              </p:ext>
            </p:extLst>
          </p:nvPr>
        </p:nvGraphicFramePr>
        <p:xfrm>
          <a:off x="362971" y="1146583"/>
          <a:ext cx="3124200" cy="445770"/>
        </p:xfrm>
        <a:graphic>
          <a:graphicData uri="http://schemas.openxmlformats.org/drawingml/2006/table">
            <a:tbl>
              <a:tblPr firstRow="1">
                <a:tableStyleId>{69C7853C-536D-4A76-A0AE-DD22124D55A5}</a:tableStyleId>
              </a:tblPr>
              <a:tblGrid>
                <a:gridCol w="1918909">
                  <a:extLst>
                    <a:ext uri="{9D8B030D-6E8A-4147-A177-3AD203B41FA5}">
                      <a16:colId xmlns="" xmlns:a16="http://schemas.microsoft.com/office/drawing/2014/main" val="20000"/>
                    </a:ext>
                  </a:extLst>
                </a:gridCol>
                <a:gridCol w="469439">
                  <a:extLst>
                    <a:ext uri="{9D8B030D-6E8A-4147-A177-3AD203B41FA5}">
                      <a16:colId xmlns="" xmlns:a16="http://schemas.microsoft.com/office/drawing/2014/main" val="20001"/>
                    </a:ext>
                  </a:extLst>
                </a:gridCol>
                <a:gridCol w="735852">
                  <a:extLst>
                    <a:ext uri="{9D8B030D-6E8A-4147-A177-3AD203B41FA5}">
                      <a16:colId xmlns="" xmlns:a16="http://schemas.microsoft.com/office/drawing/2014/main" val="20002"/>
                    </a:ext>
                  </a:extLst>
                </a:gridCol>
              </a:tblGrid>
              <a:tr h="190500">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FDD</a:t>
                      </a:r>
                      <a:endParaRPr lang="es-MX"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TDD</a:t>
                      </a:r>
                      <a:endParaRPr lang="es-MX"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pt-BR" sz="1400" u="none" strike="noStrike">
                          <a:effectLst/>
                        </a:rPr>
                        <a:t>Precio de Reloj - Ronda 2</a:t>
                      </a:r>
                      <a:endParaRPr lang="pt-BR"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360</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dirty="0">
                          <a:effectLst/>
                        </a:rPr>
                        <a:t>360</a:t>
                      </a:r>
                      <a:endParaRPr lang="es-MX"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1"/>
                  </a:ext>
                </a:extLst>
              </a:tr>
            </a:tbl>
          </a:graphicData>
        </a:graphic>
      </p:graphicFrame>
      <p:graphicFrame>
        <p:nvGraphicFramePr>
          <p:cNvPr id="28" name="Tabla 27" descr="PRESENTACION IFT 7" title="PRESENTACION IFT 7"/>
          <p:cNvGraphicFramePr>
            <a:graphicFrameLocks noGrp="1"/>
          </p:cNvGraphicFramePr>
          <p:nvPr>
            <p:extLst>
              <p:ext uri="{D42A27DB-BD31-4B8C-83A1-F6EECF244321}">
                <p14:modId xmlns:p14="http://schemas.microsoft.com/office/powerpoint/2010/main" val="393160948"/>
              </p:ext>
            </p:extLst>
          </p:nvPr>
        </p:nvGraphicFramePr>
        <p:xfrm>
          <a:off x="105852" y="2023416"/>
          <a:ext cx="8687613" cy="1623600"/>
        </p:xfrm>
        <a:graphic>
          <a:graphicData uri="http://schemas.openxmlformats.org/drawingml/2006/table">
            <a:tbl>
              <a:tblPr firstRow="1"/>
              <a:tblGrid>
                <a:gridCol w="1752212">
                  <a:extLst>
                    <a:ext uri="{9D8B030D-6E8A-4147-A177-3AD203B41FA5}">
                      <a16:colId xmlns="" xmlns:a16="http://schemas.microsoft.com/office/drawing/2014/main" val="20000"/>
                    </a:ext>
                  </a:extLst>
                </a:gridCol>
                <a:gridCol w="881351">
                  <a:extLst>
                    <a:ext uri="{9D8B030D-6E8A-4147-A177-3AD203B41FA5}">
                      <a16:colId xmlns="" xmlns:a16="http://schemas.microsoft.com/office/drawing/2014/main" val="20001"/>
                    </a:ext>
                  </a:extLst>
                </a:gridCol>
                <a:gridCol w="807906">
                  <a:extLst>
                    <a:ext uri="{9D8B030D-6E8A-4147-A177-3AD203B41FA5}">
                      <a16:colId xmlns="" xmlns:a16="http://schemas.microsoft.com/office/drawing/2014/main" val="20002"/>
                    </a:ext>
                  </a:extLst>
                </a:gridCol>
                <a:gridCol w="335754">
                  <a:extLst>
                    <a:ext uri="{9D8B030D-6E8A-4147-A177-3AD203B41FA5}">
                      <a16:colId xmlns="" xmlns:a16="http://schemas.microsoft.com/office/drawing/2014/main" val="20003"/>
                    </a:ext>
                  </a:extLst>
                </a:gridCol>
                <a:gridCol w="723967">
                  <a:extLst>
                    <a:ext uri="{9D8B030D-6E8A-4147-A177-3AD203B41FA5}">
                      <a16:colId xmlns="" xmlns:a16="http://schemas.microsoft.com/office/drawing/2014/main" val="20004"/>
                    </a:ext>
                  </a:extLst>
                </a:gridCol>
                <a:gridCol w="723967">
                  <a:extLst>
                    <a:ext uri="{9D8B030D-6E8A-4147-A177-3AD203B41FA5}">
                      <a16:colId xmlns="" xmlns:a16="http://schemas.microsoft.com/office/drawing/2014/main" val="20005"/>
                    </a:ext>
                  </a:extLst>
                </a:gridCol>
                <a:gridCol w="335754">
                  <a:extLst>
                    <a:ext uri="{9D8B030D-6E8A-4147-A177-3AD203B41FA5}">
                      <a16:colId xmlns="" xmlns:a16="http://schemas.microsoft.com/office/drawing/2014/main" val="20006"/>
                    </a:ext>
                  </a:extLst>
                </a:gridCol>
                <a:gridCol w="723967">
                  <a:extLst>
                    <a:ext uri="{9D8B030D-6E8A-4147-A177-3AD203B41FA5}">
                      <a16:colId xmlns="" xmlns:a16="http://schemas.microsoft.com/office/drawing/2014/main" val="20007"/>
                    </a:ext>
                  </a:extLst>
                </a:gridCol>
                <a:gridCol w="723967">
                  <a:extLst>
                    <a:ext uri="{9D8B030D-6E8A-4147-A177-3AD203B41FA5}">
                      <a16:colId xmlns="" xmlns:a16="http://schemas.microsoft.com/office/drawing/2014/main" val="20008"/>
                    </a:ext>
                  </a:extLst>
                </a:gridCol>
                <a:gridCol w="335754">
                  <a:extLst>
                    <a:ext uri="{9D8B030D-6E8A-4147-A177-3AD203B41FA5}">
                      <a16:colId xmlns="" xmlns:a16="http://schemas.microsoft.com/office/drawing/2014/main" val="20009"/>
                    </a:ext>
                  </a:extLst>
                </a:gridCol>
                <a:gridCol w="671507">
                  <a:extLst>
                    <a:ext uri="{9D8B030D-6E8A-4147-A177-3AD203B41FA5}">
                      <a16:colId xmlns="" xmlns:a16="http://schemas.microsoft.com/office/drawing/2014/main" val="20010"/>
                    </a:ext>
                  </a:extLst>
                </a:gridCol>
                <a:gridCol w="671507">
                  <a:extLst>
                    <a:ext uri="{9D8B030D-6E8A-4147-A177-3AD203B41FA5}">
                      <a16:colId xmlns="" xmlns:a16="http://schemas.microsoft.com/office/drawing/2014/main" val="20011"/>
                    </a:ext>
                  </a:extLst>
                </a:gridCol>
              </a:tblGrid>
              <a:tr h="310212">
                <a:tc>
                  <a:txBody>
                    <a:bodyPr/>
                    <a:lstStyle/>
                    <a:p>
                      <a:pPr algn="l"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Ofertas al Precio de Reloj</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Retiro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Cambio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Ofertas Válidas</a:t>
                      </a:r>
                    </a:p>
                  </a:txBody>
                  <a:tcPr marL="9525" marR="9525" marT="9525" marB="0" anchor="b">
                    <a:lnL>
                      <a:noFill/>
                    </a:lnL>
                    <a:lnR>
                      <a:noFill/>
                    </a:lnR>
                    <a:lnT>
                      <a:noFill/>
                    </a:lnT>
                    <a:lnB>
                      <a:noFill/>
                    </a:lnB>
                  </a:tcPr>
                </a:tc>
                <a:tc hMerge="1">
                  <a:txBody>
                    <a:bodyPr/>
                    <a:lstStyle/>
                    <a:p>
                      <a:endParaRPr lang="es-MX"/>
                    </a:p>
                  </a:txBody>
                  <a:tcPr/>
                </a:tc>
                <a:extLst>
                  <a:ext uri="{0D108BD9-81ED-4DB2-BD59-A6C34878D82A}">
                    <a16:rowId xmlns="" xmlns:a16="http://schemas.microsoft.com/office/drawing/2014/main" val="10000"/>
                  </a:ext>
                </a:extLst>
              </a:tr>
              <a:tr h="206528">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dirty="0">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dirty="0">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47195">
                <a:tc>
                  <a:txBody>
                    <a:bodyPr/>
                    <a:lstStyle/>
                    <a:p>
                      <a:pPr algn="l" fontAlgn="b"/>
                      <a:r>
                        <a:rPr lang="es-MX" sz="1400" b="0" i="0" u="none" strike="noStrike">
                          <a:solidFill>
                            <a:srgbClr val="000000"/>
                          </a:solidFill>
                          <a:effectLst/>
                          <a:latin typeface="Calibri" panose="020F0502020204030204" pitchFamily="34" charset="0"/>
                        </a:rPr>
                        <a:t>Participante A</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-1 @ 355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 @ 357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dirty="0">
                          <a:solidFill>
                            <a:srgbClr val="000000"/>
                          </a:solidFill>
                          <a:effectLst/>
                          <a:latin typeface="Calibri" panose="020F0502020204030204" pitchFamily="34" charset="0"/>
                        </a:rPr>
                        <a:t>3 @ 360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 @ 360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47195">
                <a:tc>
                  <a:txBody>
                    <a:bodyPr/>
                    <a:lstStyle/>
                    <a:p>
                      <a:pPr algn="l" fontAlgn="b"/>
                      <a:r>
                        <a:rPr lang="es-MX" sz="1400" b="0" i="0" u="none" strike="noStrike">
                          <a:solidFill>
                            <a:srgbClr val="000000"/>
                          </a:solidFill>
                          <a:effectLst/>
                          <a:latin typeface="Calibri" panose="020F0502020204030204" pitchFamily="34" charset="0"/>
                        </a:rPr>
                        <a:t>Participante B</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4 @ 360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 @ 360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47195">
                <a:tc>
                  <a:txBody>
                    <a:bodyPr/>
                    <a:lstStyle/>
                    <a:p>
                      <a:pPr algn="l" fontAlgn="b"/>
                      <a:r>
                        <a:rPr lang="es-MX" sz="1400" b="0" i="0" u="none" strike="noStrike" dirty="0">
                          <a:solidFill>
                            <a:srgbClr val="000000"/>
                          </a:solidFill>
                          <a:effectLst/>
                          <a:latin typeface="Calibri" panose="020F0502020204030204" pitchFamily="34" charset="0"/>
                        </a:rPr>
                        <a:t>Participante C</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 @ 360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 @ 360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6528">
                <a:tc>
                  <a:txBody>
                    <a:bodyPr/>
                    <a:lstStyle/>
                    <a:p>
                      <a:pPr algn="l" fontAlgn="b"/>
                      <a:r>
                        <a:rPr lang="es-MX" sz="1400" b="0" i="0" u="none" strike="noStrike" dirty="0">
                          <a:solidFill>
                            <a:srgbClr val="000000"/>
                          </a:solidFill>
                          <a:effectLst/>
                          <a:latin typeface="Calibri" panose="020F0502020204030204" pitchFamily="34" charset="0"/>
                        </a:rPr>
                        <a:t>Exceso de Demanda</a:t>
                      </a:r>
                    </a:p>
                  </a:txBody>
                  <a:tcPr marL="9525" marR="9525" marT="9525" marB="0" anchor="b">
                    <a:lnL>
                      <a:noFill/>
                    </a:lnL>
                    <a:lnR>
                      <a:noFill/>
                    </a:lnR>
                    <a:lnT>
                      <a:noFill/>
                    </a:lnT>
                    <a:lnB>
                      <a:noFill/>
                    </a:lnB>
                  </a:tcPr>
                </a:tc>
                <a:tc>
                  <a:txBody>
                    <a:bodyPr/>
                    <a:lstStyle/>
                    <a:p>
                      <a:pPr algn="ctr" fontAlgn="b"/>
                      <a:r>
                        <a:rPr lang="es-MX" sz="1400" b="0" i="0" u="none" strike="noStrike" dirty="0">
                          <a:solidFill>
                            <a:srgbClr val="00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5"/>
                  </a:ext>
                </a:extLst>
              </a:tr>
            </a:tbl>
          </a:graphicData>
        </a:graphic>
      </p:graphicFrame>
      <p:sp>
        <p:nvSpPr>
          <p:cNvPr id="32" name="CuadroTexto 31"/>
          <p:cNvSpPr txBox="1"/>
          <p:nvPr/>
        </p:nvSpPr>
        <p:spPr>
          <a:xfrm>
            <a:off x="3731949" y="1131452"/>
            <a:ext cx="2242201" cy="1169551"/>
          </a:xfrm>
          <a:prstGeom prst="rect">
            <a:avLst/>
          </a:prstGeom>
          <a:noFill/>
        </p:spPr>
        <p:txBody>
          <a:bodyPr wrap="square" rtlCol="0">
            <a:spAutoFit/>
          </a:bodyPr>
          <a:lstStyle/>
          <a:p>
            <a:r>
              <a:rPr lang="es-MX" sz="1400" dirty="0"/>
              <a:t>Precio de salida para el Retiro es igual al precio de ronda anterior (350) y Precio de la ronda actual (360)</a:t>
            </a:r>
          </a:p>
        </p:txBody>
      </p:sp>
      <p:cxnSp>
        <p:nvCxnSpPr>
          <p:cNvPr id="16" name="Conector recto 15" descr="PRESENTACION IFT 7&#10;" title="PRESENTACION IFT 7"/>
          <p:cNvCxnSpPr/>
          <p:nvPr/>
        </p:nvCxnSpPr>
        <p:spPr>
          <a:xfrm flipV="1">
            <a:off x="4129548" y="1985631"/>
            <a:ext cx="457200" cy="44785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Conector recto 19" descr="PRESENTACION IFT 7&#10;" title="PRESENTACION IFT 7"/>
          <p:cNvCxnSpPr/>
          <p:nvPr/>
        </p:nvCxnSpPr>
        <p:spPr>
          <a:xfrm>
            <a:off x="4585303" y="2004476"/>
            <a:ext cx="438969" cy="36690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656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1000"/>
                                        <p:tgtEl>
                                          <p:spTgt spid="20"/>
                                        </p:tgtEl>
                                      </p:cBhvr>
                                    </p:animEffect>
                                    <p:anim calcmode="lin" valueType="num">
                                      <p:cBhvr>
                                        <p:cTn id="13" dur="1000" fill="hold"/>
                                        <p:tgtEl>
                                          <p:spTgt spid="20"/>
                                        </p:tgtEl>
                                        <p:attrNameLst>
                                          <p:attrName>ppt_x</p:attrName>
                                        </p:attrNameLst>
                                      </p:cBhvr>
                                      <p:tavLst>
                                        <p:tav tm="0">
                                          <p:val>
                                            <p:strVal val="#ppt_x"/>
                                          </p:val>
                                        </p:tav>
                                        <p:tav tm="100000">
                                          <p:val>
                                            <p:strVal val="#ppt_x"/>
                                          </p:val>
                                        </p:tav>
                                      </p:tavLst>
                                    </p:anim>
                                    <p:anim calcmode="lin" valueType="num">
                                      <p:cBhvr>
                                        <p:cTn id="14" dur="1000" fill="hold"/>
                                        <p:tgtEl>
                                          <p:spTgt spid="2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1000"/>
                                        <p:tgtEl>
                                          <p:spTgt spid="32"/>
                                        </p:tgtEl>
                                      </p:cBhvr>
                                    </p:animEffect>
                                    <p:anim calcmode="lin" valueType="num">
                                      <p:cBhvr>
                                        <p:cTn id="18" dur="1000" fill="hold"/>
                                        <p:tgtEl>
                                          <p:spTgt spid="32"/>
                                        </p:tgtEl>
                                        <p:attrNameLst>
                                          <p:attrName>ppt_x</p:attrName>
                                        </p:attrNameLst>
                                      </p:cBhvr>
                                      <p:tavLst>
                                        <p:tav tm="0">
                                          <p:val>
                                            <p:strVal val="#ppt_x"/>
                                          </p:val>
                                        </p:tav>
                                        <p:tav tm="100000">
                                          <p:val>
                                            <p:strVal val="#ppt_x"/>
                                          </p:val>
                                        </p:tav>
                                      </p:tavLst>
                                    </p:anim>
                                    <p:anim calcmode="lin" valueType="num">
                                      <p:cBhvr>
                                        <p:cTn id="1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1000"/>
                                        <p:tgtEl>
                                          <p:spTgt spid="17"/>
                                        </p:tgtEl>
                                      </p:cBhvr>
                                    </p:animEffect>
                                    <p:anim calcmode="lin" valueType="num">
                                      <p:cBhvr>
                                        <p:cTn id="47" dur="1000" fill="hold"/>
                                        <p:tgtEl>
                                          <p:spTgt spid="17"/>
                                        </p:tgtEl>
                                        <p:attrNameLst>
                                          <p:attrName>ppt_x</p:attrName>
                                        </p:attrNameLst>
                                      </p:cBhvr>
                                      <p:tavLst>
                                        <p:tav tm="0">
                                          <p:val>
                                            <p:strVal val="#ppt_x"/>
                                          </p:val>
                                        </p:tav>
                                        <p:tav tm="100000">
                                          <p:val>
                                            <p:strVal val="#ppt_x"/>
                                          </p:val>
                                        </p:tav>
                                      </p:tavLst>
                                    </p:anim>
                                    <p:anim calcmode="lin" valueType="num">
                                      <p:cBhvr>
                                        <p:cTn id="48" dur="1000" fill="hold"/>
                                        <p:tgtEl>
                                          <p:spTgt spid="17"/>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1000"/>
                                        <p:tgtEl>
                                          <p:spTgt spid="22"/>
                                        </p:tgtEl>
                                      </p:cBhvr>
                                    </p:animEffect>
                                    <p:anim calcmode="lin" valueType="num">
                                      <p:cBhvr>
                                        <p:cTn id="52" dur="1000" fill="hold"/>
                                        <p:tgtEl>
                                          <p:spTgt spid="22"/>
                                        </p:tgtEl>
                                        <p:attrNameLst>
                                          <p:attrName>ppt_x</p:attrName>
                                        </p:attrNameLst>
                                      </p:cBhvr>
                                      <p:tavLst>
                                        <p:tav tm="0">
                                          <p:val>
                                            <p:strVal val="#ppt_x"/>
                                          </p:val>
                                        </p:tav>
                                        <p:tav tm="100000">
                                          <p:val>
                                            <p:strVal val="#ppt_x"/>
                                          </p:val>
                                        </p:tav>
                                      </p:tavLst>
                                    </p:anim>
                                    <p:anim calcmode="lin" valueType="num">
                                      <p:cBhvr>
                                        <p:cTn id="5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fade">
                                      <p:cBhvr>
                                        <p:cTn id="58" dur="1000"/>
                                        <p:tgtEl>
                                          <p:spTgt spid="14"/>
                                        </p:tgtEl>
                                      </p:cBhvr>
                                    </p:animEffect>
                                    <p:anim calcmode="lin" valueType="num">
                                      <p:cBhvr>
                                        <p:cTn id="59" dur="1000" fill="hold"/>
                                        <p:tgtEl>
                                          <p:spTgt spid="14"/>
                                        </p:tgtEl>
                                        <p:attrNameLst>
                                          <p:attrName>ppt_x</p:attrName>
                                        </p:attrNameLst>
                                      </p:cBhvr>
                                      <p:tavLst>
                                        <p:tav tm="0">
                                          <p:val>
                                            <p:strVal val="#ppt_x"/>
                                          </p:val>
                                        </p:tav>
                                        <p:tav tm="100000">
                                          <p:val>
                                            <p:strVal val="#ppt_x"/>
                                          </p:val>
                                        </p:tav>
                                      </p:tavLst>
                                    </p:anim>
                                    <p:anim calcmode="lin" valueType="num">
                                      <p:cBhvr>
                                        <p:cTn id="60" dur="1000" fill="hold"/>
                                        <p:tgtEl>
                                          <p:spTgt spid="14"/>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fade">
                                      <p:cBhvr>
                                        <p:cTn id="68" dur="1000"/>
                                        <p:tgtEl>
                                          <p:spTgt spid="21"/>
                                        </p:tgtEl>
                                      </p:cBhvr>
                                    </p:animEffect>
                                    <p:anim calcmode="lin" valueType="num">
                                      <p:cBhvr>
                                        <p:cTn id="69" dur="1000" fill="hold"/>
                                        <p:tgtEl>
                                          <p:spTgt spid="21"/>
                                        </p:tgtEl>
                                        <p:attrNameLst>
                                          <p:attrName>ppt_x</p:attrName>
                                        </p:attrNameLst>
                                      </p:cBhvr>
                                      <p:tavLst>
                                        <p:tav tm="0">
                                          <p:val>
                                            <p:strVal val="#ppt_x"/>
                                          </p:val>
                                        </p:tav>
                                        <p:tav tm="100000">
                                          <p:val>
                                            <p:strVal val="#ppt_x"/>
                                          </p:val>
                                        </p:tav>
                                      </p:tavLst>
                                    </p:anim>
                                    <p:anim calcmode="lin" valueType="num">
                                      <p:cBhvr>
                                        <p:cTn id="7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fade">
                                      <p:cBhvr>
                                        <p:cTn id="75" dur="1000"/>
                                        <p:tgtEl>
                                          <p:spTgt spid="23"/>
                                        </p:tgtEl>
                                      </p:cBhvr>
                                    </p:animEffect>
                                    <p:anim calcmode="lin" valueType="num">
                                      <p:cBhvr>
                                        <p:cTn id="76" dur="1000" fill="hold"/>
                                        <p:tgtEl>
                                          <p:spTgt spid="23"/>
                                        </p:tgtEl>
                                        <p:attrNameLst>
                                          <p:attrName>ppt_x</p:attrName>
                                        </p:attrNameLst>
                                      </p:cBhvr>
                                      <p:tavLst>
                                        <p:tav tm="0">
                                          <p:val>
                                            <p:strVal val="#ppt_x"/>
                                          </p:val>
                                        </p:tav>
                                        <p:tav tm="100000">
                                          <p:val>
                                            <p:strVal val="#ppt_x"/>
                                          </p:val>
                                        </p:tav>
                                      </p:tavLst>
                                    </p:anim>
                                    <p:anim calcmode="lin" valueType="num">
                                      <p:cBhvr>
                                        <p:cTn id="77" dur="1000" fill="hold"/>
                                        <p:tgtEl>
                                          <p:spTgt spid="23"/>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fade">
                                      <p:cBhvr>
                                        <p:cTn id="80" dur="1000"/>
                                        <p:tgtEl>
                                          <p:spTgt spid="24"/>
                                        </p:tgtEl>
                                      </p:cBhvr>
                                    </p:animEffect>
                                    <p:anim calcmode="lin" valueType="num">
                                      <p:cBhvr>
                                        <p:cTn id="81" dur="1000" fill="hold"/>
                                        <p:tgtEl>
                                          <p:spTgt spid="24"/>
                                        </p:tgtEl>
                                        <p:attrNameLst>
                                          <p:attrName>ppt_x</p:attrName>
                                        </p:attrNameLst>
                                      </p:cBhvr>
                                      <p:tavLst>
                                        <p:tav tm="0">
                                          <p:val>
                                            <p:strVal val="#ppt_x"/>
                                          </p:val>
                                        </p:tav>
                                        <p:tav tm="100000">
                                          <p:val>
                                            <p:strVal val="#ppt_x"/>
                                          </p:val>
                                        </p:tav>
                                      </p:tavLst>
                                    </p:anim>
                                    <p:anim calcmode="lin" valueType="num">
                                      <p:cBhvr>
                                        <p:cTn id="82" dur="1000" fill="hold"/>
                                        <p:tgtEl>
                                          <p:spTgt spid="2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nodeType="click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1000"/>
                                        <p:tgtEl>
                                          <p:spTgt spid="40"/>
                                        </p:tgtEl>
                                      </p:cBhvr>
                                    </p:animEffect>
                                    <p:anim calcmode="lin" valueType="num">
                                      <p:cBhvr>
                                        <p:cTn id="98" dur="1000" fill="hold"/>
                                        <p:tgtEl>
                                          <p:spTgt spid="40"/>
                                        </p:tgtEl>
                                        <p:attrNameLst>
                                          <p:attrName>ppt_x</p:attrName>
                                        </p:attrNameLst>
                                      </p:cBhvr>
                                      <p:tavLst>
                                        <p:tav tm="0">
                                          <p:val>
                                            <p:strVal val="#ppt_x"/>
                                          </p:val>
                                        </p:tav>
                                        <p:tav tm="100000">
                                          <p:val>
                                            <p:strVal val="#ppt_x"/>
                                          </p:val>
                                        </p:tav>
                                      </p:tavLst>
                                    </p:anim>
                                    <p:anim calcmode="lin" valueType="num">
                                      <p:cBhvr>
                                        <p:cTn id="99" dur="1000" fill="hold"/>
                                        <p:tgtEl>
                                          <p:spTgt spid="40"/>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4"/>
                                        </p:tgtEl>
                                        <p:attrNameLst>
                                          <p:attrName>style.visibility</p:attrName>
                                        </p:attrNameLst>
                                      </p:cBhvr>
                                      <p:to>
                                        <p:strVal val="visible"/>
                                      </p:to>
                                    </p:set>
                                    <p:animEffect transition="in" filter="fade">
                                      <p:cBhvr>
                                        <p:cTn id="102" dur="1000"/>
                                        <p:tgtEl>
                                          <p:spTgt spid="54"/>
                                        </p:tgtEl>
                                      </p:cBhvr>
                                    </p:animEffect>
                                    <p:anim calcmode="lin" valueType="num">
                                      <p:cBhvr>
                                        <p:cTn id="103" dur="1000" fill="hold"/>
                                        <p:tgtEl>
                                          <p:spTgt spid="54"/>
                                        </p:tgtEl>
                                        <p:attrNameLst>
                                          <p:attrName>ppt_x</p:attrName>
                                        </p:attrNameLst>
                                      </p:cBhvr>
                                      <p:tavLst>
                                        <p:tav tm="0">
                                          <p:val>
                                            <p:strVal val="#ppt_x"/>
                                          </p:val>
                                        </p:tav>
                                        <p:tav tm="100000">
                                          <p:val>
                                            <p:strVal val="#ppt_x"/>
                                          </p:val>
                                        </p:tav>
                                      </p:tavLst>
                                    </p:anim>
                                    <p:anim calcmode="lin" valueType="num">
                                      <p:cBhvr>
                                        <p:cTn id="10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nodeType="clickEffect">
                                  <p:stCondLst>
                                    <p:cond delay="0"/>
                                  </p:stCondLst>
                                  <p:childTnLst>
                                    <p:set>
                                      <p:cBhvr>
                                        <p:cTn id="108" dur="1" fill="hold">
                                          <p:stCondLst>
                                            <p:cond delay="0"/>
                                          </p:stCondLst>
                                        </p:cTn>
                                        <p:tgtEl>
                                          <p:spTgt spid="49"/>
                                        </p:tgtEl>
                                        <p:attrNameLst>
                                          <p:attrName>style.visibility</p:attrName>
                                        </p:attrNameLst>
                                      </p:cBhvr>
                                      <p:to>
                                        <p:strVal val="visible"/>
                                      </p:to>
                                    </p:set>
                                    <p:animEffect transition="in" filter="fade">
                                      <p:cBhvr>
                                        <p:cTn id="109" dur="1000"/>
                                        <p:tgtEl>
                                          <p:spTgt spid="49"/>
                                        </p:tgtEl>
                                      </p:cBhvr>
                                    </p:animEffect>
                                    <p:anim calcmode="lin" valueType="num">
                                      <p:cBhvr>
                                        <p:cTn id="110" dur="1000" fill="hold"/>
                                        <p:tgtEl>
                                          <p:spTgt spid="49"/>
                                        </p:tgtEl>
                                        <p:attrNameLst>
                                          <p:attrName>ppt_x</p:attrName>
                                        </p:attrNameLst>
                                      </p:cBhvr>
                                      <p:tavLst>
                                        <p:tav tm="0">
                                          <p:val>
                                            <p:strVal val="#ppt_x"/>
                                          </p:val>
                                        </p:tav>
                                        <p:tav tm="100000">
                                          <p:val>
                                            <p:strVal val="#ppt_x"/>
                                          </p:val>
                                        </p:tav>
                                      </p:tavLst>
                                    </p:anim>
                                    <p:anim calcmode="lin" valueType="num">
                                      <p:cBhvr>
                                        <p:cTn id="111" dur="1000" fill="hold"/>
                                        <p:tgtEl>
                                          <p:spTgt spid="49"/>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0"/>
                                  </p:stCondLst>
                                  <p:childTnLst>
                                    <p:set>
                                      <p:cBhvr>
                                        <p:cTn id="113" dur="1" fill="hold">
                                          <p:stCondLst>
                                            <p:cond delay="0"/>
                                          </p:stCondLst>
                                        </p:cTn>
                                        <p:tgtEl>
                                          <p:spTgt spid="41"/>
                                        </p:tgtEl>
                                        <p:attrNameLst>
                                          <p:attrName>style.visibility</p:attrName>
                                        </p:attrNameLst>
                                      </p:cBhvr>
                                      <p:to>
                                        <p:strVal val="visible"/>
                                      </p:to>
                                    </p:set>
                                    <p:animEffect transition="in" filter="fade">
                                      <p:cBhvr>
                                        <p:cTn id="114" dur="1000"/>
                                        <p:tgtEl>
                                          <p:spTgt spid="41"/>
                                        </p:tgtEl>
                                      </p:cBhvr>
                                    </p:animEffect>
                                    <p:anim calcmode="lin" valueType="num">
                                      <p:cBhvr>
                                        <p:cTn id="115" dur="1000" fill="hold"/>
                                        <p:tgtEl>
                                          <p:spTgt spid="41"/>
                                        </p:tgtEl>
                                        <p:attrNameLst>
                                          <p:attrName>ppt_x</p:attrName>
                                        </p:attrNameLst>
                                      </p:cBhvr>
                                      <p:tavLst>
                                        <p:tav tm="0">
                                          <p:val>
                                            <p:strVal val="#ppt_x"/>
                                          </p:val>
                                        </p:tav>
                                        <p:tav tm="100000">
                                          <p:val>
                                            <p:strVal val="#ppt_x"/>
                                          </p:val>
                                        </p:tav>
                                      </p:tavLst>
                                    </p:anim>
                                    <p:anim calcmode="lin" valueType="num">
                                      <p:cBhvr>
                                        <p:cTn id="116" dur="1000" fill="hold"/>
                                        <p:tgtEl>
                                          <p:spTgt spid="41"/>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55"/>
                                        </p:tgtEl>
                                        <p:attrNameLst>
                                          <p:attrName>style.visibility</p:attrName>
                                        </p:attrNameLst>
                                      </p:cBhvr>
                                      <p:to>
                                        <p:strVal val="visible"/>
                                      </p:to>
                                    </p:set>
                                    <p:animEffect transition="in" filter="fade">
                                      <p:cBhvr>
                                        <p:cTn id="119" dur="1000"/>
                                        <p:tgtEl>
                                          <p:spTgt spid="55"/>
                                        </p:tgtEl>
                                      </p:cBhvr>
                                    </p:animEffect>
                                    <p:anim calcmode="lin" valueType="num">
                                      <p:cBhvr>
                                        <p:cTn id="120" dur="1000" fill="hold"/>
                                        <p:tgtEl>
                                          <p:spTgt spid="55"/>
                                        </p:tgtEl>
                                        <p:attrNameLst>
                                          <p:attrName>ppt_x</p:attrName>
                                        </p:attrNameLst>
                                      </p:cBhvr>
                                      <p:tavLst>
                                        <p:tav tm="0">
                                          <p:val>
                                            <p:strVal val="#ppt_x"/>
                                          </p:val>
                                        </p:tav>
                                        <p:tav tm="100000">
                                          <p:val>
                                            <p:strVal val="#ppt_x"/>
                                          </p:val>
                                        </p:tav>
                                      </p:tavLst>
                                    </p:anim>
                                    <p:anim calcmode="lin" valueType="num">
                                      <p:cBhvr>
                                        <p:cTn id="12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P spid="17" grpId="0" animBg="1"/>
      <p:bldP spid="22" grpId="0"/>
      <p:bldP spid="13" grpId="0" animBg="1"/>
      <p:bldP spid="21" grpId="0"/>
      <p:bldP spid="23" grpId="0" animBg="1"/>
      <p:bldP spid="27" grpId="0"/>
      <p:bldP spid="40" grpId="0" animBg="1"/>
      <p:bldP spid="41" grpId="0" animBg="1"/>
      <p:bldP spid="54" grpId="0"/>
      <p:bldP spid="55" grpId="0"/>
      <p:bldP spid="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descr="PRESENTACION IFT 7" title="PRESENTACION IFT 7"/>
          <p:cNvSpPr>
            <a:spLocks noGrp="1"/>
          </p:cNvSpPr>
          <p:nvPr>
            <p:ph type="title"/>
          </p:nvPr>
        </p:nvSpPr>
        <p:spPr>
          <a:xfrm>
            <a:off x="726831" y="111922"/>
            <a:ext cx="8229600" cy="1143000"/>
          </a:xfrm>
        </p:spPr>
        <p:txBody>
          <a:bodyPr>
            <a:normAutofit fontScale="90000"/>
          </a:bodyPr>
          <a:lstStyle/>
          <a:p>
            <a:pPr algn="l"/>
            <a:r>
              <a:rPr lang="es-MX" dirty="0"/>
              <a:t>Ronda 3. Cambio y Retiro simultáneo por un Participante.</a:t>
            </a:r>
            <a:br>
              <a:rPr lang="es-MX" dirty="0"/>
            </a:br>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4</a:t>
            </a:fld>
            <a:endParaRPr lang="es-MX" dirty="0">
              <a:solidFill>
                <a:prstClr val="black">
                  <a:tint val="75000"/>
                </a:prstClr>
              </a:solidFill>
            </a:endParaRPr>
          </a:p>
        </p:txBody>
      </p:sp>
      <p:sp>
        <p:nvSpPr>
          <p:cNvPr id="6" name="Rectángulo 5"/>
          <p:cNvSpPr/>
          <p:nvPr/>
        </p:nvSpPr>
        <p:spPr>
          <a:xfrm>
            <a:off x="81900" y="4384628"/>
            <a:ext cx="4299348" cy="2462213"/>
          </a:xfrm>
          <a:prstGeom prst="rect">
            <a:avLst/>
          </a:prstGeom>
        </p:spPr>
        <p:txBody>
          <a:bodyPr wrap="square">
            <a:spAutoFit/>
          </a:bodyPr>
          <a:lstStyle/>
          <a:p>
            <a:pPr algn="just"/>
            <a:r>
              <a:rPr lang="es-MX" sz="1400" b="1" dirty="0">
                <a:solidFill>
                  <a:schemeClr val="tx2">
                    <a:lumMod val="75000"/>
                  </a:schemeClr>
                </a:solidFill>
              </a:rPr>
              <a:t>Resumen de ofertas recibidas: </a:t>
            </a:r>
          </a:p>
          <a:p>
            <a:pPr algn="just"/>
            <a:endParaRPr lang="es-MX" sz="1400" dirty="0"/>
          </a:p>
          <a:p>
            <a:pPr algn="just"/>
            <a:r>
              <a:rPr lang="es-MX" sz="1400" dirty="0"/>
              <a:t>• El Participante </a:t>
            </a:r>
            <a:r>
              <a:rPr lang="es-MX" sz="1400" b="1" dirty="0">
                <a:solidFill>
                  <a:srgbClr val="FFC000"/>
                </a:solidFill>
              </a:rPr>
              <a:t>A repite su oferta</a:t>
            </a:r>
            <a:r>
              <a:rPr lang="es-MX" sz="1400" dirty="0"/>
              <a:t>.</a:t>
            </a:r>
          </a:p>
          <a:p>
            <a:pPr algn="just"/>
            <a:r>
              <a:rPr lang="es-MX" sz="1400" dirty="0"/>
              <a:t>• El Participante </a:t>
            </a:r>
            <a:r>
              <a:rPr lang="es-MX" sz="1400" b="1" dirty="0">
                <a:solidFill>
                  <a:srgbClr val="00B0F0"/>
                </a:solidFill>
              </a:rPr>
              <a:t>B</a:t>
            </a:r>
            <a:r>
              <a:rPr lang="es-MX" sz="1400" dirty="0"/>
              <a:t> simultáneamente </a:t>
            </a:r>
            <a:r>
              <a:rPr lang="es-MX" sz="1400" b="1" dirty="0">
                <a:solidFill>
                  <a:srgbClr val="00B0F0"/>
                </a:solidFill>
              </a:rPr>
              <a:t>retira un Bloque      FDD </a:t>
            </a:r>
            <a:r>
              <a:rPr lang="es-MX" sz="1400" dirty="0"/>
              <a:t>a 367 y </a:t>
            </a:r>
            <a:r>
              <a:rPr lang="es-MX" sz="1400" b="1" dirty="0">
                <a:solidFill>
                  <a:srgbClr val="00B0F0"/>
                </a:solidFill>
              </a:rPr>
              <a:t>cambia un Bloque de FDD a TDD</a:t>
            </a:r>
            <a:r>
              <a:rPr lang="es-MX" sz="1400" dirty="0"/>
              <a:t>.</a:t>
            </a:r>
          </a:p>
          <a:p>
            <a:pPr algn="just"/>
            <a:r>
              <a:rPr lang="es-MX" sz="1400" dirty="0"/>
              <a:t>• El Participante </a:t>
            </a:r>
            <a:r>
              <a:rPr lang="es-MX" sz="1400" b="1" dirty="0">
                <a:solidFill>
                  <a:schemeClr val="accent6">
                    <a:lumMod val="75000"/>
                  </a:schemeClr>
                </a:solidFill>
              </a:rPr>
              <a:t>C repite su oferta</a:t>
            </a:r>
            <a:r>
              <a:rPr lang="es-MX" sz="1400" dirty="0"/>
              <a:t>. </a:t>
            </a:r>
          </a:p>
          <a:p>
            <a:pPr algn="just"/>
            <a:endParaRPr lang="es-MX" sz="1400" dirty="0"/>
          </a:p>
          <a:p>
            <a:pPr algn="just"/>
            <a:r>
              <a:rPr lang="es-MX" sz="1400" b="1" dirty="0">
                <a:solidFill>
                  <a:schemeClr val="tx2">
                    <a:lumMod val="75000"/>
                  </a:schemeClr>
                </a:solidFill>
              </a:rPr>
              <a:t>Implicaciones: </a:t>
            </a:r>
          </a:p>
          <a:p>
            <a:pPr algn="just"/>
            <a:r>
              <a:rPr lang="es-MX" sz="1400" dirty="0"/>
              <a:t>Como hay exceso de demanda en ambas categorías todas las ofertas son aceptadas y ambos precios de reloj incrementarán en la Ronda 4.</a:t>
            </a:r>
          </a:p>
        </p:txBody>
      </p:sp>
      <p:sp>
        <p:nvSpPr>
          <p:cNvPr id="7" name="Elipse 6" descr="PRESENTACION IFT 7&#10;" title="PRESENTACION IFT 7"/>
          <p:cNvSpPr/>
          <p:nvPr/>
        </p:nvSpPr>
        <p:spPr>
          <a:xfrm>
            <a:off x="7420709" y="2712138"/>
            <a:ext cx="656491" cy="258031"/>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0" name="Conector recto de flecha 9" descr="PRESENTACION IFT 7&#10;" title="PRESENTACION IFT 7"/>
          <p:cNvCxnSpPr/>
          <p:nvPr/>
        </p:nvCxnSpPr>
        <p:spPr>
          <a:xfrm flipH="1" flipV="1">
            <a:off x="6811108" y="1658244"/>
            <a:ext cx="750279" cy="1028557"/>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11" name="CuadroTexto 10"/>
          <p:cNvSpPr txBox="1"/>
          <p:nvPr/>
        </p:nvSpPr>
        <p:spPr>
          <a:xfrm>
            <a:off x="5796786" y="1039311"/>
            <a:ext cx="1933955" cy="523220"/>
          </a:xfrm>
          <a:prstGeom prst="rect">
            <a:avLst/>
          </a:prstGeom>
          <a:noFill/>
        </p:spPr>
        <p:txBody>
          <a:bodyPr wrap="square" rtlCol="0">
            <a:spAutoFit/>
          </a:bodyPr>
          <a:lstStyle/>
          <a:p>
            <a:r>
              <a:rPr lang="es-MX" sz="1400" dirty="0"/>
              <a:t>3 = 3 de la ronda anterior.</a:t>
            </a:r>
          </a:p>
        </p:txBody>
      </p:sp>
      <p:sp>
        <p:nvSpPr>
          <p:cNvPr id="17" name="Elipse 16" descr="PRESENTACION IFT 7" title="PRESENTACION IFT 7"/>
          <p:cNvSpPr/>
          <p:nvPr/>
        </p:nvSpPr>
        <p:spPr>
          <a:xfrm>
            <a:off x="8100648" y="2731047"/>
            <a:ext cx="679938" cy="253874"/>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dirty="0"/>
          </a:p>
        </p:txBody>
      </p:sp>
      <p:cxnSp>
        <p:nvCxnSpPr>
          <p:cNvPr id="19" name="Conector recto de flecha 18" descr="PRESENTACION IFT 7&#10;" title="PRESENTACION IFT 7"/>
          <p:cNvCxnSpPr/>
          <p:nvPr/>
        </p:nvCxnSpPr>
        <p:spPr>
          <a:xfrm flipH="1" flipV="1">
            <a:off x="8616464" y="1882907"/>
            <a:ext cx="23446" cy="831902"/>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2" name="CuadroTexto 21"/>
          <p:cNvSpPr txBox="1"/>
          <p:nvPr/>
        </p:nvSpPr>
        <p:spPr>
          <a:xfrm>
            <a:off x="7220878" y="1351163"/>
            <a:ext cx="2041049" cy="307777"/>
          </a:xfrm>
          <a:prstGeom prst="rect">
            <a:avLst/>
          </a:prstGeom>
          <a:noFill/>
        </p:spPr>
        <p:txBody>
          <a:bodyPr wrap="square" rtlCol="0">
            <a:spAutoFit/>
          </a:bodyPr>
          <a:lstStyle/>
          <a:p>
            <a:r>
              <a:rPr lang="es-MX" sz="1400" dirty="0"/>
              <a:t>1= 1 de la ronda anterior.</a:t>
            </a:r>
          </a:p>
        </p:txBody>
      </p:sp>
      <p:sp>
        <p:nvSpPr>
          <p:cNvPr id="13" name="Elipse 12" descr="PRESENTACION IFT 7" title="PRESENTACION IFT 7"/>
          <p:cNvSpPr/>
          <p:nvPr/>
        </p:nvSpPr>
        <p:spPr>
          <a:xfrm>
            <a:off x="7420709" y="2942326"/>
            <a:ext cx="656491" cy="251109"/>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4" name="Conector recto de flecha 13" descr="PRESENTACION IFT 7" title="PRESENTACION IFT 7"/>
          <p:cNvCxnSpPr/>
          <p:nvPr/>
        </p:nvCxnSpPr>
        <p:spPr>
          <a:xfrm flipH="1">
            <a:off x="5796786" y="3118602"/>
            <a:ext cx="1670816" cy="616327"/>
          </a:xfrm>
          <a:prstGeom prst="straightConnector1">
            <a:avLst/>
          </a:prstGeom>
          <a:ln>
            <a:solidFill>
              <a:srgbClr val="00B0F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1" name="CuadroTexto 20"/>
          <p:cNvSpPr txBox="1"/>
          <p:nvPr/>
        </p:nvSpPr>
        <p:spPr>
          <a:xfrm>
            <a:off x="4841631" y="3699379"/>
            <a:ext cx="1711569" cy="954107"/>
          </a:xfrm>
          <a:prstGeom prst="rect">
            <a:avLst/>
          </a:prstGeom>
          <a:noFill/>
          <a:ln w="19050">
            <a:noFill/>
          </a:ln>
        </p:spPr>
        <p:txBody>
          <a:bodyPr wrap="square" rtlCol="0">
            <a:spAutoFit/>
          </a:bodyPr>
          <a:lstStyle/>
          <a:p>
            <a:r>
              <a:rPr lang="es-MX" sz="1400" dirty="0"/>
              <a:t>2 = 4 de la ronda anterior - 1 Retiro aceptado - 1 Cambio aceptado.</a:t>
            </a:r>
          </a:p>
        </p:txBody>
      </p:sp>
      <p:sp>
        <p:nvSpPr>
          <p:cNvPr id="23" name="Elipse 22" descr="PRESENTACION IFT 7" title="PRESENTACION IFT 7"/>
          <p:cNvSpPr/>
          <p:nvPr/>
        </p:nvSpPr>
        <p:spPr>
          <a:xfrm>
            <a:off x="8147540" y="2957077"/>
            <a:ext cx="633046" cy="253874"/>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24" name="Conector recto de flecha 23" descr="PRESENTACION IFT 7" title="PRESENTACION IFT 7"/>
          <p:cNvCxnSpPr/>
          <p:nvPr/>
        </p:nvCxnSpPr>
        <p:spPr>
          <a:xfrm>
            <a:off x="8314503" y="3118602"/>
            <a:ext cx="0" cy="684007"/>
          </a:xfrm>
          <a:prstGeom prst="straightConnector1">
            <a:avLst/>
          </a:prstGeom>
          <a:ln w="28575">
            <a:solidFill>
              <a:srgbClr val="00B0F0"/>
            </a:solidFill>
            <a:prstDash val="sysDash"/>
            <a:tailEnd type="triangle"/>
          </a:ln>
        </p:spPr>
        <p:style>
          <a:lnRef idx="1">
            <a:schemeClr val="accent5"/>
          </a:lnRef>
          <a:fillRef idx="0">
            <a:schemeClr val="accent5"/>
          </a:fillRef>
          <a:effectRef idx="0">
            <a:schemeClr val="accent5"/>
          </a:effectRef>
          <a:fontRef idx="minor">
            <a:schemeClr val="tx1"/>
          </a:fontRef>
        </p:style>
      </p:cxnSp>
      <p:sp>
        <p:nvSpPr>
          <p:cNvPr id="27" name="CuadroTexto 26"/>
          <p:cNvSpPr txBox="1"/>
          <p:nvPr/>
        </p:nvSpPr>
        <p:spPr>
          <a:xfrm>
            <a:off x="7265435" y="3676445"/>
            <a:ext cx="1456534" cy="954107"/>
          </a:xfrm>
          <a:prstGeom prst="rect">
            <a:avLst/>
          </a:prstGeom>
          <a:noFill/>
          <a:ln w="19050">
            <a:noFill/>
          </a:ln>
        </p:spPr>
        <p:txBody>
          <a:bodyPr wrap="square" rtlCol="0">
            <a:spAutoFit/>
          </a:bodyPr>
          <a:lstStyle/>
          <a:p>
            <a:r>
              <a:rPr lang="es-MX" sz="1400" dirty="0"/>
              <a:t>2 = 1 de la ronda anterior +1 Cambio aceptado.</a:t>
            </a:r>
          </a:p>
        </p:txBody>
      </p:sp>
      <p:sp>
        <p:nvSpPr>
          <p:cNvPr id="40" name="Elipse 39" descr="PRESENTACION IFT 7" title="PRESENTACION IFT 7"/>
          <p:cNvSpPr/>
          <p:nvPr/>
        </p:nvSpPr>
        <p:spPr>
          <a:xfrm>
            <a:off x="7420709" y="3164601"/>
            <a:ext cx="656491"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sp>
        <p:nvSpPr>
          <p:cNvPr id="41" name="Elipse 40" descr="PRESENTACION IFT 7" title="PRESENTACION IFT 7"/>
          <p:cNvSpPr/>
          <p:nvPr/>
        </p:nvSpPr>
        <p:spPr>
          <a:xfrm>
            <a:off x="8124094" y="3179352"/>
            <a:ext cx="633046"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46" name="Conector recto de flecha 45" descr="PRESENTACION IFT 7" title="PRESENTACION IFT 7"/>
          <p:cNvCxnSpPr/>
          <p:nvPr/>
        </p:nvCxnSpPr>
        <p:spPr>
          <a:xfrm flipH="1">
            <a:off x="6828692" y="3373400"/>
            <a:ext cx="592017" cy="1207444"/>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cxnSp>
        <p:nvCxnSpPr>
          <p:cNvPr id="49" name="Conector recto de flecha 48" descr="PRESENTACION IFT 7" title="PRESENTACION IFT 7"/>
          <p:cNvCxnSpPr/>
          <p:nvPr/>
        </p:nvCxnSpPr>
        <p:spPr>
          <a:xfrm>
            <a:off x="8664433" y="3381296"/>
            <a:ext cx="5829" cy="1242596"/>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54" name="CuadroTexto 53"/>
          <p:cNvSpPr txBox="1"/>
          <p:nvPr/>
        </p:nvSpPr>
        <p:spPr>
          <a:xfrm>
            <a:off x="5585837" y="4645928"/>
            <a:ext cx="1635041" cy="523220"/>
          </a:xfrm>
          <a:prstGeom prst="rect">
            <a:avLst/>
          </a:prstGeom>
          <a:noFill/>
          <a:ln w="19050">
            <a:noFill/>
          </a:ln>
        </p:spPr>
        <p:txBody>
          <a:bodyPr wrap="square" rtlCol="0">
            <a:spAutoFit/>
          </a:bodyPr>
          <a:lstStyle/>
          <a:p>
            <a:r>
              <a:rPr lang="es-MX" sz="1400" dirty="0"/>
              <a:t>2 = 2 de la  ronda anterior.</a:t>
            </a:r>
          </a:p>
        </p:txBody>
      </p:sp>
      <p:sp>
        <p:nvSpPr>
          <p:cNvPr id="55" name="CuadroTexto 54"/>
          <p:cNvSpPr txBox="1"/>
          <p:nvPr/>
        </p:nvSpPr>
        <p:spPr>
          <a:xfrm>
            <a:off x="7420709" y="4638643"/>
            <a:ext cx="1800962" cy="523220"/>
          </a:xfrm>
          <a:prstGeom prst="rect">
            <a:avLst/>
          </a:prstGeom>
          <a:noFill/>
          <a:ln w="19050">
            <a:noFill/>
          </a:ln>
        </p:spPr>
        <p:txBody>
          <a:bodyPr wrap="square" rtlCol="0">
            <a:spAutoFit/>
          </a:bodyPr>
          <a:lstStyle/>
          <a:p>
            <a:r>
              <a:rPr lang="es-MX" sz="1400" dirty="0"/>
              <a:t>2 = 2 de la ronda anterior.</a:t>
            </a:r>
          </a:p>
        </p:txBody>
      </p:sp>
      <p:graphicFrame>
        <p:nvGraphicFramePr>
          <p:cNvPr id="26" name="Tabla 25" descr="PRESENTACION IFT 7" title="PRESENTACION IFT 7"/>
          <p:cNvGraphicFramePr>
            <a:graphicFrameLocks noGrp="1"/>
          </p:cNvGraphicFramePr>
          <p:nvPr>
            <p:extLst>
              <p:ext uri="{D42A27DB-BD31-4B8C-83A1-F6EECF244321}">
                <p14:modId xmlns:p14="http://schemas.microsoft.com/office/powerpoint/2010/main" val="131209810"/>
              </p:ext>
            </p:extLst>
          </p:nvPr>
        </p:nvGraphicFramePr>
        <p:xfrm>
          <a:off x="362971" y="1146583"/>
          <a:ext cx="3124200" cy="445770"/>
        </p:xfrm>
        <a:graphic>
          <a:graphicData uri="http://schemas.openxmlformats.org/drawingml/2006/table">
            <a:tbl>
              <a:tblPr firstRow="1">
                <a:tableStyleId>{69C7853C-536D-4A76-A0AE-DD22124D55A5}</a:tableStyleId>
              </a:tblPr>
              <a:tblGrid>
                <a:gridCol w="1918909">
                  <a:extLst>
                    <a:ext uri="{9D8B030D-6E8A-4147-A177-3AD203B41FA5}">
                      <a16:colId xmlns="" xmlns:a16="http://schemas.microsoft.com/office/drawing/2014/main" val="20000"/>
                    </a:ext>
                  </a:extLst>
                </a:gridCol>
                <a:gridCol w="469439">
                  <a:extLst>
                    <a:ext uri="{9D8B030D-6E8A-4147-A177-3AD203B41FA5}">
                      <a16:colId xmlns="" xmlns:a16="http://schemas.microsoft.com/office/drawing/2014/main" val="20001"/>
                    </a:ext>
                  </a:extLst>
                </a:gridCol>
                <a:gridCol w="735852">
                  <a:extLst>
                    <a:ext uri="{9D8B030D-6E8A-4147-A177-3AD203B41FA5}">
                      <a16:colId xmlns="" xmlns:a16="http://schemas.microsoft.com/office/drawing/2014/main" val="20002"/>
                    </a:ext>
                  </a:extLst>
                </a:gridCol>
              </a:tblGrid>
              <a:tr h="190500">
                <a:tc>
                  <a:txBody>
                    <a:bodyPr/>
                    <a:lstStyle/>
                    <a:p>
                      <a:pPr algn="l" fontAlgn="b"/>
                      <a:endParaRPr lang="es-MX"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FDD</a:t>
                      </a:r>
                      <a:endParaRPr lang="es-MX"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TDD</a:t>
                      </a:r>
                      <a:endParaRPr lang="es-MX"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pt-BR" sz="1400" u="none" strike="noStrike" dirty="0" err="1">
                          <a:effectLst/>
                        </a:rPr>
                        <a:t>Precio</a:t>
                      </a:r>
                      <a:r>
                        <a:rPr lang="pt-BR" sz="1400" u="none" strike="noStrike" dirty="0">
                          <a:effectLst/>
                        </a:rPr>
                        <a:t> de </a:t>
                      </a:r>
                      <a:r>
                        <a:rPr lang="pt-BR" sz="1400" u="none" strike="noStrike" dirty="0" err="1">
                          <a:effectLst/>
                        </a:rPr>
                        <a:t>Reloj</a:t>
                      </a:r>
                      <a:r>
                        <a:rPr lang="pt-BR" sz="1400" u="none" strike="noStrike" dirty="0">
                          <a:effectLst/>
                        </a:rPr>
                        <a:t> - Ronda 3</a:t>
                      </a:r>
                      <a:endParaRPr lang="pt-B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dirty="0">
                          <a:effectLst/>
                        </a:rPr>
                        <a:t>370</a:t>
                      </a:r>
                      <a:endParaRPr lang="es-MX"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dirty="0">
                          <a:effectLst/>
                        </a:rPr>
                        <a:t>370</a:t>
                      </a:r>
                      <a:endParaRPr lang="es-MX"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1"/>
                  </a:ext>
                </a:extLst>
              </a:tr>
            </a:tbl>
          </a:graphicData>
        </a:graphic>
      </p:graphicFrame>
      <p:sp>
        <p:nvSpPr>
          <p:cNvPr id="32" name="CuadroTexto 31"/>
          <p:cNvSpPr txBox="1"/>
          <p:nvPr/>
        </p:nvSpPr>
        <p:spPr>
          <a:xfrm>
            <a:off x="3720530" y="1108853"/>
            <a:ext cx="2242201" cy="954107"/>
          </a:xfrm>
          <a:prstGeom prst="rect">
            <a:avLst/>
          </a:prstGeom>
          <a:noFill/>
        </p:spPr>
        <p:txBody>
          <a:bodyPr wrap="square" rtlCol="0">
            <a:spAutoFit/>
          </a:bodyPr>
          <a:lstStyle/>
          <a:p>
            <a:r>
              <a:rPr lang="es-MX" sz="1400" dirty="0"/>
              <a:t>Precio de salida del Retiro es igual al precio de ronda anterior (360) y Precio de la ronda actual (370).</a:t>
            </a:r>
          </a:p>
        </p:txBody>
      </p:sp>
      <p:cxnSp>
        <p:nvCxnSpPr>
          <p:cNvPr id="16" name="Conector recto 15" descr="PRESENTACION IFT 7" title="PRESENTACION IFT 7"/>
          <p:cNvCxnSpPr/>
          <p:nvPr/>
        </p:nvCxnSpPr>
        <p:spPr>
          <a:xfrm flipV="1">
            <a:off x="4355541" y="1988724"/>
            <a:ext cx="457200" cy="44785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Conector recto 19" descr="PRESENTACION IFT 7" title="PRESENTACION IFT 7"/>
          <p:cNvCxnSpPr/>
          <p:nvPr/>
        </p:nvCxnSpPr>
        <p:spPr>
          <a:xfrm>
            <a:off x="4811296" y="2007569"/>
            <a:ext cx="438969" cy="36690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4" name="Tabla 3" descr="PRESENTACION IFT 7" title="PRESENTACION IFT 7"/>
          <p:cNvGraphicFramePr>
            <a:graphicFrameLocks noGrp="1"/>
          </p:cNvGraphicFramePr>
          <p:nvPr>
            <p:extLst>
              <p:ext uri="{D42A27DB-BD31-4B8C-83A1-F6EECF244321}">
                <p14:modId xmlns:p14="http://schemas.microsoft.com/office/powerpoint/2010/main" val="1067305094"/>
              </p:ext>
            </p:extLst>
          </p:nvPr>
        </p:nvGraphicFramePr>
        <p:xfrm>
          <a:off x="461081" y="2061227"/>
          <a:ext cx="8333151" cy="1550670"/>
        </p:xfrm>
        <a:graphic>
          <a:graphicData uri="http://schemas.openxmlformats.org/drawingml/2006/table">
            <a:tbl>
              <a:tblPr firstRow="1"/>
              <a:tblGrid>
                <a:gridCol w="1680720">
                  <a:extLst>
                    <a:ext uri="{9D8B030D-6E8A-4147-A177-3AD203B41FA5}">
                      <a16:colId xmlns="" xmlns:a16="http://schemas.microsoft.com/office/drawing/2014/main" val="20000"/>
                    </a:ext>
                  </a:extLst>
                </a:gridCol>
                <a:gridCol w="845392">
                  <a:extLst>
                    <a:ext uri="{9D8B030D-6E8A-4147-A177-3AD203B41FA5}">
                      <a16:colId xmlns="" xmlns:a16="http://schemas.microsoft.com/office/drawing/2014/main" val="20001"/>
                    </a:ext>
                  </a:extLst>
                </a:gridCol>
                <a:gridCol w="774943">
                  <a:extLst>
                    <a:ext uri="{9D8B030D-6E8A-4147-A177-3AD203B41FA5}">
                      <a16:colId xmlns="" xmlns:a16="http://schemas.microsoft.com/office/drawing/2014/main" val="20002"/>
                    </a:ext>
                  </a:extLst>
                </a:gridCol>
                <a:gridCol w="322054">
                  <a:extLst>
                    <a:ext uri="{9D8B030D-6E8A-4147-A177-3AD203B41FA5}">
                      <a16:colId xmlns="" xmlns:a16="http://schemas.microsoft.com/office/drawing/2014/main" val="20003"/>
                    </a:ext>
                  </a:extLst>
                </a:gridCol>
                <a:gridCol w="694429">
                  <a:extLst>
                    <a:ext uri="{9D8B030D-6E8A-4147-A177-3AD203B41FA5}">
                      <a16:colId xmlns="" xmlns:a16="http://schemas.microsoft.com/office/drawing/2014/main" val="20004"/>
                    </a:ext>
                  </a:extLst>
                </a:gridCol>
                <a:gridCol w="694429">
                  <a:extLst>
                    <a:ext uri="{9D8B030D-6E8A-4147-A177-3AD203B41FA5}">
                      <a16:colId xmlns="" xmlns:a16="http://schemas.microsoft.com/office/drawing/2014/main" val="20005"/>
                    </a:ext>
                  </a:extLst>
                </a:gridCol>
                <a:gridCol w="322054">
                  <a:extLst>
                    <a:ext uri="{9D8B030D-6E8A-4147-A177-3AD203B41FA5}">
                      <a16:colId xmlns="" xmlns:a16="http://schemas.microsoft.com/office/drawing/2014/main" val="20006"/>
                    </a:ext>
                  </a:extLst>
                </a:gridCol>
                <a:gridCol w="694429">
                  <a:extLst>
                    <a:ext uri="{9D8B030D-6E8A-4147-A177-3AD203B41FA5}">
                      <a16:colId xmlns="" xmlns:a16="http://schemas.microsoft.com/office/drawing/2014/main" val="20007"/>
                    </a:ext>
                  </a:extLst>
                </a:gridCol>
                <a:gridCol w="694429">
                  <a:extLst>
                    <a:ext uri="{9D8B030D-6E8A-4147-A177-3AD203B41FA5}">
                      <a16:colId xmlns="" xmlns:a16="http://schemas.microsoft.com/office/drawing/2014/main" val="20008"/>
                    </a:ext>
                  </a:extLst>
                </a:gridCol>
                <a:gridCol w="322054">
                  <a:extLst>
                    <a:ext uri="{9D8B030D-6E8A-4147-A177-3AD203B41FA5}">
                      <a16:colId xmlns="" xmlns:a16="http://schemas.microsoft.com/office/drawing/2014/main" val="20009"/>
                    </a:ext>
                  </a:extLst>
                </a:gridCol>
                <a:gridCol w="644109">
                  <a:extLst>
                    <a:ext uri="{9D8B030D-6E8A-4147-A177-3AD203B41FA5}">
                      <a16:colId xmlns="" xmlns:a16="http://schemas.microsoft.com/office/drawing/2014/main" val="20010"/>
                    </a:ext>
                  </a:extLst>
                </a:gridCol>
                <a:gridCol w="644109">
                  <a:extLst>
                    <a:ext uri="{9D8B030D-6E8A-4147-A177-3AD203B41FA5}">
                      <a16:colId xmlns="" xmlns:a16="http://schemas.microsoft.com/office/drawing/2014/main" val="20011"/>
                    </a:ext>
                  </a:extLst>
                </a:gridCol>
              </a:tblGrid>
              <a:tr h="190500">
                <a:tc>
                  <a:txBody>
                    <a:bodyPr/>
                    <a:lstStyle/>
                    <a:p>
                      <a:pPr algn="l"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Ofertas al Precio de Reloj</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Retiro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Cambio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Ofertas Aceptadas</a:t>
                      </a:r>
                    </a:p>
                  </a:txBody>
                  <a:tcPr marL="9525" marR="9525" marT="9525" marB="0" anchor="b">
                    <a:lnL>
                      <a:noFill/>
                    </a:lnL>
                    <a:lnR>
                      <a:noFill/>
                    </a:lnR>
                    <a:lnT>
                      <a:noFill/>
                    </a:lnT>
                    <a:lnB>
                      <a:noFill/>
                    </a:lnB>
                  </a:tcPr>
                </a:tc>
                <a:tc hMerge="1">
                  <a:txBody>
                    <a:bodyPr/>
                    <a:lstStyle/>
                    <a:p>
                      <a:endParaRPr lang="es-MX"/>
                    </a:p>
                  </a:txBody>
                  <a:tcPr/>
                </a:tc>
                <a:extLst>
                  <a:ext uri="{0D108BD9-81ED-4DB2-BD59-A6C34878D82A}">
                    <a16:rowId xmlns="" xmlns:a16="http://schemas.microsoft.com/office/drawing/2014/main" val="10000"/>
                  </a:ext>
                </a:extLst>
              </a:tr>
              <a:tr h="190500">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90500">
                <a:tc>
                  <a:txBody>
                    <a:bodyPr/>
                    <a:lstStyle/>
                    <a:p>
                      <a:pPr algn="l" fontAlgn="b"/>
                      <a:r>
                        <a:rPr lang="es-MX" sz="1400" b="0" i="0" u="none" strike="noStrike">
                          <a:solidFill>
                            <a:srgbClr val="000000"/>
                          </a:solidFill>
                          <a:effectLst/>
                          <a:latin typeface="Calibri" panose="020F0502020204030204" pitchFamily="34" charset="0"/>
                        </a:rPr>
                        <a:t>Participante A</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 @ 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 @ 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0500">
                <a:tc>
                  <a:txBody>
                    <a:bodyPr/>
                    <a:lstStyle/>
                    <a:p>
                      <a:pPr algn="l" fontAlgn="b"/>
                      <a:r>
                        <a:rPr lang="es-MX" sz="1400" b="0" i="0" u="none" strike="noStrike">
                          <a:solidFill>
                            <a:srgbClr val="000000"/>
                          </a:solidFill>
                          <a:effectLst/>
                          <a:latin typeface="Calibri" panose="020F0502020204030204" pitchFamily="34" charset="0"/>
                        </a:rPr>
                        <a:t>Participante B</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-1 @ 367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 @ 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 @ 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90500">
                <a:tc>
                  <a:txBody>
                    <a:bodyPr/>
                    <a:lstStyle/>
                    <a:p>
                      <a:pPr algn="l" fontAlgn="b"/>
                      <a:r>
                        <a:rPr lang="es-MX" sz="1400" b="0" i="0" u="none" strike="noStrike">
                          <a:solidFill>
                            <a:srgbClr val="000000"/>
                          </a:solidFill>
                          <a:effectLst/>
                          <a:latin typeface="Calibri" panose="020F0502020204030204" pitchFamily="34" charset="0"/>
                        </a:rPr>
                        <a:t>Participante C</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 @ 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 @ 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0025">
                <a:tc>
                  <a:txBody>
                    <a:bodyPr/>
                    <a:lstStyle/>
                    <a:p>
                      <a:pPr algn="l" fontAlgn="b"/>
                      <a:r>
                        <a:rPr lang="es-MX" sz="1400" b="0" i="0" u="none" strike="noStrike">
                          <a:solidFill>
                            <a:srgbClr val="000000"/>
                          </a:solidFill>
                          <a:effectLst/>
                          <a:latin typeface="Calibri" panose="020F0502020204030204" pitchFamily="34" charset="0"/>
                        </a:rPr>
                        <a:t>Exceso de Demanda</a:t>
                      </a:r>
                    </a:p>
                  </a:txBody>
                  <a:tcPr marL="9525" marR="9525" marT="9525" marB="0" anchor="b">
                    <a:lnL>
                      <a:noFill/>
                    </a:lnL>
                    <a:lnR>
                      <a:noFill/>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35242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1000"/>
                                        <p:tgtEl>
                                          <p:spTgt spid="20"/>
                                        </p:tgtEl>
                                      </p:cBhvr>
                                    </p:animEffect>
                                    <p:anim calcmode="lin" valueType="num">
                                      <p:cBhvr>
                                        <p:cTn id="13" dur="1000" fill="hold"/>
                                        <p:tgtEl>
                                          <p:spTgt spid="20"/>
                                        </p:tgtEl>
                                        <p:attrNameLst>
                                          <p:attrName>ppt_x</p:attrName>
                                        </p:attrNameLst>
                                      </p:cBhvr>
                                      <p:tavLst>
                                        <p:tav tm="0">
                                          <p:val>
                                            <p:strVal val="#ppt_x"/>
                                          </p:val>
                                        </p:tav>
                                        <p:tav tm="100000">
                                          <p:val>
                                            <p:strVal val="#ppt_x"/>
                                          </p:val>
                                        </p:tav>
                                      </p:tavLst>
                                    </p:anim>
                                    <p:anim calcmode="lin" valueType="num">
                                      <p:cBhvr>
                                        <p:cTn id="14" dur="1000" fill="hold"/>
                                        <p:tgtEl>
                                          <p:spTgt spid="2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1000"/>
                                        <p:tgtEl>
                                          <p:spTgt spid="32"/>
                                        </p:tgtEl>
                                      </p:cBhvr>
                                    </p:animEffect>
                                    <p:anim calcmode="lin" valueType="num">
                                      <p:cBhvr>
                                        <p:cTn id="18" dur="1000" fill="hold"/>
                                        <p:tgtEl>
                                          <p:spTgt spid="32"/>
                                        </p:tgtEl>
                                        <p:attrNameLst>
                                          <p:attrName>ppt_x</p:attrName>
                                        </p:attrNameLst>
                                      </p:cBhvr>
                                      <p:tavLst>
                                        <p:tav tm="0">
                                          <p:val>
                                            <p:strVal val="#ppt_x"/>
                                          </p:val>
                                        </p:tav>
                                        <p:tav tm="100000">
                                          <p:val>
                                            <p:strVal val="#ppt_x"/>
                                          </p:val>
                                        </p:tav>
                                      </p:tavLst>
                                    </p:anim>
                                    <p:anim calcmode="lin" valueType="num">
                                      <p:cBhvr>
                                        <p:cTn id="1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1000"/>
                                        <p:tgtEl>
                                          <p:spTgt spid="17"/>
                                        </p:tgtEl>
                                      </p:cBhvr>
                                    </p:animEffect>
                                    <p:anim calcmode="lin" valueType="num">
                                      <p:cBhvr>
                                        <p:cTn id="47" dur="1000" fill="hold"/>
                                        <p:tgtEl>
                                          <p:spTgt spid="17"/>
                                        </p:tgtEl>
                                        <p:attrNameLst>
                                          <p:attrName>ppt_x</p:attrName>
                                        </p:attrNameLst>
                                      </p:cBhvr>
                                      <p:tavLst>
                                        <p:tav tm="0">
                                          <p:val>
                                            <p:strVal val="#ppt_x"/>
                                          </p:val>
                                        </p:tav>
                                        <p:tav tm="100000">
                                          <p:val>
                                            <p:strVal val="#ppt_x"/>
                                          </p:val>
                                        </p:tav>
                                      </p:tavLst>
                                    </p:anim>
                                    <p:anim calcmode="lin" valueType="num">
                                      <p:cBhvr>
                                        <p:cTn id="48" dur="1000" fill="hold"/>
                                        <p:tgtEl>
                                          <p:spTgt spid="17"/>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1000"/>
                                        <p:tgtEl>
                                          <p:spTgt spid="22"/>
                                        </p:tgtEl>
                                      </p:cBhvr>
                                    </p:animEffect>
                                    <p:anim calcmode="lin" valueType="num">
                                      <p:cBhvr>
                                        <p:cTn id="52" dur="1000" fill="hold"/>
                                        <p:tgtEl>
                                          <p:spTgt spid="22"/>
                                        </p:tgtEl>
                                        <p:attrNameLst>
                                          <p:attrName>ppt_x</p:attrName>
                                        </p:attrNameLst>
                                      </p:cBhvr>
                                      <p:tavLst>
                                        <p:tav tm="0">
                                          <p:val>
                                            <p:strVal val="#ppt_x"/>
                                          </p:val>
                                        </p:tav>
                                        <p:tav tm="100000">
                                          <p:val>
                                            <p:strVal val="#ppt_x"/>
                                          </p:val>
                                        </p:tav>
                                      </p:tavLst>
                                    </p:anim>
                                    <p:anim calcmode="lin" valueType="num">
                                      <p:cBhvr>
                                        <p:cTn id="5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fade">
                                      <p:cBhvr>
                                        <p:cTn id="58" dur="1000"/>
                                        <p:tgtEl>
                                          <p:spTgt spid="14"/>
                                        </p:tgtEl>
                                      </p:cBhvr>
                                    </p:animEffect>
                                    <p:anim calcmode="lin" valueType="num">
                                      <p:cBhvr>
                                        <p:cTn id="59" dur="1000" fill="hold"/>
                                        <p:tgtEl>
                                          <p:spTgt spid="14"/>
                                        </p:tgtEl>
                                        <p:attrNameLst>
                                          <p:attrName>ppt_x</p:attrName>
                                        </p:attrNameLst>
                                      </p:cBhvr>
                                      <p:tavLst>
                                        <p:tav tm="0">
                                          <p:val>
                                            <p:strVal val="#ppt_x"/>
                                          </p:val>
                                        </p:tav>
                                        <p:tav tm="100000">
                                          <p:val>
                                            <p:strVal val="#ppt_x"/>
                                          </p:val>
                                        </p:tav>
                                      </p:tavLst>
                                    </p:anim>
                                    <p:anim calcmode="lin" valueType="num">
                                      <p:cBhvr>
                                        <p:cTn id="60" dur="1000" fill="hold"/>
                                        <p:tgtEl>
                                          <p:spTgt spid="14"/>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fade">
                                      <p:cBhvr>
                                        <p:cTn id="68" dur="1000"/>
                                        <p:tgtEl>
                                          <p:spTgt spid="21"/>
                                        </p:tgtEl>
                                      </p:cBhvr>
                                    </p:animEffect>
                                    <p:anim calcmode="lin" valueType="num">
                                      <p:cBhvr>
                                        <p:cTn id="69" dur="1000" fill="hold"/>
                                        <p:tgtEl>
                                          <p:spTgt spid="21"/>
                                        </p:tgtEl>
                                        <p:attrNameLst>
                                          <p:attrName>ppt_x</p:attrName>
                                        </p:attrNameLst>
                                      </p:cBhvr>
                                      <p:tavLst>
                                        <p:tav tm="0">
                                          <p:val>
                                            <p:strVal val="#ppt_x"/>
                                          </p:val>
                                        </p:tav>
                                        <p:tav tm="100000">
                                          <p:val>
                                            <p:strVal val="#ppt_x"/>
                                          </p:val>
                                        </p:tav>
                                      </p:tavLst>
                                    </p:anim>
                                    <p:anim calcmode="lin" valueType="num">
                                      <p:cBhvr>
                                        <p:cTn id="7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fade">
                                      <p:cBhvr>
                                        <p:cTn id="75" dur="1000"/>
                                        <p:tgtEl>
                                          <p:spTgt spid="23"/>
                                        </p:tgtEl>
                                      </p:cBhvr>
                                    </p:animEffect>
                                    <p:anim calcmode="lin" valueType="num">
                                      <p:cBhvr>
                                        <p:cTn id="76" dur="1000" fill="hold"/>
                                        <p:tgtEl>
                                          <p:spTgt spid="23"/>
                                        </p:tgtEl>
                                        <p:attrNameLst>
                                          <p:attrName>ppt_x</p:attrName>
                                        </p:attrNameLst>
                                      </p:cBhvr>
                                      <p:tavLst>
                                        <p:tav tm="0">
                                          <p:val>
                                            <p:strVal val="#ppt_x"/>
                                          </p:val>
                                        </p:tav>
                                        <p:tav tm="100000">
                                          <p:val>
                                            <p:strVal val="#ppt_x"/>
                                          </p:val>
                                        </p:tav>
                                      </p:tavLst>
                                    </p:anim>
                                    <p:anim calcmode="lin" valueType="num">
                                      <p:cBhvr>
                                        <p:cTn id="77" dur="1000" fill="hold"/>
                                        <p:tgtEl>
                                          <p:spTgt spid="23"/>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fade">
                                      <p:cBhvr>
                                        <p:cTn id="80" dur="1000"/>
                                        <p:tgtEl>
                                          <p:spTgt spid="24"/>
                                        </p:tgtEl>
                                      </p:cBhvr>
                                    </p:animEffect>
                                    <p:anim calcmode="lin" valueType="num">
                                      <p:cBhvr>
                                        <p:cTn id="81" dur="1000" fill="hold"/>
                                        <p:tgtEl>
                                          <p:spTgt spid="24"/>
                                        </p:tgtEl>
                                        <p:attrNameLst>
                                          <p:attrName>ppt_x</p:attrName>
                                        </p:attrNameLst>
                                      </p:cBhvr>
                                      <p:tavLst>
                                        <p:tav tm="0">
                                          <p:val>
                                            <p:strVal val="#ppt_x"/>
                                          </p:val>
                                        </p:tav>
                                        <p:tav tm="100000">
                                          <p:val>
                                            <p:strVal val="#ppt_x"/>
                                          </p:val>
                                        </p:tav>
                                      </p:tavLst>
                                    </p:anim>
                                    <p:anim calcmode="lin" valueType="num">
                                      <p:cBhvr>
                                        <p:cTn id="82" dur="1000" fill="hold"/>
                                        <p:tgtEl>
                                          <p:spTgt spid="2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nodeType="click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fade">
                                      <p:cBhvr>
                                        <p:cTn id="92" dur="1000"/>
                                        <p:tgtEl>
                                          <p:spTgt spid="46"/>
                                        </p:tgtEl>
                                      </p:cBhvr>
                                    </p:animEffect>
                                    <p:anim calcmode="lin" valueType="num">
                                      <p:cBhvr>
                                        <p:cTn id="93" dur="1000" fill="hold"/>
                                        <p:tgtEl>
                                          <p:spTgt spid="46"/>
                                        </p:tgtEl>
                                        <p:attrNameLst>
                                          <p:attrName>ppt_x</p:attrName>
                                        </p:attrNameLst>
                                      </p:cBhvr>
                                      <p:tavLst>
                                        <p:tav tm="0">
                                          <p:val>
                                            <p:strVal val="#ppt_x"/>
                                          </p:val>
                                        </p:tav>
                                        <p:tav tm="100000">
                                          <p:val>
                                            <p:strVal val="#ppt_x"/>
                                          </p:val>
                                        </p:tav>
                                      </p:tavLst>
                                    </p:anim>
                                    <p:anim calcmode="lin" valueType="num">
                                      <p:cBhvr>
                                        <p:cTn id="94" dur="1000" fill="hold"/>
                                        <p:tgtEl>
                                          <p:spTgt spid="46"/>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1000"/>
                                        <p:tgtEl>
                                          <p:spTgt spid="40"/>
                                        </p:tgtEl>
                                      </p:cBhvr>
                                    </p:animEffect>
                                    <p:anim calcmode="lin" valueType="num">
                                      <p:cBhvr>
                                        <p:cTn id="98" dur="1000" fill="hold"/>
                                        <p:tgtEl>
                                          <p:spTgt spid="40"/>
                                        </p:tgtEl>
                                        <p:attrNameLst>
                                          <p:attrName>ppt_x</p:attrName>
                                        </p:attrNameLst>
                                      </p:cBhvr>
                                      <p:tavLst>
                                        <p:tav tm="0">
                                          <p:val>
                                            <p:strVal val="#ppt_x"/>
                                          </p:val>
                                        </p:tav>
                                        <p:tav tm="100000">
                                          <p:val>
                                            <p:strVal val="#ppt_x"/>
                                          </p:val>
                                        </p:tav>
                                      </p:tavLst>
                                    </p:anim>
                                    <p:anim calcmode="lin" valueType="num">
                                      <p:cBhvr>
                                        <p:cTn id="99" dur="1000" fill="hold"/>
                                        <p:tgtEl>
                                          <p:spTgt spid="40"/>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4"/>
                                        </p:tgtEl>
                                        <p:attrNameLst>
                                          <p:attrName>style.visibility</p:attrName>
                                        </p:attrNameLst>
                                      </p:cBhvr>
                                      <p:to>
                                        <p:strVal val="visible"/>
                                      </p:to>
                                    </p:set>
                                    <p:animEffect transition="in" filter="fade">
                                      <p:cBhvr>
                                        <p:cTn id="102" dur="1000"/>
                                        <p:tgtEl>
                                          <p:spTgt spid="54"/>
                                        </p:tgtEl>
                                      </p:cBhvr>
                                    </p:animEffect>
                                    <p:anim calcmode="lin" valueType="num">
                                      <p:cBhvr>
                                        <p:cTn id="103" dur="1000" fill="hold"/>
                                        <p:tgtEl>
                                          <p:spTgt spid="54"/>
                                        </p:tgtEl>
                                        <p:attrNameLst>
                                          <p:attrName>ppt_x</p:attrName>
                                        </p:attrNameLst>
                                      </p:cBhvr>
                                      <p:tavLst>
                                        <p:tav tm="0">
                                          <p:val>
                                            <p:strVal val="#ppt_x"/>
                                          </p:val>
                                        </p:tav>
                                        <p:tav tm="100000">
                                          <p:val>
                                            <p:strVal val="#ppt_x"/>
                                          </p:val>
                                        </p:tav>
                                      </p:tavLst>
                                    </p:anim>
                                    <p:anim calcmode="lin" valueType="num">
                                      <p:cBhvr>
                                        <p:cTn id="10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nodeType="clickEffect">
                                  <p:stCondLst>
                                    <p:cond delay="0"/>
                                  </p:stCondLst>
                                  <p:childTnLst>
                                    <p:set>
                                      <p:cBhvr>
                                        <p:cTn id="108" dur="1" fill="hold">
                                          <p:stCondLst>
                                            <p:cond delay="0"/>
                                          </p:stCondLst>
                                        </p:cTn>
                                        <p:tgtEl>
                                          <p:spTgt spid="49"/>
                                        </p:tgtEl>
                                        <p:attrNameLst>
                                          <p:attrName>style.visibility</p:attrName>
                                        </p:attrNameLst>
                                      </p:cBhvr>
                                      <p:to>
                                        <p:strVal val="visible"/>
                                      </p:to>
                                    </p:set>
                                    <p:animEffect transition="in" filter="fade">
                                      <p:cBhvr>
                                        <p:cTn id="109" dur="1000"/>
                                        <p:tgtEl>
                                          <p:spTgt spid="49"/>
                                        </p:tgtEl>
                                      </p:cBhvr>
                                    </p:animEffect>
                                    <p:anim calcmode="lin" valueType="num">
                                      <p:cBhvr>
                                        <p:cTn id="110" dur="1000" fill="hold"/>
                                        <p:tgtEl>
                                          <p:spTgt spid="49"/>
                                        </p:tgtEl>
                                        <p:attrNameLst>
                                          <p:attrName>ppt_x</p:attrName>
                                        </p:attrNameLst>
                                      </p:cBhvr>
                                      <p:tavLst>
                                        <p:tav tm="0">
                                          <p:val>
                                            <p:strVal val="#ppt_x"/>
                                          </p:val>
                                        </p:tav>
                                        <p:tav tm="100000">
                                          <p:val>
                                            <p:strVal val="#ppt_x"/>
                                          </p:val>
                                        </p:tav>
                                      </p:tavLst>
                                    </p:anim>
                                    <p:anim calcmode="lin" valueType="num">
                                      <p:cBhvr>
                                        <p:cTn id="111" dur="1000" fill="hold"/>
                                        <p:tgtEl>
                                          <p:spTgt spid="49"/>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0"/>
                                  </p:stCondLst>
                                  <p:childTnLst>
                                    <p:set>
                                      <p:cBhvr>
                                        <p:cTn id="113" dur="1" fill="hold">
                                          <p:stCondLst>
                                            <p:cond delay="0"/>
                                          </p:stCondLst>
                                        </p:cTn>
                                        <p:tgtEl>
                                          <p:spTgt spid="41"/>
                                        </p:tgtEl>
                                        <p:attrNameLst>
                                          <p:attrName>style.visibility</p:attrName>
                                        </p:attrNameLst>
                                      </p:cBhvr>
                                      <p:to>
                                        <p:strVal val="visible"/>
                                      </p:to>
                                    </p:set>
                                    <p:animEffect transition="in" filter="fade">
                                      <p:cBhvr>
                                        <p:cTn id="114" dur="1000"/>
                                        <p:tgtEl>
                                          <p:spTgt spid="41"/>
                                        </p:tgtEl>
                                      </p:cBhvr>
                                    </p:animEffect>
                                    <p:anim calcmode="lin" valueType="num">
                                      <p:cBhvr>
                                        <p:cTn id="115" dur="1000" fill="hold"/>
                                        <p:tgtEl>
                                          <p:spTgt spid="41"/>
                                        </p:tgtEl>
                                        <p:attrNameLst>
                                          <p:attrName>ppt_x</p:attrName>
                                        </p:attrNameLst>
                                      </p:cBhvr>
                                      <p:tavLst>
                                        <p:tav tm="0">
                                          <p:val>
                                            <p:strVal val="#ppt_x"/>
                                          </p:val>
                                        </p:tav>
                                        <p:tav tm="100000">
                                          <p:val>
                                            <p:strVal val="#ppt_x"/>
                                          </p:val>
                                        </p:tav>
                                      </p:tavLst>
                                    </p:anim>
                                    <p:anim calcmode="lin" valueType="num">
                                      <p:cBhvr>
                                        <p:cTn id="116" dur="1000" fill="hold"/>
                                        <p:tgtEl>
                                          <p:spTgt spid="41"/>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55"/>
                                        </p:tgtEl>
                                        <p:attrNameLst>
                                          <p:attrName>style.visibility</p:attrName>
                                        </p:attrNameLst>
                                      </p:cBhvr>
                                      <p:to>
                                        <p:strVal val="visible"/>
                                      </p:to>
                                    </p:set>
                                    <p:animEffect transition="in" filter="fade">
                                      <p:cBhvr>
                                        <p:cTn id="119" dur="1000"/>
                                        <p:tgtEl>
                                          <p:spTgt spid="55"/>
                                        </p:tgtEl>
                                      </p:cBhvr>
                                    </p:animEffect>
                                    <p:anim calcmode="lin" valueType="num">
                                      <p:cBhvr>
                                        <p:cTn id="120" dur="1000" fill="hold"/>
                                        <p:tgtEl>
                                          <p:spTgt spid="55"/>
                                        </p:tgtEl>
                                        <p:attrNameLst>
                                          <p:attrName>ppt_x</p:attrName>
                                        </p:attrNameLst>
                                      </p:cBhvr>
                                      <p:tavLst>
                                        <p:tav tm="0">
                                          <p:val>
                                            <p:strVal val="#ppt_x"/>
                                          </p:val>
                                        </p:tav>
                                        <p:tav tm="100000">
                                          <p:val>
                                            <p:strVal val="#ppt_x"/>
                                          </p:val>
                                        </p:tav>
                                      </p:tavLst>
                                    </p:anim>
                                    <p:anim calcmode="lin" valueType="num">
                                      <p:cBhvr>
                                        <p:cTn id="12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P spid="17" grpId="0" animBg="1"/>
      <p:bldP spid="22" grpId="0"/>
      <p:bldP spid="13" grpId="0" animBg="1"/>
      <p:bldP spid="21" grpId="0"/>
      <p:bldP spid="23" grpId="0" animBg="1"/>
      <p:bldP spid="27" grpId="0"/>
      <p:bldP spid="40" grpId="0" animBg="1"/>
      <p:bldP spid="41" grpId="0" animBg="1"/>
      <p:bldP spid="54" grpId="0"/>
      <p:bldP spid="55" grpId="0"/>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6831" y="111922"/>
            <a:ext cx="8229600" cy="1143000"/>
          </a:xfrm>
        </p:spPr>
        <p:txBody>
          <a:bodyPr/>
          <a:lstStyle/>
          <a:p>
            <a:pPr algn="l"/>
            <a:r>
              <a:rPr lang="es-MX" dirty="0"/>
              <a:t>Ronda 4. Cambio y Retiro Rechazados.</a:t>
            </a:r>
            <a:br>
              <a:rPr lang="es-MX" dirty="0"/>
            </a:br>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5</a:t>
            </a:fld>
            <a:endParaRPr lang="es-MX" dirty="0">
              <a:solidFill>
                <a:prstClr val="black">
                  <a:tint val="75000"/>
                </a:prstClr>
              </a:solidFill>
            </a:endParaRPr>
          </a:p>
        </p:txBody>
      </p:sp>
      <p:graphicFrame>
        <p:nvGraphicFramePr>
          <p:cNvPr id="4" name="Tabla 3" descr="PRESENTACION IFT 7" title="PRESENTACION IFT 7"/>
          <p:cNvGraphicFramePr>
            <a:graphicFrameLocks noGrp="1"/>
          </p:cNvGraphicFramePr>
          <p:nvPr>
            <p:extLst>
              <p:ext uri="{D42A27DB-BD31-4B8C-83A1-F6EECF244321}">
                <p14:modId xmlns:p14="http://schemas.microsoft.com/office/powerpoint/2010/main" val="3037365459"/>
              </p:ext>
            </p:extLst>
          </p:nvPr>
        </p:nvGraphicFramePr>
        <p:xfrm>
          <a:off x="107433" y="2101965"/>
          <a:ext cx="8686801" cy="1550670"/>
        </p:xfrm>
        <a:graphic>
          <a:graphicData uri="http://schemas.openxmlformats.org/drawingml/2006/table">
            <a:tbl>
              <a:tblPr firstRow="1"/>
              <a:tblGrid>
                <a:gridCol w="1752048">
                  <a:extLst>
                    <a:ext uri="{9D8B030D-6E8A-4147-A177-3AD203B41FA5}">
                      <a16:colId xmlns="" xmlns:a16="http://schemas.microsoft.com/office/drawing/2014/main" val="20000"/>
                    </a:ext>
                  </a:extLst>
                </a:gridCol>
                <a:gridCol w="881269">
                  <a:extLst>
                    <a:ext uri="{9D8B030D-6E8A-4147-A177-3AD203B41FA5}">
                      <a16:colId xmlns="" xmlns:a16="http://schemas.microsoft.com/office/drawing/2014/main" val="20001"/>
                    </a:ext>
                  </a:extLst>
                </a:gridCol>
                <a:gridCol w="807830">
                  <a:extLst>
                    <a:ext uri="{9D8B030D-6E8A-4147-A177-3AD203B41FA5}">
                      <a16:colId xmlns="" xmlns:a16="http://schemas.microsoft.com/office/drawing/2014/main" val="20002"/>
                    </a:ext>
                  </a:extLst>
                </a:gridCol>
                <a:gridCol w="335722">
                  <a:extLst>
                    <a:ext uri="{9D8B030D-6E8A-4147-A177-3AD203B41FA5}">
                      <a16:colId xmlns="" xmlns:a16="http://schemas.microsoft.com/office/drawing/2014/main" val="20003"/>
                    </a:ext>
                  </a:extLst>
                </a:gridCol>
                <a:gridCol w="723900">
                  <a:extLst>
                    <a:ext uri="{9D8B030D-6E8A-4147-A177-3AD203B41FA5}">
                      <a16:colId xmlns="" xmlns:a16="http://schemas.microsoft.com/office/drawing/2014/main" val="20004"/>
                    </a:ext>
                  </a:extLst>
                </a:gridCol>
                <a:gridCol w="723900">
                  <a:extLst>
                    <a:ext uri="{9D8B030D-6E8A-4147-A177-3AD203B41FA5}">
                      <a16:colId xmlns="" xmlns:a16="http://schemas.microsoft.com/office/drawing/2014/main" val="20005"/>
                    </a:ext>
                  </a:extLst>
                </a:gridCol>
                <a:gridCol w="335722">
                  <a:extLst>
                    <a:ext uri="{9D8B030D-6E8A-4147-A177-3AD203B41FA5}">
                      <a16:colId xmlns="" xmlns:a16="http://schemas.microsoft.com/office/drawing/2014/main" val="20006"/>
                    </a:ext>
                  </a:extLst>
                </a:gridCol>
                <a:gridCol w="723900">
                  <a:extLst>
                    <a:ext uri="{9D8B030D-6E8A-4147-A177-3AD203B41FA5}">
                      <a16:colId xmlns="" xmlns:a16="http://schemas.microsoft.com/office/drawing/2014/main" val="20007"/>
                    </a:ext>
                  </a:extLst>
                </a:gridCol>
                <a:gridCol w="723900">
                  <a:extLst>
                    <a:ext uri="{9D8B030D-6E8A-4147-A177-3AD203B41FA5}">
                      <a16:colId xmlns="" xmlns:a16="http://schemas.microsoft.com/office/drawing/2014/main" val="20008"/>
                    </a:ext>
                  </a:extLst>
                </a:gridCol>
                <a:gridCol w="335722">
                  <a:extLst>
                    <a:ext uri="{9D8B030D-6E8A-4147-A177-3AD203B41FA5}">
                      <a16:colId xmlns="" xmlns:a16="http://schemas.microsoft.com/office/drawing/2014/main" val="20009"/>
                    </a:ext>
                  </a:extLst>
                </a:gridCol>
                <a:gridCol w="671444">
                  <a:extLst>
                    <a:ext uri="{9D8B030D-6E8A-4147-A177-3AD203B41FA5}">
                      <a16:colId xmlns="" xmlns:a16="http://schemas.microsoft.com/office/drawing/2014/main" val="20010"/>
                    </a:ext>
                  </a:extLst>
                </a:gridCol>
                <a:gridCol w="671444">
                  <a:extLst>
                    <a:ext uri="{9D8B030D-6E8A-4147-A177-3AD203B41FA5}">
                      <a16:colId xmlns="" xmlns:a16="http://schemas.microsoft.com/office/drawing/2014/main" val="20011"/>
                    </a:ext>
                  </a:extLst>
                </a:gridCol>
              </a:tblGrid>
              <a:tr h="190500">
                <a:tc>
                  <a:txBody>
                    <a:bodyPr/>
                    <a:lstStyle/>
                    <a:p>
                      <a:pPr algn="l"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Ofertas al Precio de Reloj</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Retiro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Cambio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Ofertas Válida</a:t>
                      </a:r>
                    </a:p>
                  </a:txBody>
                  <a:tcPr marL="9525" marR="9525" marT="9525" marB="0" anchor="b">
                    <a:lnL>
                      <a:noFill/>
                    </a:lnL>
                    <a:lnR>
                      <a:noFill/>
                    </a:lnR>
                    <a:lnT>
                      <a:noFill/>
                    </a:lnT>
                    <a:lnB>
                      <a:noFill/>
                    </a:lnB>
                  </a:tcPr>
                </a:tc>
                <a:tc hMerge="1">
                  <a:txBody>
                    <a:bodyPr/>
                    <a:lstStyle/>
                    <a:p>
                      <a:endParaRPr lang="es-MX"/>
                    </a:p>
                  </a:txBody>
                  <a:tcPr/>
                </a:tc>
                <a:extLst>
                  <a:ext uri="{0D108BD9-81ED-4DB2-BD59-A6C34878D82A}">
                    <a16:rowId xmlns="" xmlns:a16="http://schemas.microsoft.com/office/drawing/2014/main" val="10000"/>
                  </a:ext>
                </a:extLst>
              </a:tr>
              <a:tr h="218644">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90500">
                <a:tc>
                  <a:txBody>
                    <a:bodyPr/>
                    <a:lstStyle/>
                    <a:p>
                      <a:pPr algn="l" fontAlgn="b"/>
                      <a:r>
                        <a:rPr lang="es-MX" sz="1400" b="0" i="0" u="none" strike="noStrike">
                          <a:solidFill>
                            <a:srgbClr val="000000"/>
                          </a:solidFill>
                          <a:effectLst/>
                          <a:latin typeface="Calibri" panose="020F0502020204030204" pitchFamily="34" charset="0"/>
                        </a:rPr>
                        <a:t>Participante A</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 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dirty="0">
                          <a:solidFill>
                            <a:srgbClr val="000000"/>
                          </a:solidFill>
                          <a:effectLst/>
                          <a:latin typeface="Calibri" panose="020F0502020204030204" pitchFamily="34" charset="0"/>
                        </a:rPr>
                        <a:t>3 @ 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 @ 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0500">
                <a:tc>
                  <a:txBody>
                    <a:bodyPr/>
                    <a:lstStyle/>
                    <a:p>
                      <a:pPr algn="l" fontAlgn="b"/>
                      <a:r>
                        <a:rPr lang="es-MX" sz="1400" b="0" i="0" u="none" strike="noStrike">
                          <a:solidFill>
                            <a:srgbClr val="000000"/>
                          </a:solidFill>
                          <a:effectLst/>
                          <a:latin typeface="Calibri" panose="020F0502020204030204" pitchFamily="34" charset="0"/>
                        </a:rPr>
                        <a:t>Participante B</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 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4 @ 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90500">
                <a:tc>
                  <a:txBody>
                    <a:bodyPr/>
                    <a:lstStyle/>
                    <a:p>
                      <a:pPr algn="l" fontAlgn="b"/>
                      <a:r>
                        <a:rPr lang="es-MX" sz="1400" b="0" i="0" u="none" strike="noStrike">
                          <a:solidFill>
                            <a:srgbClr val="000000"/>
                          </a:solidFill>
                          <a:effectLst/>
                          <a:latin typeface="Calibri" panose="020F0502020204030204" pitchFamily="34" charset="0"/>
                        </a:rPr>
                        <a:t>Participante C</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 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 @ 371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 @ 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1 @ 371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0025">
                <a:tc>
                  <a:txBody>
                    <a:bodyPr/>
                    <a:lstStyle/>
                    <a:p>
                      <a:pPr algn="l" fontAlgn="b"/>
                      <a:r>
                        <a:rPr lang="es-MX" sz="1400" b="0" i="0" u="none" strike="noStrike" dirty="0">
                          <a:solidFill>
                            <a:srgbClr val="000000"/>
                          </a:solidFill>
                          <a:effectLst/>
                          <a:latin typeface="Calibri" panose="020F0502020204030204" pitchFamily="34" charset="0"/>
                        </a:rPr>
                        <a:t>Exceso de Demanda</a:t>
                      </a:r>
                    </a:p>
                  </a:txBody>
                  <a:tcPr marL="9525" marR="9525" marT="9525" marB="0" anchor="b">
                    <a:lnL>
                      <a:noFill/>
                    </a:lnL>
                    <a:lnR>
                      <a:noFill/>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5"/>
                  </a:ext>
                </a:extLst>
              </a:tr>
            </a:tbl>
          </a:graphicData>
        </a:graphic>
      </p:graphicFrame>
      <p:sp>
        <p:nvSpPr>
          <p:cNvPr id="6" name="Rectángulo 5"/>
          <p:cNvSpPr/>
          <p:nvPr/>
        </p:nvSpPr>
        <p:spPr>
          <a:xfrm>
            <a:off x="76200" y="3638658"/>
            <a:ext cx="4583723" cy="3539430"/>
          </a:xfrm>
          <a:prstGeom prst="rect">
            <a:avLst/>
          </a:prstGeom>
        </p:spPr>
        <p:txBody>
          <a:bodyPr wrap="square">
            <a:spAutoFit/>
          </a:bodyPr>
          <a:lstStyle/>
          <a:p>
            <a:pPr algn="just"/>
            <a:r>
              <a:rPr lang="es-MX" sz="1400" b="1" dirty="0">
                <a:solidFill>
                  <a:schemeClr val="tx2">
                    <a:lumMod val="75000"/>
                  </a:schemeClr>
                </a:solidFill>
              </a:rPr>
              <a:t>Resumen de ofertas recibidas: </a:t>
            </a:r>
          </a:p>
          <a:p>
            <a:pPr algn="just"/>
            <a:endParaRPr lang="es-MX" sz="1400" b="1" dirty="0">
              <a:solidFill>
                <a:schemeClr val="tx2">
                  <a:lumMod val="75000"/>
                </a:schemeClr>
              </a:solidFill>
            </a:endParaRPr>
          </a:p>
          <a:p>
            <a:pPr algn="just"/>
            <a:r>
              <a:rPr lang="es-MX" sz="1400" dirty="0"/>
              <a:t>• El Participante A </a:t>
            </a:r>
            <a:r>
              <a:rPr lang="es-MX" sz="1400" b="1" dirty="0">
                <a:solidFill>
                  <a:srgbClr val="FFC000"/>
                </a:solidFill>
              </a:rPr>
              <a:t>cambia un Bloque de TDD a FDD </a:t>
            </a:r>
          </a:p>
          <a:p>
            <a:pPr algn="just"/>
            <a:r>
              <a:rPr lang="es-MX" sz="1400" dirty="0"/>
              <a:t>• El Participante B </a:t>
            </a:r>
            <a:r>
              <a:rPr lang="es-MX" sz="1400" b="1" dirty="0">
                <a:solidFill>
                  <a:srgbClr val="00B0F0"/>
                </a:solidFill>
              </a:rPr>
              <a:t>cambia dos Bloques de TDD a FDD </a:t>
            </a:r>
          </a:p>
          <a:p>
            <a:pPr algn="just"/>
            <a:r>
              <a:rPr lang="es-MX" sz="1400" dirty="0"/>
              <a:t>• El Participante C simultáneamente </a:t>
            </a:r>
            <a:r>
              <a:rPr lang="es-MX" sz="1400" b="1" dirty="0">
                <a:solidFill>
                  <a:schemeClr val="accent6">
                    <a:lumMod val="75000"/>
                  </a:schemeClr>
                </a:solidFill>
              </a:rPr>
              <a:t>retira</a:t>
            </a:r>
            <a:r>
              <a:rPr lang="es-MX" sz="1400" dirty="0">
                <a:solidFill>
                  <a:schemeClr val="accent6">
                    <a:lumMod val="75000"/>
                  </a:schemeClr>
                </a:solidFill>
              </a:rPr>
              <a:t> </a:t>
            </a:r>
            <a:r>
              <a:rPr lang="es-MX" sz="1400" b="1" dirty="0">
                <a:solidFill>
                  <a:schemeClr val="accent6">
                    <a:lumMod val="75000"/>
                  </a:schemeClr>
                </a:solidFill>
              </a:rPr>
              <a:t>un Bloque TDD a 371 </a:t>
            </a:r>
            <a:r>
              <a:rPr lang="es-MX" sz="1400" dirty="0">
                <a:solidFill>
                  <a:schemeClr val="accent6">
                    <a:lumMod val="75000"/>
                  </a:schemeClr>
                </a:solidFill>
              </a:rPr>
              <a:t>y </a:t>
            </a:r>
            <a:r>
              <a:rPr lang="es-MX" sz="1400" b="1" dirty="0">
                <a:solidFill>
                  <a:schemeClr val="accent6">
                    <a:lumMod val="75000"/>
                  </a:schemeClr>
                </a:solidFill>
              </a:rPr>
              <a:t>cambia un Bloque de TDD a FDD </a:t>
            </a:r>
          </a:p>
          <a:p>
            <a:pPr algn="just"/>
            <a:endParaRPr lang="es-MX" sz="1400" dirty="0"/>
          </a:p>
          <a:p>
            <a:pPr algn="just"/>
            <a:r>
              <a:rPr lang="es-MX" sz="1400" b="1" dirty="0">
                <a:solidFill>
                  <a:schemeClr val="tx2">
                    <a:lumMod val="75000"/>
                  </a:schemeClr>
                </a:solidFill>
              </a:rPr>
              <a:t>Implicaciones: </a:t>
            </a:r>
          </a:p>
          <a:p>
            <a:pPr algn="just"/>
            <a:endParaRPr lang="es-MX" sz="1400" dirty="0"/>
          </a:p>
          <a:p>
            <a:pPr algn="just"/>
            <a:r>
              <a:rPr lang="es-MX" sz="1400" dirty="0"/>
              <a:t>Demanda insuficiente para TDD: </a:t>
            </a:r>
          </a:p>
          <a:p>
            <a:pPr marL="285750" indent="-285750" algn="just">
              <a:buFont typeface="Arial" panose="020B0604020202020204" pitchFamily="34" charset="0"/>
              <a:buChar char="•"/>
            </a:pPr>
            <a:r>
              <a:rPr lang="es-MX" sz="1400" dirty="0"/>
              <a:t>El </a:t>
            </a:r>
            <a:r>
              <a:rPr lang="es-MX" sz="1400" b="1" dirty="0">
                <a:solidFill>
                  <a:schemeClr val="accent6">
                    <a:lumMod val="75000"/>
                  </a:schemeClr>
                </a:solidFill>
              </a:rPr>
              <a:t>Retiro</a:t>
            </a:r>
            <a:r>
              <a:rPr lang="es-MX" sz="1400" dirty="0">
                <a:solidFill>
                  <a:schemeClr val="accent6">
                    <a:lumMod val="75000"/>
                  </a:schemeClr>
                </a:solidFill>
              </a:rPr>
              <a:t> </a:t>
            </a:r>
            <a:r>
              <a:rPr lang="es-MX" sz="1400" dirty="0"/>
              <a:t>del Participante </a:t>
            </a:r>
            <a:r>
              <a:rPr lang="es-MX" sz="1400" b="1" dirty="0">
                <a:solidFill>
                  <a:schemeClr val="accent6">
                    <a:lumMod val="75000"/>
                  </a:schemeClr>
                </a:solidFill>
              </a:rPr>
              <a:t>C de TDD es Rechazado.</a:t>
            </a:r>
            <a:r>
              <a:rPr lang="es-MX" sz="1400" b="1" u="sng" dirty="0">
                <a:solidFill>
                  <a:schemeClr val="accent6">
                    <a:lumMod val="75000"/>
                  </a:schemeClr>
                </a:solidFill>
              </a:rPr>
              <a:t> </a:t>
            </a:r>
          </a:p>
          <a:p>
            <a:pPr marL="285750" indent="-285750" algn="just">
              <a:buFont typeface="Arial" panose="020B0604020202020204" pitchFamily="34" charset="0"/>
              <a:buChar char="•"/>
            </a:pPr>
            <a:r>
              <a:rPr lang="es-MX" sz="1400" dirty="0"/>
              <a:t>Uno de los cuatro Cambios también debe ser Rechazado: La solicitud de Cambio del Participante </a:t>
            </a:r>
            <a:r>
              <a:rPr lang="es-MX" sz="1400" b="1" dirty="0">
                <a:solidFill>
                  <a:srgbClr val="FFC000"/>
                </a:solidFill>
              </a:rPr>
              <a:t>A</a:t>
            </a:r>
            <a:r>
              <a:rPr lang="es-MX" sz="1400" dirty="0"/>
              <a:t> es seleccionada por sorteo aleatorio y su </a:t>
            </a:r>
            <a:r>
              <a:rPr lang="es-MX" sz="1400" b="1" dirty="0">
                <a:solidFill>
                  <a:srgbClr val="FFC000"/>
                </a:solidFill>
              </a:rPr>
              <a:t>Cambio de TDD es Rechazado</a:t>
            </a:r>
            <a:r>
              <a:rPr lang="es-MX" sz="1400" dirty="0"/>
              <a:t>. </a:t>
            </a:r>
          </a:p>
          <a:p>
            <a:pPr algn="just"/>
            <a:endParaRPr lang="es-MX" sz="1400" dirty="0"/>
          </a:p>
        </p:txBody>
      </p:sp>
      <p:sp>
        <p:nvSpPr>
          <p:cNvPr id="7" name="Elipse 6" descr="PRESENTACION IFT 7" title="PRESENTACION IFT 7"/>
          <p:cNvSpPr/>
          <p:nvPr/>
        </p:nvSpPr>
        <p:spPr>
          <a:xfrm>
            <a:off x="7420709" y="2726889"/>
            <a:ext cx="656491" cy="258031"/>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0" name="Conector recto de flecha 9" descr="PRESENTACION IFT 7" title="PRESENTACION IFT 7"/>
          <p:cNvCxnSpPr>
            <a:endCxn id="11" idx="2"/>
          </p:cNvCxnSpPr>
          <p:nvPr/>
        </p:nvCxnSpPr>
        <p:spPr>
          <a:xfrm flipH="1" flipV="1">
            <a:off x="6807032" y="1731955"/>
            <a:ext cx="754355" cy="999093"/>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11" name="CuadroTexto 10"/>
          <p:cNvSpPr txBox="1"/>
          <p:nvPr/>
        </p:nvSpPr>
        <p:spPr>
          <a:xfrm>
            <a:off x="6006922" y="993291"/>
            <a:ext cx="1600219" cy="738664"/>
          </a:xfrm>
          <a:prstGeom prst="rect">
            <a:avLst/>
          </a:prstGeom>
          <a:noFill/>
        </p:spPr>
        <p:txBody>
          <a:bodyPr wrap="square" rtlCol="0">
            <a:spAutoFit/>
          </a:bodyPr>
          <a:lstStyle/>
          <a:p>
            <a:r>
              <a:rPr lang="es-MX" sz="1400" dirty="0"/>
              <a:t>3 = 3 de la ronda anterior + 0 Cambio Rechazado.</a:t>
            </a:r>
          </a:p>
        </p:txBody>
      </p:sp>
      <p:sp>
        <p:nvSpPr>
          <p:cNvPr id="17" name="Elipse 16" descr="PRESENTACION IFT 7" title="PRESENTACION IFT 7"/>
          <p:cNvSpPr/>
          <p:nvPr/>
        </p:nvSpPr>
        <p:spPr>
          <a:xfrm>
            <a:off x="8100648" y="2731047"/>
            <a:ext cx="679938" cy="253874"/>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9" name="Conector recto de flecha 18" descr="PRESENTACION IFT 7" title="PRESENTACION IFT 7"/>
          <p:cNvCxnSpPr/>
          <p:nvPr/>
        </p:nvCxnSpPr>
        <p:spPr>
          <a:xfrm flipH="1" flipV="1">
            <a:off x="8616464" y="1897658"/>
            <a:ext cx="23446" cy="831902"/>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2" name="CuadroTexto 21"/>
          <p:cNvSpPr txBox="1"/>
          <p:nvPr/>
        </p:nvSpPr>
        <p:spPr>
          <a:xfrm>
            <a:off x="7637278" y="1022220"/>
            <a:ext cx="1584394" cy="954107"/>
          </a:xfrm>
          <a:prstGeom prst="rect">
            <a:avLst/>
          </a:prstGeom>
          <a:noFill/>
        </p:spPr>
        <p:txBody>
          <a:bodyPr wrap="square" rtlCol="0">
            <a:spAutoFit/>
          </a:bodyPr>
          <a:lstStyle/>
          <a:p>
            <a:r>
              <a:rPr lang="es-MX" sz="1400" dirty="0"/>
              <a:t>1 = 1 de la ronda anterior + 0 Cambio Rechazado.</a:t>
            </a:r>
          </a:p>
        </p:txBody>
      </p:sp>
      <p:sp>
        <p:nvSpPr>
          <p:cNvPr id="13" name="Elipse 12" descr="PRESENTACION IFT 7" title="PRESENTACION IFT 7"/>
          <p:cNvSpPr/>
          <p:nvPr/>
        </p:nvSpPr>
        <p:spPr>
          <a:xfrm>
            <a:off x="7420709" y="2957077"/>
            <a:ext cx="656491" cy="251109"/>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4" name="Conector recto de flecha 13" descr="PRESENTACION IFT 7" title="PRESENTACION IFT 7"/>
          <p:cNvCxnSpPr/>
          <p:nvPr/>
        </p:nvCxnSpPr>
        <p:spPr>
          <a:xfrm flipH="1">
            <a:off x="5796786" y="3133353"/>
            <a:ext cx="1670816" cy="616327"/>
          </a:xfrm>
          <a:prstGeom prst="straightConnector1">
            <a:avLst/>
          </a:prstGeom>
          <a:ln>
            <a:solidFill>
              <a:srgbClr val="00B0F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1" name="CuadroTexto 20"/>
          <p:cNvSpPr txBox="1"/>
          <p:nvPr/>
        </p:nvSpPr>
        <p:spPr>
          <a:xfrm>
            <a:off x="4841631" y="3714130"/>
            <a:ext cx="1711569" cy="738664"/>
          </a:xfrm>
          <a:prstGeom prst="rect">
            <a:avLst/>
          </a:prstGeom>
          <a:noFill/>
          <a:ln w="19050">
            <a:noFill/>
          </a:ln>
        </p:spPr>
        <p:txBody>
          <a:bodyPr wrap="square" rtlCol="0">
            <a:spAutoFit/>
          </a:bodyPr>
          <a:lstStyle/>
          <a:p>
            <a:r>
              <a:rPr lang="es-MX" sz="1400" dirty="0"/>
              <a:t>4 = 2 de la ronda anterior + 2 Cambio aceptado.</a:t>
            </a:r>
          </a:p>
        </p:txBody>
      </p:sp>
      <p:sp>
        <p:nvSpPr>
          <p:cNvPr id="23" name="Elipse 22" descr="PRESENTACION IFT 7" title="PRESENTACION IFT 7"/>
          <p:cNvSpPr/>
          <p:nvPr/>
        </p:nvSpPr>
        <p:spPr>
          <a:xfrm>
            <a:off x="8147540" y="2957077"/>
            <a:ext cx="633046" cy="253874"/>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24" name="Conector recto de flecha 23" descr="PRESENTACION IFT 7" title="PRESENTACION IFT 7"/>
          <p:cNvCxnSpPr/>
          <p:nvPr/>
        </p:nvCxnSpPr>
        <p:spPr>
          <a:xfrm>
            <a:off x="8250109" y="3075563"/>
            <a:ext cx="0" cy="684007"/>
          </a:xfrm>
          <a:prstGeom prst="straightConnector1">
            <a:avLst/>
          </a:prstGeom>
          <a:ln w="28575">
            <a:solidFill>
              <a:srgbClr val="00B0F0"/>
            </a:solidFill>
            <a:prstDash val="sysDash"/>
            <a:tailEnd type="triangle"/>
          </a:ln>
        </p:spPr>
        <p:style>
          <a:lnRef idx="1">
            <a:schemeClr val="accent5"/>
          </a:lnRef>
          <a:fillRef idx="0">
            <a:schemeClr val="accent5"/>
          </a:fillRef>
          <a:effectRef idx="0">
            <a:schemeClr val="accent5"/>
          </a:effectRef>
          <a:fontRef idx="minor">
            <a:schemeClr val="tx1"/>
          </a:fontRef>
        </p:style>
      </p:cxnSp>
      <p:sp>
        <p:nvSpPr>
          <p:cNvPr id="27" name="CuadroTexto 26"/>
          <p:cNvSpPr txBox="1"/>
          <p:nvPr/>
        </p:nvSpPr>
        <p:spPr>
          <a:xfrm>
            <a:off x="7265435" y="3720692"/>
            <a:ext cx="1456534" cy="954107"/>
          </a:xfrm>
          <a:prstGeom prst="rect">
            <a:avLst/>
          </a:prstGeom>
          <a:noFill/>
          <a:ln w="19050">
            <a:noFill/>
          </a:ln>
        </p:spPr>
        <p:txBody>
          <a:bodyPr wrap="square" rtlCol="0">
            <a:spAutoFit/>
          </a:bodyPr>
          <a:lstStyle/>
          <a:p>
            <a:r>
              <a:rPr lang="es-MX" sz="1400" dirty="0"/>
              <a:t>0 = 2 de la ronda anterior - 2 Cambio aceptado.</a:t>
            </a:r>
          </a:p>
        </p:txBody>
      </p:sp>
      <p:sp>
        <p:nvSpPr>
          <p:cNvPr id="40" name="Elipse 39" descr="PRESENTACION IFT 7" title="PRESENTACION IFT 7"/>
          <p:cNvSpPr/>
          <p:nvPr/>
        </p:nvSpPr>
        <p:spPr>
          <a:xfrm>
            <a:off x="7420709" y="3179352"/>
            <a:ext cx="656491"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sp>
        <p:nvSpPr>
          <p:cNvPr id="41" name="Elipse 40" descr="PRESENTACION IFT 7" title="PRESENTACION IFT 7"/>
          <p:cNvSpPr/>
          <p:nvPr/>
        </p:nvSpPr>
        <p:spPr>
          <a:xfrm>
            <a:off x="8124094" y="3179352"/>
            <a:ext cx="633046"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46" name="Conector recto de flecha 45" descr="PRESENTACION IFT 7" title="PRESENTACION IFT 7"/>
          <p:cNvCxnSpPr/>
          <p:nvPr/>
        </p:nvCxnSpPr>
        <p:spPr>
          <a:xfrm flipH="1">
            <a:off x="6828692" y="3388151"/>
            <a:ext cx="592017" cy="1207444"/>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cxnSp>
        <p:nvCxnSpPr>
          <p:cNvPr id="49" name="Conector recto de flecha 48" descr="PRESENTACION IFT 7" title="PRESENTACION IFT 7"/>
          <p:cNvCxnSpPr>
            <a:stCxn id="41" idx="5"/>
          </p:cNvCxnSpPr>
          <p:nvPr/>
        </p:nvCxnSpPr>
        <p:spPr>
          <a:xfrm>
            <a:off x="8664433" y="3396047"/>
            <a:ext cx="5829" cy="1242596"/>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52" name="Rectángulo 51"/>
          <p:cNvSpPr/>
          <p:nvPr/>
        </p:nvSpPr>
        <p:spPr>
          <a:xfrm>
            <a:off x="6256230" y="5868519"/>
            <a:ext cx="2887770" cy="646331"/>
          </a:xfrm>
          <a:prstGeom prst="rect">
            <a:avLst/>
          </a:prstGeom>
        </p:spPr>
        <p:txBody>
          <a:bodyPr wrap="square">
            <a:spAutoFit/>
          </a:bodyPr>
          <a:lstStyle/>
          <a:p>
            <a:r>
              <a:rPr lang="es-MX" sz="1200" dirty="0"/>
              <a:t>Sólo el Precio de Reloj de FDD incrementará en la Ronda 5, dado que no hubo demanda en exceso para TDD. </a:t>
            </a:r>
          </a:p>
        </p:txBody>
      </p:sp>
      <p:sp>
        <p:nvSpPr>
          <p:cNvPr id="54" name="CuadroTexto 53"/>
          <p:cNvSpPr txBox="1"/>
          <p:nvPr/>
        </p:nvSpPr>
        <p:spPr>
          <a:xfrm>
            <a:off x="5585837" y="4616432"/>
            <a:ext cx="1635041" cy="738664"/>
          </a:xfrm>
          <a:prstGeom prst="rect">
            <a:avLst/>
          </a:prstGeom>
          <a:noFill/>
          <a:ln w="19050">
            <a:noFill/>
          </a:ln>
        </p:spPr>
        <p:txBody>
          <a:bodyPr wrap="square" rtlCol="0">
            <a:spAutoFit/>
          </a:bodyPr>
          <a:lstStyle/>
          <a:p>
            <a:r>
              <a:rPr lang="es-MX" sz="1400" dirty="0"/>
              <a:t>3 = 2 de la  ronda anterior + 1 Cambio aceptado.</a:t>
            </a:r>
          </a:p>
        </p:txBody>
      </p:sp>
      <p:sp>
        <p:nvSpPr>
          <p:cNvPr id="55" name="CuadroTexto 54"/>
          <p:cNvSpPr txBox="1"/>
          <p:nvPr/>
        </p:nvSpPr>
        <p:spPr>
          <a:xfrm>
            <a:off x="7420709" y="4638643"/>
            <a:ext cx="1800962" cy="954107"/>
          </a:xfrm>
          <a:prstGeom prst="rect">
            <a:avLst/>
          </a:prstGeom>
          <a:noFill/>
          <a:ln w="19050">
            <a:noFill/>
          </a:ln>
        </p:spPr>
        <p:txBody>
          <a:bodyPr wrap="square" rtlCol="0">
            <a:spAutoFit/>
          </a:bodyPr>
          <a:lstStyle/>
          <a:p>
            <a:r>
              <a:rPr lang="es-MX" sz="1400" dirty="0"/>
              <a:t>1 = 2 de la ronda anterior - 1 Cambio aceptado + 0 Retiro Rechazado.</a:t>
            </a:r>
          </a:p>
        </p:txBody>
      </p:sp>
      <p:graphicFrame>
        <p:nvGraphicFramePr>
          <p:cNvPr id="3" name="Tabla 2" descr="PRESENTACION IFT 7" title="PRESENTACION IFT 7"/>
          <p:cNvGraphicFramePr>
            <a:graphicFrameLocks noGrp="1"/>
          </p:cNvGraphicFramePr>
          <p:nvPr>
            <p:extLst>
              <p:ext uri="{D42A27DB-BD31-4B8C-83A1-F6EECF244321}">
                <p14:modId xmlns:p14="http://schemas.microsoft.com/office/powerpoint/2010/main" val="582665533"/>
              </p:ext>
            </p:extLst>
          </p:nvPr>
        </p:nvGraphicFramePr>
        <p:xfrm>
          <a:off x="515198" y="1255075"/>
          <a:ext cx="3124200" cy="445770"/>
        </p:xfrm>
        <a:graphic>
          <a:graphicData uri="http://schemas.openxmlformats.org/drawingml/2006/table">
            <a:tbl>
              <a:tblPr firstRow="1">
                <a:tableStyleId>{69C7853C-536D-4A76-A0AE-DD22124D55A5}</a:tableStyleId>
              </a:tblPr>
              <a:tblGrid>
                <a:gridCol w="1867394">
                  <a:extLst>
                    <a:ext uri="{9D8B030D-6E8A-4147-A177-3AD203B41FA5}">
                      <a16:colId xmlns="" xmlns:a16="http://schemas.microsoft.com/office/drawing/2014/main" val="20000"/>
                    </a:ext>
                  </a:extLst>
                </a:gridCol>
                <a:gridCol w="520954">
                  <a:extLst>
                    <a:ext uri="{9D8B030D-6E8A-4147-A177-3AD203B41FA5}">
                      <a16:colId xmlns="" xmlns:a16="http://schemas.microsoft.com/office/drawing/2014/main" val="20001"/>
                    </a:ext>
                  </a:extLst>
                </a:gridCol>
                <a:gridCol w="735852">
                  <a:extLst>
                    <a:ext uri="{9D8B030D-6E8A-4147-A177-3AD203B41FA5}">
                      <a16:colId xmlns="" xmlns:a16="http://schemas.microsoft.com/office/drawing/2014/main" val="20002"/>
                    </a:ext>
                  </a:extLst>
                </a:gridCol>
              </a:tblGrid>
              <a:tr h="190500">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FDD</a:t>
                      </a:r>
                      <a:endParaRPr lang="es-MX"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TDD</a:t>
                      </a:r>
                      <a:endParaRPr lang="es-MX"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pt-BR" sz="1400" u="none" strike="noStrike">
                          <a:effectLst/>
                        </a:rPr>
                        <a:t>Precio de Reloj - Ronda 4</a:t>
                      </a:r>
                      <a:endParaRPr lang="pt-BR"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380</a:t>
                      </a:r>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dirty="0">
                          <a:effectLst/>
                        </a:rPr>
                        <a:t>380</a:t>
                      </a:r>
                      <a:endParaRPr lang="es-MX"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1"/>
                  </a:ext>
                </a:extLst>
              </a:tr>
            </a:tbl>
          </a:graphicData>
        </a:graphic>
      </p:graphicFrame>
      <p:sp>
        <p:nvSpPr>
          <p:cNvPr id="26" name="CuadroTexto 25"/>
          <p:cNvSpPr txBox="1"/>
          <p:nvPr/>
        </p:nvSpPr>
        <p:spPr>
          <a:xfrm>
            <a:off x="3731949" y="1131452"/>
            <a:ext cx="2242201" cy="954107"/>
          </a:xfrm>
          <a:prstGeom prst="rect">
            <a:avLst/>
          </a:prstGeom>
          <a:noFill/>
        </p:spPr>
        <p:txBody>
          <a:bodyPr wrap="square" rtlCol="0">
            <a:spAutoFit/>
          </a:bodyPr>
          <a:lstStyle/>
          <a:p>
            <a:r>
              <a:rPr lang="es-MX" sz="1400" dirty="0"/>
              <a:t>Precio de salida del Retiro es igual al precio de ronda anterior (370) y Precio de la ronda actual (380).</a:t>
            </a:r>
          </a:p>
        </p:txBody>
      </p:sp>
      <p:cxnSp>
        <p:nvCxnSpPr>
          <p:cNvPr id="28" name="Conector recto 27" descr="PRESENTACION IFT 7" title="PRESENTACION IFT 7"/>
          <p:cNvCxnSpPr/>
          <p:nvPr/>
        </p:nvCxnSpPr>
        <p:spPr>
          <a:xfrm flipV="1">
            <a:off x="4129548" y="1985631"/>
            <a:ext cx="457200" cy="44785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9" name="Conector recto 28" descr="PRESENTACION IFT 7" title="PRESENTACION IFT 7"/>
          <p:cNvCxnSpPr/>
          <p:nvPr/>
        </p:nvCxnSpPr>
        <p:spPr>
          <a:xfrm>
            <a:off x="4585303" y="2004476"/>
            <a:ext cx="438969" cy="36690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94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anim calcmode="lin" valueType="num">
                                      <p:cBhvr>
                                        <p:cTn id="13" dur="1000" fill="hold"/>
                                        <p:tgtEl>
                                          <p:spTgt spid="28"/>
                                        </p:tgtEl>
                                        <p:attrNameLst>
                                          <p:attrName>ppt_x</p:attrName>
                                        </p:attrNameLst>
                                      </p:cBhvr>
                                      <p:tavLst>
                                        <p:tav tm="0">
                                          <p:val>
                                            <p:strVal val="#ppt_x"/>
                                          </p:val>
                                        </p:tav>
                                        <p:tav tm="100000">
                                          <p:val>
                                            <p:strVal val="#ppt_x"/>
                                          </p:val>
                                        </p:tav>
                                      </p:tavLst>
                                    </p:anim>
                                    <p:anim calcmode="lin" valueType="num">
                                      <p:cBhvr>
                                        <p:cTn id="14" dur="1000" fill="hold"/>
                                        <p:tgtEl>
                                          <p:spTgt spid="2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1000"/>
                                        <p:tgtEl>
                                          <p:spTgt spid="17"/>
                                        </p:tgtEl>
                                      </p:cBhvr>
                                    </p:animEffect>
                                    <p:anim calcmode="lin" valueType="num">
                                      <p:cBhvr>
                                        <p:cTn id="47" dur="1000" fill="hold"/>
                                        <p:tgtEl>
                                          <p:spTgt spid="17"/>
                                        </p:tgtEl>
                                        <p:attrNameLst>
                                          <p:attrName>ppt_x</p:attrName>
                                        </p:attrNameLst>
                                      </p:cBhvr>
                                      <p:tavLst>
                                        <p:tav tm="0">
                                          <p:val>
                                            <p:strVal val="#ppt_x"/>
                                          </p:val>
                                        </p:tav>
                                        <p:tav tm="100000">
                                          <p:val>
                                            <p:strVal val="#ppt_x"/>
                                          </p:val>
                                        </p:tav>
                                      </p:tavLst>
                                    </p:anim>
                                    <p:anim calcmode="lin" valueType="num">
                                      <p:cBhvr>
                                        <p:cTn id="48" dur="1000" fill="hold"/>
                                        <p:tgtEl>
                                          <p:spTgt spid="17"/>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1000"/>
                                        <p:tgtEl>
                                          <p:spTgt spid="22"/>
                                        </p:tgtEl>
                                      </p:cBhvr>
                                    </p:animEffect>
                                    <p:anim calcmode="lin" valueType="num">
                                      <p:cBhvr>
                                        <p:cTn id="52" dur="1000" fill="hold"/>
                                        <p:tgtEl>
                                          <p:spTgt spid="22"/>
                                        </p:tgtEl>
                                        <p:attrNameLst>
                                          <p:attrName>ppt_x</p:attrName>
                                        </p:attrNameLst>
                                      </p:cBhvr>
                                      <p:tavLst>
                                        <p:tav tm="0">
                                          <p:val>
                                            <p:strVal val="#ppt_x"/>
                                          </p:val>
                                        </p:tav>
                                        <p:tav tm="100000">
                                          <p:val>
                                            <p:strVal val="#ppt_x"/>
                                          </p:val>
                                        </p:tav>
                                      </p:tavLst>
                                    </p:anim>
                                    <p:anim calcmode="lin" valueType="num">
                                      <p:cBhvr>
                                        <p:cTn id="5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1000"/>
                                        <p:tgtEl>
                                          <p:spTgt spid="13"/>
                                        </p:tgtEl>
                                      </p:cBhvr>
                                    </p:animEffect>
                                    <p:anim calcmode="lin" valueType="num">
                                      <p:cBhvr>
                                        <p:cTn id="59" dur="1000" fill="hold"/>
                                        <p:tgtEl>
                                          <p:spTgt spid="13"/>
                                        </p:tgtEl>
                                        <p:attrNameLst>
                                          <p:attrName>ppt_x</p:attrName>
                                        </p:attrNameLst>
                                      </p:cBhvr>
                                      <p:tavLst>
                                        <p:tav tm="0">
                                          <p:val>
                                            <p:strVal val="#ppt_x"/>
                                          </p:val>
                                        </p:tav>
                                        <p:tav tm="100000">
                                          <p:val>
                                            <p:strVal val="#ppt_x"/>
                                          </p:val>
                                        </p:tav>
                                      </p:tavLst>
                                    </p:anim>
                                    <p:anim calcmode="lin" valueType="num">
                                      <p:cBhvr>
                                        <p:cTn id="60" dur="1000" fill="hold"/>
                                        <p:tgtEl>
                                          <p:spTgt spid="13"/>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1000"/>
                                        <p:tgtEl>
                                          <p:spTgt spid="14"/>
                                        </p:tgtEl>
                                      </p:cBhvr>
                                    </p:animEffect>
                                    <p:anim calcmode="lin" valueType="num">
                                      <p:cBhvr>
                                        <p:cTn id="64" dur="1000" fill="hold"/>
                                        <p:tgtEl>
                                          <p:spTgt spid="14"/>
                                        </p:tgtEl>
                                        <p:attrNameLst>
                                          <p:attrName>ppt_x</p:attrName>
                                        </p:attrNameLst>
                                      </p:cBhvr>
                                      <p:tavLst>
                                        <p:tav tm="0">
                                          <p:val>
                                            <p:strVal val="#ppt_x"/>
                                          </p:val>
                                        </p:tav>
                                        <p:tav tm="100000">
                                          <p:val>
                                            <p:strVal val="#ppt_x"/>
                                          </p:val>
                                        </p:tav>
                                      </p:tavLst>
                                    </p:anim>
                                    <p:anim calcmode="lin" valueType="num">
                                      <p:cBhvr>
                                        <p:cTn id="65" dur="1000" fill="hold"/>
                                        <p:tgtEl>
                                          <p:spTgt spid="14"/>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fade">
                                      <p:cBhvr>
                                        <p:cTn id="68" dur="1000"/>
                                        <p:tgtEl>
                                          <p:spTgt spid="21"/>
                                        </p:tgtEl>
                                      </p:cBhvr>
                                    </p:animEffect>
                                    <p:anim calcmode="lin" valueType="num">
                                      <p:cBhvr>
                                        <p:cTn id="69" dur="1000" fill="hold"/>
                                        <p:tgtEl>
                                          <p:spTgt spid="21"/>
                                        </p:tgtEl>
                                        <p:attrNameLst>
                                          <p:attrName>ppt_x</p:attrName>
                                        </p:attrNameLst>
                                      </p:cBhvr>
                                      <p:tavLst>
                                        <p:tav tm="0">
                                          <p:val>
                                            <p:strVal val="#ppt_x"/>
                                          </p:val>
                                        </p:tav>
                                        <p:tav tm="100000">
                                          <p:val>
                                            <p:strVal val="#ppt_x"/>
                                          </p:val>
                                        </p:tav>
                                      </p:tavLst>
                                    </p:anim>
                                    <p:anim calcmode="lin" valueType="num">
                                      <p:cBhvr>
                                        <p:cTn id="7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fade">
                                      <p:cBhvr>
                                        <p:cTn id="75" dur="1000"/>
                                        <p:tgtEl>
                                          <p:spTgt spid="23"/>
                                        </p:tgtEl>
                                      </p:cBhvr>
                                    </p:animEffect>
                                    <p:anim calcmode="lin" valueType="num">
                                      <p:cBhvr>
                                        <p:cTn id="76" dur="1000" fill="hold"/>
                                        <p:tgtEl>
                                          <p:spTgt spid="23"/>
                                        </p:tgtEl>
                                        <p:attrNameLst>
                                          <p:attrName>ppt_x</p:attrName>
                                        </p:attrNameLst>
                                      </p:cBhvr>
                                      <p:tavLst>
                                        <p:tav tm="0">
                                          <p:val>
                                            <p:strVal val="#ppt_x"/>
                                          </p:val>
                                        </p:tav>
                                        <p:tav tm="100000">
                                          <p:val>
                                            <p:strVal val="#ppt_x"/>
                                          </p:val>
                                        </p:tav>
                                      </p:tavLst>
                                    </p:anim>
                                    <p:anim calcmode="lin" valueType="num">
                                      <p:cBhvr>
                                        <p:cTn id="77" dur="1000" fill="hold"/>
                                        <p:tgtEl>
                                          <p:spTgt spid="23"/>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fade">
                                      <p:cBhvr>
                                        <p:cTn id="80" dur="1000"/>
                                        <p:tgtEl>
                                          <p:spTgt spid="24"/>
                                        </p:tgtEl>
                                      </p:cBhvr>
                                    </p:animEffect>
                                    <p:anim calcmode="lin" valueType="num">
                                      <p:cBhvr>
                                        <p:cTn id="81" dur="1000" fill="hold"/>
                                        <p:tgtEl>
                                          <p:spTgt spid="24"/>
                                        </p:tgtEl>
                                        <p:attrNameLst>
                                          <p:attrName>ppt_x</p:attrName>
                                        </p:attrNameLst>
                                      </p:cBhvr>
                                      <p:tavLst>
                                        <p:tav tm="0">
                                          <p:val>
                                            <p:strVal val="#ppt_x"/>
                                          </p:val>
                                        </p:tav>
                                        <p:tav tm="100000">
                                          <p:val>
                                            <p:strVal val="#ppt_x"/>
                                          </p:val>
                                        </p:tav>
                                      </p:tavLst>
                                    </p:anim>
                                    <p:anim calcmode="lin" valueType="num">
                                      <p:cBhvr>
                                        <p:cTn id="82" dur="1000" fill="hold"/>
                                        <p:tgtEl>
                                          <p:spTgt spid="2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1000"/>
                                        <p:tgtEl>
                                          <p:spTgt spid="40"/>
                                        </p:tgtEl>
                                      </p:cBhvr>
                                    </p:animEffect>
                                    <p:anim calcmode="lin" valueType="num">
                                      <p:cBhvr>
                                        <p:cTn id="93" dur="1000" fill="hold"/>
                                        <p:tgtEl>
                                          <p:spTgt spid="40"/>
                                        </p:tgtEl>
                                        <p:attrNameLst>
                                          <p:attrName>ppt_x</p:attrName>
                                        </p:attrNameLst>
                                      </p:cBhvr>
                                      <p:tavLst>
                                        <p:tav tm="0">
                                          <p:val>
                                            <p:strVal val="#ppt_x"/>
                                          </p:val>
                                        </p:tav>
                                        <p:tav tm="100000">
                                          <p:val>
                                            <p:strVal val="#ppt_x"/>
                                          </p:val>
                                        </p:tav>
                                      </p:tavLst>
                                    </p:anim>
                                    <p:anim calcmode="lin" valueType="num">
                                      <p:cBhvr>
                                        <p:cTn id="94" dur="1000" fill="hold"/>
                                        <p:tgtEl>
                                          <p:spTgt spid="40"/>
                                        </p:tgtEl>
                                        <p:attrNameLst>
                                          <p:attrName>ppt_y</p:attrName>
                                        </p:attrNameLst>
                                      </p:cBhvr>
                                      <p:tavLst>
                                        <p:tav tm="0">
                                          <p:val>
                                            <p:strVal val="#ppt_y+.1"/>
                                          </p:val>
                                        </p:tav>
                                        <p:tav tm="100000">
                                          <p:val>
                                            <p:strVal val="#ppt_y"/>
                                          </p:val>
                                        </p:tav>
                                      </p:tavLst>
                                    </p:anim>
                                  </p:childTnLst>
                                </p:cTn>
                              </p:par>
                              <p:par>
                                <p:cTn id="95" presetID="42" presetClass="entr" presetSubtype="0" fill="hold" nodeType="with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fade">
                                      <p:cBhvr>
                                        <p:cTn id="97" dur="1000"/>
                                        <p:tgtEl>
                                          <p:spTgt spid="46"/>
                                        </p:tgtEl>
                                      </p:cBhvr>
                                    </p:animEffect>
                                    <p:anim calcmode="lin" valueType="num">
                                      <p:cBhvr>
                                        <p:cTn id="98" dur="1000" fill="hold"/>
                                        <p:tgtEl>
                                          <p:spTgt spid="46"/>
                                        </p:tgtEl>
                                        <p:attrNameLst>
                                          <p:attrName>ppt_x</p:attrName>
                                        </p:attrNameLst>
                                      </p:cBhvr>
                                      <p:tavLst>
                                        <p:tav tm="0">
                                          <p:val>
                                            <p:strVal val="#ppt_x"/>
                                          </p:val>
                                        </p:tav>
                                        <p:tav tm="100000">
                                          <p:val>
                                            <p:strVal val="#ppt_x"/>
                                          </p:val>
                                        </p:tav>
                                      </p:tavLst>
                                    </p:anim>
                                    <p:anim calcmode="lin" valueType="num">
                                      <p:cBhvr>
                                        <p:cTn id="99" dur="1000" fill="hold"/>
                                        <p:tgtEl>
                                          <p:spTgt spid="46"/>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4"/>
                                        </p:tgtEl>
                                        <p:attrNameLst>
                                          <p:attrName>style.visibility</p:attrName>
                                        </p:attrNameLst>
                                      </p:cBhvr>
                                      <p:to>
                                        <p:strVal val="visible"/>
                                      </p:to>
                                    </p:set>
                                    <p:animEffect transition="in" filter="fade">
                                      <p:cBhvr>
                                        <p:cTn id="102" dur="1000"/>
                                        <p:tgtEl>
                                          <p:spTgt spid="54"/>
                                        </p:tgtEl>
                                      </p:cBhvr>
                                    </p:animEffect>
                                    <p:anim calcmode="lin" valueType="num">
                                      <p:cBhvr>
                                        <p:cTn id="103" dur="1000" fill="hold"/>
                                        <p:tgtEl>
                                          <p:spTgt spid="54"/>
                                        </p:tgtEl>
                                        <p:attrNameLst>
                                          <p:attrName>ppt_x</p:attrName>
                                        </p:attrNameLst>
                                      </p:cBhvr>
                                      <p:tavLst>
                                        <p:tav tm="0">
                                          <p:val>
                                            <p:strVal val="#ppt_x"/>
                                          </p:val>
                                        </p:tav>
                                        <p:tav tm="100000">
                                          <p:val>
                                            <p:strVal val="#ppt_x"/>
                                          </p:val>
                                        </p:tav>
                                      </p:tavLst>
                                    </p:anim>
                                    <p:anim calcmode="lin" valueType="num">
                                      <p:cBhvr>
                                        <p:cTn id="10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grpId="0" nodeType="clickEffect">
                                  <p:stCondLst>
                                    <p:cond delay="0"/>
                                  </p:stCondLst>
                                  <p:childTnLst>
                                    <p:set>
                                      <p:cBhvr>
                                        <p:cTn id="108" dur="1" fill="hold">
                                          <p:stCondLst>
                                            <p:cond delay="0"/>
                                          </p:stCondLst>
                                        </p:cTn>
                                        <p:tgtEl>
                                          <p:spTgt spid="55"/>
                                        </p:tgtEl>
                                        <p:attrNameLst>
                                          <p:attrName>style.visibility</p:attrName>
                                        </p:attrNameLst>
                                      </p:cBhvr>
                                      <p:to>
                                        <p:strVal val="visible"/>
                                      </p:to>
                                    </p:set>
                                    <p:animEffect transition="in" filter="fade">
                                      <p:cBhvr>
                                        <p:cTn id="109" dur="1000"/>
                                        <p:tgtEl>
                                          <p:spTgt spid="55"/>
                                        </p:tgtEl>
                                      </p:cBhvr>
                                    </p:animEffect>
                                    <p:anim calcmode="lin" valueType="num">
                                      <p:cBhvr>
                                        <p:cTn id="110" dur="1000" fill="hold"/>
                                        <p:tgtEl>
                                          <p:spTgt spid="55"/>
                                        </p:tgtEl>
                                        <p:attrNameLst>
                                          <p:attrName>ppt_x</p:attrName>
                                        </p:attrNameLst>
                                      </p:cBhvr>
                                      <p:tavLst>
                                        <p:tav tm="0">
                                          <p:val>
                                            <p:strVal val="#ppt_x"/>
                                          </p:val>
                                        </p:tav>
                                        <p:tav tm="100000">
                                          <p:val>
                                            <p:strVal val="#ppt_x"/>
                                          </p:val>
                                        </p:tav>
                                      </p:tavLst>
                                    </p:anim>
                                    <p:anim calcmode="lin" valueType="num">
                                      <p:cBhvr>
                                        <p:cTn id="111" dur="1000" fill="hold"/>
                                        <p:tgtEl>
                                          <p:spTgt spid="55"/>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49"/>
                                        </p:tgtEl>
                                        <p:attrNameLst>
                                          <p:attrName>style.visibility</p:attrName>
                                        </p:attrNameLst>
                                      </p:cBhvr>
                                      <p:to>
                                        <p:strVal val="visible"/>
                                      </p:to>
                                    </p:set>
                                    <p:animEffect transition="in" filter="fade">
                                      <p:cBhvr>
                                        <p:cTn id="114" dur="1000"/>
                                        <p:tgtEl>
                                          <p:spTgt spid="49"/>
                                        </p:tgtEl>
                                      </p:cBhvr>
                                    </p:animEffect>
                                    <p:anim calcmode="lin" valueType="num">
                                      <p:cBhvr>
                                        <p:cTn id="115" dur="1000" fill="hold"/>
                                        <p:tgtEl>
                                          <p:spTgt spid="49"/>
                                        </p:tgtEl>
                                        <p:attrNameLst>
                                          <p:attrName>ppt_x</p:attrName>
                                        </p:attrNameLst>
                                      </p:cBhvr>
                                      <p:tavLst>
                                        <p:tav tm="0">
                                          <p:val>
                                            <p:strVal val="#ppt_x"/>
                                          </p:val>
                                        </p:tav>
                                        <p:tav tm="100000">
                                          <p:val>
                                            <p:strVal val="#ppt_x"/>
                                          </p:val>
                                        </p:tav>
                                      </p:tavLst>
                                    </p:anim>
                                    <p:anim calcmode="lin" valueType="num">
                                      <p:cBhvr>
                                        <p:cTn id="116" dur="1000" fill="hold"/>
                                        <p:tgtEl>
                                          <p:spTgt spid="49"/>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fade">
                                      <p:cBhvr>
                                        <p:cTn id="119" dur="1000"/>
                                        <p:tgtEl>
                                          <p:spTgt spid="41"/>
                                        </p:tgtEl>
                                      </p:cBhvr>
                                    </p:animEffect>
                                    <p:anim calcmode="lin" valueType="num">
                                      <p:cBhvr>
                                        <p:cTn id="120" dur="1000" fill="hold"/>
                                        <p:tgtEl>
                                          <p:spTgt spid="41"/>
                                        </p:tgtEl>
                                        <p:attrNameLst>
                                          <p:attrName>ppt_x</p:attrName>
                                        </p:attrNameLst>
                                      </p:cBhvr>
                                      <p:tavLst>
                                        <p:tav tm="0">
                                          <p:val>
                                            <p:strVal val="#ppt_x"/>
                                          </p:val>
                                        </p:tav>
                                        <p:tav tm="100000">
                                          <p:val>
                                            <p:strVal val="#ppt_x"/>
                                          </p:val>
                                        </p:tav>
                                      </p:tavLst>
                                    </p:anim>
                                    <p:anim calcmode="lin" valueType="num">
                                      <p:cBhvr>
                                        <p:cTn id="121"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P spid="17" grpId="0" animBg="1"/>
      <p:bldP spid="22" grpId="0"/>
      <p:bldP spid="13" grpId="0" animBg="1"/>
      <p:bldP spid="21" grpId="0"/>
      <p:bldP spid="23" grpId="0" animBg="1"/>
      <p:bldP spid="27" grpId="0"/>
      <p:bldP spid="40" grpId="0" animBg="1"/>
      <p:bldP spid="41" grpId="0" animBg="1"/>
      <p:bldP spid="54" grpId="0"/>
      <p:bldP spid="55"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6831" y="111922"/>
            <a:ext cx="8229600" cy="1143000"/>
          </a:xfrm>
        </p:spPr>
        <p:txBody>
          <a:bodyPr>
            <a:normAutofit fontScale="90000"/>
          </a:bodyPr>
          <a:lstStyle/>
          <a:p>
            <a:pPr algn="l"/>
            <a:r>
              <a:rPr lang="es-MX" dirty="0"/>
              <a:t>Ronda 5. Liberación de un Cambio</a:t>
            </a:r>
            <a:br>
              <a:rPr lang="es-MX" dirty="0"/>
            </a:br>
            <a:r>
              <a:rPr lang="es-MX" dirty="0"/>
              <a:t>Rechazado y PEA.</a:t>
            </a:r>
            <a:br>
              <a:rPr lang="es-MX" dirty="0"/>
            </a:br>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6</a:t>
            </a:fld>
            <a:endParaRPr lang="es-MX" dirty="0">
              <a:solidFill>
                <a:prstClr val="black">
                  <a:tint val="75000"/>
                </a:prstClr>
              </a:solidFill>
            </a:endParaRPr>
          </a:p>
        </p:txBody>
      </p:sp>
      <p:sp>
        <p:nvSpPr>
          <p:cNvPr id="6" name="Rectángulo 5"/>
          <p:cNvSpPr/>
          <p:nvPr/>
        </p:nvSpPr>
        <p:spPr>
          <a:xfrm>
            <a:off x="76200" y="3650363"/>
            <a:ext cx="5457930" cy="3000821"/>
          </a:xfrm>
          <a:prstGeom prst="rect">
            <a:avLst/>
          </a:prstGeom>
        </p:spPr>
        <p:txBody>
          <a:bodyPr wrap="square">
            <a:spAutoFit/>
          </a:bodyPr>
          <a:lstStyle/>
          <a:p>
            <a:pPr algn="just"/>
            <a:r>
              <a:rPr lang="es-MX" sz="1350" b="1" dirty="0">
                <a:solidFill>
                  <a:schemeClr val="tx2">
                    <a:lumMod val="75000"/>
                  </a:schemeClr>
                </a:solidFill>
              </a:rPr>
              <a:t>Resumen de ofertas recibidas: </a:t>
            </a:r>
          </a:p>
          <a:p>
            <a:pPr algn="just"/>
            <a:endParaRPr lang="es-MX" sz="1350" b="1" dirty="0">
              <a:solidFill>
                <a:schemeClr val="tx2">
                  <a:lumMod val="75000"/>
                </a:schemeClr>
              </a:solidFill>
            </a:endParaRPr>
          </a:p>
          <a:p>
            <a:pPr algn="just"/>
            <a:r>
              <a:rPr lang="es-MX" sz="1350" dirty="0"/>
              <a:t>• El Participante </a:t>
            </a:r>
            <a:r>
              <a:rPr lang="es-MX" sz="1350" b="1" dirty="0">
                <a:solidFill>
                  <a:srgbClr val="00B0F0"/>
                </a:solidFill>
              </a:rPr>
              <a:t>B</a:t>
            </a:r>
            <a:r>
              <a:rPr lang="es-MX" sz="1350" dirty="0"/>
              <a:t> </a:t>
            </a:r>
            <a:r>
              <a:rPr lang="es-MX" sz="1350" b="1" dirty="0">
                <a:solidFill>
                  <a:srgbClr val="00B0F0"/>
                </a:solidFill>
              </a:rPr>
              <a:t>cambia dos </a:t>
            </a:r>
            <a:r>
              <a:rPr lang="es-MX" sz="1350" dirty="0"/>
              <a:t>Bloques de </a:t>
            </a:r>
            <a:r>
              <a:rPr lang="es-MX" sz="1350" b="1" dirty="0">
                <a:solidFill>
                  <a:srgbClr val="00B0F0"/>
                </a:solidFill>
              </a:rPr>
              <a:t>FDD a TDD</a:t>
            </a:r>
            <a:r>
              <a:rPr lang="es-MX" sz="1350" dirty="0"/>
              <a:t>.</a:t>
            </a:r>
          </a:p>
          <a:p>
            <a:pPr algn="just"/>
            <a:r>
              <a:rPr lang="es-MX" sz="1350" dirty="0"/>
              <a:t>• El Participante </a:t>
            </a:r>
            <a:r>
              <a:rPr lang="es-MX" sz="1350" b="1" dirty="0">
                <a:solidFill>
                  <a:schemeClr val="accent6">
                    <a:lumMod val="75000"/>
                  </a:schemeClr>
                </a:solidFill>
              </a:rPr>
              <a:t>C repite su oferta</a:t>
            </a:r>
            <a:r>
              <a:rPr lang="es-MX" sz="1350" dirty="0"/>
              <a:t>.</a:t>
            </a:r>
          </a:p>
          <a:p>
            <a:pPr algn="just"/>
            <a:endParaRPr lang="es-MX" sz="1350" dirty="0"/>
          </a:p>
          <a:p>
            <a:pPr algn="just"/>
            <a:r>
              <a:rPr lang="es-MX" sz="1350" b="1" dirty="0">
                <a:solidFill>
                  <a:schemeClr val="tx2">
                    <a:lumMod val="75000"/>
                  </a:schemeClr>
                </a:solidFill>
              </a:rPr>
              <a:t>Implicaciones: </a:t>
            </a:r>
            <a:endParaRPr lang="es-MX" sz="1350" dirty="0"/>
          </a:p>
          <a:p>
            <a:pPr marL="285750" indent="-285750" algn="just">
              <a:buFont typeface="Arial" panose="020B0604020202020204" pitchFamily="34" charset="0"/>
              <a:buChar char="•"/>
            </a:pPr>
            <a:r>
              <a:rPr lang="es-MX" sz="1350" dirty="0"/>
              <a:t>Dado que hay insuficiente demanda a los precios de reloj en ambas categorías:</a:t>
            </a:r>
          </a:p>
          <a:p>
            <a:pPr algn="just"/>
            <a:r>
              <a:rPr lang="es-MX" sz="1350" dirty="0"/>
              <a:t>	*Se </a:t>
            </a:r>
            <a:r>
              <a:rPr lang="es-MX" sz="1350" b="1" dirty="0">
                <a:solidFill>
                  <a:schemeClr val="accent6">
                    <a:lumMod val="75000"/>
                  </a:schemeClr>
                </a:solidFill>
              </a:rPr>
              <a:t>libera</a:t>
            </a:r>
            <a:r>
              <a:rPr lang="es-MX" sz="1350" dirty="0"/>
              <a:t> el </a:t>
            </a:r>
            <a:r>
              <a:rPr lang="es-MX" sz="1350" b="1" dirty="0">
                <a:solidFill>
                  <a:schemeClr val="accent6">
                    <a:lumMod val="75000"/>
                  </a:schemeClr>
                </a:solidFill>
              </a:rPr>
              <a:t>Bloque Rechazado </a:t>
            </a:r>
            <a:r>
              <a:rPr lang="es-MX" sz="1350" dirty="0"/>
              <a:t>del Participante </a:t>
            </a:r>
            <a:r>
              <a:rPr lang="es-MX" sz="1350" b="1" dirty="0">
                <a:solidFill>
                  <a:schemeClr val="accent6">
                    <a:lumMod val="75000"/>
                  </a:schemeClr>
                </a:solidFill>
              </a:rPr>
              <a:t>C </a:t>
            </a:r>
            <a:r>
              <a:rPr lang="es-MX" sz="1350" dirty="0"/>
              <a:t>en la 	categoría </a:t>
            </a:r>
            <a:r>
              <a:rPr lang="es-MX" sz="1350" b="1" dirty="0">
                <a:solidFill>
                  <a:schemeClr val="accent6">
                    <a:lumMod val="75000"/>
                  </a:schemeClr>
                </a:solidFill>
              </a:rPr>
              <a:t>TDD.</a:t>
            </a:r>
          </a:p>
          <a:p>
            <a:pPr algn="just"/>
            <a:r>
              <a:rPr lang="es-MX" sz="1350" dirty="0"/>
              <a:t>	*</a:t>
            </a:r>
            <a:r>
              <a:rPr lang="es-MX" sz="1350" b="1" dirty="0">
                <a:solidFill>
                  <a:srgbClr val="FFC000"/>
                </a:solidFill>
              </a:rPr>
              <a:t>Se libera el Cambio Rechazado </a:t>
            </a:r>
            <a:r>
              <a:rPr lang="es-MX" sz="1350" dirty="0"/>
              <a:t>del Participante </a:t>
            </a:r>
            <a:r>
              <a:rPr lang="es-MX" sz="1350" b="1" dirty="0">
                <a:solidFill>
                  <a:srgbClr val="FFC000"/>
                </a:solidFill>
              </a:rPr>
              <a:t>A </a:t>
            </a:r>
            <a:r>
              <a:rPr lang="es-MX" sz="1350" dirty="0"/>
              <a:t>en la 	categoría </a:t>
            </a:r>
            <a:r>
              <a:rPr lang="es-MX" sz="1350" b="1" dirty="0">
                <a:solidFill>
                  <a:srgbClr val="FFC000"/>
                </a:solidFill>
              </a:rPr>
              <a:t>TDD </a:t>
            </a:r>
            <a:r>
              <a:rPr lang="es-MX" sz="1350" b="1" u="sng" dirty="0">
                <a:solidFill>
                  <a:schemeClr val="tx2"/>
                </a:solidFill>
              </a:rPr>
              <a:t>y recibe un punto de elegibilidad adicional </a:t>
            </a:r>
            <a:r>
              <a:rPr lang="es-MX" sz="1350" dirty="0"/>
              <a:t>	</a:t>
            </a:r>
            <a:r>
              <a:rPr lang="es-MX" sz="1350" b="1" u="sng" dirty="0">
                <a:solidFill>
                  <a:schemeClr val="tx2"/>
                </a:solidFill>
              </a:rPr>
              <a:t>(PEA).</a:t>
            </a:r>
          </a:p>
          <a:p>
            <a:pPr algn="just"/>
            <a:r>
              <a:rPr lang="es-MX" sz="1350" dirty="0"/>
              <a:t>	</a:t>
            </a:r>
            <a:endParaRPr lang="es-MX" sz="1350" b="1" dirty="0">
              <a:solidFill>
                <a:srgbClr val="FFC000"/>
              </a:solidFill>
            </a:endParaRPr>
          </a:p>
        </p:txBody>
      </p:sp>
      <p:sp>
        <p:nvSpPr>
          <p:cNvPr id="7" name="Elipse 6" descr="PRESENTACION IFT 7" title="PRESENTACION IFT 7"/>
          <p:cNvSpPr/>
          <p:nvPr/>
        </p:nvSpPr>
        <p:spPr>
          <a:xfrm>
            <a:off x="7420709" y="2726889"/>
            <a:ext cx="656491" cy="258031"/>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0" name="Conector recto de flecha 9" descr="PRESENTACION IFT 7" title="PRESENTACION IFT 7"/>
          <p:cNvCxnSpPr>
            <a:endCxn id="11" idx="2"/>
          </p:cNvCxnSpPr>
          <p:nvPr/>
        </p:nvCxnSpPr>
        <p:spPr>
          <a:xfrm flipH="1" flipV="1">
            <a:off x="6807032" y="1516511"/>
            <a:ext cx="754356" cy="1214542"/>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11" name="CuadroTexto 10"/>
          <p:cNvSpPr txBox="1"/>
          <p:nvPr/>
        </p:nvSpPr>
        <p:spPr>
          <a:xfrm>
            <a:off x="6006922" y="993291"/>
            <a:ext cx="1600219" cy="523220"/>
          </a:xfrm>
          <a:prstGeom prst="rect">
            <a:avLst/>
          </a:prstGeom>
          <a:noFill/>
        </p:spPr>
        <p:txBody>
          <a:bodyPr wrap="square" rtlCol="0">
            <a:spAutoFit/>
          </a:bodyPr>
          <a:lstStyle/>
          <a:p>
            <a:r>
              <a:rPr lang="es-MX" sz="1400" dirty="0"/>
              <a:t>4 = 3 de la ronda anterior + 1 PEA.</a:t>
            </a:r>
          </a:p>
        </p:txBody>
      </p:sp>
      <p:sp>
        <p:nvSpPr>
          <p:cNvPr id="17" name="Elipse 16" descr="PRESENTACION IFT 7" title="PRESENTACION IFT 7"/>
          <p:cNvSpPr/>
          <p:nvPr/>
        </p:nvSpPr>
        <p:spPr>
          <a:xfrm>
            <a:off x="8100648" y="2731047"/>
            <a:ext cx="679938" cy="253874"/>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9" name="Conector recto de flecha 18" descr="PRESENTACION IFT 7" title="PRESENTACION IFT 7"/>
          <p:cNvCxnSpPr/>
          <p:nvPr/>
        </p:nvCxnSpPr>
        <p:spPr>
          <a:xfrm flipH="1" flipV="1">
            <a:off x="8616464" y="1897658"/>
            <a:ext cx="23446" cy="831902"/>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2" name="CuadroTexto 21"/>
          <p:cNvSpPr txBox="1"/>
          <p:nvPr/>
        </p:nvSpPr>
        <p:spPr>
          <a:xfrm>
            <a:off x="7637277" y="1022220"/>
            <a:ext cx="1653571" cy="738664"/>
          </a:xfrm>
          <a:prstGeom prst="rect">
            <a:avLst/>
          </a:prstGeom>
          <a:noFill/>
        </p:spPr>
        <p:txBody>
          <a:bodyPr wrap="square" rtlCol="0">
            <a:spAutoFit/>
          </a:bodyPr>
          <a:lstStyle/>
          <a:p>
            <a:r>
              <a:rPr lang="es-MX" sz="1400" dirty="0"/>
              <a:t>0 = 1 de la ronda anterior - 1 Retiro Liberado.</a:t>
            </a:r>
          </a:p>
        </p:txBody>
      </p:sp>
      <p:sp>
        <p:nvSpPr>
          <p:cNvPr id="13" name="Elipse 12" descr="PRESENTACION IFT 7" title="PRESENTACION IFT 7"/>
          <p:cNvSpPr/>
          <p:nvPr/>
        </p:nvSpPr>
        <p:spPr>
          <a:xfrm>
            <a:off x="7420709" y="2957077"/>
            <a:ext cx="656491" cy="251109"/>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4" name="Conector recto de flecha 13" descr="PRESENTACION IFT 7" title="PRESENTACION IFT 7"/>
          <p:cNvCxnSpPr/>
          <p:nvPr/>
        </p:nvCxnSpPr>
        <p:spPr>
          <a:xfrm flipH="1">
            <a:off x="5796786" y="3133353"/>
            <a:ext cx="1670816" cy="616327"/>
          </a:xfrm>
          <a:prstGeom prst="straightConnector1">
            <a:avLst/>
          </a:prstGeom>
          <a:ln>
            <a:solidFill>
              <a:srgbClr val="00B0F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1" name="CuadroTexto 20"/>
          <p:cNvSpPr txBox="1"/>
          <p:nvPr/>
        </p:nvSpPr>
        <p:spPr>
          <a:xfrm>
            <a:off x="4841631" y="3714130"/>
            <a:ext cx="1711569" cy="738664"/>
          </a:xfrm>
          <a:prstGeom prst="rect">
            <a:avLst/>
          </a:prstGeom>
          <a:noFill/>
          <a:ln w="19050">
            <a:noFill/>
          </a:ln>
        </p:spPr>
        <p:txBody>
          <a:bodyPr wrap="square" rtlCol="0">
            <a:spAutoFit/>
          </a:bodyPr>
          <a:lstStyle/>
          <a:p>
            <a:r>
              <a:rPr lang="es-MX" sz="1400" dirty="0"/>
              <a:t>2 = 4 de la ronda anterior - 2 Cambio aceptado.</a:t>
            </a:r>
          </a:p>
        </p:txBody>
      </p:sp>
      <p:sp>
        <p:nvSpPr>
          <p:cNvPr id="23" name="Elipse 22" descr="PRESENTACION IFT 7" title="PRESENTACION IFT 7"/>
          <p:cNvSpPr/>
          <p:nvPr/>
        </p:nvSpPr>
        <p:spPr>
          <a:xfrm>
            <a:off x="8147540" y="2957077"/>
            <a:ext cx="633046" cy="253874"/>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24" name="Conector recto de flecha 23" descr="PRESENTACION IFT 7" title="PRESENTACION IFT 7"/>
          <p:cNvCxnSpPr/>
          <p:nvPr/>
        </p:nvCxnSpPr>
        <p:spPr>
          <a:xfrm>
            <a:off x="8250109" y="3075563"/>
            <a:ext cx="0" cy="684007"/>
          </a:xfrm>
          <a:prstGeom prst="straightConnector1">
            <a:avLst/>
          </a:prstGeom>
          <a:ln w="28575">
            <a:solidFill>
              <a:srgbClr val="00B0F0"/>
            </a:solidFill>
            <a:prstDash val="sysDash"/>
            <a:tailEnd type="triangle"/>
          </a:ln>
        </p:spPr>
        <p:style>
          <a:lnRef idx="1">
            <a:schemeClr val="accent5"/>
          </a:lnRef>
          <a:fillRef idx="0">
            <a:schemeClr val="accent5"/>
          </a:fillRef>
          <a:effectRef idx="0">
            <a:schemeClr val="accent5"/>
          </a:effectRef>
          <a:fontRef idx="minor">
            <a:schemeClr val="tx1"/>
          </a:fontRef>
        </p:style>
      </p:cxnSp>
      <p:sp>
        <p:nvSpPr>
          <p:cNvPr id="27" name="CuadroTexto 26"/>
          <p:cNvSpPr txBox="1"/>
          <p:nvPr/>
        </p:nvSpPr>
        <p:spPr>
          <a:xfrm>
            <a:off x="7265435" y="3720692"/>
            <a:ext cx="1456534" cy="738664"/>
          </a:xfrm>
          <a:prstGeom prst="rect">
            <a:avLst/>
          </a:prstGeom>
          <a:noFill/>
          <a:ln w="19050">
            <a:noFill/>
          </a:ln>
        </p:spPr>
        <p:txBody>
          <a:bodyPr wrap="square" rtlCol="0">
            <a:spAutoFit/>
          </a:bodyPr>
          <a:lstStyle/>
          <a:p>
            <a:r>
              <a:rPr lang="es-MX" sz="1400" dirty="0"/>
              <a:t>2 = 0 de la ronda anterior + 2 Cambio aceptado</a:t>
            </a:r>
          </a:p>
        </p:txBody>
      </p:sp>
      <p:sp>
        <p:nvSpPr>
          <p:cNvPr id="40" name="Elipse 39" descr="PRESENTACION IFT 7" title="PRESENTACION IFT 7"/>
          <p:cNvSpPr/>
          <p:nvPr/>
        </p:nvSpPr>
        <p:spPr>
          <a:xfrm>
            <a:off x="7420709" y="3179352"/>
            <a:ext cx="656491"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sp>
        <p:nvSpPr>
          <p:cNvPr id="41" name="Elipse 40" descr="PRESENTACION IFT 7" title="PRESENTACION IFT 7"/>
          <p:cNvSpPr/>
          <p:nvPr/>
        </p:nvSpPr>
        <p:spPr>
          <a:xfrm>
            <a:off x="8124094" y="3179352"/>
            <a:ext cx="633046"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46" name="Conector recto de flecha 45" descr="PRESENTACION IFT 7" title="PRESENTACION IFT 7"/>
          <p:cNvCxnSpPr/>
          <p:nvPr/>
        </p:nvCxnSpPr>
        <p:spPr>
          <a:xfrm flipH="1">
            <a:off x="6828692" y="3388151"/>
            <a:ext cx="592017" cy="1207444"/>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cxnSp>
        <p:nvCxnSpPr>
          <p:cNvPr id="49" name="Conector recto de flecha 48" descr="PRESENTACION IFT 7" title="PRESENTACION IFT 7"/>
          <p:cNvCxnSpPr>
            <a:stCxn id="41" idx="5"/>
          </p:cNvCxnSpPr>
          <p:nvPr/>
        </p:nvCxnSpPr>
        <p:spPr>
          <a:xfrm>
            <a:off x="8664433" y="3396047"/>
            <a:ext cx="5829" cy="1242596"/>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52" name="Rectángulo 51"/>
          <p:cNvSpPr/>
          <p:nvPr/>
        </p:nvSpPr>
        <p:spPr>
          <a:xfrm>
            <a:off x="6256230" y="5868519"/>
            <a:ext cx="2887770" cy="646331"/>
          </a:xfrm>
          <a:prstGeom prst="rect">
            <a:avLst/>
          </a:prstGeom>
        </p:spPr>
        <p:txBody>
          <a:bodyPr wrap="square">
            <a:spAutoFit/>
          </a:bodyPr>
          <a:lstStyle/>
          <a:p>
            <a:r>
              <a:rPr lang="es-MX" sz="1200" dirty="0"/>
              <a:t>Sólo el Precio de Reloj de FDD incrementará en la Ronda 6, dado que no hubo exceso de demanda para TDD. </a:t>
            </a:r>
          </a:p>
        </p:txBody>
      </p:sp>
      <p:sp>
        <p:nvSpPr>
          <p:cNvPr id="54" name="CuadroTexto 53"/>
          <p:cNvSpPr txBox="1"/>
          <p:nvPr/>
        </p:nvSpPr>
        <p:spPr>
          <a:xfrm>
            <a:off x="5585837" y="4616432"/>
            <a:ext cx="1635041" cy="523220"/>
          </a:xfrm>
          <a:prstGeom prst="rect">
            <a:avLst/>
          </a:prstGeom>
          <a:noFill/>
          <a:ln w="19050">
            <a:noFill/>
          </a:ln>
        </p:spPr>
        <p:txBody>
          <a:bodyPr wrap="square" rtlCol="0">
            <a:spAutoFit/>
          </a:bodyPr>
          <a:lstStyle/>
          <a:p>
            <a:r>
              <a:rPr lang="es-MX" sz="1400" dirty="0"/>
              <a:t>3 = 3 de la  ronda anterior.</a:t>
            </a:r>
          </a:p>
        </p:txBody>
      </p:sp>
      <p:sp>
        <p:nvSpPr>
          <p:cNvPr id="55" name="CuadroTexto 54"/>
          <p:cNvSpPr txBox="1"/>
          <p:nvPr/>
        </p:nvSpPr>
        <p:spPr>
          <a:xfrm>
            <a:off x="7420709" y="4638643"/>
            <a:ext cx="1800962" cy="738664"/>
          </a:xfrm>
          <a:prstGeom prst="rect">
            <a:avLst/>
          </a:prstGeom>
          <a:noFill/>
          <a:ln w="19050">
            <a:noFill/>
          </a:ln>
        </p:spPr>
        <p:txBody>
          <a:bodyPr wrap="square" rtlCol="0">
            <a:spAutoFit/>
          </a:bodyPr>
          <a:lstStyle/>
          <a:p>
            <a:r>
              <a:rPr lang="es-MX" sz="1400" dirty="0"/>
              <a:t>0 = 1 de la ronda anterior - 1 Retiro Liberado.</a:t>
            </a:r>
          </a:p>
        </p:txBody>
      </p:sp>
      <p:graphicFrame>
        <p:nvGraphicFramePr>
          <p:cNvPr id="3" name="Tabla 2" descr="PRESENTACION IFT 7" title="PRESENTACION IFT 7"/>
          <p:cNvGraphicFramePr>
            <a:graphicFrameLocks noGrp="1"/>
          </p:cNvGraphicFramePr>
          <p:nvPr>
            <p:extLst>
              <p:ext uri="{D42A27DB-BD31-4B8C-83A1-F6EECF244321}">
                <p14:modId xmlns:p14="http://schemas.microsoft.com/office/powerpoint/2010/main" val="1422818085"/>
              </p:ext>
            </p:extLst>
          </p:nvPr>
        </p:nvGraphicFramePr>
        <p:xfrm>
          <a:off x="515198" y="1255075"/>
          <a:ext cx="3124200" cy="445770"/>
        </p:xfrm>
        <a:graphic>
          <a:graphicData uri="http://schemas.openxmlformats.org/drawingml/2006/table">
            <a:tbl>
              <a:tblPr firstRow="1">
                <a:tableStyleId>{69C7853C-536D-4A76-A0AE-DD22124D55A5}</a:tableStyleId>
              </a:tblPr>
              <a:tblGrid>
                <a:gridCol w="1867394">
                  <a:extLst>
                    <a:ext uri="{9D8B030D-6E8A-4147-A177-3AD203B41FA5}">
                      <a16:colId xmlns="" xmlns:a16="http://schemas.microsoft.com/office/drawing/2014/main" val="20000"/>
                    </a:ext>
                  </a:extLst>
                </a:gridCol>
                <a:gridCol w="520954">
                  <a:extLst>
                    <a:ext uri="{9D8B030D-6E8A-4147-A177-3AD203B41FA5}">
                      <a16:colId xmlns="" xmlns:a16="http://schemas.microsoft.com/office/drawing/2014/main" val="20001"/>
                    </a:ext>
                  </a:extLst>
                </a:gridCol>
                <a:gridCol w="735852">
                  <a:extLst>
                    <a:ext uri="{9D8B030D-6E8A-4147-A177-3AD203B41FA5}">
                      <a16:colId xmlns="" xmlns:a16="http://schemas.microsoft.com/office/drawing/2014/main" val="20002"/>
                    </a:ext>
                  </a:extLst>
                </a:gridCol>
              </a:tblGrid>
              <a:tr h="190500">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FDD</a:t>
                      </a:r>
                      <a:endParaRPr lang="es-MX"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TDD</a:t>
                      </a:r>
                      <a:endParaRPr lang="es-MX"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pt-BR" sz="1400" u="none" strike="noStrike" dirty="0" err="1">
                          <a:effectLst/>
                        </a:rPr>
                        <a:t>Precio</a:t>
                      </a:r>
                      <a:r>
                        <a:rPr lang="pt-BR" sz="1400" u="none" strike="noStrike" dirty="0">
                          <a:effectLst/>
                        </a:rPr>
                        <a:t> de </a:t>
                      </a:r>
                      <a:r>
                        <a:rPr lang="pt-BR" sz="1400" u="none" strike="noStrike" dirty="0" err="1">
                          <a:effectLst/>
                        </a:rPr>
                        <a:t>Reloj</a:t>
                      </a:r>
                      <a:r>
                        <a:rPr lang="pt-BR" sz="1400" u="none" strike="noStrike" dirty="0">
                          <a:effectLst/>
                        </a:rPr>
                        <a:t> - Ronda 5</a:t>
                      </a:r>
                      <a:endParaRPr lang="pt-B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dirty="0">
                          <a:effectLst/>
                        </a:rPr>
                        <a:t>390</a:t>
                      </a:r>
                      <a:endParaRPr lang="es-MX"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dirty="0">
                          <a:effectLst/>
                        </a:rPr>
                        <a:t>380</a:t>
                      </a:r>
                      <a:endParaRPr lang="es-MX"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1"/>
                  </a:ext>
                </a:extLst>
              </a:tr>
            </a:tbl>
          </a:graphicData>
        </a:graphic>
      </p:graphicFrame>
      <p:graphicFrame>
        <p:nvGraphicFramePr>
          <p:cNvPr id="8" name="Tabla 7" descr="PRESENTACION IFT 7" title="PRESENTACION IFT 7"/>
          <p:cNvGraphicFramePr>
            <a:graphicFrameLocks noGrp="1"/>
          </p:cNvGraphicFramePr>
          <p:nvPr>
            <p:extLst>
              <p:ext uri="{D42A27DB-BD31-4B8C-83A1-F6EECF244321}">
                <p14:modId xmlns:p14="http://schemas.microsoft.com/office/powerpoint/2010/main" val="2229510897"/>
              </p:ext>
            </p:extLst>
          </p:nvPr>
        </p:nvGraphicFramePr>
        <p:xfrm>
          <a:off x="338380" y="2113213"/>
          <a:ext cx="8441229" cy="1550796"/>
        </p:xfrm>
        <a:graphic>
          <a:graphicData uri="http://schemas.openxmlformats.org/drawingml/2006/table">
            <a:tbl>
              <a:tblPr firstRow="1"/>
              <a:tblGrid>
                <a:gridCol w="1702518">
                  <a:extLst>
                    <a:ext uri="{9D8B030D-6E8A-4147-A177-3AD203B41FA5}">
                      <a16:colId xmlns="" xmlns:a16="http://schemas.microsoft.com/office/drawing/2014/main" val="20000"/>
                    </a:ext>
                  </a:extLst>
                </a:gridCol>
                <a:gridCol w="856356">
                  <a:extLst>
                    <a:ext uri="{9D8B030D-6E8A-4147-A177-3AD203B41FA5}">
                      <a16:colId xmlns="" xmlns:a16="http://schemas.microsoft.com/office/drawing/2014/main" val="20001"/>
                    </a:ext>
                  </a:extLst>
                </a:gridCol>
                <a:gridCol w="784994">
                  <a:extLst>
                    <a:ext uri="{9D8B030D-6E8A-4147-A177-3AD203B41FA5}">
                      <a16:colId xmlns="" xmlns:a16="http://schemas.microsoft.com/office/drawing/2014/main" val="20002"/>
                    </a:ext>
                  </a:extLst>
                </a:gridCol>
                <a:gridCol w="326231">
                  <a:extLst>
                    <a:ext uri="{9D8B030D-6E8A-4147-A177-3AD203B41FA5}">
                      <a16:colId xmlns="" xmlns:a16="http://schemas.microsoft.com/office/drawing/2014/main" val="20003"/>
                    </a:ext>
                  </a:extLst>
                </a:gridCol>
                <a:gridCol w="703436">
                  <a:extLst>
                    <a:ext uri="{9D8B030D-6E8A-4147-A177-3AD203B41FA5}">
                      <a16:colId xmlns="" xmlns:a16="http://schemas.microsoft.com/office/drawing/2014/main" val="20004"/>
                    </a:ext>
                  </a:extLst>
                </a:gridCol>
                <a:gridCol w="703436">
                  <a:extLst>
                    <a:ext uri="{9D8B030D-6E8A-4147-A177-3AD203B41FA5}">
                      <a16:colId xmlns="" xmlns:a16="http://schemas.microsoft.com/office/drawing/2014/main" val="20005"/>
                    </a:ext>
                  </a:extLst>
                </a:gridCol>
                <a:gridCol w="326231">
                  <a:extLst>
                    <a:ext uri="{9D8B030D-6E8A-4147-A177-3AD203B41FA5}">
                      <a16:colId xmlns="" xmlns:a16="http://schemas.microsoft.com/office/drawing/2014/main" val="20006"/>
                    </a:ext>
                  </a:extLst>
                </a:gridCol>
                <a:gridCol w="703436">
                  <a:extLst>
                    <a:ext uri="{9D8B030D-6E8A-4147-A177-3AD203B41FA5}">
                      <a16:colId xmlns="" xmlns:a16="http://schemas.microsoft.com/office/drawing/2014/main" val="20007"/>
                    </a:ext>
                  </a:extLst>
                </a:gridCol>
                <a:gridCol w="703436">
                  <a:extLst>
                    <a:ext uri="{9D8B030D-6E8A-4147-A177-3AD203B41FA5}">
                      <a16:colId xmlns="" xmlns:a16="http://schemas.microsoft.com/office/drawing/2014/main" val="20008"/>
                    </a:ext>
                  </a:extLst>
                </a:gridCol>
                <a:gridCol w="326231">
                  <a:extLst>
                    <a:ext uri="{9D8B030D-6E8A-4147-A177-3AD203B41FA5}">
                      <a16:colId xmlns="" xmlns:a16="http://schemas.microsoft.com/office/drawing/2014/main" val="20009"/>
                    </a:ext>
                  </a:extLst>
                </a:gridCol>
                <a:gridCol w="652462">
                  <a:extLst>
                    <a:ext uri="{9D8B030D-6E8A-4147-A177-3AD203B41FA5}">
                      <a16:colId xmlns="" xmlns:a16="http://schemas.microsoft.com/office/drawing/2014/main" val="20010"/>
                    </a:ext>
                  </a:extLst>
                </a:gridCol>
                <a:gridCol w="652462">
                  <a:extLst>
                    <a:ext uri="{9D8B030D-6E8A-4147-A177-3AD203B41FA5}">
                      <a16:colId xmlns="" xmlns:a16="http://schemas.microsoft.com/office/drawing/2014/main" val="20011"/>
                    </a:ext>
                  </a:extLst>
                </a:gridCol>
              </a:tblGrid>
              <a:tr h="331689">
                <a:tc>
                  <a:txBody>
                    <a:bodyPr/>
                    <a:lstStyle/>
                    <a:p>
                      <a:pPr algn="l"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Ofertas al Precio de Reloj</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Retiro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Cambio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Ofertas Válidas</a:t>
                      </a:r>
                    </a:p>
                  </a:txBody>
                  <a:tcPr marL="9525" marR="9525" marT="9525" marB="0" anchor="b">
                    <a:lnL>
                      <a:noFill/>
                    </a:lnL>
                    <a:lnR>
                      <a:noFill/>
                    </a:lnR>
                    <a:lnT>
                      <a:noFill/>
                    </a:lnT>
                    <a:lnB>
                      <a:noFill/>
                    </a:lnB>
                  </a:tcPr>
                </a:tc>
                <a:tc hMerge="1">
                  <a:txBody>
                    <a:bodyPr/>
                    <a:lstStyle/>
                    <a:p>
                      <a:endParaRPr lang="es-MX"/>
                    </a:p>
                  </a:txBody>
                  <a:tcPr/>
                </a:tc>
                <a:extLst>
                  <a:ext uri="{0D108BD9-81ED-4DB2-BD59-A6C34878D82A}">
                    <a16:rowId xmlns="" xmlns:a16="http://schemas.microsoft.com/office/drawing/2014/main" val="10000"/>
                  </a:ext>
                </a:extLst>
              </a:tr>
              <a:tr h="169466">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927">
                <a:tc>
                  <a:txBody>
                    <a:bodyPr/>
                    <a:lstStyle/>
                    <a:p>
                      <a:pPr algn="l" fontAlgn="b"/>
                      <a:r>
                        <a:rPr lang="es-MX" sz="1400" b="0" i="0" u="none" strike="noStrike">
                          <a:solidFill>
                            <a:srgbClr val="000000"/>
                          </a:solidFill>
                          <a:effectLst/>
                          <a:latin typeface="Calibri" panose="020F0502020204030204" pitchFamily="34" charset="0"/>
                        </a:rPr>
                        <a:t>Participante A</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 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MX" sz="14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dirty="0">
                          <a:solidFill>
                            <a:srgbClr val="FF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FF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dirty="0">
                          <a:solidFill>
                            <a:srgbClr val="000000"/>
                          </a:solidFill>
                          <a:effectLst/>
                          <a:latin typeface="Calibri" panose="020F0502020204030204" pitchFamily="34" charset="0"/>
                        </a:rPr>
                        <a:t>4 @ 390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22927">
                <a:tc>
                  <a:txBody>
                    <a:bodyPr/>
                    <a:lstStyle/>
                    <a:p>
                      <a:pPr algn="l" fontAlgn="b"/>
                      <a:r>
                        <a:rPr lang="es-MX" sz="1400" b="0" i="0" u="none" strike="noStrike">
                          <a:solidFill>
                            <a:srgbClr val="000000"/>
                          </a:solidFill>
                          <a:effectLst/>
                          <a:latin typeface="Calibri" panose="020F0502020204030204" pitchFamily="34" charset="0"/>
                        </a:rPr>
                        <a:t>Participante B</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 @ 390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 @ 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927">
                <a:tc>
                  <a:txBody>
                    <a:bodyPr/>
                    <a:lstStyle/>
                    <a:p>
                      <a:pPr algn="l" fontAlgn="b"/>
                      <a:r>
                        <a:rPr lang="es-MX" sz="1400" b="0" i="0" u="none" strike="noStrike">
                          <a:solidFill>
                            <a:srgbClr val="000000"/>
                          </a:solidFill>
                          <a:effectLst/>
                          <a:latin typeface="Calibri" panose="020F0502020204030204" pitchFamily="34" charset="0"/>
                        </a:rPr>
                        <a:t>Participante C</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FF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 @ 390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69466">
                <a:tc>
                  <a:txBody>
                    <a:bodyPr/>
                    <a:lstStyle/>
                    <a:p>
                      <a:pPr algn="l" fontAlgn="b"/>
                      <a:r>
                        <a:rPr lang="es-MX" sz="1400" b="0" i="0" u="none" strike="noStrike">
                          <a:solidFill>
                            <a:srgbClr val="000000"/>
                          </a:solidFill>
                          <a:effectLst/>
                          <a:latin typeface="Calibri" panose="020F0502020204030204" pitchFamily="34" charset="0"/>
                        </a:rPr>
                        <a:t>Exceso de Demanda</a:t>
                      </a:r>
                    </a:p>
                  </a:txBody>
                  <a:tcPr marL="9525" marR="9525" marT="9525" marB="0" anchor="b">
                    <a:lnL>
                      <a:noFill/>
                    </a:lnL>
                    <a:lnR>
                      <a:noFill/>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0</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592109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anim calcmode="lin" valueType="num">
                                      <p:cBhvr>
                                        <p:cTn id="30" dur="1000" fill="hold"/>
                                        <p:tgtEl>
                                          <p:spTgt spid="17"/>
                                        </p:tgtEl>
                                        <p:attrNameLst>
                                          <p:attrName>ppt_x</p:attrName>
                                        </p:attrNameLst>
                                      </p:cBhvr>
                                      <p:tavLst>
                                        <p:tav tm="0">
                                          <p:val>
                                            <p:strVal val="#ppt_x"/>
                                          </p:val>
                                        </p:tav>
                                        <p:tav tm="100000">
                                          <p:val>
                                            <p:strVal val="#ppt_x"/>
                                          </p:val>
                                        </p:tav>
                                      </p:tavLst>
                                    </p:anim>
                                    <p:anim calcmode="lin" valueType="num">
                                      <p:cBhvr>
                                        <p:cTn id="31" dur="1000" fill="hold"/>
                                        <p:tgtEl>
                                          <p:spTgt spid="1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1000"/>
                                        <p:tgtEl>
                                          <p:spTgt spid="14"/>
                                        </p:tgtEl>
                                      </p:cBhvr>
                                    </p:animEffect>
                                    <p:anim calcmode="lin" valueType="num">
                                      <p:cBhvr>
                                        <p:cTn id="47" dur="1000" fill="hold"/>
                                        <p:tgtEl>
                                          <p:spTgt spid="14"/>
                                        </p:tgtEl>
                                        <p:attrNameLst>
                                          <p:attrName>ppt_x</p:attrName>
                                        </p:attrNameLst>
                                      </p:cBhvr>
                                      <p:tavLst>
                                        <p:tav tm="0">
                                          <p:val>
                                            <p:strVal val="#ppt_x"/>
                                          </p:val>
                                        </p:tav>
                                        <p:tav tm="100000">
                                          <p:val>
                                            <p:strVal val="#ppt_x"/>
                                          </p:val>
                                        </p:tav>
                                      </p:tavLst>
                                    </p:anim>
                                    <p:anim calcmode="lin" valueType="num">
                                      <p:cBhvr>
                                        <p:cTn id="48" dur="1000" fill="hold"/>
                                        <p:tgtEl>
                                          <p:spTgt spid="14"/>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1000"/>
                                        <p:tgtEl>
                                          <p:spTgt spid="21"/>
                                        </p:tgtEl>
                                      </p:cBhvr>
                                    </p:animEffect>
                                    <p:anim calcmode="lin" valueType="num">
                                      <p:cBhvr>
                                        <p:cTn id="52" dur="1000" fill="hold"/>
                                        <p:tgtEl>
                                          <p:spTgt spid="21"/>
                                        </p:tgtEl>
                                        <p:attrNameLst>
                                          <p:attrName>ppt_x</p:attrName>
                                        </p:attrNameLst>
                                      </p:cBhvr>
                                      <p:tavLst>
                                        <p:tav tm="0">
                                          <p:val>
                                            <p:strVal val="#ppt_x"/>
                                          </p:val>
                                        </p:tav>
                                        <p:tav tm="100000">
                                          <p:val>
                                            <p:strVal val="#ppt_x"/>
                                          </p:val>
                                        </p:tav>
                                      </p:tavLst>
                                    </p:anim>
                                    <p:anim calcmode="lin" valueType="num">
                                      <p:cBhvr>
                                        <p:cTn id="5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1000"/>
                                        <p:tgtEl>
                                          <p:spTgt spid="23"/>
                                        </p:tgtEl>
                                      </p:cBhvr>
                                    </p:animEffect>
                                    <p:anim calcmode="lin" valueType="num">
                                      <p:cBhvr>
                                        <p:cTn id="59" dur="1000" fill="hold"/>
                                        <p:tgtEl>
                                          <p:spTgt spid="23"/>
                                        </p:tgtEl>
                                        <p:attrNameLst>
                                          <p:attrName>ppt_x</p:attrName>
                                        </p:attrNameLst>
                                      </p:cBhvr>
                                      <p:tavLst>
                                        <p:tav tm="0">
                                          <p:val>
                                            <p:strVal val="#ppt_x"/>
                                          </p:val>
                                        </p:tav>
                                        <p:tav tm="100000">
                                          <p:val>
                                            <p:strVal val="#ppt_x"/>
                                          </p:val>
                                        </p:tav>
                                      </p:tavLst>
                                    </p:anim>
                                    <p:anim calcmode="lin" valueType="num">
                                      <p:cBhvr>
                                        <p:cTn id="60" dur="1000" fill="hold"/>
                                        <p:tgtEl>
                                          <p:spTgt spid="23"/>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1000"/>
                                        <p:tgtEl>
                                          <p:spTgt spid="24"/>
                                        </p:tgtEl>
                                      </p:cBhvr>
                                    </p:animEffect>
                                    <p:anim calcmode="lin" valueType="num">
                                      <p:cBhvr>
                                        <p:cTn id="64" dur="1000" fill="hold"/>
                                        <p:tgtEl>
                                          <p:spTgt spid="24"/>
                                        </p:tgtEl>
                                        <p:attrNameLst>
                                          <p:attrName>ppt_x</p:attrName>
                                        </p:attrNameLst>
                                      </p:cBhvr>
                                      <p:tavLst>
                                        <p:tav tm="0">
                                          <p:val>
                                            <p:strVal val="#ppt_x"/>
                                          </p:val>
                                        </p:tav>
                                        <p:tav tm="100000">
                                          <p:val>
                                            <p:strVal val="#ppt_x"/>
                                          </p:val>
                                        </p:tav>
                                      </p:tavLst>
                                    </p:anim>
                                    <p:anim calcmode="lin" valueType="num">
                                      <p:cBhvr>
                                        <p:cTn id="65" dur="1000" fill="hold"/>
                                        <p:tgtEl>
                                          <p:spTgt spid="24"/>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000"/>
                                        <p:tgtEl>
                                          <p:spTgt spid="27"/>
                                        </p:tgtEl>
                                      </p:cBhvr>
                                    </p:animEffect>
                                    <p:anim calcmode="lin" valueType="num">
                                      <p:cBhvr>
                                        <p:cTn id="69" dur="1000" fill="hold"/>
                                        <p:tgtEl>
                                          <p:spTgt spid="27"/>
                                        </p:tgtEl>
                                        <p:attrNameLst>
                                          <p:attrName>ppt_x</p:attrName>
                                        </p:attrNameLst>
                                      </p:cBhvr>
                                      <p:tavLst>
                                        <p:tav tm="0">
                                          <p:val>
                                            <p:strVal val="#ppt_x"/>
                                          </p:val>
                                        </p:tav>
                                        <p:tav tm="100000">
                                          <p:val>
                                            <p:strVal val="#ppt_x"/>
                                          </p:val>
                                        </p:tav>
                                      </p:tavLst>
                                    </p:anim>
                                    <p:anim calcmode="lin" valueType="num">
                                      <p:cBhvr>
                                        <p:cTn id="7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40"/>
                                        </p:tgtEl>
                                        <p:attrNameLst>
                                          <p:attrName>style.visibility</p:attrName>
                                        </p:attrNameLst>
                                      </p:cBhvr>
                                      <p:to>
                                        <p:strVal val="visible"/>
                                      </p:to>
                                    </p:set>
                                    <p:animEffect transition="in" filter="fade">
                                      <p:cBhvr>
                                        <p:cTn id="75" dur="1000"/>
                                        <p:tgtEl>
                                          <p:spTgt spid="40"/>
                                        </p:tgtEl>
                                      </p:cBhvr>
                                    </p:animEffect>
                                    <p:anim calcmode="lin" valueType="num">
                                      <p:cBhvr>
                                        <p:cTn id="76" dur="1000" fill="hold"/>
                                        <p:tgtEl>
                                          <p:spTgt spid="40"/>
                                        </p:tgtEl>
                                        <p:attrNameLst>
                                          <p:attrName>ppt_x</p:attrName>
                                        </p:attrNameLst>
                                      </p:cBhvr>
                                      <p:tavLst>
                                        <p:tav tm="0">
                                          <p:val>
                                            <p:strVal val="#ppt_x"/>
                                          </p:val>
                                        </p:tav>
                                        <p:tav tm="100000">
                                          <p:val>
                                            <p:strVal val="#ppt_x"/>
                                          </p:val>
                                        </p:tav>
                                      </p:tavLst>
                                    </p:anim>
                                    <p:anim calcmode="lin" valueType="num">
                                      <p:cBhvr>
                                        <p:cTn id="77" dur="1000" fill="hold"/>
                                        <p:tgtEl>
                                          <p:spTgt spid="40"/>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fade">
                                      <p:cBhvr>
                                        <p:cTn id="80" dur="1000"/>
                                        <p:tgtEl>
                                          <p:spTgt spid="46"/>
                                        </p:tgtEl>
                                      </p:cBhvr>
                                    </p:animEffect>
                                    <p:anim calcmode="lin" valueType="num">
                                      <p:cBhvr>
                                        <p:cTn id="81" dur="1000" fill="hold"/>
                                        <p:tgtEl>
                                          <p:spTgt spid="46"/>
                                        </p:tgtEl>
                                        <p:attrNameLst>
                                          <p:attrName>ppt_x</p:attrName>
                                        </p:attrNameLst>
                                      </p:cBhvr>
                                      <p:tavLst>
                                        <p:tav tm="0">
                                          <p:val>
                                            <p:strVal val="#ppt_x"/>
                                          </p:val>
                                        </p:tav>
                                        <p:tav tm="100000">
                                          <p:val>
                                            <p:strVal val="#ppt_x"/>
                                          </p:val>
                                        </p:tav>
                                      </p:tavLst>
                                    </p:anim>
                                    <p:anim calcmode="lin" valueType="num">
                                      <p:cBhvr>
                                        <p:cTn id="82" dur="1000" fill="hold"/>
                                        <p:tgtEl>
                                          <p:spTgt spid="46"/>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fade">
                                      <p:cBhvr>
                                        <p:cTn id="85" dur="1000"/>
                                        <p:tgtEl>
                                          <p:spTgt spid="54"/>
                                        </p:tgtEl>
                                      </p:cBhvr>
                                    </p:animEffect>
                                    <p:anim calcmode="lin" valueType="num">
                                      <p:cBhvr>
                                        <p:cTn id="86" dur="1000" fill="hold"/>
                                        <p:tgtEl>
                                          <p:spTgt spid="54"/>
                                        </p:tgtEl>
                                        <p:attrNameLst>
                                          <p:attrName>ppt_x</p:attrName>
                                        </p:attrNameLst>
                                      </p:cBhvr>
                                      <p:tavLst>
                                        <p:tav tm="0">
                                          <p:val>
                                            <p:strVal val="#ppt_x"/>
                                          </p:val>
                                        </p:tav>
                                        <p:tav tm="100000">
                                          <p:val>
                                            <p:strVal val="#ppt_x"/>
                                          </p:val>
                                        </p:tav>
                                      </p:tavLst>
                                    </p:anim>
                                    <p:anim calcmode="lin" valueType="num">
                                      <p:cBhvr>
                                        <p:cTn id="87"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55"/>
                                        </p:tgtEl>
                                        <p:attrNameLst>
                                          <p:attrName>style.visibility</p:attrName>
                                        </p:attrNameLst>
                                      </p:cBhvr>
                                      <p:to>
                                        <p:strVal val="visible"/>
                                      </p:to>
                                    </p:set>
                                    <p:animEffect transition="in" filter="fade">
                                      <p:cBhvr>
                                        <p:cTn id="92" dur="1000"/>
                                        <p:tgtEl>
                                          <p:spTgt spid="55"/>
                                        </p:tgtEl>
                                      </p:cBhvr>
                                    </p:animEffect>
                                    <p:anim calcmode="lin" valueType="num">
                                      <p:cBhvr>
                                        <p:cTn id="93" dur="1000" fill="hold"/>
                                        <p:tgtEl>
                                          <p:spTgt spid="55"/>
                                        </p:tgtEl>
                                        <p:attrNameLst>
                                          <p:attrName>ppt_x</p:attrName>
                                        </p:attrNameLst>
                                      </p:cBhvr>
                                      <p:tavLst>
                                        <p:tav tm="0">
                                          <p:val>
                                            <p:strVal val="#ppt_x"/>
                                          </p:val>
                                        </p:tav>
                                        <p:tav tm="100000">
                                          <p:val>
                                            <p:strVal val="#ppt_x"/>
                                          </p:val>
                                        </p:tav>
                                      </p:tavLst>
                                    </p:anim>
                                    <p:anim calcmode="lin" valueType="num">
                                      <p:cBhvr>
                                        <p:cTn id="94" dur="1000" fill="hold"/>
                                        <p:tgtEl>
                                          <p:spTgt spid="55"/>
                                        </p:tgtEl>
                                        <p:attrNameLst>
                                          <p:attrName>ppt_y</p:attrName>
                                        </p:attrNameLst>
                                      </p:cBhvr>
                                      <p:tavLst>
                                        <p:tav tm="0">
                                          <p:val>
                                            <p:strVal val="#ppt_y+.1"/>
                                          </p:val>
                                        </p:tav>
                                        <p:tav tm="100000">
                                          <p:val>
                                            <p:strVal val="#ppt_y"/>
                                          </p:val>
                                        </p:tav>
                                      </p:tavLst>
                                    </p:anim>
                                  </p:childTnLst>
                                </p:cTn>
                              </p:par>
                              <p:par>
                                <p:cTn id="95" presetID="42" presetClass="entr" presetSubtype="0" fill="hold" nodeType="withEffect">
                                  <p:stCondLst>
                                    <p:cond delay="0"/>
                                  </p:stCondLst>
                                  <p:childTnLst>
                                    <p:set>
                                      <p:cBhvr>
                                        <p:cTn id="96" dur="1" fill="hold">
                                          <p:stCondLst>
                                            <p:cond delay="0"/>
                                          </p:stCondLst>
                                        </p:cTn>
                                        <p:tgtEl>
                                          <p:spTgt spid="49"/>
                                        </p:tgtEl>
                                        <p:attrNameLst>
                                          <p:attrName>style.visibility</p:attrName>
                                        </p:attrNameLst>
                                      </p:cBhvr>
                                      <p:to>
                                        <p:strVal val="visible"/>
                                      </p:to>
                                    </p:set>
                                    <p:animEffect transition="in" filter="fade">
                                      <p:cBhvr>
                                        <p:cTn id="97" dur="1000"/>
                                        <p:tgtEl>
                                          <p:spTgt spid="49"/>
                                        </p:tgtEl>
                                      </p:cBhvr>
                                    </p:animEffect>
                                    <p:anim calcmode="lin" valueType="num">
                                      <p:cBhvr>
                                        <p:cTn id="98" dur="1000" fill="hold"/>
                                        <p:tgtEl>
                                          <p:spTgt spid="49"/>
                                        </p:tgtEl>
                                        <p:attrNameLst>
                                          <p:attrName>ppt_x</p:attrName>
                                        </p:attrNameLst>
                                      </p:cBhvr>
                                      <p:tavLst>
                                        <p:tav tm="0">
                                          <p:val>
                                            <p:strVal val="#ppt_x"/>
                                          </p:val>
                                        </p:tav>
                                        <p:tav tm="100000">
                                          <p:val>
                                            <p:strVal val="#ppt_x"/>
                                          </p:val>
                                        </p:tav>
                                      </p:tavLst>
                                    </p:anim>
                                    <p:anim calcmode="lin" valueType="num">
                                      <p:cBhvr>
                                        <p:cTn id="99" dur="1000" fill="hold"/>
                                        <p:tgtEl>
                                          <p:spTgt spid="4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41"/>
                                        </p:tgtEl>
                                        <p:attrNameLst>
                                          <p:attrName>style.visibility</p:attrName>
                                        </p:attrNameLst>
                                      </p:cBhvr>
                                      <p:to>
                                        <p:strVal val="visible"/>
                                      </p:to>
                                    </p:set>
                                    <p:animEffect transition="in" filter="fade">
                                      <p:cBhvr>
                                        <p:cTn id="102" dur="1000"/>
                                        <p:tgtEl>
                                          <p:spTgt spid="41"/>
                                        </p:tgtEl>
                                      </p:cBhvr>
                                    </p:animEffect>
                                    <p:anim calcmode="lin" valueType="num">
                                      <p:cBhvr>
                                        <p:cTn id="103" dur="1000" fill="hold"/>
                                        <p:tgtEl>
                                          <p:spTgt spid="41"/>
                                        </p:tgtEl>
                                        <p:attrNameLst>
                                          <p:attrName>ppt_x</p:attrName>
                                        </p:attrNameLst>
                                      </p:cBhvr>
                                      <p:tavLst>
                                        <p:tav tm="0">
                                          <p:val>
                                            <p:strVal val="#ppt_x"/>
                                          </p:val>
                                        </p:tav>
                                        <p:tav tm="100000">
                                          <p:val>
                                            <p:strVal val="#ppt_x"/>
                                          </p:val>
                                        </p:tav>
                                      </p:tavLst>
                                    </p:anim>
                                    <p:anim calcmode="lin" valueType="num">
                                      <p:cBhvr>
                                        <p:cTn id="104"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P spid="17" grpId="0" animBg="1"/>
      <p:bldP spid="22" grpId="0"/>
      <p:bldP spid="13" grpId="0" animBg="1"/>
      <p:bldP spid="21" grpId="0"/>
      <p:bldP spid="23" grpId="0" animBg="1"/>
      <p:bldP spid="27" grpId="0"/>
      <p:bldP spid="40" grpId="0" animBg="1"/>
      <p:bldP spid="41" grpId="0" animBg="1"/>
      <p:bldP spid="54" grpId="0"/>
      <p:bldP spid="5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6831" y="111922"/>
            <a:ext cx="8229600" cy="1143000"/>
          </a:xfrm>
        </p:spPr>
        <p:txBody>
          <a:bodyPr/>
          <a:lstStyle/>
          <a:p>
            <a:pPr algn="l"/>
            <a:r>
              <a:rPr lang="es-MX" dirty="0"/>
              <a:t>Ronda 6. Retiro Total de un Participante.</a:t>
            </a:r>
            <a:br>
              <a:rPr lang="es-MX" dirty="0"/>
            </a:br>
            <a:endParaRPr lang="es-MX" dirty="0"/>
          </a:p>
        </p:txBody>
      </p:sp>
      <p:sp>
        <p:nvSpPr>
          <p:cNvPr id="5" name="Marcador de número de diapositiva 4"/>
          <p:cNvSpPr>
            <a:spLocks noGrp="1"/>
          </p:cNvSpPr>
          <p:nvPr>
            <p:ph type="sldNum" sz="quarter" idx="12"/>
          </p:nvPr>
        </p:nvSpPr>
        <p:spPr/>
        <p:txBody>
          <a:bodyPr/>
          <a:lstStyle/>
          <a:p>
            <a:fld id="{57C12FCB-B849-4848-A682-BC4D64F60B9F}" type="slidenum">
              <a:rPr lang="es-MX" smtClean="0">
                <a:solidFill>
                  <a:prstClr val="black">
                    <a:tint val="75000"/>
                  </a:prstClr>
                </a:solidFill>
              </a:rPr>
              <a:pPr/>
              <a:t>7</a:t>
            </a:fld>
            <a:endParaRPr lang="es-MX" dirty="0">
              <a:solidFill>
                <a:prstClr val="black">
                  <a:tint val="75000"/>
                </a:prstClr>
              </a:solidFill>
            </a:endParaRPr>
          </a:p>
        </p:txBody>
      </p:sp>
      <p:sp>
        <p:nvSpPr>
          <p:cNvPr id="6" name="Rectángulo 5"/>
          <p:cNvSpPr/>
          <p:nvPr/>
        </p:nvSpPr>
        <p:spPr>
          <a:xfrm>
            <a:off x="87696" y="3684535"/>
            <a:ext cx="4750568" cy="3293209"/>
          </a:xfrm>
          <a:prstGeom prst="rect">
            <a:avLst/>
          </a:prstGeom>
        </p:spPr>
        <p:txBody>
          <a:bodyPr wrap="square">
            <a:spAutoFit/>
          </a:bodyPr>
          <a:lstStyle/>
          <a:p>
            <a:pPr algn="just"/>
            <a:r>
              <a:rPr lang="es-MX" sz="1300" b="1" dirty="0">
                <a:solidFill>
                  <a:schemeClr val="tx2">
                    <a:lumMod val="75000"/>
                  </a:schemeClr>
                </a:solidFill>
              </a:rPr>
              <a:t>Resumen de ofertas recibidas: </a:t>
            </a:r>
          </a:p>
          <a:p>
            <a:pPr algn="just"/>
            <a:r>
              <a:rPr lang="es-MX" sz="1300" dirty="0"/>
              <a:t>• El Participante </a:t>
            </a:r>
            <a:r>
              <a:rPr lang="es-MX" sz="1300" b="1" dirty="0">
                <a:solidFill>
                  <a:srgbClr val="FFC000"/>
                </a:solidFill>
              </a:rPr>
              <a:t>A</a:t>
            </a:r>
            <a:r>
              <a:rPr lang="es-MX" sz="1300" dirty="0"/>
              <a:t> </a:t>
            </a:r>
            <a:r>
              <a:rPr lang="es-MX" sz="1300" b="1" dirty="0">
                <a:solidFill>
                  <a:srgbClr val="FFC000"/>
                </a:solidFill>
              </a:rPr>
              <a:t>retira</a:t>
            </a:r>
            <a:r>
              <a:rPr lang="es-MX" sz="1300" dirty="0"/>
              <a:t> un Bloque </a:t>
            </a:r>
            <a:r>
              <a:rPr lang="es-MX" sz="1300" b="1" dirty="0">
                <a:solidFill>
                  <a:srgbClr val="FFC000"/>
                </a:solidFill>
              </a:rPr>
              <a:t>FDD </a:t>
            </a:r>
            <a:r>
              <a:rPr lang="es-MX" sz="1300" dirty="0"/>
              <a:t>a 395 y no utiliza su punto de elegibilidad adicional.</a:t>
            </a:r>
          </a:p>
          <a:p>
            <a:pPr algn="just"/>
            <a:r>
              <a:rPr lang="es-MX" sz="1300" dirty="0"/>
              <a:t>• El Participante </a:t>
            </a:r>
            <a:r>
              <a:rPr lang="es-MX" sz="1300" b="1" dirty="0">
                <a:solidFill>
                  <a:srgbClr val="00B0F0"/>
                </a:solidFill>
              </a:rPr>
              <a:t>B retira dos</a:t>
            </a:r>
            <a:r>
              <a:rPr lang="es-MX" sz="1300" dirty="0"/>
              <a:t> Bloques </a:t>
            </a:r>
            <a:r>
              <a:rPr lang="es-MX" sz="1300" b="1" dirty="0">
                <a:solidFill>
                  <a:srgbClr val="00B0F0"/>
                </a:solidFill>
              </a:rPr>
              <a:t>FDD</a:t>
            </a:r>
            <a:r>
              <a:rPr lang="es-MX" sz="1300" dirty="0"/>
              <a:t> a 396.</a:t>
            </a:r>
          </a:p>
          <a:p>
            <a:pPr algn="just"/>
            <a:r>
              <a:rPr lang="es-MX" sz="1300" dirty="0"/>
              <a:t>• El Participante </a:t>
            </a:r>
            <a:r>
              <a:rPr lang="es-MX" sz="1300" b="1" dirty="0">
                <a:solidFill>
                  <a:schemeClr val="accent6">
                    <a:lumMod val="75000"/>
                  </a:schemeClr>
                </a:solidFill>
              </a:rPr>
              <a:t>C retira tres Bloques FDD</a:t>
            </a:r>
            <a:r>
              <a:rPr lang="es-MX" sz="1300" dirty="0"/>
              <a:t> a 397.</a:t>
            </a:r>
          </a:p>
          <a:p>
            <a:pPr algn="just"/>
            <a:r>
              <a:rPr lang="es-MX" sz="1300" b="1" dirty="0">
                <a:solidFill>
                  <a:schemeClr val="tx2">
                    <a:lumMod val="75000"/>
                  </a:schemeClr>
                </a:solidFill>
              </a:rPr>
              <a:t>Implicaciones: </a:t>
            </a:r>
            <a:endParaRPr lang="es-MX" sz="1300" dirty="0"/>
          </a:p>
          <a:p>
            <a:pPr marL="285750" indent="-285750" algn="just">
              <a:buFont typeface="Arial" panose="020B0604020202020204" pitchFamily="34" charset="0"/>
              <a:buChar char="•"/>
            </a:pPr>
            <a:r>
              <a:rPr lang="es-MX" sz="1300" dirty="0"/>
              <a:t>Dado que estas ofertas resultarían en demanda insuficiente para FDD:</a:t>
            </a:r>
          </a:p>
          <a:p>
            <a:pPr algn="just"/>
            <a:r>
              <a:rPr lang="es-MX" sz="1300" dirty="0"/>
              <a:t>	*</a:t>
            </a:r>
            <a:r>
              <a:rPr lang="es-MX" sz="1300" b="1" dirty="0">
                <a:solidFill>
                  <a:schemeClr val="accent6">
                    <a:lumMod val="75000"/>
                  </a:schemeClr>
                </a:solidFill>
              </a:rPr>
              <a:t>Dos de los Retiros </a:t>
            </a:r>
            <a:r>
              <a:rPr lang="es-MX" sz="1300" dirty="0"/>
              <a:t>del Participante </a:t>
            </a:r>
            <a:r>
              <a:rPr lang="es-MX" sz="1300" b="1" dirty="0">
                <a:solidFill>
                  <a:schemeClr val="accent6">
                    <a:lumMod val="75000"/>
                  </a:schemeClr>
                </a:solidFill>
              </a:rPr>
              <a:t>C </a:t>
            </a:r>
            <a:r>
              <a:rPr lang="es-MX" sz="1300" dirty="0"/>
              <a:t>en la categoría 	FDD </a:t>
            </a:r>
            <a:r>
              <a:rPr lang="es-MX" sz="1300" b="1" dirty="0">
                <a:solidFill>
                  <a:schemeClr val="accent6">
                    <a:lumMod val="75000"/>
                  </a:schemeClr>
                </a:solidFill>
              </a:rPr>
              <a:t>son Rechazados </a:t>
            </a:r>
            <a:r>
              <a:rPr lang="es-MX" sz="1300" dirty="0"/>
              <a:t>a 397; </a:t>
            </a:r>
            <a:r>
              <a:rPr lang="es-MX" sz="1300" b="1" dirty="0">
                <a:solidFill>
                  <a:schemeClr val="accent6">
                    <a:lumMod val="75000"/>
                  </a:schemeClr>
                </a:solidFill>
              </a:rPr>
              <a:t>el tercer Bloque retirado 	no se requiere, por lo que esta parte del 	Retiro es 	aceptada.</a:t>
            </a:r>
          </a:p>
          <a:p>
            <a:pPr algn="just"/>
            <a:r>
              <a:rPr lang="es-MX" sz="1300" dirty="0"/>
              <a:t>	*Los </a:t>
            </a:r>
            <a:r>
              <a:rPr lang="es-MX" sz="1300" b="1" dirty="0">
                <a:solidFill>
                  <a:srgbClr val="00B0F0"/>
                </a:solidFill>
              </a:rPr>
              <a:t>dos Retiros </a:t>
            </a:r>
            <a:r>
              <a:rPr lang="es-MX" sz="1300" dirty="0"/>
              <a:t>del Participante </a:t>
            </a:r>
            <a:r>
              <a:rPr lang="es-MX" sz="1300" b="1" dirty="0">
                <a:solidFill>
                  <a:srgbClr val="00B0F0"/>
                </a:solidFill>
              </a:rPr>
              <a:t>B</a:t>
            </a:r>
            <a:r>
              <a:rPr lang="es-MX" sz="1300" dirty="0"/>
              <a:t> en la categoría 	</a:t>
            </a:r>
            <a:r>
              <a:rPr lang="es-MX" sz="1300" b="1" dirty="0">
                <a:solidFill>
                  <a:srgbClr val="00B0F0"/>
                </a:solidFill>
              </a:rPr>
              <a:t>FDD</a:t>
            </a:r>
            <a:r>
              <a:rPr lang="es-MX" sz="1300" dirty="0"/>
              <a:t> (que fueron a un precio menor que los Retiros 	del Participante C) no se necesitan, así que </a:t>
            </a:r>
            <a:r>
              <a:rPr lang="es-MX" sz="1300" b="1" dirty="0">
                <a:solidFill>
                  <a:srgbClr val="00B0F0"/>
                </a:solidFill>
              </a:rPr>
              <a:t>son 	aceptados</a:t>
            </a:r>
            <a:r>
              <a:rPr lang="es-MX" sz="1300" dirty="0"/>
              <a:t>.</a:t>
            </a:r>
          </a:p>
        </p:txBody>
      </p:sp>
      <p:sp>
        <p:nvSpPr>
          <p:cNvPr id="7" name="Elipse 6" descr="PRESENTACION IFT 7" title="PRESENTACION IFT 7"/>
          <p:cNvSpPr/>
          <p:nvPr/>
        </p:nvSpPr>
        <p:spPr>
          <a:xfrm>
            <a:off x="7420709" y="2726889"/>
            <a:ext cx="656491" cy="258031"/>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0" name="Conector recto de flecha 9" descr="PRESENTACION IFT 7" title="PRESENTACION IFT 7"/>
          <p:cNvCxnSpPr>
            <a:endCxn id="11" idx="2"/>
          </p:cNvCxnSpPr>
          <p:nvPr/>
        </p:nvCxnSpPr>
        <p:spPr>
          <a:xfrm flipH="1" flipV="1">
            <a:off x="6807032" y="1731955"/>
            <a:ext cx="754356" cy="999098"/>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11" name="CuadroTexto 10"/>
          <p:cNvSpPr txBox="1"/>
          <p:nvPr/>
        </p:nvSpPr>
        <p:spPr>
          <a:xfrm>
            <a:off x="6006922" y="993291"/>
            <a:ext cx="1600219" cy="738664"/>
          </a:xfrm>
          <a:prstGeom prst="rect">
            <a:avLst/>
          </a:prstGeom>
          <a:noFill/>
        </p:spPr>
        <p:txBody>
          <a:bodyPr wrap="square" rtlCol="0">
            <a:spAutoFit/>
          </a:bodyPr>
          <a:lstStyle/>
          <a:p>
            <a:r>
              <a:rPr lang="es-MX" sz="1400" dirty="0"/>
              <a:t>2 = 4 de la ronda anterior - 1 Retiro aceptado - 1 PEA.</a:t>
            </a:r>
          </a:p>
        </p:txBody>
      </p:sp>
      <p:sp>
        <p:nvSpPr>
          <p:cNvPr id="17" name="Elipse 16" descr="PRESENTACION IFT 7" title="PRESENTACION IFT 7"/>
          <p:cNvSpPr/>
          <p:nvPr/>
        </p:nvSpPr>
        <p:spPr>
          <a:xfrm>
            <a:off x="8100648" y="2731047"/>
            <a:ext cx="679938" cy="253874"/>
          </a:xfrm>
          <a:prstGeom prst="ellipse">
            <a:avLst/>
          </a:prstGeom>
          <a:noFill/>
          <a:ln w="19050">
            <a:solidFill>
              <a:srgbClr val="FFC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9" name="Conector recto de flecha 18" descr="PRESENTACION IFT 7" title="PRESENTACION IFT 7"/>
          <p:cNvCxnSpPr/>
          <p:nvPr/>
        </p:nvCxnSpPr>
        <p:spPr>
          <a:xfrm flipH="1" flipV="1">
            <a:off x="8616464" y="1897658"/>
            <a:ext cx="23446" cy="831902"/>
          </a:xfrm>
          <a:prstGeom prst="straightConnector1">
            <a:avLst/>
          </a:prstGeom>
          <a:ln>
            <a:solidFill>
              <a:srgbClr val="FFC00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2" name="CuadroTexto 21"/>
          <p:cNvSpPr txBox="1"/>
          <p:nvPr/>
        </p:nvSpPr>
        <p:spPr>
          <a:xfrm>
            <a:off x="7686853" y="1379902"/>
            <a:ext cx="1349290" cy="523220"/>
          </a:xfrm>
          <a:prstGeom prst="rect">
            <a:avLst/>
          </a:prstGeom>
          <a:noFill/>
        </p:spPr>
        <p:txBody>
          <a:bodyPr wrap="square" rtlCol="0">
            <a:spAutoFit/>
          </a:bodyPr>
          <a:lstStyle/>
          <a:p>
            <a:r>
              <a:rPr lang="es-MX" sz="1400" dirty="0"/>
              <a:t>0 = 0 de la ronda anterior.</a:t>
            </a:r>
          </a:p>
        </p:txBody>
      </p:sp>
      <p:sp>
        <p:nvSpPr>
          <p:cNvPr id="13" name="Elipse 12" descr="PRESENTACION IFT 7" title="PRESENTACION IFT 7"/>
          <p:cNvSpPr/>
          <p:nvPr/>
        </p:nvSpPr>
        <p:spPr>
          <a:xfrm>
            <a:off x="7420709" y="2957077"/>
            <a:ext cx="656491" cy="251109"/>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14" name="Conector recto de flecha 13" descr="PRESENTACION IFT 7" title="PRESENTACION IFT 7"/>
          <p:cNvCxnSpPr/>
          <p:nvPr/>
        </p:nvCxnSpPr>
        <p:spPr>
          <a:xfrm flipH="1">
            <a:off x="5796786" y="3133353"/>
            <a:ext cx="1670816" cy="616327"/>
          </a:xfrm>
          <a:prstGeom prst="straightConnector1">
            <a:avLst/>
          </a:prstGeom>
          <a:ln>
            <a:solidFill>
              <a:srgbClr val="00B0F0"/>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21" name="CuadroTexto 20"/>
          <p:cNvSpPr txBox="1"/>
          <p:nvPr/>
        </p:nvSpPr>
        <p:spPr>
          <a:xfrm>
            <a:off x="4841631" y="3714130"/>
            <a:ext cx="1711569" cy="738664"/>
          </a:xfrm>
          <a:prstGeom prst="rect">
            <a:avLst/>
          </a:prstGeom>
          <a:noFill/>
          <a:ln w="19050">
            <a:noFill/>
          </a:ln>
        </p:spPr>
        <p:txBody>
          <a:bodyPr wrap="square" rtlCol="0">
            <a:spAutoFit/>
          </a:bodyPr>
          <a:lstStyle/>
          <a:p>
            <a:r>
              <a:rPr lang="es-MX" sz="1400" dirty="0"/>
              <a:t>0 = 2 de la ronda anterior - 2 Retiros aceptado.</a:t>
            </a:r>
          </a:p>
        </p:txBody>
      </p:sp>
      <p:sp>
        <p:nvSpPr>
          <p:cNvPr id="23" name="Elipse 22" descr="PRESENTACION IFT 7" title="PRESENTACION IFT 7"/>
          <p:cNvSpPr/>
          <p:nvPr/>
        </p:nvSpPr>
        <p:spPr>
          <a:xfrm>
            <a:off x="8147540" y="2957077"/>
            <a:ext cx="633046" cy="253874"/>
          </a:xfrm>
          <a:prstGeom prst="ellipse">
            <a:avLst/>
          </a:prstGeom>
          <a:noFill/>
          <a:ln w="19050">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24" name="Conector recto de flecha 23" descr="PRESENTACION IFT 7" title="PRESENTACION IFT 7"/>
          <p:cNvCxnSpPr/>
          <p:nvPr/>
        </p:nvCxnSpPr>
        <p:spPr>
          <a:xfrm>
            <a:off x="8250109" y="3075563"/>
            <a:ext cx="0" cy="684007"/>
          </a:xfrm>
          <a:prstGeom prst="straightConnector1">
            <a:avLst/>
          </a:prstGeom>
          <a:ln w="28575">
            <a:solidFill>
              <a:srgbClr val="00B0F0"/>
            </a:solidFill>
            <a:prstDash val="sysDash"/>
            <a:tailEnd type="triangle"/>
          </a:ln>
        </p:spPr>
        <p:style>
          <a:lnRef idx="1">
            <a:schemeClr val="accent5"/>
          </a:lnRef>
          <a:fillRef idx="0">
            <a:schemeClr val="accent5"/>
          </a:fillRef>
          <a:effectRef idx="0">
            <a:schemeClr val="accent5"/>
          </a:effectRef>
          <a:fontRef idx="minor">
            <a:schemeClr val="tx1"/>
          </a:fontRef>
        </p:style>
      </p:cxnSp>
      <p:sp>
        <p:nvSpPr>
          <p:cNvPr id="27" name="CuadroTexto 26"/>
          <p:cNvSpPr txBox="1"/>
          <p:nvPr/>
        </p:nvSpPr>
        <p:spPr>
          <a:xfrm>
            <a:off x="7265435" y="3720692"/>
            <a:ext cx="1456534" cy="523220"/>
          </a:xfrm>
          <a:prstGeom prst="rect">
            <a:avLst/>
          </a:prstGeom>
          <a:noFill/>
          <a:ln w="19050">
            <a:noFill/>
          </a:ln>
        </p:spPr>
        <p:txBody>
          <a:bodyPr wrap="square" rtlCol="0">
            <a:spAutoFit/>
          </a:bodyPr>
          <a:lstStyle/>
          <a:p>
            <a:r>
              <a:rPr lang="es-MX" sz="1400" dirty="0"/>
              <a:t>2 = 2 de la ronda anterior.</a:t>
            </a:r>
          </a:p>
        </p:txBody>
      </p:sp>
      <p:sp>
        <p:nvSpPr>
          <p:cNvPr id="40" name="Elipse 39" descr="PRESENTACION IFT 7" title="PRESENTACION IFT 7"/>
          <p:cNvSpPr/>
          <p:nvPr/>
        </p:nvSpPr>
        <p:spPr>
          <a:xfrm>
            <a:off x="7420709" y="3179352"/>
            <a:ext cx="656491"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sp>
        <p:nvSpPr>
          <p:cNvPr id="41" name="Elipse 40" descr="PRESENTACION IFT 7" title="PRESENTACION IFT 7"/>
          <p:cNvSpPr/>
          <p:nvPr/>
        </p:nvSpPr>
        <p:spPr>
          <a:xfrm>
            <a:off x="8124094" y="3179352"/>
            <a:ext cx="633046" cy="253874"/>
          </a:xfrm>
          <a:prstGeom prst="ellipse">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cxnSp>
        <p:nvCxnSpPr>
          <p:cNvPr id="46" name="Conector recto de flecha 45" descr="PRESENTACION IFT 7" title="PRESENTACION IFT 7"/>
          <p:cNvCxnSpPr/>
          <p:nvPr/>
        </p:nvCxnSpPr>
        <p:spPr>
          <a:xfrm flipH="1">
            <a:off x="6828692" y="3388151"/>
            <a:ext cx="592017" cy="1207444"/>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cxnSp>
        <p:nvCxnSpPr>
          <p:cNvPr id="49" name="Conector recto de flecha 48" descr="PRESENTACION IFT 7" title="PRESENTACION IFT 7"/>
          <p:cNvCxnSpPr>
            <a:stCxn id="41" idx="5"/>
          </p:cNvCxnSpPr>
          <p:nvPr/>
        </p:nvCxnSpPr>
        <p:spPr>
          <a:xfrm>
            <a:off x="8664433" y="3396047"/>
            <a:ext cx="5829" cy="1242596"/>
          </a:xfrm>
          <a:prstGeom prst="straightConnector1">
            <a:avLst/>
          </a:prstGeom>
          <a:ln>
            <a:solidFill>
              <a:schemeClr val="accent6">
                <a:lumMod val="75000"/>
              </a:schemeClr>
            </a:solidFill>
            <a:prstDash val="sysDash"/>
            <a:tailEnd type="triangle"/>
          </a:ln>
        </p:spPr>
        <p:style>
          <a:lnRef idx="2">
            <a:schemeClr val="accent3"/>
          </a:lnRef>
          <a:fillRef idx="0">
            <a:schemeClr val="accent3"/>
          </a:fillRef>
          <a:effectRef idx="1">
            <a:schemeClr val="accent3"/>
          </a:effectRef>
          <a:fontRef idx="minor">
            <a:schemeClr val="tx1"/>
          </a:fontRef>
        </p:style>
      </p:cxnSp>
      <p:sp>
        <p:nvSpPr>
          <p:cNvPr id="54" name="CuadroTexto 53"/>
          <p:cNvSpPr txBox="1"/>
          <p:nvPr/>
        </p:nvSpPr>
        <p:spPr>
          <a:xfrm>
            <a:off x="5585837" y="4616432"/>
            <a:ext cx="1635041" cy="954107"/>
          </a:xfrm>
          <a:prstGeom prst="rect">
            <a:avLst/>
          </a:prstGeom>
          <a:noFill/>
          <a:ln w="19050">
            <a:noFill/>
          </a:ln>
        </p:spPr>
        <p:txBody>
          <a:bodyPr wrap="square" rtlCol="0">
            <a:spAutoFit/>
          </a:bodyPr>
          <a:lstStyle/>
          <a:p>
            <a:r>
              <a:rPr lang="es-MX" sz="1400" dirty="0"/>
              <a:t>2 = 3 de la  ronda anterior - 1 Retiro aceptado + 0 Retiros Rechazados. </a:t>
            </a:r>
          </a:p>
        </p:txBody>
      </p:sp>
      <p:sp>
        <p:nvSpPr>
          <p:cNvPr id="55" name="CuadroTexto 54"/>
          <p:cNvSpPr txBox="1"/>
          <p:nvPr/>
        </p:nvSpPr>
        <p:spPr>
          <a:xfrm>
            <a:off x="7789987" y="4670917"/>
            <a:ext cx="1301260" cy="523220"/>
          </a:xfrm>
          <a:prstGeom prst="rect">
            <a:avLst/>
          </a:prstGeom>
          <a:noFill/>
          <a:ln w="19050">
            <a:noFill/>
          </a:ln>
        </p:spPr>
        <p:txBody>
          <a:bodyPr wrap="square" rtlCol="0">
            <a:spAutoFit/>
          </a:bodyPr>
          <a:lstStyle/>
          <a:p>
            <a:r>
              <a:rPr lang="es-MX" sz="1400" dirty="0"/>
              <a:t>0 = 0 de la ronda anterior.</a:t>
            </a:r>
          </a:p>
        </p:txBody>
      </p:sp>
      <p:graphicFrame>
        <p:nvGraphicFramePr>
          <p:cNvPr id="3" name="Tabla 2" descr="PRESENTACION IFT 7" title="PRESENTACION IFT 7"/>
          <p:cNvGraphicFramePr>
            <a:graphicFrameLocks noGrp="1"/>
          </p:cNvGraphicFramePr>
          <p:nvPr>
            <p:extLst>
              <p:ext uri="{D42A27DB-BD31-4B8C-83A1-F6EECF244321}">
                <p14:modId xmlns:p14="http://schemas.microsoft.com/office/powerpoint/2010/main" val="2826658353"/>
              </p:ext>
            </p:extLst>
          </p:nvPr>
        </p:nvGraphicFramePr>
        <p:xfrm>
          <a:off x="515198" y="1255075"/>
          <a:ext cx="3124200" cy="445770"/>
        </p:xfrm>
        <a:graphic>
          <a:graphicData uri="http://schemas.openxmlformats.org/drawingml/2006/table">
            <a:tbl>
              <a:tblPr firstRow="1">
                <a:tableStyleId>{69C7853C-536D-4A76-A0AE-DD22124D55A5}</a:tableStyleId>
              </a:tblPr>
              <a:tblGrid>
                <a:gridCol w="1867394">
                  <a:extLst>
                    <a:ext uri="{9D8B030D-6E8A-4147-A177-3AD203B41FA5}">
                      <a16:colId xmlns="" xmlns:a16="http://schemas.microsoft.com/office/drawing/2014/main" val="20000"/>
                    </a:ext>
                  </a:extLst>
                </a:gridCol>
                <a:gridCol w="520954">
                  <a:extLst>
                    <a:ext uri="{9D8B030D-6E8A-4147-A177-3AD203B41FA5}">
                      <a16:colId xmlns="" xmlns:a16="http://schemas.microsoft.com/office/drawing/2014/main" val="20001"/>
                    </a:ext>
                  </a:extLst>
                </a:gridCol>
                <a:gridCol w="735852">
                  <a:extLst>
                    <a:ext uri="{9D8B030D-6E8A-4147-A177-3AD203B41FA5}">
                      <a16:colId xmlns="" xmlns:a16="http://schemas.microsoft.com/office/drawing/2014/main" val="20002"/>
                    </a:ext>
                  </a:extLst>
                </a:gridCol>
              </a:tblGrid>
              <a:tr h="190500">
                <a:tc>
                  <a:txBody>
                    <a:bodyPr/>
                    <a:lstStyle/>
                    <a:p>
                      <a:pPr algn="l" fontAlgn="b"/>
                      <a:endParaRPr lang="es-MX"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FDD</a:t>
                      </a:r>
                      <a:endParaRPr lang="es-MX"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a:effectLst/>
                        </a:rPr>
                        <a:t>TDD</a:t>
                      </a:r>
                      <a:endParaRPr lang="es-MX"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pt-BR" sz="1400" u="none" strike="noStrike" dirty="0" err="1">
                          <a:effectLst/>
                        </a:rPr>
                        <a:t>Precio</a:t>
                      </a:r>
                      <a:r>
                        <a:rPr lang="pt-BR" sz="1400" u="none" strike="noStrike" dirty="0">
                          <a:effectLst/>
                        </a:rPr>
                        <a:t> de </a:t>
                      </a:r>
                      <a:r>
                        <a:rPr lang="pt-BR" sz="1400" u="none" strike="noStrike" dirty="0" err="1">
                          <a:effectLst/>
                        </a:rPr>
                        <a:t>Reloj</a:t>
                      </a:r>
                      <a:r>
                        <a:rPr lang="pt-BR" sz="1400" u="none" strike="noStrike" dirty="0">
                          <a:effectLst/>
                        </a:rPr>
                        <a:t> - Ronda 5</a:t>
                      </a:r>
                      <a:endParaRPr lang="pt-B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dirty="0">
                          <a:effectLst/>
                        </a:rPr>
                        <a:t>400</a:t>
                      </a:r>
                      <a:endParaRPr lang="es-MX"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MX" sz="1400" u="none" strike="noStrike" dirty="0">
                          <a:effectLst/>
                        </a:rPr>
                        <a:t>380</a:t>
                      </a:r>
                      <a:endParaRPr lang="es-MX"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0001"/>
                  </a:ext>
                </a:extLst>
              </a:tr>
            </a:tbl>
          </a:graphicData>
        </a:graphic>
      </p:graphicFrame>
      <p:sp>
        <p:nvSpPr>
          <p:cNvPr id="26" name="CuadroTexto 25"/>
          <p:cNvSpPr txBox="1"/>
          <p:nvPr/>
        </p:nvSpPr>
        <p:spPr>
          <a:xfrm>
            <a:off x="3731949" y="1131452"/>
            <a:ext cx="2242201" cy="954107"/>
          </a:xfrm>
          <a:prstGeom prst="rect">
            <a:avLst/>
          </a:prstGeom>
          <a:noFill/>
        </p:spPr>
        <p:txBody>
          <a:bodyPr wrap="square" rtlCol="0">
            <a:spAutoFit/>
          </a:bodyPr>
          <a:lstStyle/>
          <a:p>
            <a:r>
              <a:rPr lang="es-MX" sz="1400" dirty="0"/>
              <a:t>Precio de salida del Retiro es igual al precio de ronda anterior (390) y Precio de la ronda actual (400).</a:t>
            </a:r>
          </a:p>
        </p:txBody>
      </p:sp>
      <p:cxnSp>
        <p:nvCxnSpPr>
          <p:cNvPr id="28" name="Conector recto 27" descr="PRESENTACION IFT 7" title="PRESENTACION IFT 7"/>
          <p:cNvCxnSpPr/>
          <p:nvPr/>
        </p:nvCxnSpPr>
        <p:spPr>
          <a:xfrm flipV="1">
            <a:off x="4129548" y="1985631"/>
            <a:ext cx="457200" cy="44785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9" name="Conector recto 28" descr="PRESENTACION IFT 7" title="PRESENTACION IFT 7"/>
          <p:cNvCxnSpPr/>
          <p:nvPr/>
        </p:nvCxnSpPr>
        <p:spPr>
          <a:xfrm>
            <a:off x="4585303" y="2004476"/>
            <a:ext cx="438969" cy="36690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 name="Rectángulo 3"/>
          <p:cNvSpPr/>
          <p:nvPr/>
        </p:nvSpPr>
        <p:spPr>
          <a:xfrm>
            <a:off x="6304434" y="5842337"/>
            <a:ext cx="2889040" cy="1015663"/>
          </a:xfrm>
          <a:prstGeom prst="rect">
            <a:avLst/>
          </a:prstGeom>
        </p:spPr>
        <p:txBody>
          <a:bodyPr wrap="square">
            <a:spAutoFit/>
          </a:bodyPr>
          <a:lstStyle/>
          <a:p>
            <a:pPr algn="just"/>
            <a:r>
              <a:rPr lang="es-MX" sz="1200" b="1" u="sng" dirty="0"/>
              <a:t>El Procedimiento de Presentación de Ofertas termina dado que no hay exceso de demanda en ninguna categoría.</a:t>
            </a:r>
          </a:p>
          <a:p>
            <a:pPr algn="just"/>
            <a:endParaRPr lang="es-MX" sz="1200" b="1" u="sng" dirty="0"/>
          </a:p>
          <a:p>
            <a:pPr algn="just"/>
            <a:r>
              <a:rPr lang="es-MX" sz="1200" b="1" u="sng" dirty="0"/>
              <a:t>No se permiten más ofertas.</a:t>
            </a:r>
            <a:r>
              <a:rPr lang="es-MX" sz="1200" b="1" u="sng" dirty="0">
                <a:solidFill>
                  <a:srgbClr val="FFC000"/>
                </a:solidFill>
              </a:rPr>
              <a:t>.</a:t>
            </a:r>
          </a:p>
        </p:txBody>
      </p:sp>
      <p:graphicFrame>
        <p:nvGraphicFramePr>
          <p:cNvPr id="9" name="Tabla 8" descr="PRESENTACION IFT 7" title="PRESENTACION IFT 7"/>
          <p:cNvGraphicFramePr>
            <a:graphicFrameLocks noGrp="1"/>
          </p:cNvGraphicFramePr>
          <p:nvPr>
            <p:extLst>
              <p:ext uri="{D42A27DB-BD31-4B8C-83A1-F6EECF244321}">
                <p14:modId xmlns:p14="http://schemas.microsoft.com/office/powerpoint/2010/main" val="1388004978"/>
              </p:ext>
            </p:extLst>
          </p:nvPr>
        </p:nvGraphicFramePr>
        <p:xfrm>
          <a:off x="245662" y="2017677"/>
          <a:ext cx="8535350" cy="1653657"/>
        </p:xfrm>
        <a:graphic>
          <a:graphicData uri="http://schemas.openxmlformats.org/drawingml/2006/table">
            <a:tbl>
              <a:tblPr firstRow="1"/>
              <a:tblGrid>
                <a:gridCol w="1721501">
                  <a:extLst>
                    <a:ext uri="{9D8B030D-6E8A-4147-A177-3AD203B41FA5}">
                      <a16:colId xmlns="" xmlns:a16="http://schemas.microsoft.com/office/drawing/2014/main" val="20000"/>
                    </a:ext>
                  </a:extLst>
                </a:gridCol>
                <a:gridCol w="865904">
                  <a:extLst>
                    <a:ext uri="{9D8B030D-6E8A-4147-A177-3AD203B41FA5}">
                      <a16:colId xmlns="" xmlns:a16="http://schemas.microsoft.com/office/drawing/2014/main" val="20001"/>
                    </a:ext>
                  </a:extLst>
                </a:gridCol>
                <a:gridCol w="793746">
                  <a:extLst>
                    <a:ext uri="{9D8B030D-6E8A-4147-A177-3AD203B41FA5}">
                      <a16:colId xmlns="" xmlns:a16="http://schemas.microsoft.com/office/drawing/2014/main" val="20002"/>
                    </a:ext>
                  </a:extLst>
                </a:gridCol>
                <a:gridCol w="329869">
                  <a:extLst>
                    <a:ext uri="{9D8B030D-6E8A-4147-A177-3AD203B41FA5}">
                      <a16:colId xmlns="" xmlns:a16="http://schemas.microsoft.com/office/drawing/2014/main" val="20003"/>
                    </a:ext>
                  </a:extLst>
                </a:gridCol>
                <a:gridCol w="711279">
                  <a:extLst>
                    <a:ext uri="{9D8B030D-6E8A-4147-A177-3AD203B41FA5}">
                      <a16:colId xmlns="" xmlns:a16="http://schemas.microsoft.com/office/drawing/2014/main" val="20004"/>
                    </a:ext>
                  </a:extLst>
                </a:gridCol>
                <a:gridCol w="711279">
                  <a:extLst>
                    <a:ext uri="{9D8B030D-6E8A-4147-A177-3AD203B41FA5}">
                      <a16:colId xmlns="" xmlns:a16="http://schemas.microsoft.com/office/drawing/2014/main" val="20005"/>
                    </a:ext>
                  </a:extLst>
                </a:gridCol>
                <a:gridCol w="329869">
                  <a:extLst>
                    <a:ext uri="{9D8B030D-6E8A-4147-A177-3AD203B41FA5}">
                      <a16:colId xmlns="" xmlns:a16="http://schemas.microsoft.com/office/drawing/2014/main" val="20006"/>
                    </a:ext>
                  </a:extLst>
                </a:gridCol>
                <a:gridCol w="711279">
                  <a:extLst>
                    <a:ext uri="{9D8B030D-6E8A-4147-A177-3AD203B41FA5}">
                      <a16:colId xmlns="" xmlns:a16="http://schemas.microsoft.com/office/drawing/2014/main" val="20007"/>
                    </a:ext>
                  </a:extLst>
                </a:gridCol>
                <a:gridCol w="711279">
                  <a:extLst>
                    <a:ext uri="{9D8B030D-6E8A-4147-A177-3AD203B41FA5}">
                      <a16:colId xmlns="" xmlns:a16="http://schemas.microsoft.com/office/drawing/2014/main" val="20008"/>
                    </a:ext>
                  </a:extLst>
                </a:gridCol>
                <a:gridCol w="329869">
                  <a:extLst>
                    <a:ext uri="{9D8B030D-6E8A-4147-A177-3AD203B41FA5}">
                      <a16:colId xmlns="" xmlns:a16="http://schemas.microsoft.com/office/drawing/2014/main" val="20009"/>
                    </a:ext>
                  </a:extLst>
                </a:gridCol>
                <a:gridCol w="659738">
                  <a:extLst>
                    <a:ext uri="{9D8B030D-6E8A-4147-A177-3AD203B41FA5}">
                      <a16:colId xmlns="" xmlns:a16="http://schemas.microsoft.com/office/drawing/2014/main" val="20010"/>
                    </a:ext>
                  </a:extLst>
                </a:gridCol>
                <a:gridCol w="659738">
                  <a:extLst>
                    <a:ext uri="{9D8B030D-6E8A-4147-A177-3AD203B41FA5}">
                      <a16:colId xmlns="" xmlns:a16="http://schemas.microsoft.com/office/drawing/2014/main" val="20011"/>
                    </a:ext>
                  </a:extLst>
                </a:gridCol>
              </a:tblGrid>
              <a:tr h="257214">
                <a:tc>
                  <a:txBody>
                    <a:bodyPr/>
                    <a:lstStyle/>
                    <a:p>
                      <a:pPr algn="l"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Ofertas al Precio de Reloj</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Retiro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a:solidFill>
                            <a:srgbClr val="000000"/>
                          </a:solidFill>
                          <a:effectLst/>
                          <a:latin typeface="Calibri" panose="020F0502020204030204" pitchFamily="34" charset="0"/>
                        </a:rPr>
                        <a:t>Cambio</a:t>
                      </a:r>
                    </a:p>
                  </a:txBody>
                  <a:tcPr marL="9525" marR="9525" marT="9525" marB="0" anchor="b">
                    <a:lnL>
                      <a:noFill/>
                    </a:lnL>
                    <a:lnR>
                      <a:noFill/>
                    </a:lnR>
                    <a:lnT>
                      <a:noFill/>
                    </a:lnT>
                    <a:lnB>
                      <a:noFill/>
                    </a:lnB>
                  </a:tcPr>
                </a:tc>
                <a:tc hMerge="1">
                  <a:txBody>
                    <a:bodyPr/>
                    <a:lstStyle/>
                    <a:p>
                      <a:endParaRPr lang="es-MX"/>
                    </a:p>
                  </a:txBody>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ctr" fontAlgn="b"/>
                      <a:r>
                        <a:rPr lang="es-MX" sz="1400" b="1" i="0" u="none" strike="noStrike" dirty="0">
                          <a:solidFill>
                            <a:srgbClr val="000000"/>
                          </a:solidFill>
                          <a:effectLst/>
                          <a:latin typeface="Calibri" panose="020F0502020204030204" pitchFamily="34" charset="0"/>
                        </a:rPr>
                        <a:t>Ofertas Válidas</a:t>
                      </a:r>
                    </a:p>
                  </a:txBody>
                  <a:tcPr marL="9525" marR="9525" marT="9525" marB="0" anchor="b">
                    <a:lnL>
                      <a:noFill/>
                    </a:lnL>
                    <a:lnR>
                      <a:noFill/>
                    </a:lnR>
                    <a:lnT>
                      <a:noFill/>
                    </a:lnT>
                    <a:lnB>
                      <a:noFill/>
                    </a:lnB>
                  </a:tcPr>
                </a:tc>
                <a:tc hMerge="1">
                  <a:txBody>
                    <a:bodyPr/>
                    <a:lstStyle/>
                    <a:p>
                      <a:endParaRPr lang="es-MX"/>
                    </a:p>
                  </a:txBody>
                  <a:tcPr/>
                </a:tc>
                <a:extLst>
                  <a:ext uri="{0D108BD9-81ED-4DB2-BD59-A6C34878D82A}">
                    <a16:rowId xmlns="" xmlns:a16="http://schemas.microsoft.com/office/drawing/2014/main" val="10000"/>
                  </a:ext>
                </a:extLst>
              </a:tr>
              <a:tr h="131415">
                <a:tc>
                  <a:txBody>
                    <a:bodyPr/>
                    <a:lstStyle/>
                    <a:p>
                      <a:pPr algn="l"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4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57214">
                <a:tc>
                  <a:txBody>
                    <a:bodyPr/>
                    <a:lstStyle/>
                    <a:p>
                      <a:pPr algn="l" fontAlgn="b"/>
                      <a:r>
                        <a:rPr lang="es-MX" sz="1400" b="0" i="0" u="none" strike="noStrike">
                          <a:solidFill>
                            <a:srgbClr val="000000"/>
                          </a:solidFill>
                          <a:effectLst/>
                          <a:latin typeface="Calibri" panose="020F0502020204030204" pitchFamily="34" charset="0"/>
                        </a:rPr>
                        <a:t>Participante A</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 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-1 @ 395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FF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FF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 @ 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57214">
                <a:tc>
                  <a:txBody>
                    <a:bodyPr/>
                    <a:lstStyle/>
                    <a:p>
                      <a:pPr algn="l" fontAlgn="b"/>
                      <a:r>
                        <a:rPr lang="es-MX" sz="1400" b="0" i="0" u="none" strike="noStrike">
                          <a:solidFill>
                            <a:srgbClr val="000000"/>
                          </a:solidFill>
                          <a:effectLst/>
                          <a:latin typeface="Calibri" panose="020F0502020204030204" pitchFamily="34" charset="0"/>
                        </a:rPr>
                        <a:t>Participante B</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dirty="0">
                          <a:solidFill>
                            <a:srgbClr val="000000"/>
                          </a:solidFill>
                          <a:effectLst/>
                          <a:latin typeface="Calibri" panose="020F0502020204030204" pitchFamily="34" charset="0"/>
                        </a:rPr>
                        <a:t> 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 @ 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2 @ 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57214">
                <a:tc>
                  <a:txBody>
                    <a:bodyPr/>
                    <a:lstStyle/>
                    <a:p>
                      <a:pPr algn="l" fontAlgn="b"/>
                      <a:r>
                        <a:rPr lang="es-MX" sz="1400" b="0" i="0" u="none" strike="noStrike">
                          <a:solidFill>
                            <a:srgbClr val="000000"/>
                          </a:solidFill>
                          <a:effectLst/>
                          <a:latin typeface="Calibri" panose="020F0502020204030204" pitchFamily="34" charset="0"/>
                        </a:rPr>
                        <a:t>Participante C</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-3 @ 397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FF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 @ 397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31415">
                <a:tc>
                  <a:txBody>
                    <a:bodyPr/>
                    <a:lstStyle/>
                    <a:p>
                      <a:pPr algn="l" fontAlgn="b"/>
                      <a:r>
                        <a:rPr lang="es-MX" sz="1400" b="0" i="0" u="none" strike="noStrike">
                          <a:solidFill>
                            <a:srgbClr val="000000"/>
                          </a:solidFill>
                          <a:effectLst/>
                          <a:latin typeface="Calibri" panose="020F0502020204030204" pitchFamily="34" charset="0"/>
                        </a:rPr>
                        <a:t>Exceso de Demanda</a:t>
                      </a:r>
                    </a:p>
                  </a:txBody>
                  <a:tcPr marL="9525" marR="9525" marT="9525" marB="0" anchor="b">
                    <a:lnL>
                      <a:noFill/>
                    </a:lnL>
                    <a:lnR>
                      <a:noFill/>
                    </a:lnR>
                    <a:lnT>
                      <a:noFill/>
                    </a:lnT>
                    <a:lnB>
                      <a:noFill/>
                    </a:lnB>
                  </a:tcPr>
                </a:tc>
                <a:tc>
                  <a:txBody>
                    <a:bodyPr/>
                    <a:lstStyle/>
                    <a:p>
                      <a:pPr algn="ctr" fontAlgn="b"/>
                      <a:r>
                        <a:rPr lang="es-MX" sz="14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MX" sz="1400" b="0" i="0" u="none" strike="noStrike">
                          <a:solidFill>
                            <a:srgbClr val="000000"/>
                          </a:solidFill>
                          <a:effectLst/>
                          <a:latin typeface="Calibri" panose="020F0502020204030204" pitchFamily="34" charset="0"/>
                        </a:rPr>
                        <a:t>0</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s-MX" sz="14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MX"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401056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anim calcmode="lin" valueType="num">
                                      <p:cBhvr>
                                        <p:cTn id="13" dur="1000" fill="hold"/>
                                        <p:tgtEl>
                                          <p:spTgt spid="28"/>
                                        </p:tgtEl>
                                        <p:attrNameLst>
                                          <p:attrName>ppt_x</p:attrName>
                                        </p:attrNameLst>
                                      </p:cBhvr>
                                      <p:tavLst>
                                        <p:tav tm="0">
                                          <p:val>
                                            <p:strVal val="#ppt_x"/>
                                          </p:val>
                                        </p:tav>
                                        <p:tav tm="100000">
                                          <p:val>
                                            <p:strVal val="#ppt_x"/>
                                          </p:val>
                                        </p:tav>
                                      </p:tavLst>
                                    </p:anim>
                                    <p:anim calcmode="lin" valueType="num">
                                      <p:cBhvr>
                                        <p:cTn id="14" dur="1000" fill="hold"/>
                                        <p:tgtEl>
                                          <p:spTgt spid="2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1000"/>
                                        <p:tgtEl>
                                          <p:spTgt spid="17"/>
                                        </p:tgtEl>
                                      </p:cBhvr>
                                    </p:animEffect>
                                    <p:anim calcmode="lin" valueType="num">
                                      <p:cBhvr>
                                        <p:cTn id="47" dur="1000" fill="hold"/>
                                        <p:tgtEl>
                                          <p:spTgt spid="17"/>
                                        </p:tgtEl>
                                        <p:attrNameLst>
                                          <p:attrName>ppt_x</p:attrName>
                                        </p:attrNameLst>
                                      </p:cBhvr>
                                      <p:tavLst>
                                        <p:tav tm="0">
                                          <p:val>
                                            <p:strVal val="#ppt_x"/>
                                          </p:val>
                                        </p:tav>
                                        <p:tav tm="100000">
                                          <p:val>
                                            <p:strVal val="#ppt_x"/>
                                          </p:val>
                                        </p:tav>
                                      </p:tavLst>
                                    </p:anim>
                                    <p:anim calcmode="lin" valueType="num">
                                      <p:cBhvr>
                                        <p:cTn id="48" dur="1000" fill="hold"/>
                                        <p:tgtEl>
                                          <p:spTgt spid="17"/>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1000"/>
                                        <p:tgtEl>
                                          <p:spTgt spid="22"/>
                                        </p:tgtEl>
                                      </p:cBhvr>
                                    </p:animEffect>
                                    <p:anim calcmode="lin" valueType="num">
                                      <p:cBhvr>
                                        <p:cTn id="52" dur="1000" fill="hold"/>
                                        <p:tgtEl>
                                          <p:spTgt spid="22"/>
                                        </p:tgtEl>
                                        <p:attrNameLst>
                                          <p:attrName>ppt_x</p:attrName>
                                        </p:attrNameLst>
                                      </p:cBhvr>
                                      <p:tavLst>
                                        <p:tav tm="0">
                                          <p:val>
                                            <p:strVal val="#ppt_x"/>
                                          </p:val>
                                        </p:tav>
                                        <p:tav tm="100000">
                                          <p:val>
                                            <p:strVal val="#ppt_x"/>
                                          </p:val>
                                        </p:tav>
                                      </p:tavLst>
                                    </p:anim>
                                    <p:anim calcmode="lin" valueType="num">
                                      <p:cBhvr>
                                        <p:cTn id="5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1000"/>
                                        <p:tgtEl>
                                          <p:spTgt spid="13"/>
                                        </p:tgtEl>
                                      </p:cBhvr>
                                    </p:animEffect>
                                    <p:anim calcmode="lin" valueType="num">
                                      <p:cBhvr>
                                        <p:cTn id="59" dur="1000" fill="hold"/>
                                        <p:tgtEl>
                                          <p:spTgt spid="13"/>
                                        </p:tgtEl>
                                        <p:attrNameLst>
                                          <p:attrName>ppt_x</p:attrName>
                                        </p:attrNameLst>
                                      </p:cBhvr>
                                      <p:tavLst>
                                        <p:tav tm="0">
                                          <p:val>
                                            <p:strVal val="#ppt_x"/>
                                          </p:val>
                                        </p:tav>
                                        <p:tav tm="100000">
                                          <p:val>
                                            <p:strVal val="#ppt_x"/>
                                          </p:val>
                                        </p:tav>
                                      </p:tavLst>
                                    </p:anim>
                                    <p:anim calcmode="lin" valueType="num">
                                      <p:cBhvr>
                                        <p:cTn id="60" dur="1000" fill="hold"/>
                                        <p:tgtEl>
                                          <p:spTgt spid="13"/>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1000"/>
                                        <p:tgtEl>
                                          <p:spTgt spid="14"/>
                                        </p:tgtEl>
                                      </p:cBhvr>
                                    </p:animEffect>
                                    <p:anim calcmode="lin" valueType="num">
                                      <p:cBhvr>
                                        <p:cTn id="64" dur="1000" fill="hold"/>
                                        <p:tgtEl>
                                          <p:spTgt spid="14"/>
                                        </p:tgtEl>
                                        <p:attrNameLst>
                                          <p:attrName>ppt_x</p:attrName>
                                        </p:attrNameLst>
                                      </p:cBhvr>
                                      <p:tavLst>
                                        <p:tav tm="0">
                                          <p:val>
                                            <p:strVal val="#ppt_x"/>
                                          </p:val>
                                        </p:tav>
                                        <p:tav tm="100000">
                                          <p:val>
                                            <p:strVal val="#ppt_x"/>
                                          </p:val>
                                        </p:tav>
                                      </p:tavLst>
                                    </p:anim>
                                    <p:anim calcmode="lin" valueType="num">
                                      <p:cBhvr>
                                        <p:cTn id="65" dur="1000" fill="hold"/>
                                        <p:tgtEl>
                                          <p:spTgt spid="14"/>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fade">
                                      <p:cBhvr>
                                        <p:cTn id="68" dur="1000"/>
                                        <p:tgtEl>
                                          <p:spTgt spid="21"/>
                                        </p:tgtEl>
                                      </p:cBhvr>
                                    </p:animEffect>
                                    <p:anim calcmode="lin" valueType="num">
                                      <p:cBhvr>
                                        <p:cTn id="69" dur="1000" fill="hold"/>
                                        <p:tgtEl>
                                          <p:spTgt spid="21"/>
                                        </p:tgtEl>
                                        <p:attrNameLst>
                                          <p:attrName>ppt_x</p:attrName>
                                        </p:attrNameLst>
                                      </p:cBhvr>
                                      <p:tavLst>
                                        <p:tav tm="0">
                                          <p:val>
                                            <p:strVal val="#ppt_x"/>
                                          </p:val>
                                        </p:tav>
                                        <p:tav tm="100000">
                                          <p:val>
                                            <p:strVal val="#ppt_x"/>
                                          </p:val>
                                        </p:tav>
                                      </p:tavLst>
                                    </p:anim>
                                    <p:anim calcmode="lin" valueType="num">
                                      <p:cBhvr>
                                        <p:cTn id="7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fade">
                                      <p:cBhvr>
                                        <p:cTn id="75" dur="1000"/>
                                        <p:tgtEl>
                                          <p:spTgt spid="23"/>
                                        </p:tgtEl>
                                      </p:cBhvr>
                                    </p:animEffect>
                                    <p:anim calcmode="lin" valueType="num">
                                      <p:cBhvr>
                                        <p:cTn id="76" dur="1000" fill="hold"/>
                                        <p:tgtEl>
                                          <p:spTgt spid="23"/>
                                        </p:tgtEl>
                                        <p:attrNameLst>
                                          <p:attrName>ppt_x</p:attrName>
                                        </p:attrNameLst>
                                      </p:cBhvr>
                                      <p:tavLst>
                                        <p:tav tm="0">
                                          <p:val>
                                            <p:strVal val="#ppt_x"/>
                                          </p:val>
                                        </p:tav>
                                        <p:tav tm="100000">
                                          <p:val>
                                            <p:strVal val="#ppt_x"/>
                                          </p:val>
                                        </p:tav>
                                      </p:tavLst>
                                    </p:anim>
                                    <p:anim calcmode="lin" valueType="num">
                                      <p:cBhvr>
                                        <p:cTn id="77" dur="1000" fill="hold"/>
                                        <p:tgtEl>
                                          <p:spTgt spid="23"/>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fade">
                                      <p:cBhvr>
                                        <p:cTn id="80" dur="1000"/>
                                        <p:tgtEl>
                                          <p:spTgt spid="24"/>
                                        </p:tgtEl>
                                      </p:cBhvr>
                                    </p:animEffect>
                                    <p:anim calcmode="lin" valueType="num">
                                      <p:cBhvr>
                                        <p:cTn id="81" dur="1000" fill="hold"/>
                                        <p:tgtEl>
                                          <p:spTgt spid="24"/>
                                        </p:tgtEl>
                                        <p:attrNameLst>
                                          <p:attrName>ppt_x</p:attrName>
                                        </p:attrNameLst>
                                      </p:cBhvr>
                                      <p:tavLst>
                                        <p:tav tm="0">
                                          <p:val>
                                            <p:strVal val="#ppt_x"/>
                                          </p:val>
                                        </p:tav>
                                        <p:tav tm="100000">
                                          <p:val>
                                            <p:strVal val="#ppt_x"/>
                                          </p:val>
                                        </p:tav>
                                      </p:tavLst>
                                    </p:anim>
                                    <p:anim calcmode="lin" valueType="num">
                                      <p:cBhvr>
                                        <p:cTn id="82" dur="1000" fill="hold"/>
                                        <p:tgtEl>
                                          <p:spTgt spid="2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1000"/>
                                        <p:tgtEl>
                                          <p:spTgt spid="40"/>
                                        </p:tgtEl>
                                      </p:cBhvr>
                                    </p:animEffect>
                                    <p:anim calcmode="lin" valueType="num">
                                      <p:cBhvr>
                                        <p:cTn id="93" dur="1000" fill="hold"/>
                                        <p:tgtEl>
                                          <p:spTgt spid="40"/>
                                        </p:tgtEl>
                                        <p:attrNameLst>
                                          <p:attrName>ppt_x</p:attrName>
                                        </p:attrNameLst>
                                      </p:cBhvr>
                                      <p:tavLst>
                                        <p:tav tm="0">
                                          <p:val>
                                            <p:strVal val="#ppt_x"/>
                                          </p:val>
                                        </p:tav>
                                        <p:tav tm="100000">
                                          <p:val>
                                            <p:strVal val="#ppt_x"/>
                                          </p:val>
                                        </p:tav>
                                      </p:tavLst>
                                    </p:anim>
                                    <p:anim calcmode="lin" valueType="num">
                                      <p:cBhvr>
                                        <p:cTn id="94" dur="1000" fill="hold"/>
                                        <p:tgtEl>
                                          <p:spTgt spid="40"/>
                                        </p:tgtEl>
                                        <p:attrNameLst>
                                          <p:attrName>ppt_y</p:attrName>
                                        </p:attrNameLst>
                                      </p:cBhvr>
                                      <p:tavLst>
                                        <p:tav tm="0">
                                          <p:val>
                                            <p:strVal val="#ppt_y+.1"/>
                                          </p:val>
                                        </p:tav>
                                        <p:tav tm="100000">
                                          <p:val>
                                            <p:strVal val="#ppt_y"/>
                                          </p:val>
                                        </p:tav>
                                      </p:tavLst>
                                    </p:anim>
                                  </p:childTnLst>
                                </p:cTn>
                              </p:par>
                              <p:par>
                                <p:cTn id="95" presetID="42" presetClass="entr" presetSubtype="0" fill="hold" nodeType="with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fade">
                                      <p:cBhvr>
                                        <p:cTn id="97" dur="1000"/>
                                        <p:tgtEl>
                                          <p:spTgt spid="46"/>
                                        </p:tgtEl>
                                      </p:cBhvr>
                                    </p:animEffect>
                                    <p:anim calcmode="lin" valueType="num">
                                      <p:cBhvr>
                                        <p:cTn id="98" dur="1000" fill="hold"/>
                                        <p:tgtEl>
                                          <p:spTgt spid="46"/>
                                        </p:tgtEl>
                                        <p:attrNameLst>
                                          <p:attrName>ppt_x</p:attrName>
                                        </p:attrNameLst>
                                      </p:cBhvr>
                                      <p:tavLst>
                                        <p:tav tm="0">
                                          <p:val>
                                            <p:strVal val="#ppt_x"/>
                                          </p:val>
                                        </p:tav>
                                        <p:tav tm="100000">
                                          <p:val>
                                            <p:strVal val="#ppt_x"/>
                                          </p:val>
                                        </p:tav>
                                      </p:tavLst>
                                    </p:anim>
                                    <p:anim calcmode="lin" valueType="num">
                                      <p:cBhvr>
                                        <p:cTn id="99" dur="1000" fill="hold"/>
                                        <p:tgtEl>
                                          <p:spTgt spid="46"/>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4"/>
                                        </p:tgtEl>
                                        <p:attrNameLst>
                                          <p:attrName>style.visibility</p:attrName>
                                        </p:attrNameLst>
                                      </p:cBhvr>
                                      <p:to>
                                        <p:strVal val="visible"/>
                                      </p:to>
                                    </p:set>
                                    <p:animEffect transition="in" filter="fade">
                                      <p:cBhvr>
                                        <p:cTn id="102" dur="1000"/>
                                        <p:tgtEl>
                                          <p:spTgt spid="54"/>
                                        </p:tgtEl>
                                      </p:cBhvr>
                                    </p:animEffect>
                                    <p:anim calcmode="lin" valueType="num">
                                      <p:cBhvr>
                                        <p:cTn id="103" dur="1000" fill="hold"/>
                                        <p:tgtEl>
                                          <p:spTgt spid="54"/>
                                        </p:tgtEl>
                                        <p:attrNameLst>
                                          <p:attrName>ppt_x</p:attrName>
                                        </p:attrNameLst>
                                      </p:cBhvr>
                                      <p:tavLst>
                                        <p:tav tm="0">
                                          <p:val>
                                            <p:strVal val="#ppt_x"/>
                                          </p:val>
                                        </p:tav>
                                        <p:tav tm="100000">
                                          <p:val>
                                            <p:strVal val="#ppt_x"/>
                                          </p:val>
                                        </p:tav>
                                      </p:tavLst>
                                    </p:anim>
                                    <p:anim calcmode="lin" valueType="num">
                                      <p:cBhvr>
                                        <p:cTn id="10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grpId="0" nodeType="clickEffect">
                                  <p:stCondLst>
                                    <p:cond delay="0"/>
                                  </p:stCondLst>
                                  <p:childTnLst>
                                    <p:set>
                                      <p:cBhvr>
                                        <p:cTn id="108" dur="1" fill="hold">
                                          <p:stCondLst>
                                            <p:cond delay="0"/>
                                          </p:stCondLst>
                                        </p:cTn>
                                        <p:tgtEl>
                                          <p:spTgt spid="55"/>
                                        </p:tgtEl>
                                        <p:attrNameLst>
                                          <p:attrName>style.visibility</p:attrName>
                                        </p:attrNameLst>
                                      </p:cBhvr>
                                      <p:to>
                                        <p:strVal val="visible"/>
                                      </p:to>
                                    </p:set>
                                    <p:animEffect transition="in" filter="fade">
                                      <p:cBhvr>
                                        <p:cTn id="109" dur="1000"/>
                                        <p:tgtEl>
                                          <p:spTgt spid="55"/>
                                        </p:tgtEl>
                                      </p:cBhvr>
                                    </p:animEffect>
                                    <p:anim calcmode="lin" valueType="num">
                                      <p:cBhvr>
                                        <p:cTn id="110" dur="1000" fill="hold"/>
                                        <p:tgtEl>
                                          <p:spTgt spid="55"/>
                                        </p:tgtEl>
                                        <p:attrNameLst>
                                          <p:attrName>ppt_x</p:attrName>
                                        </p:attrNameLst>
                                      </p:cBhvr>
                                      <p:tavLst>
                                        <p:tav tm="0">
                                          <p:val>
                                            <p:strVal val="#ppt_x"/>
                                          </p:val>
                                        </p:tav>
                                        <p:tav tm="100000">
                                          <p:val>
                                            <p:strVal val="#ppt_x"/>
                                          </p:val>
                                        </p:tav>
                                      </p:tavLst>
                                    </p:anim>
                                    <p:anim calcmode="lin" valueType="num">
                                      <p:cBhvr>
                                        <p:cTn id="111" dur="1000" fill="hold"/>
                                        <p:tgtEl>
                                          <p:spTgt spid="55"/>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49"/>
                                        </p:tgtEl>
                                        <p:attrNameLst>
                                          <p:attrName>style.visibility</p:attrName>
                                        </p:attrNameLst>
                                      </p:cBhvr>
                                      <p:to>
                                        <p:strVal val="visible"/>
                                      </p:to>
                                    </p:set>
                                    <p:animEffect transition="in" filter="fade">
                                      <p:cBhvr>
                                        <p:cTn id="114" dur="1000"/>
                                        <p:tgtEl>
                                          <p:spTgt spid="49"/>
                                        </p:tgtEl>
                                      </p:cBhvr>
                                    </p:animEffect>
                                    <p:anim calcmode="lin" valueType="num">
                                      <p:cBhvr>
                                        <p:cTn id="115" dur="1000" fill="hold"/>
                                        <p:tgtEl>
                                          <p:spTgt spid="49"/>
                                        </p:tgtEl>
                                        <p:attrNameLst>
                                          <p:attrName>ppt_x</p:attrName>
                                        </p:attrNameLst>
                                      </p:cBhvr>
                                      <p:tavLst>
                                        <p:tav tm="0">
                                          <p:val>
                                            <p:strVal val="#ppt_x"/>
                                          </p:val>
                                        </p:tav>
                                        <p:tav tm="100000">
                                          <p:val>
                                            <p:strVal val="#ppt_x"/>
                                          </p:val>
                                        </p:tav>
                                      </p:tavLst>
                                    </p:anim>
                                    <p:anim calcmode="lin" valueType="num">
                                      <p:cBhvr>
                                        <p:cTn id="116" dur="1000" fill="hold"/>
                                        <p:tgtEl>
                                          <p:spTgt spid="49"/>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fade">
                                      <p:cBhvr>
                                        <p:cTn id="119" dur="1000"/>
                                        <p:tgtEl>
                                          <p:spTgt spid="41"/>
                                        </p:tgtEl>
                                      </p:cBhvr>
                                    </p:animEffect>
                                    <p:anim calcmode="lin" valueType="num">
                                      <p:cBhvr>
                                        <p:cTn id="120" dur="1000" fill="hold"/>
                                        <p:tgtEl>
                                          <p:spTgt spid="41"/>
                                        </p:tgtEl>
                                        <p:attrNameLst>
                                          <p:attrName>ppt_x</p:attrName>
                                        </p:attrNameLst>
                                      </p:cBhvr>
                                      <p:tavLst>
                                        <p:tav tm="0">
                                          <p:val>
                                            <p:strVal val="#ppt_x"/>
                                          </p:val>
                                        </p:tav>
                                        <p:tav tm="100000">
                                          <p:val>
                                            <p:strVal val="#ppt_x"/>
                                          </p:val>
                                        </p:tav>
                                      </p:tavLst>
                                    </p:anim>
                                    <p:anim calcmode="lin" valueType="num">
                                      <p:cBhvr>
                                        <p:cTn id="121"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P spid="17" grpId="0" animBg="1"/>
      <p:bldP spid="22" grpId="0"/>
      <p:bldP spid="13" grpId="0" animBg="1"/>
      <p:bldP spid="21" grpId="0"/>
      <p:bldP spid="23" grpId="0" animBg="1"/>
      <p:bldP spid="27" grpId="0"/>
      <p:bldP spid="40" grpId="0" animBg="1"/>
      <p:bldP spid="41" grpId="0" animBg="1"/>
      <p:bldP spid="54" grpId="0"/>
      <p:bldP spid="55"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6831" y="111922"/>
            <a:ext cx="8229600" cy="1143000"/>
          </a:xfrm>
        </p:spPr>
        <p:txBody>
          <a:bodyPr/>
          <a:lstStyle/>
          <a:p>
            <a:pPr algn="l"/>
            <a:r>
              <a:rPr lang="es-MX" dirty="0"/>
              <a:t>Resultados Finales.</a:t>
            </a:r>
            <a:br>
              <a:rPr lang="es-MX" dirty="0"/>
            </a:br>
            <a:endParaRPr lang="es-MX" dirty="0"/>
          </a:p>
        </p:txBody>
      </p:sp>
      <p:sp>
        <p:nvSpPr>
          <p:cNvPr id="6" name="Rectángulo 5"/>
          <p:cNvSpPr/>
          <p:nvPr/>
        </p:nvSpPr>
        <p:spPr>
          <a:xfrm>
            <a:off x="1721149" y="3213891"/>
            <a:ext cx="5513368" cy="3416320"/>
          </a:xfrm>
          <a:prstGeom prst="rect">
            <a:avLst/>
          </a:prstGeom>
        </p:spPr>
        <p:txBody>
          <a:bodyPr wrap="square">
            <a:spAutoFit/>
          </a:bodyPr>
          <a:lstStyle/>
          <a:p>
            <a:pPr algn="just"/>
            <a:endParaRPr lang="es-MX" dirty="0"/>
          </a:p>
          <a:p>
            <a:pPr algn="just"/>
            <a:r>
              <a:rPr lang="es-MX" b="1" dirty="0">
                <a:solidFill>
                  <a:schemeClr val="tx2">
                    <a:lumMod val="75000"/>
                  </a:schemeClr>
                </a:solidFill>
              </a:rPr>
              <a:t>Implicaciones: </a:t>
            </a:r>
            <a:endParaRPr lang="es-MX" dirty="0"/>
          </a:p>
          <a:p>
            <a:pPr algn="just"/>
            <a:endParaRPr lang="es-MX" dirty="0"/>
          </a:p>
          <a:p>
            <a:pPr marL="285750" indent="-285750" algn="just">
              <a:buFont typeface="Arial" panose="020B0604020202020204" pitchFamily="34" charset="0"/>
              <a:buChar char="•"/>
            </a:pPr>
            <a:r>
              <a:rPr lang="es-MX" dirty="0"/>
              <a:t>El Participante A gana 2 Bloques FDD a 397, </a:t>
            </a:r>
            <a:r>
              <a:rPr lang="es-MX" b="1" dirty="0">
                <a:solidFill>
                  <a:schemeClr val="tx2"/>
                </a:solidFill>
              </a:rPr>
              <a:t>igual al monto ofertado para los Retiros Rechazados del Participante C</a:t>
            </a:r>
            <a:r>
              <a:rPr lang="es-MX" dirty="0"/>
              <a:t>. </a:t>
            </a:r>
          </a:p>
          <a:p>
            <a:pPr marL="285750" indent="-285750" algn="just">
              <a:buFont typeface="Arial" panose="020B0604020202020204" pitchFamily="34" charset="0"/>
              <a:buChar char="•"/>
            </a:pPr>
            <a:endParaRPr lang="es-MX" dirty="0"/>
          </a:p>
          <a:p>
            <a:pPr marL="285750" indent="-285750" algn="just">
              <a:buFont typeface="Arial" panose="020B0604020202020204" pitchFamily="34" charset="0"/>
              <a:buChar char="•"/>
            </a:pPr>
            <a:r>
              <a:rPr lang="es-MX" dirty="0"/>
              <a:t>El Participante B gana 2 Bloques TDD a 380, igual a su monto ofertado. </a:t>
            </a:r>
          </a:p>
          <a:p>
            <a:pPr marL="285750" indent="-285750" algn="just">
              <a:buFont typeface="Arial" panose="020B0604020202020204" pitchFamily="34" charset="0"/>
              <a:buChar char="•"/>
            </a:pPr>
            <a:endParaRPr lang="es-MX" dirty="0"/>
          </a:p>
          <a:p>
            <a:pPr marL="285750" indent="-285750" algn="just">
              <a:buFont typeface="Arial" panose="020B0604020202020204" pitchFamily="34" charset="0"/>
              <a:buChar char="•"/>
            </a:pPr>
            <a:r>
              <a:rPr lang="es-MX" dirty="0">
                <a:solidFill>
                  <a:schemeClr val="tx2"/>
                </a:solidFill>
              </a:rPr>
              <a:t>El Participante C gana 2 Bloques FDD a 397, igual </a:t>
            </a:r>
            <a:r>
              <a:rPr lang="es-MX" b="1" dirty="0">
                <a:solidFill>
                  <a:schemeClr val="tx2"/>
                </a:solidFill>
              </a:rPr>
              <a:t>al monto ofertado para sus Retiros Rechazados</a:t>
            </a:r>
            <a:r>
              <a:rPr lang="es-MX" dirty="0"/>
              <a:t>. </a:t>
            </a:r>
          </a:p>
        </p:txBody>
      </p:sp>
      <p:graphicFrame>
        <p:nvGraphicFramePr>
          <p:cNvPr id="12" name="Tabla 11" descr="PRESENTACION IFT 7" title="PRESENTACION IFT 7"/>
          <p:cNvGraphicFramePr>
            <a:graphicFrameLocks noGrp="1"/>
          </p:cNvGraphicFramePr>
          <p:nvPr>
            <p:extLst>
              <p:ext uri="{D42A27DB-BD31-4B8C-83A1-F6EECF244321}">
                <p14:modId xmlns:p14="http://schemas.microsoft.com/office/powerpoint/2010/main" val="3171359320"/>
              </p:ext>
            </p:extLst>
          </p:nvPr>
        </p:nvGraphicFramePr>
        <p:xfrm>
          <a:off x="1721149" y="1562110"/>
          <a:ext cx="5513368" cy="1815237"/>
        </p:xfrm>
        <a:graphic>
          <a:graphicData uri="http://schemas.openxmlformats.org/drawingml/2006/table">
            <a:tbl>
              <a:tblPr firstRow="1"/>
              <a:tblGrid>
                <a:gridCol w="2804262">
                  <a:extLst>
                    <a:ext uri="{9D8B030D-6E8A-4147-A177-3AD203B41FA5}">
                      <a16:colId xmlns="" xmlns:a16="http://schemas.microsoft.com/office/drawing/2014/main" val="20000"/>
                    </a:ext>
                  </a:extLst>
                </a:gridCol>
                <a:gridCol w="1410527">
                  <a:extLst>
                    <a:ext uri="{9D8B030D-6E8A-4147-A177-3AD203B41FA5}">
                      <a16:colId xmlns="" xmlns:a16="http://schemas.microsoft.com/office/drawing/2014/main" val="20001"/>
                    </a:ext>
                  </a:extLst>
                </a:gridCol>
                <a:gridCol w="1298579">
                  <a:extLst>
                    <a:ext uri="{9D8B030D-6E8A-4147-A177-3AD203B41FA5}">
                      <a16:colId xmlns="" xmlns:a16="http://schemas.microsoft.com/office/drawing/2014/main" val="20002"/>
                    </a:ext>
                  </a:extLst>
                </a:gridCol>
              </a:tblGrid>
              <a:tr h="261795">
                <a:tc>
                  <a:txBody>
                    <a:bodyPr/>
                    <a:lstStyle/>
                    <a:p>
                      <a:pPr algn="l" fontAlgn="b"/>
                      <a:endParaRPr lang="es-MX"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s-MX" sz="1800" b="1" i="0" u="none" strike="noStrike">
                          <a:solidFill>
                            <a:srgbClr val="000000"/>
                          </a:solidFill>
                          <a:effectLst/>
                          <a:latin typeface="Calibri" panose="020F0502020204030204" pitchFamily="34" charset="0"/>
                        </a:rPr>
                        <a:t>FDD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800" b="1" i="0" u="none" strike="noStrike">
                          <a:solidFill>
                            <a:srgbClr val="000000"/>
                          </a:solidFill>
                          <a:effectLst/>
                          <a:latin typeface="Calibri" panose="020F0502020204030204" pitchFamily="34" charset="0"/>
                        </a:rPr>
                        <a:t>TDD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61795">
                <a:tc>
                  <a:txBody>
                    <a:bodyPr/>
                    <a:lstStyle/>
                    <a:p>
                      <a:pPr algn="l" fontAlgn="b"/>
                      <a:r>
                        <a:rPr lang="es-MX" sz="1800" b="0" i="0" u="none" strike="noStrike">
                          <a:solidFill>
                            <a:srgbClr val="000000"/>
                          </a:solidFill>
                          <a:effectLst/>
                          <a:latin typeface="Calibri" panose="020F0502020204030204" pitchFamily="34" charset="0"/>
                        </a:rPr>
                        <a:t>Participante A</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800" b="0" i="0" u="none" strike="noStrike">
                          <a:solidFill>
                            <a:srgbClr val="000000"/>
                          </a:solidFill>
                          <a:effectLst/>
                          <a:latin typeface="Calibri" panose="020F0502020204030204" pitchFamily="34" charset="0"/>
                        </a:rPr>
                        <a:t>2 @ 397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800" b="0" i="0" u="none" strike="noStrike" dirty="0">
                          <a:solidFill>
                            <a:srgbClr val="000000"/>
                          </a:solidFill>
                          <a:effectLst/>
                          <a:latin typeface="Calibri" panose="020F0502020204030204" pitchFamily="34" charset="0"/>
                        </a:rPr>
                        <a:t> 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81851">
                <a:tc>
                  <a:txBody>
                    <a:bodyPr/>
                    <a:lstStyle/>
                    <a:p>
                      <a:pPr algn="l" fontAlgn="b"/>
                      <a:r>
                        <a:rPr lang="es-MX" sz="1800" b="0" i="0" u="none" strike="noStrike">
                          <a:solidFill>
                            <a:srgbClr val="000000"/>
                          </a:solidFill>
                          <a:effectLst/>
                          <a:latin typeface="Calibri" panose="020F0502020204030204" pitchFamily="34" charset="0"/>
                        </a:rPr>
                        <a:t>Participante B</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800" b="0" i="0" u="none" strike="noStrike" dirty="0">
                          <a:solidFill>
                            <a:srgbClr val="000000"/>
                          </a:solidFill>
                          <a:effectLst/>
                          <a:latin typeface="Calibri" panose="020F0502020204030204" pitchFamily="34" charset="0"/>
                        </a:rPr>
                        <a:t>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800" b="0" i="0" u="none" strike="noStrike">
                          <a:solidFill>
                            <a:srgbClr val="000000"/>
                          </a:solidFill>
                          <a:effectLst/>
                          <a:latin typeface="Calibri" panose="020F0502020204030204" pitchFamily="34" charset="0"/>
                        </a:rPr>
                        <a:t>2 @ 380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61795">
                <a:tc>
                  <a:txBody>
                    <a:bodyPr/>
                    <a:lstStyle/>
                    <a:p>
                      <a:pPr algn="l" fontAlgn="b"/>
                      <a:r>
                        <a:rPr lang="es-MX" sz="1800" b="0" i="0" u="none" strike="noStrike">
                          <a:solidFill>
                            <a:srgbClr val="000000"/>
                          </a:solidFill>
                          <a:effectLst/>
                          <a:latin typeface="Calibri" panose="020F0502020204030204" pitchFamily="34" charset="0"/>
                        </a:rPr>
                        <a:t>Participante C</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s-MX" sz="1800" b="0" i="0" u="none" strike="noStrike" dirty="0">
                          <a:solidFill>
                            <a:srgbClr val="000000"/>
                          </a:solidFill>
                          <a:effectLst/>
                          <a:latin typeface="Calibri" panose="020F0502020204030204" pitchFamily="34" charset="0"/>
                        </a:rPr>
                        <a:t>2 @ 397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800" b="0" i="0" u="none" strike="noStrike" dirty="0">
                          <a:solidFill>
                            <a:srgbClr val="000000"/>
                          </a:solidFill>
                          <a:effectLst/>
                          <a:latin typeface="Calibri" panose="020F0502020204030204" pitchFamily="34" charset="0"/>
                        </a:rPr>
                        <a:t> 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81851">
                <a:tc>
                  <a:txBody>
                    <a:bodyPr/>
                    <a:lstStyle/>
                    <a:p>
                      <a:pPr algn="l" fontAlgn="b"/>
                      <a:r>
                        <a:rPr lang="es-MX" sz="1800" b="0"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a:noFill/>
                    </a:lnB>
                  </a:tcPr>
                </a:tc>
                <a:tc>
                  <a:txBody>
                    <a:bodyPr/>
                    <a:lstStyle/>
                    <a:p>
                      <a:pPr algn="ctr" fontAlgn="b"/>
                      <a:r>
                        <a:rPr lang="es-MX" sz="1800" b="0" i="0" u="none" strike="noStrike">
                          <a:solidFill>
                            <a:srgbClr val="000000"/>
                          </a:solidFill>
                          <a:effectLst/>
                          <a:latin typeface="Calibri" panose="020F0502020204030204" pitchFamily="34" charset="0"/>
                        </a:rPr>
                        <a:t>4 @ 397</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s-MX" sz="1800" b="0" i="0" u="none" strike="noStrike" dirty="0">
                          <a:solidFill>
                            <a:srgbClr val="000000"/>
                          </a:solidFill>
                          <a:effectLst/>
                          <a:latin typeface="Calibri" panose="020F0502020204030204" pitchFamily="34" charset="0"/>
                        </a:rPr>
                        <a:t>2 @ 380</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514024500"/>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19D3A0EBD84B4846B5A92EC311AE7BE6" ma:contentTypeVersion="0" ma:contentTypeDescription="Crear nuevo documento." ma:contentTypeScope="" ma:versionID="44f48c01e0757405315d91470c592f4b">
  <xsd:schema xmlns:xsd="http://www.w3.org/2001/XMLSchema" xmlns:xs="http://www.w3.org/2001/XMLSchema" xmlns:p="http://schemas.microsoft.com/office/2006/metadata/properties" targetNamespace="http://schemas.microsoft.com/office/2006/metadata/properties" ma:root="true" ma:fieldsID="dad187ede1053dd323176c0832b9836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Asunto_"/>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974504-68A3-48E8-B516-72CD5C62E9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2C0BB18-34A0-4EA4-8674-92176A3D4FEA}">
  <ds:schemaRefs>
    <ds:schemaRef ds:uri="http://schemas.microsoft.com/office/2006/metadata/properties"/>
    <ds:schemaRef ds:uri="http://schemas.microsoft.com/office/infopath/2007/PartnerControls"/>
    <ds:schemaRef ds:uri="http://www.w3.org/XML/1998/namespace"/>
    <ds:schemaRef ds:uri="http://schemas.microsoft.com/office/2006/documentManagement/types"/>
    <ds:schemaRef ds:uri="http://purl.org/dc/dcmitype/"/>
    <ds:schemaRef ds:uri="http://purl.org/dc/elements/1.1/"/>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FA2AEBCF-0A74-466C-ADAB-EC8AEED9DF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43334</TotalTime>
  <Words>1581</Words>
  <Application>Microsoft Office PowerPoint</Application>
  <PresentationFormat>Presentación en pantalla (4:3)</PresentationFormat>
  <Paragraphs>416</Paragraphs>
  <Slides>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Arial</vt:lpstr>
      <vt:lpstr>Calibri</vt:lpstr>
      <vt:lpstr>1_Tema de Office</vt:lpstr>
      <vt:lpstr>Ejemplo Práctico de la Licitación No. IFT-7  </vt:lpstr>
      <vt:lpstr>Ronda 1. Primeras Ofertas. </vt:lpstr>
      <vt:lpstr>Ronda 2. Cambio y Retiro por dos Participantes en la misma ronda. </vt:lpstr>
      <vt:lpstr>Ronda 3. Cambio y Retiro simultáneo por un Participante. </vt:lpstr>
      <vt:lpstr>Ronda 4. Cambio y Retiro Rechazados. </vt:lpstr>
      <vt:lpstr>Ronda 5. Liberación de un Cambio Rechazado y PEA. </vt:lpstr>
      <vt:lpstr>Ronda 6. Retiro Total de un Participante. </vt:lpstr>
      <vt:lpstr>Resultados Finales.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Ines Martinez Bustamante</dc:creator>
  <cp:lastModifiedBy>Federico Saggiante Rangel</cp:lastModifiedBy>
  <cp:revision>1414</cp:revision>
  <cp:lastPrinted>2016-10-21T18:43:49Z</cp:lastPrinted>
  <dcterms:created xsi:type="dcterms:W3CDTF">2015-04-17T00:27:27Z</dcterms:created>
  <dcterms:modified xsi:type="dcterms:W3CDTF">2017-08-09T00:26:12Z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0x01010019D3A0EBD84B4846B5A92EC311AE7BE6</vt:lpwstr>
  </property>
  <property fmtid="{D5CDD505-2E9C-101B-9397-08002B2CF9AE}" pid="3" name="Order">
    <vt:r8>532800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ies>
</file>