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6"/>
  </p:notesMasterIdLst>
  <p:sldIdLst>
    <p:sldId id="343" r:id="rId5"/>
    <p:sldId id="335" r:id="rId6"/>
    <p:sldId id="333" r:id="rId7"/>
    <p:sldId id="344" r:id="rId8"/>
    <p:sldId id="334" r:id="rId9"/>
    <p:sldId id="345" r:id="rId10"/>
    <p:sldId id="346" r:id="rId11"/>
    <p:sldId id="347" r:id="rId12"/>
    <p:sldId id="348" r:id="rId13"/>
    <p:sldId id="349" r:id="rId14"/>
    <p:sldId id="363" r:id="rId15"/>
    <p:sldId id="376" r:id="rId16"/>
    <p:sldId id="341" r:id="rId17"/>
    <p:sldId id="383" r:id="rId18"/>
    <p:sldId id="378" r:id="rId19"/>
    <p:sldId id="337" r:id="rId20"/>
    <p:sldId id="382" r:id="rId21"/>
    <p:sldId id="379" r:id="rId22"/>
    <p:sldId id="384" r:id="rId23"/>
    <p:sldId id="385" r:id="rId24"/>
    <p:sldId id="386" r:id="rId2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rge Luis Hernandez Ojeda" initials="JLHO" lastIdx="1" clrIdx="0">
    <p:extLst>
      <p:ext uri="{19B8F6BF-5375-455C-9EA6-DF929625EA0E}">
        <p15:presenceInfo xmlns:p15="http://schemas.microsoft.com/office/powerpoint/2012/main" userId="S-1-5-21-4171331364-615143196-3186844958-1300" providerId="AD"/>
      </p:ext>
    </p:extLst>
  </p:cmAuthor>
  <p:cmAuthor id="2" name="Alejandro Navarrete Torres" initials="ANT" lastIdx="7" clrIdx="1">
    <p:extLst>
      <p:ext uri="{19B8F6BF-5375-455C-9EA6-DF929625EA0E}">
        <p15:presenceInfo xmlns:p15="http://schemas.microsoft.com/office/powerpoint/2012/main" userId="S-1-5-21-4171331364-615143196-3186844958-1203" providerId="AD"/>
      </p:ext>
    </p:extLst>
  </p:cmAuthor>
  <p:cmAuthor id="3" name="Elizabeth Sosa Hernandez" initials="ESH" lastIdx="2" clrIdx="2">
    <p:extLst>
      <p:ext uri="{19B8F6BF-5375-455C-9EA6-DF929625EA0E}">
        <p15:presenceInfo xmlns:p15="http://schemas.microsoft.com/office/powerpoint/2012/main" userId="S-1-5-21-4171331364-615143196-3186844958-2930" providerId="AD"/>
      </p:ext>
    </p:extLst>
  </p:cmAuthor>
  <p:cmAuthor id="4" name="Carlos Juan de Dios Sanchez Breton" initials="CJdDSB" lastIdx="2" clrIdx="3">
    <p:extLst>
      <p:ext uri="{19B8F6BF-5375-455C-9EA6-DF929625EA0E}">
        <p15:presenceInfo xmlns:p15="http://schemas.microsoft.com/office/powerpoint/2012/main" userId="S-1-5-21-4171331364-615143196-3186844958-8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107"/>
    <a:srgbClr val="0C1B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5" autoAdjust="0"/>
    <p:restoredTop sz="94660"/>
  </p:normalViewPr>
  <p:slideViewPr>
    <p:cSldViewPr snapToGrid="0">
      <p:cViewPr varScale="1">
        <p:scale>
          <a:sx n="116" d="100"/>
          <a:sy n="116" d="100"/>
        </p:scale>
        <p:origin x="228"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46BFBB-B172-4FE2-9C6A-B39B9E6E753F}" type="datetimeFigureOut">
              <a:rPr lang="es-MX" smtClean="0"/>
              <a:t>01/06/2016</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A84C75-7B8F-4E6C-8073-0A4F93712397}" type="slidenum">
              <a:rPr lang="es-MX" smtClean="0"/>
              <a:t>‹Nº›</a:t>
            </a:fld>
            <a:endParaRPr lang="es-MX"/>
          </a:p>
        </p:txBody>
      </p:sp>
    </p:spTree>
    <p:extLst>
      <p:ext uri="{BB962C8B-B14F-4D97-AF65-F5344CB8AC3E}">
        <p14:creationId xmlns:p14="http://schemas.microsoft.com/office/powerpoint/2010/main" val="148744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AE12904-A1BE-4464-AEC6-26F5B001275F}" type="datetime1">
              <a:rPr lang="es-MX" smtClean="0">
                <a:solidFill>
                  <a:prstClr val="black">
                    <a:tint val="75000"/>
                  </a:prstClr>
                </a:solidFill>
              </a:rPr>
              <a:pPr/>
              <a:t>01/06/2016</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0970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5DABCDA-B750-4953-BF36-9FDDE0736B78}" type="datetime1">
              <a:rPr lang="es-MX" smtClean="0">
                <a:solidFill>
                  <a:prstClr val="black">
                    <a:tint val="75000"/>
                  </a:prstClr>
                </a:solidFill>
              </a:rPr>
              <a:pPr/>
              <a:t>01/06/2016</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786399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40"/>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01BFC48-AFB5-48D8-B6D2-21FD74E51C45}" type="datetime1">
              <a:rPr lang="es-MX" smtClean="0">
                <a:solidFill>
                  <a:prstClr val="black">
                    <a:tint val="75000"/>
                  </a:prstClr>
                </a:solidFill>
              </a:rPr>
              <a:pPr/>
              <a:t>01/06/2016</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38352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A189B15-961F-43A3-A2FD-92825DAC880C}" type="datetime1">
              <a:rPr lang="es-MX" smtClean="0">
                <a:solidFill>
                  <a:prstClr val="black">
                    <a:tint val="75000"/>
                  </a:prstClr>
                </a:solidFill>
              </a:rPr>
              <a:pPr/>
              <a:t>01/06/2016</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259021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3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562AD01-1548-4ABE-A54A-541831288A1A}" type="datetime1">
              <a:rPr lang="es-MX" smtClean="0">
                <a:solidFill>
                  <a:prstClr val="black">
                    <a:tint val="75000"/>
                  </a:prstClr>
                </a:solidFill>
              </a:rPr>
              <a:pPr/>
              <a:t>01/06/2016</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361860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7346B40-7134-44CE-B571-4CFB135CC5F8}" type="datetime1">
              <a:rPr lang="es-MX" smtClean="0">
                <a:solidFill>
                  <a:prstClr val="black">
                    <a:tint val="75000"/>
                  </a:prstClr>
                </a:solidFill>
              </a:rPr>
              <a:pPr/>
              <a:t>01/06/2016</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3766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5917E94-5272-416B-A850-87B8BC4087A6}" type="datetime1">
              <a:rPr lang="es-MX" smtClean="0">
                <a:solidFill>
                  <a:prstClr val="black">
                    <a:tint val="75000"/>
                  </a:prstClr>
                </a:solidFill>
              </a:rPr>
              <a:pPr/>
              <a:t>01/06/2016</a:t>
            </a:fld>
            <a:endParaRPr lang="es-MX" dirty="0">
              <a:solidFill>
                <a:prstClr val="black">
                  <a:tint val="75000"/>
                </a:prstClr>
              </a:solidFill>
            </a:endParaRPr>
          </a:p>
        </p:txBody>
      </p:sp>
      <p:sp>
        <p:nvSpPr>
          <p:cNvPr id="8" name="7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670504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80A2B10-4947-4E23-BB33-A4B7F8B6CC27}" type="datetime1">
              <a:rPr lang="es-MX" smtClean="0">
                <a:solidFill>
                  <a:prstClr val="black">
                    <a:tint val="75000"/>
                  </a:prstClr>
                </a:solidFill>
              </a:rPr>
              <a:pPr/>
              <a:t>01/06/2016</a:t>
            </a:fld>
            <a:endParaRPr lang="es-MX" dirty="0">
              <a:solidFill>
                <a:prstClr val="black">
                  <a:tint val="75000"/>
                </a:prstClr>
              </a:solidFill>
            </a:endParaRPr>
          </a:p>
        </p:txBody>
      </p:sp>
      <p:sp>
        <p:nvSpPr>
          <p:cNvPr id="4" name="3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366113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20132CE-1B68-4A1C-92CE-2B306A9DF967}" type="datetime1">
              <a:rPr lang="es-MX" smtClean="0">
                <a:solidFill>
                  <a:prstClr val="black">
                    <a:tint val="75000"/>
                  </a:prstClr>
                </a:solidFill>
              </a:rPr>
              <a:pPr/>
              <a:t>01/06/2016</a:t>
            </a:fld>
            <a:endParaRPr lang="es-MX" dirty="0">
              <a:solidFill>
                <a:prstClr val="black">
                  <a:tint val="75000"/>
                </a:prstClr>
              </a:solidFill>
            </a:endParaRPr>
          </a:p>
        </p:txBody>
      </p:sp>
      <p:sp>
        <p:nvSpPr>
          <p:cNvPr id="3" name="2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42921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15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6CD1C5D-34BA-4AC7-99AC-8939C34B8F2B}" type="datetime1">
              <a:rPr lang="es-MX" smtClean="0">
                <a:solidFill>
                  <a:prstClr val="black">
                    <a:tint val="75000"/>
                  </a:prstClr>
                </a:solidFill>
              </a:rPr>
              <a:pPr/>
              <a:t>01/06/2016</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558850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15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001B04E-3B6C-422F-A9EB-97BB4CCFF0D1}" type="datetime1">
              <a:rPr lang="es-MX" smtClean="0">
                <a:solidFill>
                  <a:prstClr val="black">
                    <a:tint val="75000"/>
                  </a:prstClr>
                </a:solidFill>
              </a:rPr>
              <a:pPr/>
              <a:t>01/06/2016</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164628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013DA39-DE0A-4F3C-BD6F-974837120865}" type="datetime1">
              <a:rPr lang="es-MX" smtClean="0">
                <a:solidFill>
                  <a:prstClr val="black">
                    <a:tint val="75000"/>
                  </a:prstClr>
                </a:solidFill>
              </a:rPr>
              <a:pPr/>
              <a:t>01/06/2016</a:t>
            </a:fld>
            <a:endParaRPr lang="es-MX" dirty="0">
              <a:solidFill>
                <a:prstClr val="black">
                  <a:tint val="75000"/>
                </a:prstClr>
              </a:solidFill>
            </a:endParaRPr>
          </a:p>
        </p:txBody>
      </p:sp>
      <p:sp>
        <p:nvSpPr>
          <p:cNvPr id="5" name="4 Marcador de pie de página"/>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5941802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19.xml"/><Relationship Id="rId3" Type="http://schemas.openxmlformats.org/officeDocument/2006/relationships/slide" Target="slide5.xml"/><Relationship Id="rId7" Type="http://schemas.openxmlformats.org/officeDocument/2006/relationships/slide" Target="slide13.xml"/><Relationship Id="rId12" Type="http://schemas.openxmlformats.org/officeDocument/2006/relationships/slide" Target="slide18.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17.xml"/><Relationship Id="rId5" Type="http://schemas.openxmlformats.org/officeDocument/2006/relationships/slide" Target="slide11.xml"/><Relationship Id="rId10" Type="http://schemas.openxmlformats.org/officeDocument/2006/relationships/slide" Target="slide16.xml"/><Relationship Id="rId4" Type="http://schemas.openxmlformats.org/officeDocument/2006/relationships/slide" Target="slide6.xml"/><Relationship Id="rId9" Type="http://schemas.openxmlformats.org/officeDocument/2006/relationships/slide" Target="slide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2"/>
          </p:nvPr>
        </p:nvSpPr>
        <p:spPr/>
        <p:txBody>
          <a:bodyPr/>
          <a:lstStyle/>
          <a:p>
            <a:fld id="{57C12FCB-B849-4848-A682-BC4D64F60B9F}" type="slidenum">
              <a:rPr lang="es-MX" smtClean="0"/>
              <a:pPr/>
              <a:t>1</a:t>
            </a:fld>
            <a:endParaRPr lang="es-MX" dirty="0"/>
          </a:p>
        </p:txBody>
      </p:sp>
      <p:sp>
        <p:nvSpPr>
          <p:cNvPr id="2" name="CuadroTexto 1"/>
          <p:cNvSpPr txBox="1"/>
          <p:nvPr/>
        </p:nvSpPr>
        <p:spPr>
          <a:xfrm>
            <a:off x="819150" y="4895850"/>
            <a:ext cx="7688586" cy="1169551"/>
          </a:xfrm>
          <a:prstGeom prst="rect">
            <a:avLst/>
          </a:prstGeom>
          <a:noFill/>
        </p:spPr>
        <p:txBody>
          <a:bodyPr wrap="square" rtlCol="0">
            <a:spAutoFit/>
          </a:bodyPr>
          <a:lstStyle/>
          <a:p>
            <a:pPr algn="just"/>
            <a:r>
              <a:rPr lang="es-MX" sz="1400" dirty="0">
                <a:solidFill>
                  <a:srgbClr val="FF0000"/>
                </a:solidFill>
              </a:rPr>
              <a:t>La información contenida en el presente documento resume la propuesta que la Unidad de Espectro Radioeléctrico pone a consideración para opinión del público en general, con la finalidad de recabar comentarios para enriquecer la propuesta final que en su momento </a:t>
            </a:r>
            <a:r>
              <a:rPr lang="es-MX" sz="1400" dirty="0" smtClean="0">
                <a:solidFill>
                  <a:srgbClr val="FF0000"/>
                </a:solidFill>
              </a:rPr>
              <a:t>hará </a:t>
            </a:r>
            <a:r>
              <a:rPr lang="es-MX" sz="1400" dirty="0">
                <a:solidFill>
                  <a:srgbClr val="FF0000"/>
                </a:solidFill>
              </a:rPr>
              <a:t>del conocimiento del Pleno del Instituto Federal de </a:t>
            </a:r>
            <a:r>
              <a:rPr lang="es-MX" sz="1400" dirty="0" smtClean="0">
                <a:solidFill>
                  <a:srgbClr val="FF0000"/>
                </a:solidFill>
              </a:rPr>
              <a:t>Telecomunicaciones. </a:t>
            </a:r>
            <a:r>
              <a:rPr lang="es-MX" sz="1400" dirty="0">
                <a:solidFill>
                  <a:srgbClr val="FF0000"/>
                </a:solidFill>
              </a:rPr>
              <a:t>En ese sentido, el contenido del presente documento no necesariamente refleja la opinión del Pleno del </a:t>
            </a:r>
            <a:r>
              <a:rPr lang="es-MX" sz="1400" dirty="0" smtClean="0">
                <a:solidFill>
                  <a:srgbClr val="FF0000"/>
                </a:solidFill>
              </a:rPr>
              <a:t>Instituto</a:t>
            </a:r>
            <a:r>
              <a:rPr lang="es-MX" sz="1400" dirty="0">
                <a:solidFill>
                  <a:srgbClr val="FF0000"/>
                </a:solidFill>
              </a:rPr>
              <a:t>.</a:t>
            </a:r>
          </a:p>
        </p:txBody>
      </p:sp>
      <p:sp>
        <p:nvSpPr>
          <p:cNvPr id="12" name="Título 11"/>
          <p:cNvSpPr>
            <a:spLocks noGrp="1"/>
          </p:cNvSpPr>
          <p:nvPr>
            <p:ph type="ctrTitle"/>
          </p:nvPr>
        </p:nvSpPr>
        <p:spPr>
          <a:xfrm>
            <a:off x="685800" y="1674564"/>
            <a:ext cx="7772400" cy="2732183"/>
          </a:xfrm>
        </p:spPr>
        <p:txBody>
          <a:bodyPr>
            <a:normAutofit fontScale="90000"/>
          </a:bodyPr>
          <a:lstStyle/>
          <a:p>
            <a:pPr algn="l"/>
            <a:r>
              <a:rPr lang="es-ES" sz="2200" b="1" dirty="0"/>
              <a:t>Esquema de la Licitación No. </a:t>
            </a:r>
            <a:r>
              <a:rPr lang="es-ES" sz="2200" b="1" dirty="0" smtClean="0"/>
              <a:t>IFT-6</a:t>
            </a:r>
            <a:br>
              <a:rPr lang="es-ES" sz="2200" b="1" dirty="0" smtClean="0"/>
            </a:br>
            <a:r>
              <a:rPr lang="es-ES" sz="2200" b="1" dirty="0"/>
              <a:t/>
            </a:r>
            <a:br>
              <a:rPr lang="es-ES" sz="2200" b="1" dirty="0"/>
            </a:br>
            <a:r>
              <a:rPr lang="es-ES" sz="2200" dirty="0" smtClean="0"/>
              <a:t>Licitación </a:t>
            </a:r>
            <a:r>
              <a:rPr lang="es-ES" sz="2200" dirty="0"/>
              <a:t>Pública para concesionar el uso, aprovechamiento y explotación comercial de 148 Canales de Transmisión en el segmento de 174 a 216 MHz de la banda VHF y 470 a 608 MHz de la banda UHF, para la prestación del Servicio Público de Televisión Digital Terrestre.</a:t>
            </a:r>
            <a:r>
              <a:rPr lang="en-US" sz="3600" dirty="0">
                <a:ln>
                  <a:solidFill>
                    <a:prstClr val="white"/>
                  </a:solidFill>
                </a:ln>
                <a:solidFill>
                  <a:prstClr val="black">
                    <a:lumMod val="85000"/>
                    <a:lumOff val="15000"/>
                  </a:prstClr>
                </a:solidFill>
                <a:cs typeface="Arial"/>
              </a:rPr>
              <a:t/>
            </a:r>
            <a:br>
              <a:rPr lang="en-US" sz="3600" dirty="0">
                <a:ln>
                  <a:solidFill>
                    <a:prstClr val="white"/>
                  </a:solidFill>
                </a:ln>
                <a:solidFill>
                  <a:prstClr val="black">
                    <a:lumMod val="85000"/>
                    <a:lumOff val="15000"/>
                  </a:prstClr>
                </a:solidFill>
                <a:cs typeface="Arial"/>
              </a:rPr>
            </a:br>
            <a:endParaRPr lang="es-MX" dirty="0"/>
          </a:p>
        </p:txBody>
      </p:sp>
    </p:spTree>
    <p:extLst>
      <p:ext uri="{BB962C8B-B14F-4D97-AF65-F5344CB8AC3E}">
        <p14:creationId xmlns:p14="http://schemas.microsoft.com/office/powerpoint/2010/main" val="1857506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7177314" cy="1143000"/>
          </a:xfrm>
        </p:spPr>
        <p:txBody>
          <a:bodyPr>
            <a:noAutofit/>
          </a:bodyPr>
          <a:lstStyle/>
          <a:p>
            <a:pPr algn="l"/>
            <a:r>
              <a:rPr lang="es-MX" sz="2000" dirty="0"/>
              <a:t>3. Etapas de la Licitación</a:t>
            </a:r>
            <a:br>
              <a:rPr lang="es-MX" sz="2000" dirty="0"/>
            </a:br>
            <a:r>
              <a:rPr lang="es-MX" sz="2000" dirty="0"/>
              <a:t>Etapa 4</a:t>
            </a:r>
            <a:r>
              <a:rPr lang="es-MX" sz="2000" dirty="0" smtClean="0"/>
              <a:t>: Pago de contraprestaciones y otorgamiento de títulos de concesión</a:t>
            </a:r>
            <a:endParaRPr lang="es-MX" sz="2000" dirty="0"/>
          </a:p>
        </p:txBody>
      </p:sp>
      <p:sp>
        <p:nvSpPr>
          <p:cNvPr id="3" name="Marcador de contenido 2"/>
          <p:cNvSpPr>
            <a:spLocks noGrp="1"/>
          </p:cNvSpPr>
          <p:nvPr>
            <p:ph idx="1"/>
          </p:nvPr>
        </p:nvSpPr>
        <p:spPr>
          <a:xfrm>
            <a:off x="457200" y="2881085"/>
            <a:ext cx="8229600" cy="3468010"/>
          </a:xfrm>
        </p:spPr>
        <p:txBody>
          <a:bodyPr>
            <a:normAutofit/>
          </a:bodyPr>
          <a:lstStyle/>
          <a:p>
            <a:pPr algn="just">
              <a:lnSpc>
                <a:spcPct val="80000"/>
              </a:lnSpc>
            </a:pPr>
            <a:r>
              <a:rPr lang="es-MX" sz="1600" dirty="0"/>
              <a:t>La etapa de pago de contraprestaciones se compone de:</a:t>
            </a:r>
          </a:p>
          <a:p>
            <a:pPr lvl="1" algn="just">
              <a:lnSpc>
                <a:spcPct val="80000"/>
              </a:lnSpc>
            </a:pPr>
            <a:r>
              <a:rPr lang="es-MX" sz="1400" b="1" dirty="0">
                <a:solidFill>
                  <a:srgbClr val="002060"/>
                </a:solidFill>
              </a:rPr>
              <a:t>Pago de contraprestaciones</a:t>
            </a:r>
            <a:r>
              <a:rPr lang="es-MX" sz="1400" dirty="0"/>
              <a:t>.</a:t>
            </a:r>
          </a:p>
          <a:p>
            <a:pPr lvl="1" algn="just">
              <a:lnSpc>
                <a:spcPct val="80000"/>
              </a:lnSpc>
            </a:pPr>
            <a:r>
              <a:rPr lang="es-MX" sz="1400" b="1" dirty="0">
                <a:solidFill>
                  <a:srgbClr val="002060"/>
                </a:solidFill>
              </a:rPr>
              <a:t>Otorgamiento y firma de los títulos de concesión</a:t>
            </a:r>
            <a:r>
              <a:rPr lang="es-MX" sz="1400" dirty="0"/>
              <a:t>. </a:t>
            </a:r>
          </a:p>
          <a:p>
            <a:pPr lvl="1" algn="just">
              <a:lnSpc>
                <a:spcPct val="80000"/>
              </a:lnSpc>
            </a:pPr>
            <a:r>
              <a:rPr lang="es-MX" sz="1400" b="1" dirty="0">
                <a:solidFill>
                  <a:srgbClr val="002060"/>
                </a:solidFill>
              </a:rPr>
              <a:t>Liberación de garantías de seriedad</a:t>
            </a:r>
            <a:r>
              <a:rPr lang="es-MX" sz="1400" dirty="0"/>
              <a:t>.</a:t>
            </a:r>
          </a:p>
          <a:p>
            <a:pPr lvl="1" algn="just">
              <a:lnSpc>
                <a:spcPct val="80000"/>
              </a:lnSpc>
            </a:pPr>
            <a:endParaRPr lang="es-MX" sz="1400" dirty="0"/>
          </a:p>
          <a:p>
            <a:pPr algn="just">
              <a:lnSpc>
                <a:spcPct val="80000"/>
              </a:lnSpc>
            </a:pPr>
            <a:r>
              <a:rPr lang="es-MX" sz="1600" dirty="0"/>
              <a:t>El pago de las contraprestaciones </a:t>
            </a:r>
            <a:r>
              <a:rPr lang="es-MX" sz="1600" b="1" dirty="0">
                <a:solidFill>
                  <a:srgbClr val="002060"/>
                </a:solidFill>
              </a:rPr>
              <a:t>se realizará por cada Canal de Transmisión </a:t>
            </a:r>
            <a:r>
              <a:rPr lang="es-MX" sz="1600" dirty="0"/>
              <a:t>en el que el participante haya quedado sólo en la última Ronda (no exista exceso de demanda).</a:t>
            </a:r>
          </a:p>
          <a:p>
            <a:pPr algn="just">
              <a:lnSpc>
                <a:spcPct val="80000"/>
              </a:lnSpc>
            </a:pPr>
            <a:r>
              <a:rPr lang="es-MX" sz="1600" dirty="0"/>
              <a:t>Una vez pagada la contraprestación y firmado el título de concesión de un canal de transmisión en específico, se procederá a </a:t>
            </a:r>
            <a:r>
              <a:rPr lang="es-MX" sz="1600" b="1" dirty="0">
                <a:solidFill>
                  <a:srgbClr val="002060"/>
                </a:solidFill>
              </a:rPr>
              <a:t>liberar las garantías de seriedad </a:t>
            </a:r>
            <a:r>
              <a:rPr lang="es-MX" sz="1600" dirty="0"/>
              <a:t>de los participantes de ese canal.</a:t>
            </a:r>
          </a:p>
          <a:p>
            <a:pPr algn="just">
              <a:lnSpc>
                <a:spcPct val="80000"/>
              </a:lnSpc>
            </a:pPr>
            <a:r>
              <a:rPr lang="es-MX" sz="1600" b="1" dirty="0">
                <a:solidFill>
                  <a:srgbClr val="002060"/>
                </a:solidFill>
              </a:rPr>
              <a:t>En caso de que un Participante Ganador incurra en alguna causal de descalificación, </a:t>
            </a:r>
            <a:r>
              <a:rPr lang="es-MX" sz="1600" b="1">
                <a:solidFill>
                  <a:srgbClr val="002060"/>
                </a:solidFill>
              </a:rPr>
              <a:t>se </a:t>
            </a:r>
            <a:r>
              <a:rPr lang="es-MX" sz="1600" b="1" dirty="0">
                <a:solidFill>
                  <a:srgbClr val="002060"/>
                </a:solidFill>
              </a:rPr>
              <a:t>hará</a:t>
            </a:r>
            <a:r>
              <a:rPr lang="es-MX" sz="1600" b="1">
                <a:solidFill>
                  <a:srgbClr val="002060"/>
                </a:solidFill>
              </a:rPr>
              <a:t> efectiva la Garantía de Seriedad y se procederá </a:t>
            </a:r>
            <a:r>
              <a:rPr lang="es-MX" sz="1600" b="1" dirty="0">
                <a:solidFill>
                  <a:srgbClr val="002060"/>
                </a:solidFill>
              </a:rPr>
              <a:t>a emitir una nueva Acta de Fallo cuando exista un sólo participante con la Oferta subsecuente más alta (previa manifestación de continuar)</a:t>
            </a:r>
            <a:r>
              <a:rPr lang="es-MX" sz="1600" dirty="0">
                <a:solidFill>
                  <a:srgbClr val="002060"/>
                </a:solidFill>
              </a:rPr>
              <a:t>; </a:t>
            </a:r>
            <a:r>
              <a:rPr lang="es-MX" sz="1600" dirty="0"/>
              <a:t>dicho participante será designado nuevo Participante Ganador y deberá cumplir con los requisitos correspondientes. </a:t>
            </a:r>
            <a:r>
              <a:rPr lang="es-MX" sz="1600" b="1" dirty="0">
                <a:solidFill>
                  <a:srgbClr val="002060"/>
                </a:solidFill>
              </a:rPr>
              <a:t>En caso de que exista más de un participante con Oferta subsecuente más alta, se declarará desierta la licitación para dicho canal de transmisión.</a:t>
            </a:r>
            <a:r>
              <a:rPr lang="es-MX" sz="1600" b="1" dirty="0">
                <a:solidFill>
                  <a:srgbClr val="FF0000"/>
                </a:solidFill>
              </a:rPr>
              <a:t> </a:t>
            </a:r>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10</a:t>
            </a:fld>
            <a:endParaRPr lang="es-MX" dirty="0">
              <a:solidFill>
                <a:prstClr val="black">
                  <a:tint val="75000"/>
                </a:prstClr>
              </a:solidFill>
            </a:endParaRPr>
          </a:p>
        </p:txBody>
      </p:sp>
      <p:sp>
        <p:nvSpPr>
          <p:cNvPr id="10" name="Pentágono 9"/>
          <p:cNvSpPr/>
          <p:nvPr/>
        </p:nvSpPr>
        <p:spPr>
          <a:xfrm>
            <a:off x="1715868" y="1591867"/>
            <a:ext cx="1767561" cy="1055953"/>
          </a:xfrm>
          <a:prstGeom prst="homePlate">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Sub-etapa 1:</a:t>
            </a:r>
          </a:p>
          <a:p>
            <a:pPr algn="ctr"/>
            <a:endParaRPr lang="es-MX" sz="800" dirty="0">
              <a:solidFill>
                <a:schemeClr val="tx1"/>
              </a:solidFill>
            </a:endParaRPr>
          </a:p>
          <a:p>
            <a:pPr algn="ctr"/>
            <a:r>
              <a:rPr lang="es-MX" sz="800" dirty="0" smtClean="0">
                <a:solidFill>
                  <a:schemeClr val="tx1"/>
                </a:solidFill>
              </a:rPr>
              <a:t>Pago de contraprestaciones.</a:t>
            </a:r>
            <a:endParaRPr lang="es-MX" sz="800" dirty="0">
              <a:solidFill>
                <a:schemeClr val="tx1"/>
              </a:solidFill>
            </a:endParaRPr>
          </a:p>
        </p:txBody>
      </p:sp>
      <p:sp>
        <p:nvSpPr>
          <p:cNvPr id="12" name="Cheurón 11"/>
          <p:cNvSpPr/>
          <p:nvPr/>
        </p:nvSpPr>
        <p:spPr>
          <a:xfrm>
            <a:off x="2968172" y="1593095"/>
            <a:ext cx="2619827" cy="1054725"/>
          </a:xfrm>
          <a:prstGeom prst="chevron">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Sub-etapa </a:t>
            </a:r>
            <a:r>
              <a:rPr lang="es-MX" sz="800" dirty="0">
                <a:solidFill>
                  <a:schemeClr val="tx1"/>
                </a:solidFill>
              </a:rPr>
              <a:t>2</a:t>
            </a:r>
            <a:r>
              <a:rPr lang="es-MX" sz="800" dirty="0" smtClean="0">
                <a:solidFill>
                  <a:schemeClr val="tx1"/>
                </a:solidFill>
              </a:rPr>
              <a:t>:</a:t>
            </a:r>
          </a:p>
          <a:p>
            <a:pPr algn="ctr"/>
            <a:endParaRPr lang="es-MX" sz="800" dirty="0" smtClean="0">
              <a:solidFill>
                <a:schemeClr val="tx1"/>
              </a:solidFill>
            </a:endParaRPr>
          </a:p>
          <a:p>
            <a:pPr algn="ctr"/>
            <a:r>
              <a:rPr lang="es-MX" sz="800" dirty="0" smtClean="0">
                <a:solidFill>
                  <a:schemeClr val="tx1"/>
                </a:solidFill>
              </a:rPr>
              <a:t>Otorgamiento y firma de títulos de concesión.</a:t>
            </a:r>
          </a:p>
        </p:txBody>
      </p:sp>
      <p:sp>
        <p:nvSpPr>
          <p:cNvPr id="13" name="Cheurón 12"/>
          <p:cNvSpPr/>
          <p:nvPr/>
        </p:nvSpPr>
        <p:spPr>
          <a:xfrm>
            <a:off x="5094515" y="1591867"/>
            <a:ext cx="2525485" cy="1055953"/>
          </a:xfrm>
          <a:prstGeom prst="chevron">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Sub-etapa 3:</a:t>
            </a:r>
          </a:p>
          <a:p>
            <a:pPr algn="ctr"/>
            <a:endParaRPr lang="es-MX" sz="800" dirty="0">
              <a:solidFill>
                <a:schemeClr val="tx1"/>
              </a:solidFill>
            </a:endParaRPr>
          </a:p>
          <a:p>
            <a:pPr algn="ctr"/>
            <a:r>
              <a:rPr lang="es-MX" sz="800" dirty="0" smtClean="0">
                <a:solidFill>
                  <a:schemeClr val="tx1"/>
                </a:solidFill>
              </a:rPr>
              <a:t>Liberación de garantías de seriedad.</a:t>
            </a:r>
            <a:endParaRPr lang="es-MX" sz="800" dirty="0">
              <a:solidFill>
                <a:schemeClr val="tx1"/>
              </a:solidFill>
            </a:endParaRPr>
          </a:p>
        </p:txBody>
      </p:sp>
    </p:spTree>
    <p:extLst>
      <p:ext uri="{BB962C8B-B14F-4D97-AF65-F5344CB8AC3E}">
        <p14:creationId xmlns:p14="http://schemas.microsoft.com/office/powerpoint/2010/main" val="1801964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9130" y="0"/>
            <a:ext cx="7500858" cy="979979"/>
          </a:xfrm>
        </p:spPr>
        <p:txBody>
          <a:bodyPr>
            <a:normAutofit/>
          </a:bodyPr>
          <a:lstStyle/>
          <a:p>
            <a:pPr algn="l"/>
            <a:r>
              <a:rPr lang="es-MX" sz="2800" dirty="0"/>
              <a:t>4</a:t>
            </a:r>
            <a:r>
              <a:rPr lang="es-MX" sz="2800" dirty="0" smtClean="0"/>
              <a:t>. Cronograma </a:t>
            </a:r>
            <a:r>
              <a:rPr lang="es-MX" sz="2800" dirty="0"/>
              <a:t>Licitación </a:t>
            </a:r>
            <a:r>
              <a:rPr lang="es-MX" sz="2800" dirty="0" smtClean="0"/>
              <a:t>IFT-6</a:t>
            </a:r>
            <a:endParaRPr lang="es-MX" sz="1050" i="1" dirty="0"/>
          </a:p>
        </p:txBody>
      </p:sp>
      <p:sp>
        <p:nvSpPr>
          <p:cNvPr id="7" name="Marcador de número de diapositiva 4"/>
          <p:cNvSpPr txBox="1">
            <a:spLocks/>
          </p:cNvSpPr>
          <p:nvPr/>
        </p:nvSpPr>
        <p:spPr>
          <a:xfrm>
            <a:off x="7200852" y="6329029"/>
            <a:ext cx="1600200" cy="273844"/>
          </a:xfrm>
          <a:prstGeom prst="rect">
            <a:avLst/>
          </a:prstGeom>
        </p:spPr>
        <p:txBody>
          <a:bodyPr vert="horz" lIns="68580" tIns="34290" rIns="68580" bIns="34290" rtlCol="0" anchor="ctr"/>
          <a:lstStyle>
            <a:defPPr>
              <a:defRPr lang="es-MX"/>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7C12FCB-B849-4848-A682-BC4D64F60B9F}" type="slidenum">
              <a:rPr lang="es-MX" sz="1000">
                <a:solidFill>
                  <a:prstClr val="black">
                    <a:tint val="75000"/>
                  </a:prstClr>
                </a:solidFill>
              </a:rPr>
              <a:pPr/>
              <a:t>11</a:t>
            </a:fld>
            <a:endParaRPr lang="es-MX" sz="1000">
              <a:solidFill>
                <a:prstClr val="black">
                  <a:tint val="75000"/>
                </a:prstClr>
              </a:solidFill>
            </a:endParaRPr>
          </a:p>
        </p:txBody>
      </p:sp>
      <p:sp>
        <p:nvSpPr>
          <p:cNvPr id="80" name="Rectángulo redondeado 79"/>
          <p:cNvSpPr/>
          <p:nvPr/>
        </p:nvSpPr>
        <p:spPr>
          <a:xfrm>
            <a:off x="2924596" y="4486201"/>
            <a:ext cx="540110" cy="219162"/>
          </a:xfrm>
          <a:prstGeom prst="roundRect">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600" dirty="0"/>
              <a:t>Enero</a:t>
            </a:r>
          </a:p>
        </p:txBody>
      </p:sp>
      <p:cxnSp>
        <p:nvCxnSpPr>
          <p:cNvPr id="101" name="Conector recto de flecha 100" descr="03 de octubre - Convocatoria y Bases - DOF (estimado)" title="Cronograma de Licitación IFT-6 - Actividad 1"/>
          <p:cNvCxnSpPr/>
          <p:nvPr/>
        </p:nvCxnSpPr>
        <p:spPr>
          <a:xfrm>
            <a:off x="1296802" y="3948844"/>
            <a:ext cx="12357" cy="514049"/>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ector recto de flecha 56" descr="02 diciembre 2016 - Fecha límite respuestas a preguntas" title="Cronograma Licitación IFT-6 - Actividad 5"/>
          <p:cNvCxnSpPr/>
          <p:nvPr/>
        </p:nvCxnSpPr>
        <p:spPr>
          <a:xfrm>
            <a:off x="2395784" y="3868297"/>
            <a:ext cx="20329" cy="61096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24" name="CuadroTexto 123"/>
          <p:cNvSpPr txBox="1"/>
          <p:nvPr/>
        </p:nvSpPr>
        <p:spPr>
          <a:xfrm rot="18014329">
            <a:off x="508870" y="2554011"/>
            <a:ext cx="2968067" cy="246221"/>
          </a:xfrm>
          <a:prstGeom prst="rect">
            <a:avLst/>
          </a:prstGeom>
          <a:noFill/>
        </p:spPr>
        <p:txBody>
          <a:bodyPr wrap="square" rtlCol="0">
            <a:spAutoFit/>
          </a:bodyPr>
          <a:lstStyle/>
          <a:p>
            <a:r>
              <a:rPr lang="es-MX" sz="1000" dirty="0" smtClean="0">
                <a:solidFill>
                  <a:srgbClr val="0070C0"/>
                </a:solidFill>
              </a:rPr>
              <a:t>3.Oct.2016 - </a:t>
            </a:r>
            <a:r>
              <a:rPr lang="es-MX" sz="1000" dirty="0">
                <a:solidFill>
                  <a:srgbClr val="0070C0"/>
                </a:solidFill>
              </a:rPr>
              <a:t>Convocatoria </a:t>
            </a:r>
            <a:r>
              <a:rPr lang="es-MX" sz="1000" dirty="0" smtClean="0">
                <a:solidFill>
                  <a:srgbClr val="0070C0"/>
                </a:solidFill>
              </a:rPr>
              <a:t>y Bases – DOF (estimado)</a:t>
            </a:r>
          </a:p>
        </p:txBody>
      </p:sp>
      <p:sp>
        <p:nvSpPr>
          <p:cNvPr id="167" name="Rectángulo redondeado 166"/>
          <p:cNvSpPr/>
          <p:nvPr/>
        </p:nvSpPr>
        <p:spPr>
          <a:xfrm>
            <a:off x="1191944" y="4484409"/>
            <a:ext cx="552899" cy="219162"/>
          </a:xfrm>
          <a:prstGeom prst="round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600" dirty="0"/>
              <a:t>Octubre</a:t>
            </a:r>
          </a:p>
        </p:txBody>
      </p:sp>
      <p:sp>
        <p:nvSpPr>
          <p:cNvPr id="110" name="CuadroTexto 109"/>
          <p:cNvSpPr txBox="1"/>
          <p:nvPr/>
        </p:nvSpPr>
        <p:spPr>
          <a:xfrm rot="18014329">
            <a:off x="1115058" y="2549949"/>
            <a:ext cx="3027326" cy="246221"/>
          </a:xfrm>
          <a:prstGeom prst="rect">
            <a:avLst/>
          </a:prstGeom>
          <a:noFill/>
          <a:ln>
            <a:noFill/>
          </a:ln>
        </p:spPr>
        <p:txBody>
          <a:bodyPr wrap="square" rtlCol="0">
            <a:spAutoFit/>
          </a:bodyPr>
          <a:lstStyle/>
          <a:p>
            <a:r>
              <a:rPr lang="es-MX" sz="1000" dirty="0" smtClean="0">
                <a:solidFill>
                  <a:srgbClr val="0070C0"/>
                </a:solidFill>
              </a:rPr>
              <a:t>11.Nov.2016 </a:t>
            </a:r>
            <a:r>
              <a:rPr lang="es-MX" sz="1000" dirty="0">
                <a:solidFill>
                  <a:srgbClr val="0070C0"/>
                </a:solidFill>
              </a:rPr>
              <a:t>- Fecha límite </a:t>
            </a:r>
            <a:r>
              <a:rPr lang="es-MX" sz="1000" dirty="0" smtClean="0">
                <a:solidFill>
                  <a:srgbClr val="0070C0"/>
                </a:solidFill>
              </a:rPr>
              <a:t>preguntas sobre las Bases</a:t>
            </a:r>
            <a:endParaRPr lang="es-MX" sz="1000" dirty="0">
              <a:solidFill>
                <a:srgbClr val="0070C0"/>
              </a:solidFill>
            </a:endParaRPr>
          </a:p>
        </p:txBody>
      </p:sp>
      <p:sp>
        <p:nvSpPr>
          <p:cNvPr id="156" name="CuadroTexto 155"/>
          <p:cNvSpPr txBox="1"/>
          <p:nvPr/>
        </p:nvSpPr>
        <p:spPr>
          <a:xfrm rot="18014329">
            <a:off x="1647099" y="2592435"/>
            <a:ext cx="2812018" cy="246221"/>
          </a:xfrm>
          <a:prstGeom prst="rect">
            <a:avLst/>
          </a:prstGeom>
          <a:noFill/>
          <a:ln>
            <a:noFill/>
          </a:ln>
        </p:spPr>
        <p:txBody>
          <a:bodyPr wrap="square" rtlCol="0">
            <a:spAutoFit/>
          </a:bodyPr>
          <a:lstStyle/>
          <a:p>
            <a:r>
              <a:rPr lang="es-MX" sz="1000" dirty="0" smtClean="0">
                <a:solidFill>
                  <a:srgbClr val="0070C0"/>
                </a:solidFill>
              </a:rPr>
              <a:t>2.Dic.2016 - </a:t>
            </a:r>
            <a:r>
              <a:rPr lang="es-MX" sz="1000" dirty="0">
                <a:solidFill>
                  <a:srgbClr val="0070C0"/>
                </a:solidFill>
              </a:rPr>
              <a:t>Fecha límite </a:t>
            </a:r>
            <a:r>
              <a:rPr lang="es-MX" sz="1000" dirty="0" smtClean="0">
                <a:solidFill>
                  <a:srgbClr val="0070C0"/>
                </a:solidFill>
              </a:rPr>
              <a:t>respuestas a preguntas</a:t>
            </a:r>
            <a:endParaRPr lang="es-MX" sz="1000" dirty="0">
              <a:solidFill>
                <a:srgbClr val="0070C0"/>
              </a:solidFill>
            </a:endParaRPr>
          </a:p>
        </p:txBody>
      </p:sp>
      <p:cxnSp>
        <p:nvCxnSpPr>
          <p:cNvPr id="160" name="Conector recto de flecha 159" descr="11 novimebre 2016 - Fecha límite preguntas sobre las Bases" title="Cronograma Licitación IFT-6 - Actividad 4"/>
          <p:cNvCxnSpPr/>
          <p:nvPr/>
        </p:nvCxnSpPr>
        <p:spPr>
          <a:xfrm>
            <a:off x="1910795" y="3932774"/>
            <a:ext cx="24287" cy="537839"/>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70" name="CuadroTexto 169"/>
          <p:cNvSpPr txBox="1"/>
          <p:nvPr/>
        </p:nvSpPr>
        <p:spPr>
          <a:xfrm rot="18014329">
            <a:off x="4668529" y="2559492"/>
            <a:ext cx="2779143" cy="246221"/>
          </a:xfrm>
          <a:prstGeom prst="rect">
            <a:avLst/>
          </a:prstGeom>
          <a:noFill/>
        </p:spPr>
        <p:txBody>
          <a:bodyPr wrap="square" rtlCol="0">
            <a:spAutoFit/>
          </a:bodyPr>
          <a:lstStyle/>
          <a:p>
            <a:r>
              <a:rPr lang="es-MX" sz="1000" dirty="0" smtClean="0">
                <a:solidFill>
                  <a:srgbClr val="0070C0"/>
                </a:solidFill>
              </a:rPr>
              <a:t> 18-19.May.2017 - </a:t>
            </a:r>
            <a:r>
              <a:rPr lang="es-MX" sz="1000" dirty="0">
                <a:solidFill>
                  <a:srgbClr val="0070C0"/>
                </a:solidFill>
              </a:rPr>
              <a:t>Constancias - </a:t>
            </a:r>
            <a:r>
              <a:rPr lang="es-MX" sz="1000" dirty="0" smtClean="0">
                <a:solidFill>
                  <a:srgbClr val="0070C0"/>
                </a:solidFill>
              </a:rPr>
              <a:t>Notificación</a:t>
            </a:r>
            <a:endParaRPr lang="es-MX" sz="1000" dirty="0">
              <a:solidFill>
                <a:srgbClr val="0070C0"/>
              </a:solidFill>
            </a:endParaRPr>
          </a:p>
        </p:txBody>
      </p:sp>
      <p:sp>
        <p:nvSpPr>
          <p:cNvPr id="171" name="CuadroTexto 170"/>
          <p:cNvSpPr txBox="1"/>
          <p:nvPr/>
        </p:nvSpPr>
        <p:spPr>
          <a:xfrm rot="18014329">
            <a:off x="2521543" y="2627554"/>
            <a:ext cx="2663653" cy="246221"/>
          </a:xfrm>
          <a:prstGeom prst="rect">
            <a:avLst/>
          </a:prstGeom>
          <a:noFill/>
          <a:ln>
            <a:noFill/>
          </a:ln>
        </p:spPr>
        <p:txBody>
          <a:bodyPr wrap="square" rtlCol="0">
            <a:spAutoFit/>
          </a:bodyPr>
          <a:lstStyle/>
          <a:p>
            <a:r>
              <a:rPr lang="es-MX" sz="1000" dirty="0" smtClean="0">
                <a:solidFill>
                  <a:srgbClr val="0070C0"/>
                </a:solidFill>
              </a:rPr>
              <a:t> 23-24.Ene.2017 - </a:t>
            </a:r>
            <a:r>
              <a:rPr lang="es-MX" sz="1000" dirty="0">
                <a:solidFill>
                  <a:srgbClr val="0070C0"/>
                </a:solidFill>
              </a:rPr>
              <a:t>Prevención </a:t>
            </a:r>
            <a:r>
              <a:rPr lang="es-MX" sz="1000" dirty="0" smtClean="0">
                <a:solidFill>
                  <a:srgbClr val="0070C0"/>
                </a:solidFill>
              </a:rPr>
              <a:t>a interesados</a:t>
            </a:r>
            <a:endParaRPr lang="es-MX" sz="1000" dirty="0">
              <a:solidFill>
                <a:srgbClr val="0070C0"/>
              </a:solidFill>
            </a:endParaRPr>
          </a:p>
        </p:txBody>
      </p:sp>
      <p:cxnSp>
        <p:nvCxnSpPr>
          <p:cNvPr id="185" name="Conector recto de flecha 184" descr="10 - 11 agosto 2017 - Acta de fallo - Notificación" title="Cronograma Licitación IFT-6 - Actividad 13"/>
          <p:cNvCxnSpPr/>
          <p:nvPr/>
        </p:nvCxnSpPr>
        <p:spPr>
          <a:xfrm>
            <a:off x="6947064" y="3932774"/>
            <a:ext cx="12357" cy="514049"/>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88" name="CuadroTexto 187"/>
          <p:cNvSpPr txBox="1"/>
          <p:nvPr/>
        </p:nvSpPr>
        <p:spPr>
          <a:xfrm rot="18014329">
            <a:off x="6107627" y="2819625"/>
            <a:ext cx="2576122" cy="246221"/>
          </a:xfrm>
          <a:prstGeom prst="rect">
            <a:avLst/>
          </a:prstGeom>
          <a:noFill/>
        </p:spPr>
        <p:txBody>
          <a:bodyPr wrap="square" rtlCol="0">
            <a:spAutoFit/>
          </a:bodyPr>
          <a:lstStyle/>
          <a:p>
            <a:r>
              <a:rPr lang="es-MX" sz="1000" dirty="0" smtClean="0">
                <a:solidFill>
                  <a:srgbClr val="0070C0"/>
                </a:solidFill>
              </a:rPr>
              <a:t>10-11.Ago.2017 - </a:t>
            </a:r>
            <a:r>
              <a:rPr lang="es-MX" sz="1000" dirty="0">
                <a:solidFill>
                  <a:srgbClr val="0070C0"/>
                </a:solidFill>
              </a:rPr>
              <a:t>Acta de fallo - </a:t>
            </a:r>
            <a:r>
              <a:rPr lang="es-MX" sz="1000" dirty="0" smtClean="0">
                <a:solidFill>
                  <a:srgbClr val="0070C0"/>
                </a:solidFill>
              </a:rPr>
              <a:t>Notificación</a:t>
            </a:r>
            <a:endParaRPr lang="es-MX" sz="1000" dirty="0">
              <a:solidFill>
                <a:srgbClr val="0070C0"/>
              </a:solidFill>
            </a:endParaRPr>
          </a:p>
        </p:txBody>
      </p:sp>
      <p:sp>
        <p:nvSpPr>
          <p:cNvPr id="198" name="CuadroTexto 197"/>
          <p:cNvSpPr txBox="1"/>
          <p:nvPr/>
        </p:nvSpPr>
        <p:spPr>
          <a:xfrm rot="18014329">
            <a:off x="4768354" y="2393596"/>
            <a:ext cx="3207932" cy="246221"/>
          </a:xfrm>
          <a:prstGeom prst="rect">
            <a:avLst/>
          </a:prstGeom>
          <a:noFill/>
          <a:ln>
            <a:noFill/>
          </a:ln>
        </p:spPr>
        <p:txBody>
          <a:bodyPr wrap="square" rtlCol="0">
            <a:spAutoFit/>
          </a:bodyPr>
          <a:lstStyle/>
          <a:p>
            <a:r>
              <a:rPr lang="es-MX" sz="1000" dirty="0" smtClean="0">
                <a:solidFill>
                  <a:srgbClr val="0070C0"/>
                </a:solidFill>
              </a:rPr>
              <a:t> 22-26.May.2017 - Procedimiento de Ofertas de </a:t>
            </a:r>
            <a:r>
              <a:rPr lang="es-MX" sz="1000" dirty="0">
                <a:solidFill>
                  <a:srgbClr val="0070C0"/>
                </a:solidFill>
              </a:rPr>
              <a:t>prueba</a:t>
            </a:r>
          </a:p>
        </p:txBody>
      </p:sp>
      <p:sp>
        <p:nvSpPr>
          <p:cNvPr id="51" name="Rectángulo redondeado 50"/>
          <p:cNvSpPr/>
          <p:nvPr/>
        </p:nvSpPr>
        <p:spPr>
          <a:xfrm>
            <a:off x="1757163" y="4484904"/>
            <a:ext cx="583286" cy="219162"/>
          </a:xfrm>
          <a:prstGeom prst="round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600" dirty="0"/>
              <a:t>Noviembre</a:t>
            </a:r>
          </a:p>
        </p:txBody>
      </p:sp>
      <p:sp>
        <p:nvSpPr>
          <p:cNvPr id="52" name="Rectángulo redondeado 51"/>
          <p:cNvSpPr/>
          <p:nvPr/>
        </p:nvSpPr>
        <p:spPr>
          <a:xfrm>
            <a:off x="2352769" y="4484904"/>
            <a:ext cx="562739" cy="219162"/>
          </a:xfrm>
          <a:prstGeom prst="round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600" dirty="0"/>
              <a:t>Diciembre</a:t>
            </a:r>
          </a:p>
        </p:txBody>
      </p:sp>
      <p:sp>
        <p:nvSpPr>
          <p:cNvPr id="56" name="Rectángulo redondeado 55"/>
          <p:cNvSpPr/>
          <p:nvPr/>
        </p:nvSpPr>
        <p:spPr>
          <a:xfrm>
            <a:off x="3478861" y="4487277"/>
            <a:ext cx="540110" cy="219162"/>
          </a:xfrm>
          <a:prstGeom prst="roundRect">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600" dirty="0"/>
              <a:t>Febrero</a:t>
            </a:r>
          </a:p>
        </p:txBody>
      </p:sp>
      <p:sp>
        <p:nvSpPr>
          <p:cNvPr id="58" name="Rectángulo redondeado 57"/>
          <p:cNvSpPr/>
          <p:nvPr/>
        </p:nvSpPr>
        <p:spPr>
          <a:xfrm>
            <a:off x="4033521" y="4490635"/>
            <a:ext cx="540110" cy="219162"/>
          </a:xfrm>
          <a:prstGeom prst="roundRect">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600" dirty="0"/>
              <a:t>Marzo</a:t>
            </a:r>
          </a:p>
        </p:txBody>
      </p:sp>
      <p:sp>
        <p:nvSpPr>
          <p:cNvPr id="59" name="Rectángulo redondeado 58"/>
          <p:cNvSpPr/>
          <p:nvPr/>
        </p:nvSpPr>
        <p:spPr>
          <a:xfrm>
            <a:off x="4589907" y="4487277"/>
            <a:ext cx="540110" cy="219162"/>
          </a:xfrm>
          <a:prstGeom prst="roundRect">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600" dirty="0"/>
              <a:t>Abril</a:t>
            </a:r>
          </a:p>
        </p:txBody>
      </p:sp>
      <p:cxnSp>
        <p:nvCxnSpPr>
          <p:cNvPr id="6" name="Conector recto de flecha 5" descr="La flecha indica el perídodo que abarca el Procedimiento de presentación de Ofertas, del 29 de mayo al 09 de junio de 2017" title="Procedimiento de presentación de ofertas"/>
          <p:cNvCxnSpPr/>
          <p:nvPr/>
        </p:nvCxnSpPr>
        <p:spPr>
          <a:xfrm>
            <a:off x="5680043" y="4355204"/>
            <a:ext cx="412311" cy="7155"/>
          </a:xfrm>
          <a:prstGeom prst="straightConnector1">
            <a:avLst/>
          </a:prstGeom>
          <a:ln>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CuadroTexto 62"/>
          <p:cNvSpPr txBox="1"/>
          <p:nvPr/>
        </p:nvSpPr>
        <p:spPr>
          <a:xfrm>
            <a:off x="5502950" y="5390861"/>
            <a:ext cx="3276201" cy="553998"/>
          </a:xfrm>
          <a:prstGeom prst="rect">
            <a:avLst/>
          </a:prstGeom>
          <a:noFill/>
        </p:spPr>
        <p:txBody>
          <a:bodyPr wrap="square" rtlCol="0">
            <a:spAutoFit/>
          </a:bodyPr>
          <a:lstStyle/>
          <a:p>
            <a:pPr marL="171450" indent="-171450">
              <a:buFontTx/>
              <a:buChar char="-"/>
            </a:pPr>
            <a:r>
              <a:rPr lang="es-MX" sz="1000" dirty="0">
                <a:solidFill>
                  <a:srgbClr val="C00000"/>
                </a:solidFill>
              </a:rPr>
              <a:t>Opinión Pública: Del </a:t>
            </a:r>
            <a:r>
              <a:rPr lang="es-MX" sz="1000" dirty="0" smtClean="0">
                <a:solidFill>
                  <a:srgbClr val="C00000"/>
                </a:solidFill>
              </a:rPr>
              <a:t>2.Jun al 29.Jun </a:t>
            </a:r>
            <a:r>
              <a:rPr lang="es-MX" sz="1000" dirty="0">
                <a:solidFill>
                  <a:srgbClr val="C00000"/>
                </a:solidFill>
              </a:rPr>
              <a:t>de 2016</a:t>
            </a:r>
          </a:p>
          <a:p>
            <a:pPr marL="171450" indent="-171450">
              <a:buFontTx/>
              <a:buChar char="-"/>
            </a:pPr>
            <a:endParaRPr lang="es-MX" sz="1000" dirty="0">
              <a:solidFill>
                <a:srgbClr val="C00000"/>
              </a:solidFill>
            </a:endParaRPr>
          </a:p>
          <a:p>
            <a:pPr marL="171450" indent="-171450">
              <a:buFontTx/>
              <a:buChar char="-"/>
            </a:pPr>
            <a:r>
              <a:rPr lang="es-MX" sz="1000" dirty="0">
                <a:solidFill>
                  <a:srgbClr val="0070C0"/>
                </a:solidFill>
              </a:rPr>
              <a:t>Pago de contraprestación: 14.Ago – 22.Sep </a:t>
            </a:r>
            <a:r>
              <a:rPr lang="es-MX" sz="1000" dirty="0" smtClean="0">
                <a:solidFill>
                  <a:srgbClr val="0070C0"/>
                </a:solidFill>
              </a:rPr>
              <a:t>2017</a:t>
            </a:r>
            <a:endParaRPr lang="es-MX" sz="1000" dirty="0">
              <a:solidFill>
                <a:srgbClr val="0070C0"/>
              </a:solidFill>
            </a:endParaRPr>
          </a:p>
        </p:txBody>
      </p:sp>
      <p:sp>
        <p:nvSpPr>
          <p:cNvPr id="65" name="CuadroTexto 64"/>
          <p:cNvSpPr txBox="1"/>
          <p:nvPr/>
        </p:nvSpPr>
        <p:spPr>
          <a:xfrm rot="18014329">
            <a:off x="1894676" y="2494007"/>
            <a:ext cx="3028966" cy="246221"/>
          </a:xfrm>
          <a:prstGeom prst="rect">
            <a:avLst/>
          </a:prstGeom>
          <a:noFill/>
          <a:ln>
            <a:noFill/>
          </a:ln>
        </p:spPr>
        <p:txBody>
          <a:bodyPr wrap="square" rtlCol="0">
            <a:spAutoFit/>
          </a:bodyPr>
          <a:lstStyle/>
          <a:p>
            <a:r>
              <a:rPr lang="es-MX" sz="1000" dirty="0" smtClean="0">
                <a:solidFill>
                  <a:srgbClr val="0070C0"/>
                </a:solidFill>
              </a:rPr>
              <a:t> 16.Dic.2016 - </a:t>
            </a:r>
            <a:r>
              <a:rPr lang="es-MX" sz="1000" dirty="0">
                <a:solidFill>
                  <a:srgbClr val="0070C0"/>
                </a:solidFill>
              </a:rPr>
              <a:t>Fecha límite 1ra </a:t>
            </a:r>
            <a:r>
              <a:rPr lang="es-MX" sz="1000" dirty="0" smtClean="0">
                <a:solidFill>
                  <a:srgbClr val="0070C0"/>
                </a:solidFill>
              </a:rPr>
              <a:t>entrega de información</a:t>
            </a:r>
            <a:endParaRPr lang="es-MX" sz="1000" dirty="0">
              <a:solidFill>
                <a:srgbClr val="0070C0"/>
              </a:solidFill>
            </a:endParaRPr>
          </a:p>
        </p:txBody>
      </p:sp>
      <p:sp>
        <p:nvSpPr>
          <p:cNvPr id="55" name="CuadroTexto 54"/>
          <p:cNvSpPr txBox="1"/>
          <p:nvPr/>
        </p:nvSpPr>
        <p:spPr>
          <a:xfrm rot="18014329">
            <a:off x="2841232" y="2410531"/>
            <a:ext cx="3095453" cy="246221"/>
          </a:xfrm>
          <a:prstGeom prst="rect">
            <a:avLst/>
          </a:prstGeom>
          <a:noFill/>
          <a:ln>
            <a:noFill/>
          </a:ln>
        </p:spPr>
        <p:txBody>
          <a:bodyPr wrap="square" rtlCol="0">
            <a:spAutoFit/>
          </a:bodyPr>
          <a:lstStyle/>
          <a:p>
            <a:r>
              <a:rPr lang="es-MX" sz="1000" dirty="0" smtClean="0">
                <a:solidFill>
                  <a:srgbClr val="0070C0"/>
                </a:solidFill>
              </a:rPr>
              <a:t> 10.Feb.2017 - </a:t>
            </a:r>
            <a:r>
              <a:rPr lang="es-MX" sz="1000" dirty="0">
                <a:solidFill>
                  <a:srgbClr val="0070C0"/>
                </a:solidFill>
              </a:rPr>
              <a:t>Fecha límite </a:t>
            </a:r>
            <a:r>
              <a:rPr lang="es-MX" sz="1000" dirty="0" smtClean="0">
                <a:solidFill>
                  <a:srgbClr val="0070C0"/>
                </a:solidFill>
              </a:rPr>
              <a:t>2da entrega de información</a:t>
            </a:r>
            <a:endParaRPr lang="es-MX" sz="1000" dirty="0">
              <a:solidFill>
                <a:srgbClr val="0070C0"/>
              </a:solidFill>
            </a:endParaRPr>
          </a:p>
        </p:txBody>
      </p:sp>
      <p:sp>
        <p:nvSpPr>
          <p:cNvPr id="60" name="Rectángulo redondeado 59"/>
          <p:cNvSpPr/>
          <p:nvPr/>
        </p:nvSpPr>
        <p:spPr>
          <a:xfrm>
            <a:off x="5139933" y="4487178"/>
            <a:ext cx="540110" cy="219162"/>
          </a:xfrm>
          <a:prstGeom prst="roundRect">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600" dirty="0" smtClean="0"/>
              <a:t>Mayo</a:t>
            </a:r>
            <a:endParaRPr lang="es-MX" sz="600" dirty="0"/>
          </a:p>
        </p:txBody>
      </p:sp>
      <p:sp>
        <p:nvSpPr>
          <p:cNvPr id="66" name="Rectángulo redondeado 65"/>
          <p:cNvSpPr/>
          <p:nvPr/>
        </p:nvSpPr>
        <p:spPr>
          <a:xfrm>
            <a:off x="5696319" y="4511230"/>
            <a:ext cx="540110" cy="219162"/>
          </a:xfrm>
          <a:prstGeom prst="roundRect">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600" dirty="0" smtClean="0"/>
              <a:t>Junio</a:t>
            </a:r>
            <a:endParaRPr lang="es-MX" sz="600" dirty="0"/>
          </a:p>
        </p:txBody>
      </p:sp>
      <p:sp>
        <p:nvSpPr>
          <p:cNvPr id="67" name="Rectángulo redondeado 66"/>
          <p:cNvSpPr/>
          <p:nvPr/>
        </p:nvSpPr>
        <p:spPr>
          <a:xfrm>
            <a:off x="6251055" y="4492439"/>
            <a:ext cx="540110" cy="219162"/>
          </a:xfrm>
          <a:prstGeom prst="roundRect">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600" dirty="0" smtClean="0"/>
              <a:t>Julio</a:t>
            </a:r>
            <a:endParaRPr lang="es-MX" sz="600" dirty="0"/>
          </a:p>
        </p:txBody>
      </p:sp>
      <p:sp>
        <p:nvSpPr>
          <p:cNvPr id="73" name="Rectángulo redondeado 72"/>
          <p:cNvSpPr/>
          <p:nvPr/>
        </p:nvSpPr>
        <p:spPr>
          <a:xfrm>
            <a:off x="6811014" y="4492439"/>
            <a:ext cx="540110" cy="219162"/>
          </a:xfrm>
          <a:prstGeom prst="roundRect">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600" dirty="0" smtClean="0"/>
              <a:t>Agosto</a:t>
            </a:r>
            <a:endParaRPr lang="es-MX" sz="600" dirty="0"/>
          </a:p>
        </p:txBody>
      </p:sp>
      <p:sp>
        <p:nvSpPr>
          <p:cNvPr id="74" name="CuadroTexto 73"/>
          <p:cNvSpPr txBox="1"/>
          <p:nvPr/>
        </p:nvSpPr>
        <p:spPr>
          <a:xfrm rot="18014329">
            <a:off x="4916942" y="2591789"/>
            <a:ext cx="3572291" cy="400110"/>
          </a:xfrm>
          <a:prstGeom prst="rect">
            <a:avLst/>
          </a:prstGeom>
          <a:noFill/>
        </p:spPr>
        <p:txBody>
          <a:bodyPr wrap="square" rtlCol="0">
            <a:spAutoFit/>
          </a:bodyPr>
          <a:lstStyle/>
          <a:p>
            <a:r>
              <a:rPr lang="es-MX" sz="1000" dirty="0" smtClean="0">
                <a:solidFill>
                  <a:srgbClr val="0070C0"/>
                </a:solidFill>
              </a:rPr>
              <a:t> </a:t>
            </a:r>
            <a:r>
              <a:rPr lang="es-MX" sz="1000" dirty="0">
                <a:solidFill>
                  <a:srgbClr val="0070C0"/>
                </a:solidFill>
              </a:rPr>
              <a:t>2</a:t>
            </a:r>
            <a:r>
              <a:rPr lang="es-MX" sz="1000" dirty="0" smtClean="0">
                <a:solidFill>
                  <a:srgbClr val="0070C0"/>
                </a:solidFill>
              </a:rPr>
              <a:t>9.May – 9.Jun.2017 -  </a:t>
            </a:r>
            <a:r>
              <a:rPr lang="es-MX" sz="1000" b="1" dirty="0" smtClean="0">
                <a:solidFill>
                  <a:srgbClr val="002060"/>
                </a:solidFill>
              </a:rPr>
              <a:t>Procedimiento de presentación de Ofertas</a:t>
            </a:r>
            <a:endParaRPr lang="es-MX" sz="1000" b="1" dirty="0">
              <a:solidFill>
                <a:srgbClr val="002060"/>
              </a:solidFill>
            </a:endParaRPr>
          </a:p>
        </p:txBody>
      </p:sp>
      <p:cxnSp>
        <p:nvCxnSpPr>
          <p:cNvPr id="53" name="Conector recto de flecha 52" descr="16 diciembre 2016 - Fecha límite 1ra entrega de información" title="Cronograma Licitación IFT-6 - Actividad 6"/>
          <p:cNvCxnSpPr/>
          <p:nvPr/>
        </p:nvCxnSpPr>
        <p:spPr>
          <a:xfrm>
            <a:off x="2664296" y="3875557"/>
            <a:ext cx="20329" cy="61096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Conector recto de flecha 60" descr="23-24 enero 2017 - Prevención a interesados" title="Cronograma Licitaicón IFT-6 - Actividad 7"/>
          <p:cNvCxnSpPr/>
          <p:nvPr/>
        </p:nvCxnSpPr>
        <p:spPr>
          <a:xfrm>
            <a:off x="3259386" y="3853785"/>
            <a:ext cx="20329" cy="61096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Conector recto de flecha 68" descr="10 febrero 2017 - Fecha límite 2da entrega de información" title="Cronograma Licitaicón IFT-6 - Actividad 8"/>
          <p:cNvCxnSpPr/>
          <p:nvPr/>
        </p:nvCxnSpPr>
        <p:spPr>
          <a:xfrm>
            <a:off x="3644011" y="3853785"/>
            <a:ext cx="20329" cy="61096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Conector recto de flecha 76" descr="18-19 mayo 2017 - Constancias-Notificación" title="Cronograma Licitaicón IFT-6 - Actividad 10"/>
          <p:cNvCxnSpPr/>
          <p:nvPr/>
        </p:nvCxnSpPr>
        <p:spPr>
          <a:xfrm>
            <a:off x="5429255" y="3868300"/>
            <a:ext cx="20329" cy="61096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8" name="Conector recto de flecha 77" descr="22-26 mayo 2017 - Procedimiento de ofertas de prueba" title="Cronograma Licitaicón IFT-6 - Actividad 11"/>
          <p:cNvCxnSpPr/>
          <p:nvPr/>
        </p:nvCxnSpPr>
        <p:spPr>
          <a:xfrm>
            <a:off x="5610683" y="3868300"/>
            <a:ext cx="20329" cy="61096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ector recto de flecha 35" descr="11 febrero - 17 mayo Evaluación de información" title="Cronograma Licitaicón IFT-6 - Actividad 9"/>
          <p:cNvCxnSpPr/>
          <p:nvPr/>
        </p:nvCxnSpPr>
        <p:spPr>
          <a:xfrm>
            <a:off x="3792121" y="4346753"/>
            <a:ext cx="1528562" cy="7155"/>
          </a:xfrm>
          <a:prstGeom prst="straightConnector1">
            <a:avLst/>
          </a:prstGeom>
          <a:ln>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CuadroTexto 37"/>
          <p:cNvSpPr txBox="1"/>
          <p:nvPr/>
        </p:nvSpPr>
        <p:spPr>
          <a:xfrm>
            <a:off x="3792121" y="4045775"/>
            <a:ext cx="1840688" cy="246221"/>
          </a:xfrm>
          <a:prstGeom prst="rect">
            <a:avLst/>
          </a:prstGeom>
          <a:noFill/>
          <a:ln>
            <a:noFill/>
          </a:ln>
        </p:spPr>
        <p:txBody>
          <a:bodyPr wrap="square" rtlCol="0">
            <a:spAutoFit/>
          </a:bodyPr>
          <a:lstStyle/>
          <a:p>
            <a:r>
              <a:rPr lang="es-MX" sz="1000" b="1" dirty="0" smtClean="0">
                <a:solidFill>
                  <a:srgbClr val="002060"/>
                </a:solidFill>
              </a:rPr>
              <a:t>Evaluación de información</a:t>
            </a:r>
            <a:endParaRPr lang="es-MX" sz="1000" b="1" dirty="0">
              <a:solidFill>
                <a:srgbClr val="002060"/>
              </a:solidFill>
            </a:endParaRPr>
          </a:p>
        </p:txBody>
      </p:sp>
      <p:cxnSp>
        <p:nvCxnSpPr>
          <p:cNvPr id="39" name="Conector recto de flecha 38" descr="10 octubre 2016 - Inicio del periodo para manifestar interés" title="Cronograma Licitaicón IFT-6 - Actividad 2"/>
          <p:cNvCxnSpPr/>
          <p:nvPr/>
        </p:nvCxnSpPr>
        <p:spPr>
          <a:xfrm>
            <a:off x="1441981" y="3932774"/>
            <a:ext cx="24287" cy="537839"/>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ector recto de flecha 39" descr="04 noviembre 2016 - Fin del período para manifestar interés" title="Cronograma Licitaicón IFT-6 - Actividad 3"/>
          <p:cNvCxnSpPr/>
          <p:nvPr/>
        </p:nvCxnSpPr>
        <p:spPr>
          <a:xfrm>
            <a:off x="1804297" y="3932774"/>
            <a:ext cx="24287" cy="537839"/>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1" name="CuadroTexto 40"/>
          <p:cNvSpPr txBox="1"/>
          <p:nvPr/>
        </p:nvSpPr>
        <p:spPr>
          <a:xfrm rot="18014329">
            <a:off x="996153" y="2574487"/>
            <a:ext cx="2910074" cy="246221"/>
          </a:xfrm>
          <a:prstGeom prst="rect">
            <a:avLst/>
          </a:prstGeom>
          <a:noFill/>
          <a:ln>
            <a:noFill/>
          </a:ln>
        </p:spPr>
        <p:txBody>
          <a:bodyPr wrap="square" rtlCol="0">
            <a:spAutoFit/>
          </a:bodyPr>
          <a:lstStyle/>
          <a:p>
            <a:r>
              <a:rPr lang="es-MX" sz="1000" dirty="0" smtClean="0">
                <a:solidFill>
                  <a:srgbClr val="0070C0"/>
                </a:solidFill>
              </a:rPr>
              <a:t>4.Nov.2016 – Fin del periodo para manifestar interés</a:t>
            </a:r>
            <a:endParaRPr lang="es-MX" sz="1000" dirty="0">
              <a:solidFill>
                <a:srgbClr val="0070C0"/>
              </a:solidFill>
            </a:endParaRPr>
          </a:p>
        </p:txBody>
      </p:sp>
      <p:sp>
        <p:nvSpPr>
          <p:cNvPr id="42" name="CuadroTexto 41"/>
          <p:cNvSpPr txBox="1"/>
          <p:nvPr/>
        </p:nvSpPr>
        <p:spPr>
          <a:xfrm rot="18014329">
            <a:off x="611406" y="2493752"/>
            <a:ext cx="3154917" cy="246221"/>
          </a:xfrm>
          <a:prstGeom prst="rect">
            <a:avLst/>
          </a:prstGeom>
          <a:noFill/>
          <a:ln>
            <a:noFill/>
          </a:ln>
        </p:spPr>
        <p:txBody>
          <a:bodyPr wrap="square" rtlCol="0">
            <a:spAutoFit/>
          </a:bodyPr>
          <a:lstStyle/>
          <a:p>
            <a:r>
              <a:rPr lang="es-MX" sz="1000" dirty="0" smtClean="0">
                <a:solidFill>
                  <a:srgbClr val="0070C0"/>
                </a:solidFill>
              </a:rPr>
              <a:t>10.Oct.2016 – Inicio del periodo para manifestar interés</a:t>
            </a:r>
            <a:endParaRPr lang="es-MX" sz="1000" dirty="0">
              <a:solidFill>
                <a:srgbClr val="0070C0"/>
              </a:solidFill>
            </a:endParaRPr>
          </a:p>
        </p:txBody>
      </p:sp>
    </p:spTree>
    <p:extLst>
      <p:ext uri="{BB962C8B-B14F-4D97-AF65-F5344CB8AC3E}">
        <p14:creationId xmlns:p14="http://schemas.microsoft.com/office/powerpoint/2010/main" val="4068734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143000"/>
          </a:xfrm>
        </p:spPr>
        <p:txBody>
          <a:bodyPr>
            <a:normAutofit/>
          </a:bodyPr>
          <a:lstStyle/>
          <a:p>
            <a:pPr algn="l"/>
            <a:r>
              <a:rPr lang="es-MX" sz="2800" dirty="0"/>
              <a:t>5</a:t>
            </a:r>
            <a:r>
              <a:rPr lang="es-MX" sz="2800" dirty="0" smtClean="0"/>
              <a:t>. Constancias de Participación</a:t>
            </a:r>
            <a:endParaRPr lang="es-MX" sz="2800" dirty="0"/>
          </a:p>
        </p:txBody>
      </p:sp>
      <p:sp>
        <p:nvSpPr>
          <p:cNvPr id="3" name="Marcador de contenido 2"/>
          <p:cNvSpPr>
            <a:spLocks noGrp="1"/>
          </p:cNvSpPr>
          <p:nvPr>
            <p:ph idx="1"/>
          </p:nvPr>
        </p:nvSpPr>
        <p:spPr>
          <a:xfrm>
            <a:off x="457200" y="1678675"/>
            <a:ext cx="8134066" cy="3432412"/>
          </a:xfrm>
        </p:spPr>
        <p:txBody>
          <a:bodyPr>
            <a:normAutofit/>
          </a:bodyPr>
          <a:lstStyle/>
          <a:p>
            <a:pPr algn="just"/>
            <a:r>
              <a:rPr lang="es-MX" sz="1700" dirty="0" smtClean="0"/>
              <a:t>A fin de estar en condiciones de obtener </a:t>
            </a:r>
            <a:r>
              <a:rPr lang="es-MX" sz="1700" dirty="0"/>
              <a:t>l</a:t>
            </a:r>
            <a:r>
              <a:rPr lang="es-MX" sz="1700" dirty="0" smtClean="0"/>
              <a:t>a Constancia de Participación se deberá:</a:t>
            </a:r>
          </a:p>
          <a:p>
            <a:pPr lvl="1" algn="just"/>
            <a:r>
              <a:rPr lang="es-MX" sz="1700" b="1" dirty="0" smtClean="0">
                <a:solidFill>
                  <a:srgbClr val="002060"/>
                </a:solidFill>
              </a:rPr>
              <a:t>Entregar físicamente las Garantías de Seriedad </a:t>
            </a:r>
            <a:r>
              <a:rPr lang="es-MX" sz="1700" dirty="0" smtClean="0"/>
              <a:t>correspondientes.</a:t>
            </a:r>
          </a:p>
          <a:p>
            <a:pPr lvl="1" algn="just"/>
            <a:r>
              <a:rPr lang="es-MX" sz="1700" b="1" dirty="0">
                <a:solidFill>
                  <a:srgbClr val="002060"/>
                </a:solidFill>
              </a:rPr>
              <a:t>Obtener la emisión favorable de los Dictámenes Técnico, Jurídico y de Competencia Económica</a:t>
            </a:r>
            <a:r>
              <a:rPr lang="es-MX" sz="1700" dirty="0" smtClean="0"/>
              <a:t>:</a:t>
            </a:r>
          </a:p>
          <a:p>
            <a:pPr lvl="2" algn="just"/>
            <a:r>
              <a:rPr lang="es-MX" sz="1700" dirty="0" smtClean="0"/>
              <a:t>Dictamen de Competencia Económica: En éste se señalarán los canales de transmisión </a:t>
            </a:r>
            <a:r>
              <a:rPr lang="es-MX" sz="1700" b="1" dirty="0" smtClean="0">
                <a:solidFill>
                  <a:srgbClr val="002060"/>
                </a:solidFill>
              </a:rPr>
              <a:t>por </a:t>
            </a:r>
            <a:r>
              <a:rPr lang="es-MX" sz="1700" b="1" dirty="0">
                <a:solidFill>
                  <a:srgbClr val="002060"/>
                </a:solidFill>
              </a:rPr>
              <a:t>los cuales un Participante es elegible</a:t>
            </a:r>
            <a:r>
              <a:rPr lang="es-MX" sz="1700" dirty="0" smtClean="0"/>
              <a:t>, en relación con su Grupo de Interés Económico.</a:t>
            </a:r>
          </a:p>
          <a:p>
            <a:pPr lvl="2" algn="just"/>
            <a:r>
              <a:rPr lang="es-MX" sz="1700" dirty="0" smtClean="0"/>
              <a:t>Dictamen Jurídico: En éste se </a:t>
            </a:r>
            <a:r>
              <a:rPr lang="es-MX" sz="1700" b="1" dirty="0" smtClean="0">
                <a:solidFill>
                  <a:srgbClr val="002060"/>
                </a:solidFill>
              </a:rPr>
              <a:t>evaluará binariamente </a:t>
            </a:r>
            <a:r>
              <a:rPr lang="es-MX" sz="1700" dirty="0" smtClean="0"/>
              <a:t>la capacidad legal del Interesado.</a:t>
            </a:r>
          </a:p>
          <a:p>
            <a:pPr lvl="2" algn="just"/>
            <a:r>
              <a:rPr lang="es-MX" sz="1700" dirty="0" smtClean="0"/>
              <a:t>Dictamen Técnico: En éste se evaluará la capacidad técnica y financiera del Interesado.</a:t>
            </a:r>
            <a:endParaRPr lang="es-MX" dirty="0" smtClean="0"/>
          </a:p>
          <a:p>
            <a:pPr lvl="1"/>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12</a:t>
            </a:fld>
            <a:endParaRPr lang="es-MX" dirty="0">
              <a:solidFill>
                <a:prstClr val="black">
                  <a:tint val="75000"/>
                </a:prstClr>
              </a:solidFill>
            </a:endParaRPr>
          </a:p>
        </p:txBody>
      </p:sp>
    </p:spTree>
    <p:extLst>
      <p:ext uri="{BB962C8B-B14F-4D97-AF65-F5344CB8AC3E}">
        <p14:creationId xmlns:p14="http://schemas.microsoft.com/office/powerpoint/2010/main" val="3462368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5968" y="-71351"/>
            <a:ext cx="7539975" cy="1143000"/>
          </a:xfrm>
        </p:spPr>
        <p:txBody>
          <a:bodyPr>
            <a:normAutofit/>
          </a:bodyPr>
          <a:lstStyle/>
          <a:p>
            <a:pPr algn="l"/>
            <a:r>
              <a:rPr lang="es-MX" sz="2000" dirty="0"/>
              <a:t>6</a:t>
            </a:r>
            <a:r>
              <a:rPr lang="es-MX" sz="2000" dirty="0" smtClean="0"/>
              <a:t>. Proceso de Presentación de Ofertas.</a:t>
            </a:r>
            <a:r>
              <a:rPr lang="es-MX" sz="2000" dirty="0"/>
              <a:t/>
            </a:r>
            <a:br>
              <a:rPr lang="es-MX" sz="2000" dirty="0"/>
            </a:br>
            <a:r>
              <a:rPr lang="es-MX" sz="2000" dirty="0" smtClean="0"/>
              <a:t>Mecanismo </a:t>
            </a:r>
            <a:r>
              <a:rPr lang="es-MX" sz="2000" dirty="0"/>
              <a:t>de Reloj de Precio Ascendente, </a:t>
            </a:r>
            <a:r>
              <a:rPr lang="es-MX" sz="2000" dirty="0" smtClean="0"/>
              <a:t>canales </a:t>
            </a:r>
            <a:r>
              <a:rPr lang="es-MX" sz="2000" dirty="0"/>
              <a:t>individuales.</a:t>
            </a:r>
          </a:p>
        </p:txBody>
      </p:sp>
      <p:sp>
        <p:nvSpPr>
          <p:cNvPr id="3" name="Marcador de contenido 2"/>
          <p:cNvSpPr>
            <a:spLocks noGrp="1"/>
          </p:cNvSpPr>
          <p:nvPr>
            <p:ph idx="1"/>
          </p:nvPr>
        </p:nvSpPr>
        <p:spPr>
          <a:xfrm>
            <a:off x="457200" y="1232419"/>
            <a:ext cx="8229600" cy="5123934"/>
          </a:xfrm>
        </p:spPr>
        <p:txBody>
          <a:bodyPr>
            <a:noAutofit/>
          </a:bodyPr>
          <a:lstStyle/>
          <a:p>
            <a:pPr marL="157162" indent="0" algn="just">
              <a:buNone/>
            </a:pPr>
            <a:r>
              <a:rPr lang="es-MX" sz="1250" b="1" dirty="0">
                <a:solidFill>
                  <a:srgbClr val="002060"/>
                </a:solidFill>
              </a:rPr>
              <a:t>Principales Características:</a:t>
            </a:r>
          </a:p>
          <a:p>
            <a:pPr marL="800100" lvl="1" indent="-342900" algn="just">
              <a:spcBef>
                <a:spcPts val="0"/>
              </a:spcBef>
              <a:buFont typeface="+mj-lt"/>
              <a:buAutoNum type="arabicPeriod"/>
            </a:pPr>
            <a:r>
              <a:rPr lang="es-MX" sz="1250" b="1" dirty="0">
                <a:solidFill>
                  <a:srgbClr val="002060"/>
                </a:solidFill>
              </a:rPr>
              <a:t>Fase de Ofertas. </a:t>
            </a:r>
            <a:r>
              <a:rPr lang="es-MX" sz="1250" dirty="0"/>
              <a:t>Se ponen a disposición, de forma individual, todos los Canales </a:t>
            </a:r>
            <a:r>
              <a:rPr lang="es-MX" sz="1250" dirty="0" smtClean="0"/>
              <a:t>de </a:t>
            </a:r>
            <a:r>
              <a:rPr lang="es-MX" sz="1250" dirty="0"/>
              <a:t>Transmisión </a:t>
            </a:r>
            <a:r>
              <a:rPr lang="es-MX" sz="1250" dirty="0" smtClean="0"/>
              <a:t>objeto </a:t>
            </a:r>
            <a:r>
              <a:rPr lang="es-MX" sz="1250" dirty="0"/>
              <a:t>de la Licitación. Se divide el procedimiento en </a:t>
            </a:r>
            <a:r>
              <a:rPr lang="es-MX" sz="1250" b="1" dirty="0">
                <a:solidFill>
                  <a:srgbClr val="002060"/>
                </a:solidFill>
              </a:rPr>
              <a:t>Fase </a:t>
            </a:r>
            <a:r>
              <a:rPr lang="es-MX" sz="1250" b="1" dirty="0" smtClean="0">
                <a:solidFill>
                  <a:srgbClr val="002060"/>
                </a:solidFill>
              </a:rPr>
              <a:t>Primaria</a:t>
            </a:r>
            <a:r>
              <a:rPr lang="es-MX" sz="1250" dirty="0" smtClean="0"/>
              <a:t> </a:t>
            </a:r>
            <a:r>
              <a:rPr lang="es-MX" sz="1250" dirty="0"/>
              <a:t>(Ronda Inicial y Rondas Subsecuentes) y </a:t>
            </a:r>
            <a:r>
              <a:rPr lang="es-MX" sz="1250" b="1" dirty="0">
                <a:solidFill>
                  <a:srgbClr val="002060"/>
                </a:solidFill>
              </a:rPr>
              <a:t>Fase de Desempate</a:t>
            </a:r>
            <a:r>
              <a:rPr lang="es-MX" sz="1250" dirty="0"/>
              <a:t> (Ronda de Desempate, de resultar necesaria ).</a:t>
            </a:r>
          </a:p>
          <a:p>
            <a:pPr marL="800100" lvl="1" indent="-342900" algn="just">
              <a:spcBef>
                <a:spcPts val="0"/>
              </a:spcBef>
              <a:buFont typeface="+mj-lt"/>
              <a:buAutoNum type="arabicPeriod"/>
            </a:pPr>
            <a:r>
              <a:rPr lang="es-MX" sz="1250" b="1" dirty="0">
                <a:solidFill>
                  <a:srgbClr val="002060"/>
                </a:solidFill>
              </a:rPr>
              <a:t>Cada participante</a:t>
            </a:r>
            <a:r>
              <a:rPr lang="es-MX" sz="1250" dirty="0">
                <a:solidFill>
                  <a:srgbClr val="002060"/>
                </a:solidFill>
              </a:rPr>
              <a:t>, </a:t>
            </a:r>
            <a:r>
              <a:rPr lang="es-MX" sz="1250" dirty="0"/>
              <a:t>previo al inicio del procedimiento, </a:t>
            </a:r>
            <a:r>
              <a:rPr lang="es-MX" sz="1250" b="1" dirty="0">
                <a:solidFill>
                  <a:srgbClr val="002060"/>
                </a:solidFill>
              </a:rPr>
              <a:t>indicará los Canales de Transmisión de su interés</a:t>
            </a:r>
            <a:r>
              <a:rPr lang="es-MX" sz="1250" dirty="0">
                <a:solidFill>
                  <a:srgbClr val="002060"/>
                </a:solidFill>
              </a:rPr>
              <a:t> </a:t>
            </a:r>
            <a:r>
              <a:rPr lang="es-MX" sz="1250" dirty="0"/>
              <a:t>en sus Zonas de Cobertura respectivas</a:t>
            </a:r>
            <a:r>
              <a:rPr lang="es-MX" sz="1250" dirty="0">
                <a:solidFill>
                  <a:srgbClr val="002060"/>
                </a:solidFill>
              </a:rPr>
              <a:t> </a:t>
            </a:r>
            <a:r>
              <a:rPr lang="es-MX" sz="1250" dirty="0"/>
              <a:t>(sub etapa de entrega de información y documentación). Los </a:t>
            </a:r>
            <a:r>
              <a:rPr lang="es-MX" sz="1250" b="1" dirty="0">
                <a:solidFill>
                  <a:srgbClr val="002060"/>
                </a:solidFill>
              </a:rPr>
              <a:t>canales manifestados que sean elegibles en función de las determinaciones de competencia económica, se utilizarán como puntos de elegibilidad en las reglas de actividad.</a:t>
            </a:r>
          </a:p>
          <a:p>
            <a:pPr marL="1100137" lvl="2" indent="-342900" algn="just">
              <a:spcBef>
                <a:spcPts val="0"/>
              </a:spcBef>
              <a:buFont typeface="+mj-lt"/>
              <a:buAutoNum type="alphaLcParenR"/>
            </a:pPr>
            <a:r>
              <a:rPr lang="es-MX" sz="1100" dirty="0"/>
              <a:t>Los Participantes no podrán participar por Canales de Transmisión, con sus zonas de cobertura respectivas, que no estuviesen contenidos dentro de la Constancia de Participación correspondiente.</a:t>
            </a:r>
          </a:p>
          <a:p>
            <a:pPr marL="1100137" lvl="2" indent="-342900" algn="just">
              <a:spcBef>
                <a:spcPts val="0"/>
              </a:spcBef>
              <a:buFont typeface="+mj-lt"/>
              <a:buAutoNum type="alphaLcParenR"/>
            </a:pPr>
            <a:r>
              <a:rPr lang="es-MX" sz="1100" dirty="0"/>
              <a:t>Si un Participante </a:t>
            </a:r>
            <a:r>
              <a:rPr lang="es-MX" sz="1100" dirty="0" smtClean="0"/>
              <a:t>no </a:t>
            </a:r>
            <a:r>
              <a:rPr lang="es-MX" sz="1100" dirty="0"/>
              <a:t>realiza Oferta por el Canal “X” en una Ronda determinada, ya no podrá presentar Ofertas por ese Canal “X” en rondas subsecuentes. </a:t>
            </a:r>
          </a:p>
          <a:p>
            <a:pPr marL="800100" lvl="1" indent="-342900" algn="just">
              <a:spcBef>
                <a:spcPts val="0"/>
              </a:spcBef>
              <a:buFont typeface="+mj-lt"/>
              <a:buAutoNum type="arabicPeriod"/>
            </a:pPr>
            <a:r>
              <a:rPr lang="es-MX" sz="1250" dirty="0"/>
              <a:t>Para la </a:t>
            </a:r>
            <a:r>
              <a:rPr lang="es-MX" sz="1250" b="1" dirty="0">
                <a:solidFill>
                  <a:srgbClr val="002060"/>
                </a:solidFill>
              </a:rPr>
              <a:t>Ronda Inicial se establecerá un tiempo de una hora con un descanso de 20 minutos</a:t>
            </a:r>
            <a:r>
              <a:rPr lang="es-MX" sz="1250" b="1" dirty="0"/>
              <a:t> </a:t>
            </a:r>
            <a:r>
              <a:rPr lang="es-MX" sz="1250" b="1" dirty="0">
                <a:solidFill>
                  <a:srgbClr val="002060"/>
                </a:solidFill>
              </a:rPr>
              <a:t>(Periodo de Reporte)</a:t>
            </a:r>
            <a:r>
              <a:rPr lang="es-MX" sz="1250" b="1" dirty="0"/>
              <a:t> </a:t>
            </a:r>
            <a:r>
              <a:rPr lang="es-MX" sz="1250" dirty="0"/>
              <a:t>con el fin de que cada Participante seleccione y analice los canales por los que quiera participar dentro de los posibles ; y </a:t>
            </a:r>
            <a:r>
              <a:rPr lang="es-MX" sz="1250" b="1" dirty="0">
                <a:solidFill>
                  <a:srgbClr val="002060"/>
                </a:solidFill>
              </a:rPr>
              <a:t>un tiempo de 40 minutos en las Rondas Subsecuentes con descansos de 20 minutos</a:t>
            </a:r>
            <a:r>
              <a:rPr lang="es-MX" sz="1250" dirty="0">
                <a:solidFill>
                  <a:srgbClr val="002060"/>
                </a:solidFill>
              </a:rPr>
              <a:t>. </a:t>
            </a:r>
          </a:p>
          <a:p>
            <a:pPr marL="800100" lvl="1" indent="-342900" algn="just">
              <a:spcBef>
                <a:spcPts val="0"/>
              </a:spcBef>
              <a:buFont typeface="+mj-lt"/>
              <a:buAutoNum type="arabicPeriod"/>
            </a:pPr>
            <a:r>
              <a:rPr lang="es-MX" sz="1250" dirty="0"/>
              <a:t>Al término de cada Ronda de la Fase </a:t>
            </a:r>
            <a:r>
              <a:rPr lang="es-MX" sz="1250" dirty="0" smtClean="0"/>
              <a:t>Primaria, </a:t>
            </a:r>
            <a:r>
              <a:rPr lang="es-MX" sz="1250" dirty="0"/>
              <a:t>los participantes tendrán la opción de </a:t>
            </a:r>
            <a:r>
              <a:rPr lang="es-MX" sz="1250" b="1" dirty="0">
                <a:solidFill>
                  <a:srgbClr val="002060"/>
                </a:solidFill>
              </a:rPr>
              <a:t>aceptar el incremento pre-determinado a su Oferta </a:t>
            </a:r>
            <a:r>
              <a:rPr lang="es-MX" sz="1250" dirty="0"/>
              <a:t>o retirarse del proceso, respecto del canal de que se trate .</a:t>
            </a:r>
          </a:p>
          <a:p>
            <a:pPr marL="800100" lvl="1" indent="-342900" algn="just">
              <a:spcBef>
                <a:spcPts val="0"/>
              </a:spcBef>
              <a:buFont typeface="+mj-lt"/>
              <a:buAutoNum type="arabicPeriod"/>
            </a:pPr>
            <a:r>
              <a:rPr lang="es-MX" sz="1250" dirty="0"/>
              <a:t>Para aquellos Canales de Transmisión </a:t>
            </a:r>
            <a:r>
              <a:rPr lang="es-MX" sz="1250" b="1" dirty="0">
                <a:solidFill>
                  <a:srgbClr val="002060"/>
                </a:solidFill>
              </a:rPr>
              <a:t>en los que se registró actividad, </a:t>
            </a:r>
            <a:r>
              <a:rPr lang="es-MX" sz="1250" b="1" u="sng" dirty="0">
                <a:solidFill>
                  <a:srgbClr val="002060"/>
                </a:solidFill>
              </a:rPr>
              <a:t>al final de cada Ronda se aumentarán los puntos del Lote</a:t>
            </a:r>
            <a:r>
              <a:rPr lang="es-MX" sz="1250" b="1" dirty="0">
                <a:solidFill>
                  <a:srgbClr val="002060"/>
                </a:solidFill>
              </a:rPr>
              <a:t> en una cantidad pre-determinada y conocida por los Participantes</a:t>
            </a:r>
            <a:r>
              <a:rPr lang="es-MX" sz="1250" dirty="0"/>
              <a:t>, con base en rangos definidos por el IFT y publicados en las reglas del proceso.</a:t>
            </a:r>
          </a:p>
          <a:p>
            <a:pPr marL="800100" lvl="1" indent="-342900" algn="just">
              <a:spcBef>
                <a:spcPts val="0"/>
              </a:spcBef>
              <a:buFont typeface="+mj-lt"/>
              <a:buAutoNum type="arabicPeriod"/>
            </a:pPr>
            <a:r>
              <a:rPr lang="es-MX" sz="1250" dirty="0"/>
              <a:t>Habrá tantas </a:t>
            </a:r>
            <a:r>
              <a:rPr lang="es-MX" sz="1250" b="1" dirty="0">
                <a:solidFill>
                  <a:srgbClr val="002060"/>
                </a:solidFill>
              </a:rPr>
              <a:t>Rondas Subsecuentes como sea necesario</a:t>
            </a:r>
            <a:r>
              <a:rPr lang="es-MX" sz="1250" dirty="0"/>
              <a:t>, mientras no exista un ganador </a:t>
            </a:r>
            <a:r>
              <a:rPr lang="es-MX" sz="1250" dirty="0" smtClean="0"/>
              <a:t>(i.e. sólo un </a:t>
            </a:r>
            <a:r>
              <a:rPr lang="es-MX" sz="1250" dirty="0"/>
              <a:t>Participante acepte el Puntaje de la Ronda correspondiente) o se presente un Empate como se describe en el punto </a:t>
            </a:r>
            <a:r>
              <a:rPr lang="es-MX" sz="1250" dirty="0" smtClean="0"/>
              <a:t>7.</a:t>
            </a:r>
            <a:endParaRPr lang="es-MX" sz="1250" dirty="0"/>
          </a:p>
          <a:p>
            <a:pPr marL="800100" lvl="1" indent="-342900" algn="just">
              <a:spcBef>
                <a:spcPts val="0"/>
              </a:spcBef>
              <a:buFont typeface="+mj-lt"/>
              <a:buAutoNum type="arabicPeriod"/>
            </a:pPr>
            <a:r>
              <a:rPr lang="es-MX" sz="1250" b="1" dirty="0">
                <a:solidFill>
                  <a:srgbClr val="002060"/>
                </a:solidFill>
              </a:rPr>
              <a:t>En caso de que al término de la Fase </a:t>
            </a:r>
            <a:r>
              <a:rPr lang="es-MX" sz="1250" b="1" dirty="0" smtClean="0">
                <a:solidFill>
                  <a:srgbClr val="002060"/>
                </a:solidFill>
              </a:rPr>
              <a:t>Primaria </a:t>
            </a:r>
            <a:r>
              <a:rPr lang="es-MX" sz="1250" dirty="0"/>
              <a:t>hubiese mayor demanda que oferta (esto es, que más de un participante siga interesado por un mismo canal), </a:t>
            </a:r>
            <a:r>
              <a:rPr lang="es-MX" sz="1250" b="1" dirty="0">
                <a:solidFill>
                  <a:srgbClr val="002060"/>
                </a:solidFill>
              </a:rPr>
              <a:t>se abrirá una Ronda de Desempate para que cada uno haga una Oferta libre adicional</a:t>
            </a:r>
            <a:r>
              <a:rPr lang="es-MX" sz="1250" dirty="0">
                <a:solidFill>
                  <a:srgbClr val="002060"/>
                </a:solidFill>
              </a:rPr>
              <a:t> </a:t>
            </a:r>
            <a:r>
              <a:rPr lang="es-MX" sz="1250" dirty="0"/>
              <a:t>en un periodo máximo de media hora, siempre que sea superior a la de última ronda, declarando ganador al que haga la mayor Oferta.</a:t>
            </a:r>
            <a:r>
              <a:rPr lang="es-MX" sz="1250" dirty="0">
                <a:solidFill>
                  <a:srgbClr val="002060"/>
                </a:solidFill>
              </a:rPr>
              <a:t> </a:t>
            </a:r>
            <a:endParaRPr lang="es-MX" sz="1250" dirty="0">
              <a:solidFill>
                <a:srgbClr val="FF0000"/>
              </a:solidFill>
            </a:endParaRPr>
          </a:p>
          <a:p>
            <a:pPr marL="457200" lvl="1" indent="0" algn="just">
              <a:buNone/>
            </a:pPr>
            <a:endParaRPr lang="es-MX" sz="1250" dirty="0"/>
          </a:p>
          <a:p>
            <a:pPr marL="457200" lvl="1" indent="0" algn="just">
              <a:buNone/>
            </a:pPr>
            <a:endParaRPr lang="es-MX" sz="1250" dirty="0">
              <a:solidFill>
                <a:srgbClr val="FF0000"/>
              </a:solidFill>
            </a:endParaRPr>
          </a:p>
          <a:p>
            <a:pPr marL="857250" lvl="1" indent="-400050" algn="just">
              <a:buFont typeface="+mj-lt"/>
              <a:buAutoNum type="arabicPeriod"/>
            </a:pPr>
            <a:endParaRPr lang="es-MX" sz="1250" dirty="0"/>
          </a:p>
          <a:p>
            <a:pPr marL="0" indent="0">
              <a:buNone/>
            </a:pPr>
            <a:endParaRPr lang="es-MX" sz="1250"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13</a:t>
            </a:fld>
            <a:endParaRPr lang="es-MX" dirty="0">
              <a:solidFill>
                <a:prstClr val="black">
                  <a:tint val="75000"/>
                </a:prstClr>
              </a:solidFill>
            </a:endParaRPr>
          </a:p>
        </p:txBody>
      </p:sp>
    </p:spTree>
    <p:extLst>
      <p:ext uri="{BB962C8B-B14F-4D97-AF65-F5344CB8AC3E}">
        <p14:creationId xmlns:p14="http://schemas.microsoft.com/office/powerpoint/2010/main" val="3830886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algn="just"/>
            <a:r>
              <a:rPr lang="es-MX" sz="2200" dirty="0" smtClean="0"/>
              <a:t>En los casos de las </a:t>
            </a:r>
            <a:r>
              <a:rPr lang="es-MX" sz="2200" b="1" dirty="0" smtClean="0">
                <a:solidFill>
                  <a:srgbClr val="002060"/>
                </a:solidFill>
              </a:rPr>
              <a:t>24 Zonas de Cobertura con dobles canales homogéneos</a:t>
            </a:r>
            <a:r>
              <a:rPr lang="es-MX" sz="2200" dirty="0" smtClean="0"/>
              <a:t>, se aplicarán las siguientes Reglas de Actividad:</a:t>
            </a:r>
          </a:p>
          <a:p>
            <a:pPr lvl="1" algn="just"/>
            <a:r>
              <a:rPr lang="es-MX" sz="1700" b="1" dirty="0" smtClean="0">
                <a:solidFill>
                  <a:srgbClr val="002060"/>
                </a:solidFill>
              </a:rPr>
              <a:t>El proceso de presentación de puntajes se realizará por un Lote que comprende los dos canales homogéneos</a:t>
            </a:r>
            <a:r>
              <a:rPr lang="es-MX" sz="1700" dirty="0" smtClean="0"/>
              <a:t>; es decir, los participantes aceptarán puntajes por ambos canales simultáneamente, asignándose cada uno a un participante de acuerdo a los siguientes criterios: </a:t>
            </a:r>
          </a:p>
          <a:p>
            <a:pPr lvl="2" algn="just"/>
            <a:r>
              <a:rPr lang="es-MX" sz="1500" b="1" dirty="0" smtClean="0">
                <a:solidFill>
                  <a:srgbClr val="002060"/>
                </a:solidFill>
              </a:rPr>
              <a:t>El primer Canal se asignará al primer participante con el Puntaje más Alto.</a:t>
            </a:r>
          </a:p>
          <a:p>
            <a:pPr lvl="2" algn="just"/>
            <a:r>
              <a:rPr lang="es-MX" sz="1500" dirty="0" smtClean="0"/>
              <a:t>Para </a:t>
            </a:r>
            <a:r>
              <a:rPr lang="es-MX" sz="1500" b="1" dirty="0" smtClean="0">
                <a:solidFill>
                  <a:srgbClr val="002060"/>
                </a:solidFill>
              </a:rPr>
              <a:t>el segundo Canal, en caso de que haya dos o más Participantes con el Puntaje más Alto Subsecuente, iniciará una Ronda de Desempate </a:t>
            </a:r>
            <a:r>
              <a:rPr lang="es-MX" sz="1500" dirty="0" smtClean="0"/>
              <a:t>cuyo Puntaje inicial será el de la última Ronda Subsecuente en la que éstos registraron actividad. Una vez </a:t>
            </a:r>
            <a:r>
              <a:rPr lang="es-MX" sz="1500" b="1" dirty="0" smtClean="0">
                <a:solidFill>
                  <a:srgbClr val="002060"/>
                </a:solidFill>
              </a:rPr>
              <a:t>iniciada la Ronda de Desempate, el segundo Canal será asignado al Participante que haya presentado el mayor Puntaje.</a:t>
            </a:r>
          </a:p>
          <a:p>
            <a:pPr lvl="2" algn="just"/>
            <a:r>
              <a:rPr lang="es-MX" sz="1500" b="1" dirty="0" smtClean="0">
                <a:solidFill>
                  <a:srgbClr val="002060"/>
                </a:solidFill>
              </a:rPr>
              <a:t>En caso de que haya un solo Participante con el Puntaje más Alto Subsecuente, se le asignará de manera directa el segundo Canal </a:t>
            </a:r>
            <a:r>
              <a:rPr lang="es-MX" sz="1500" dirty="0" smtClean="0"/>
              <a:t>al precio del Componente Económico correspondiente a dicho Puntaje.</a:t>
            </a:r>
          </a:p>
          <a:p>
            <a:pPr lvl="2" algn="just"/>
            <a:r>
              <a:rPr lang="es-MX" sz="1500" dirty="0" smtClean="0"/>
              <a:t>En términos generales, </a:t>
            </a:r>
            <a:r>
              <a:rPr lang="es-MX" sz="1500" b="1" dirty="0" smtClean="0">
                <a:solidFill>
                  <a:srgbClr val="002060"/>
                </a:solidFill>
              </a:rPr>
              <a:t>cuando la demanda de canales sea igual a la oferta de canales </a:t>
            </a:r>
            <a:r>
              <a:rPr lang="es-MX" sz="1500" dirty="0" smtClean="0"/>
              <a:t>(2) en cualquier Ronda de la Fase Primaria, </a:t>
            </a:r>
            <a:r>
              <a:rPr lang="es-MX" sz="1500" b="1" dirty="0" smtClean="0">
                <a:solidFill>
                  <a:srgbClr val="002060"/>
                </a:solidFill>
              </a:rPr>
              <a:t>los canales se asignarán de manera directa a los precios del Componente Económico correspondiente a los Puntajes de dicha Ronda.</a:t>
            </a:r>
          </a:p>
          <a:p>
            <a:pPr lvl="2"/>
            <a:endParaRPr lang="es-MX" dirty="0" smtClean="0"/>
          </a:p>
          <a:p>
            <a:pPr lvl="2"/>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pPr/>
              <a:t>14</a:t>
            </a:fld>
            <a:endParaRPr lang="es-MX" dirty="0"/>
          </a:p>
        </p:txBody>
      </p:sp>
      <p:sp>
        <p:nvSpPr>
          <p:cNvPr id="17" name="Título 1"/>
          <p:cNvSpPr txBox="1">
            <a:spLocks noGrp="1"/>
          </p:cNvSpPr>
          <p:nvPr>
            <p:ph type="title"/>
          </p:nvPr>
        </p:nvSpPr>
        <p:spPr>
          <a:xfrm>
            <a:off x="457200" y="274638"/>
            <a:ext cx="8229600" cy="656238"/>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pPr algn="l"/>
            <a:r>
              <a:rPr lang="es-MX" sz="2000" dirty="0"/>
              <a:t>7</a:t>
            </a:r>
            <a:r>
              <a:rPr lang="es-MX" sz="2000" dirty="0" smtClean="0"/>
              <a:t>. Lotes Múltiples</a:t>
            </a:r>
            <a:endParaRPr lang="es-MX" sz="2000" dirty="0"/>
          </a:p>
        </p:txBody>
      </p:sp>
    </p:spTree>
    <p:extLst>
      <p:ext uri="{BB962C8B-B14F-4D97-AF65-F5344CB8AC3E}">
        <p14:creationId xmlns:p14="http://schemas.microsoft.com/office/powerpoint/2010/main" val="6766144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6572" y="0"/>
            <a:ext cx="8229600" cy="1118733"/>
          </a:xfrm>
        </p:spPr>
        <p:txBody>
          <a:bodyPr>
            <a:normAutofit/>
          </a:bodyPr>
          <a:lstStyle/>
          <a:p>
            <a:pPr algn="l"/>
            <a:r>
              <a:rPr lang="es-MX" sz="2000" smtClean="0"/>
              <a:t>8. </a:t>
            </a:r>
            <a:r>
              <a:rPr lang="es-MX" sz="2000" dirty="0"/>
              <a:t>Valores Mínimos de Referencia e Incrementos</a:t>
            </a:r>
          </a:p>
        </p:txBody>
      </p:sp>
      <p:sp>
        <p:nvSpPr>
          <p:cNvPr id="3" name="Marcador de contenido 2"/>
          <p:cNvSpPr>
            <a:spLocks noGrp="1"/>
          </p:cNvSpPr>
          <p:nvPr>
            <p:ph idx="1"/>
          </p:nvPr>
        </p:nvSpPr>
        <p:spPr>
          <a:xfrm>
            <a:off x="457200" y="1177922"/>
            <a:ext cx="8229600" cy="1401507"/>
          </a:xfrm>
        </p:spPr>
        <p:txBody>
          <a:bodyPr>
            <a:normAutofit/>
          </a:bodyPr>
          <a:lstStyle/>
          <a:p>
            <a:pPr marL="257175" lvl="1" indent="-257175">
              <a:lnSpc>
                <a:spcPct val="110000"/>
              </a:lnSpc>
              <a:buFont typeface="Arial" panose="020B0604020202020204" pitchFamily="34" charset="0"/>
              <a:buChar char="•"/>
            </a:pPr>
            <a:r>
              <a:rPr lang="es-MX" sz="1400" dirty="0"/>
              <a:t>Los </a:t>
            </a:r>
            <a:r>
              <a:rPr lang="es-MX" sz="1400" b="1" dirty="0">
                <a:solidFill>
                  <a:srgbClr val="002060"/>
                </a:solidFill>
              </a:rPr>
              <a:t>Valores Mínimos de Referencia (VMR) </a:t>
            </a:r>
            <a:r>
              <a:rPr lang="es-MX" sz="1400" dirty="0"/>
              <a:t>de la Licitación se definen </a:t>
            </a:r>
            <a:r>
              <a:rPr lang="es-MX" sz="1400" b="1" dirty="0">
                <a:solidFill>
                  <a:srgbClr val="002060"/>
                </a:solidFill>
              </a:rPr>
              <a:t>con base en el valor del MHz/Pop que resultó de la Licitación IFT-1 (2.9 pesos/MHz/Pop).</a:t>
            </a:r>
          </a:p>
          <a:p>
            <a:pPr marL="257175" lvl="1" indent="-257175">
              <a:lnSpc>
                <a:spcPct val="110000"/>
              </a:lnSpc>
              <a:buFont typeface="Arial" panose="020B0604020202020204" pitchFamily="34" charset="0"/>
              <a:buChar char="•"/>
            </a:pPr>
            <a:r>
              <a:rPr lang="es-MX" sz="1400" dirty="0" smtClean="0"/>
              <a:t>A </a:t>
            </a:r>
            <a:r>
              <a:rPr lang="es-MX" sz="1400" dirty="0"/>
              <a:t>partir de la Ronda 1,</a:t>
            </a:r>
            <a:r>
              <a:rPr lang="es-MX" sz="1400" b="1" dirty="0">
                <a:solidFill>
                  <a:srgbClr val="FF0000"/>
                </a:solidFill>
              </a:rPr>
              <a:t> </a:t>
            </a:r>
            <a:r>
              <a:rPr lang="es-MX" sz="1400" b="1" dirty="0">
                <a:solidFill>
                  <a:srgbClr val="002060"/>
                </a:solidFill>
              </a:rPr>
              <a:t>el Puntaje </a:t>
            </a:r>
            <a:r>
              <a:rPr lang="es-MX" sz="1400" b="1" dirty="0" smtClean="0">
                <a:solidFill>
                  <a:srgbClr val="002060"/>
                </a:solidFill>
              </a:rPr>
              <a:t>asociado </a:t>
            </a:r>
            <a:r>
              <a:rPr lang="es-MX" sz="1400" b="1" dirty="0">
                <a:solidFill>
                  <a:srgbClr val="002060"/>
                </a:solidFill>
              </a:rPr>
              <a:t>a cada Canal de Transmisión estará sujeto a incrementos en una cantidad pre-determinada y conocida por los Participantes, definidos por el IFT, de acuerdo al rango de puntos en que se encuentre dicho </a:t>
            </a:r>
            <a:r>
              <a:rPr lang="es-MX" sz="1400" b="1" dirty="0" smtClean="0">
                <a:solidFill>
                  <a:srgbClr val="002060"/>
                </a:solidFill>
              </a:rPr>
              <a:t>canal.</a:t>
            </a:r>
            <a:endParaRPr lang="es-MX" sz="1400" dirty="0">
              <a:solidFill>
                <a:schemeClr val="accent3">
                  <a:lumMod val="50000"/>
                </a:schemeClr>
              </a:solidFill>
            </a:endParaRPr>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15</a:t>
            </a:fld>
            <a:endParaRPr lang="es-MX" dirty="0">
              <a:solidFill>
                <a:prstClr val="black">
                  <a:tint val="75000"/>
                </a:prstClr>
              </a:solidFill>
            </a:endParaRPr>
          </a:p>
        </p:txBody>
      </p:sp>
      <p:graphicFrame>
        <p:nvGraphicFramePr>
          <p:cNvPr id="6" name="Tabla 6" descr="La tabla incluye el valor inferior del rango del puntaje más alto (puntos); valor superior del rango del puntaje mas alto (puntos); incremento de puntaje para ronda subsecuente" title="Valores Mínimos de Referencia e Incrementos"/>
          <p:cNvGraphicFramePr>
            <a:graphicFrameLocks noGrp="1"/>
          </p:cNvGraphicFramePr>
          <p:nvPr>
            <p:extLst>
              <p:ext uri="{D42A27DB-BD31-4B8C-83A1-F6EECF244321}">
                <p14:modId xmlns:p14="http://schemas.microsoft.com/office/powerpoint/2010/main" val="2647670890"/>
              </p:ext>
            </p:extLst>
          </p:nvPr>
        </p:nvGraphicFramePr>
        <p:xfrm>
          <a:off x="1496279" y="2538661"/>
          <a:ext cx="5652413" cy="3968345"/>
        </p:xfrm>
        <a:graphic>
          <a:graphicData uri="http://schemas.openxmlformats.org/drawingml/2006/table">
            <a:tbl>
              <a:tblPr firstRow="1" firstCol="1" bandRow="1">
                <a:tableStyleId>{69C7853C-536D-4A76-A0AE-DD22124D55A5}</a:tableStyleId>
              </a:tblPr>
              <a:tblGrid>
                <a:gridCol w="2066219"/>
                <a:gridCol w="2066219"/>
                <a:gridCol w="1519975"/>
              </a:tblGrid>
              <a:tr h="738273">
                <a:tc>
                  <a:txBody>
                    <a:bodyPr/>
                    <a:lstStyle/>
                    <a:p>
                      <a:pPr algn="ctr">
                        <a:lnSpc>
                          <a:spcPct val="107000"/>
                        </a:lnSpc>
                        <a:spcAft>
                          <a:spcPts val="0"/>
                        </a:spcAft>
                      </a:pPr>
                      <a:r>
                        <a:rPr lang="es-MX" sz="900" dirty="0">
                          <a:effectLst/>
                        </a:rPr>
                        <a:t>Valor inferior del rango del Puntaje más Alto (Puntos</a:t>
                      </a:r>
                      <a:r>
                        <a:rPr lang="es-MX" sz="900" dirty="0" smtClean="0">
                          <a:effectLst/>
                        </a:rPr>
                        <a:t>)</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dirty="0">
                          <a:effectLst/>
                        </a:rPr>
                        <a:t>Valor superior del rango del Puntaje más Alto (Puntos</a:t>
                      </a:r>
                      <a:r>
                        <a:rPr lang="es-MX" sz="900" dirty="0" smtClean="0">
                          <a:effectLst/>
                        </a:rPr>
                        <a:t>)</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dirty="0">
                          <a:effectLst/>
                        </a:rPr>
                        <a:t>Incremento de Puntaje </a:t>
                      </a:r>
                      <a:r>
                        <a:rPr lang="es-MX" sz="900" dirty="0" smtClean="0">
                          <a:effectLst/>
                        </a:rPr>
                        <a:t>para Ronda Subsecuente</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60772">
                <a:tc>
                  <a:txBody>
                    <a:bodyPr/>
                    <a:lstStyle/>
                    <a:p>
                      <a:pPr algn="ctr">
                        <a:lnSpc>
                          <a:spcPct val="107000"/>
                        </a:lnSpc>
                        <a:spcAft>
                          <a:spcPts val="0"/>
                        </a:spcAft>
                      </a:pPr>
                      <a:r>
                        <a:rPr lang="es-MX" sz="900">
                          <a:effectLst/>
                        </a:rPr>
                        <a:t>                        1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3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dirty="0">
                          <a:effectLst/>
                        </a:rPr>
                        <a:t>              </a:t>
                      </a:r>
                      <a:r>
                        <a:rPr lang="es-MX" sz="900" dirty="0" smtClean="0">
                          <a:effectLst/>
                        </a:rPr>
                        <a:t>   1</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4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dirty="0">
                          <a:effectLst/>
                        </a:rPr>
                        <a:t>                      10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15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2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15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30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3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30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50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5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50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100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200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20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200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400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40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400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700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80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700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1,000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1,500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150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1,500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2,500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200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2,500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4,000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250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4,000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7,000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350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7,000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10,000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500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10,000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15,000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750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15,000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20,000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20,000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30,000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1,500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30,000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45,000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2,000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45,000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60,000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a:effectLst/>
                        </a:rPr>
                        <a:t>          2,500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r h="153465">
                <a:tc>
                  <a:txBody>
                    <a:bodyPr/>
                    <a:lstStyle/>
                    <a:p>
                      <a:pPr algn="ctr">
                        <a:lnSpc>
                          <a:spcPct val="107000"/>
                        </a:lnSpc>
                        <a:spcAft>
                          <a:spcPts val="0"/>
                        </a:spcAft>
                      </a:pPr>
                      <a:r>
                        <a:rPr lang="es-MX" sz="900">
                          <a:effectLst/>
                        </a:rPr>
                        <a:t>               60,000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dirty="0">
                          <a:effectLst/>
                        </a:rPr>
                        <a:t> En Adelante…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c>
                  <a:txBody>
                    <a:bodyPr/>
                    <a:lstStyle/>
                    <a:p>
                      <a:pPr algn="ctr">
                        <a:lnSpc>
                          <a:spcPct val="107000"/>
                        </a:lnSpc>
                        <a:spcAft>
                          <a:spcPts val="0"/>
                        </a:spcAft>
                      </a:pPr>
                      <a:r>
                        <a:rPr lang="es-MX" sz="900" dirty="0">
                          <a:effectLst/>
                        </a:rPr>
                        <a:t>          3,000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1375" marR="41375" marT="0" marB="0" anchor="ctr"/>
                </a:tc>
              </a:tr>
            </a:tbl>
          </a:graphicData>
        </a:graphic>
      </p:graphicFrame>
    </p:spTree>
    <p:extLst>
      <p:ext uri="{BB962C8B-B14F-4D97-AF65-F5344CB8AC3E}">
        <p14:creationId xmlns:p14="http://schemas.microsoft.com/office/powerpoint/2010/main" val="3136401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16</a:t>
            </a:fld>
            <a:endParaRPr lang="es-MX" dirty="0">
              <a:solidFill>
                <a:prstClr val="black">
                  <a:tint val="75000"/>
                </a:prstClr>
              </a:solidFill>
            </a:endParaRPr>
          </a:p>
        </p:txBody>
      </p:sp>
      <p:sp>
        <p:nvSpPr>
          <p:cNvPr id="2" name="Marcador de contenido 1"/>
          <p:cNvSpPr>
            <a:spLocks noGrp="1"/>
          </p:cNvSpPr>
          <p:nvPr>
            <p:ph idx="1"/>
          </p:nvPr>
        </p:nvSpPr>
        <p:spPr>
          <a:xfrm>
            <a:off x="457200" y="1669378"/>
            <a:ext cx="8229600" cy="3393941"/>
          </a:xfrm>
        </p:spPr>
        <p:txBody>
          <a:bodyPr>
            <a:noAutofit/>
          </a:bodyPr>
          <a:lstStyle/>
          <a:p>
            <a:pPr marL="0" lvl="2" indent="0">
              <a:spcBef>
                <a:spcPts val="600"/>
              </a:spcBef>
              <a:spcAft>
                <a:spcPts val="1200"/>
              </a:spcAft>
              <a:buNone/>
            </a:pPr>
            <a:r>
              <a:rPr lang="es-MX" sz="1400" b="1" dirty="0"/>
              <a:t>Límite de Acumulación</a:t>
            </a:r>
          </a:p>
          <a:p>
            <a:pPr marL="285750" lvl="2" indent="-285750">
              <a:spcBef>
                <a:spcPts val="600"/>
              </a:spcBef>
              <a:spcAft>
                <a:spcPts val="1200"/>
              </a:spcAft>
            </a:pPr>
            <a:r>
              <a:rPr lang="es-MX" sz="1400" dirty="0"/>
              <a:t>Se establece </a:t>
            </a:r>
            <a:r>
              <a:rPr lang="es-MX" sz="1400" dirty="0" smtClean="0"/>
              <a:t>en </a:t>
            </a:r>
            <a:r>
              <a:rPr lang="es-MX" sz="1400" b="1" dirty="0">
                <a:solidFill>
                  <a:srgbClr val="002060"/>
                </a:solidFill>
              </a:rPr>
              <a:t>6 MHz</a:t>
            </a:r>
            <a:r>
              <a:rPr lang="es-MX" sz="1400" dirty="0">
                <a:solidFill>
                  <a:srgbClr val="002060"/>
                </a:solidFill>
              </a:rPr>
              <a:t>, </a:t>
            </a:r>
            <a:r>
              <a:rPr lang="es-MX" sz="1400" dirty="0"/>
              <a:t>considerando </a:t>
            </a:r>
            <a:r>
              <a:rPr lang="es-MX" sz="1400" dirty="0" smtClean="0"/>
              <a:t>los canales de transmisión que podrían adquirirse </a:t>
            </a:r>
            <a:r>
              <a:rPr lang="es-MX" sz="1400" dirty="0"/>
              <a:t>en el proceso de licitación </a:t>
            </a:r>
            <a:r>
              <a:rPr lang="es-MX" sz="1400" b="1" dirty="0"/>
              <a:t>(</a:t>
            </a:r>
            <a:r>
              <a:rPr lang="es-MX" sz="1400" b="1" i="1" dirty="0" err="1"/>
              <a:t>expost</a:t>
            </a:r>
            <a:r>
              <a:rPr lang="es-MX" sz="1400" b="1" dirty="0" smtClean="0"/>
              <a:t>). </a:t>
            </a:r>
            <a:r>
              <a:rPr lang="es-MX" sz="1400" dirty="0" smtClean="0"/>
              <a:t>Ello significa que no se permitirá participar por un Canal de Transmisión en cuyas poblaciones principales a servir exista una o más estaciones de televisión del Interesado o de su Grupo de interés Económico.</a:t>
            </a:r>
            <a:endParaRPr lang="es-MX" sz="1400" b="1" dirty="0"/>
          </a:p>
          <a:p>
            <a:pPr marL="0" indent="0" algn="just">
              <a:spcBef>
                <a:spcPts val="0"/>
              </a:spcBef>
              <a:spcAft>
                <a:spcPts val="600"/>
              </a:spcAft>
              <a:buNone/>
            </a:pPr>
            <a:endParaRPr lang="es-MX" sz="1400" b="1" dirty="0" smtClean="0"/>
          </a:p>
          <a:p>
            <a:pPr marL="0" indent="0" algn="just">
              <a:spcBef>
                <a:spcPts val="0"/>
              </a:spcBef>
              <a:spcAft>
                <a:spcPts val="600"/>
              </a:spcAft>
              <a:buNone/>
            </a:pPr>
            <a:r>
              <a:rPr lang="es-MX" sz="1400" b="1" dirty="0" smtClean="0"/>
              <a:t>Componente </a:t>
            </a:r>
            <a:r>
              <a:rPr lang="es-MX" sz="1400" b="1" dirty="0"/>
              <a:t>“No Económico</a:t>
            </a:r>
            <a:r>
              <a:rPr lang="es-MX" sz="1400" b="1" dirty="0" smtClean="0"/>
              <a:t>”.</a:t>
            </a:r>
          </a:p>
          <a:p>
            <a:r>
              <a:rPr lang="es-MX" sz="1400" dirty="0" smtClean="0"/>
              <a:t>Otorgar </a:t>
            </a:r>
            <a:r>
              <a:rPr lang="es-MX" sz="1400" dirty="0"/>
              <a:t>un incentivo del </a:t>
            </a:r>
            <a:r>
              <a:rPr lang="es-MX" sz="1400" b="1" dirty="0">
                <a:solidFill>
                  <a:srgbClr val="002060"/>
                </a:solidFill>
              </a:rPr>
              <a:t>10% (diez por ciento) </a:t>
            </a:r>
            <a:r>
              <a:rPr lang="es-MX" sz="1400" b="1" dirty="0" smtClean="0">
                <a:solidFill>
                  <a:srgbClr val="002060"/>
                </a:solidFill>
              </a:rPr>
              <a:t>sobre el componente Económica realizado </a:t>
            </a:r>
            <a:r>
              <a:rPr lang="es-MX" sz="1400" b="1" dirty="0">
                <a:solidFill>
                  <a:srgbClr val="002060"/>
                </a:solidFill>
              </a:rPr>
              <a:t>por </a:t>
            </a:r>
            <a:r>
              <a:rPr lang="es-MX" sz="1400" b="1" dirty="0" smtClean="0">
                <a:solidFill>
                  <a:srgbClr val="002060"/>
                </a:solidFill>
              </a:rPr>
              <a:t>el participante (como agente económico)</a:t>
            </a:r>
            <a:r>
              <a:rPr lang="es-MX" sz="1400" b="1" dirty="0" smtClean="0"/>
              <a:t> </a:t>
            </a:r>
            <a:r>
              <a:rPr lang="es-MX" sz="1400" dirty="0" smtClean="0"/>
              <a:t>que </a:t>
            </a:r>
            <a:r>
              <a:rPr lang="es-MX" sz="1400" dirty="0"/>
              <a:t>cumpla con la siguiente condición: </a:t>
            </a:r>
          </a:p>
          <a:p>
            <a:pPr lvl="1"/>
            <a:r>
              <a:rPr lang="es-MX" sz="1400" dirty="0"/>
              <a:t>La suma de la </a:t>
            </a:r>
            <a:r>
              <a:rPr lang="es-MX" sz="1400" b="1" dirty="0">
                <a:solidFill>
                  <a:srgbClr val="002060"/>
                </a:solidFill>
              </a:rPr>
              <a:t>cobertura en términos de población de todas y cada una de las estaciones de TV abierta en las que participe, directa o indirectamente, </a:t>
            </a:r>
            <a:r>
              <a:rPr lang="es-MX" sz="1400" b="1" u="sng" dirty="0">
                <a:solidFill>
                  <a:srgbClr val="002060"/>
                </a:solidFill>
              </a:rPr>
              <a:t>no sea mayor al 15% (quince por ciento) de la población a nivel </a:t>
            </a:r>
            <a:r>
              <a:rPr lang="es-MX" sz="1400" b="1" u="sng" dirty="0" smtClean="0">
                <a:solidFill>
                  <a:srgbClr val="002060"/>
                </a:solidFill>
              </a:rPr>
              <a:t>nacional</a:t>
            </a:r>
            <a:r>
              <a:rPr lang="es-MX" sz="1400" dirty="0" smtClean="0">
                <a:solidFill>
                  <a:srgbClr val="002060"/>
                </a:solidFill>
              </a:rPr>
              <a:t>.</a:t>
            </a:r>
          </a:p>
        </p:txBody>
      </p:sp>
      <p:sp>
        <p:nvSpPr>
          <p:cNvPr id="7" name="Título 1"/>
          <p:cNvSpPr>
            <a:spLocks noGrp="1"/>
          </p:cNvSpPr>
          <p:nvPr>
            <p:ph type="title"/>
          </p:nvPr>
        </p:nvSpPr>
        <p:spPr>
          <a:xfrm>
            <a:off x="457199" y="274638"/>
            <a:ext cx="7641772" cy="654630"/>
          </a:xfrm>
        </p:spPr>
        <p:txBody>
          <a:bodyPr>
            <a:normAutofit fontScale="90000"/>
          </a:bodyPr>
          <a:lstStyle/>
          <a:p>
            <a:pPr algn="l"/>
            <a:r>
              <a:rPr lang="es-MX" sz="3000" dirty="0" smtClean="0"/>
              <a:t>9. </a:t>
            </a:r>
            <a:r>
              <a:rPr lang="es-MX" sz="3200" dirty="0"/>
              <a:t>Aspectos en materia de Competencia </a:t>
            </a:r>
            <a:r>
              <a:rPr lang="es-MX" sz="3000" dirty="0"/>
              <a:t>Componente No Económico</a:t>
            </a:r>
          </a:p>
        </p:txBody>
      </p:sp>
    </p:spTree>
    <p:extLst>
      <p:ext uri="{BB962C8B-B14F-4D97-AF65-F5344CB8AC3E}">
        <p14:creationId xmlns:p14="http://schemas.microsoft.com/office/powerpoint/2010/main" val="1132810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9325"/>
            <a:ext cx="8229600" cy="1143000"/>
          </a:xfrm>
        </p:spPr>
        <p:txBody>
          <a:bodyPr>
            <a:normAutofit/>
          </a:bodyPr>
          <a:lstStyle/>
          <a:p>
            <a:pPr algn="l"/>
            <a:r>
              <a:rPr lang="es-MX" sz="2900" smtClean="0"/>
              <a:t>10. </a:t>
            </a:r>
            <a:r>
              <a:rPr lang="es-MX" sz="2900" dirty="0"/>
              <a:t>Fórmula del Componente Económico</a:t>
            </a:r>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normAutofit fontScale="62500" lnSpcReduction="20000"/>
              </a:bodyPr>
              <a:lstStyle/>
              <a:p>
                <a:r>
                  <a:rPr lang="es-ES" b="1" dirty="0"/>
                  <a:t>Fórmula de Evaluación para los Canales de Transmisión en el Concurso. </a:t>
                </a:r>
                <a:endParaRPr lang="es-MX" b="1" dirty="0"/>
              </a:p>
              <a:p>
                <a:endParaRPr lang="es-MX" dirty="0"/>
              </a:p>
              <a:p>
                <a:pPr marL="0" indent="0">
                  <a:buNone/>
                </a:pPr>
                <a:r>
                  <a:rPr lang="es-ES" dirty="0"/>
                  <a:t>La </a:t>
                </a:r>
                <a:r>
                  <a:rPr lang="es-ES" sz="2200" b="1" dirty="0">
                    <a:solidFill>
                      <a:srgbClr val="002060"/>
                    </a:solidFill>
                  </a:rPr>
                  <a:t>Fórmula de Evaluación </a:t>
                </a:r>
                <a:r>
                  <a:rPr lang="es-ES" dirty="0"/>
                  <a:t>determina el Componente Económico de cada Participante por Lote, y está formado </a:t>
                </a:r>
                <a:r>
                  <a:rPr lang="es-ES" dirty="0" smtClean="0"/>
                  <a:t>por </a:t>
                </a:r>
                <a:r>
                  <a:rPr lang="es-ES" dirty="0"/>
                  <a:t>un </a:t>
                </a:r>
                <a:r>
                  <a:rPr lang="es-ES" sz="2200" b="1" dirty="0">
                    <a:solidFill>
                      <a:srgbClr val="002060"/>
                    </a:solidFill>
                  </a:rPr>
                  <a:t>Componente No </a:t>
                </a:r>
                <a:r>
                  <a:rPr lang="es-ES" sz="2200" b="1" dirty="0" smtClean="0">
                    <a:solidFill>
                      <a:srgbClr val="002060"/>
                    </a:solidFill>
                  </a:rPr>
                  <a:t>Económico </a:t>
                </a:r>
                <a:r>
                  <a:rPr lang="es-ES" dirty="0" smtClean="0"/>
                  <a:t>(Incorporación </a:t>
                </a:r>
                <a:r>
                  <a:rPr lang="es-ES" dirty="0"/>
                  <a:t>de Nuevos Competidores en el Mercado) </a:t>
                </a:r>
                <a:r>
                  <a:rPr lang="es-ES" sz="2200" b="1" dirty="0">
                    <a:solidFill>
                      <a:srgbClr val="002060"/>
                    </a:solidFill>
                  </a:rPr>
                  <a:t>y por el Puntaje más Alto de la Ronda en cuestión</a:t>
                </a:r>
                <a:r>
                  <a:rPr lang="es-ES" dirty="0"/>
                  <a:t>.</a:t>
                </a:r>
                <a:endParaRPr lang="es-MX" dirty="0"/>
              </a:p>
              <a:p>
                <a:pPr marL="0" indent="0">
                  <a:buNone/>
                </a:pPr>
                <a:r>
                  <a:rPr lang="es-ES" dirty="0"/>
                  <a:t> </a:t>
                </a:r>
                <a:endParaRPr lang="es-MX" dirty="0"/>
              </a:p>
              <a:p>
                <a:pPr marL="0" indent="0">
                  <a:buNone/>
                </a:pPr>
                <a:r>
                  <a:rPr lang="es-ES" dirty="0"/>
                  <a:t>El cálculo del Componente Económico correspondiente para un Participante por el </a:t>
                </a:r>
                <a:r>
                  <a:rPr lang="es-ES" i="1" dirty="0"/>
                  <a:t>j-</a:t>
                </a:r>
                <a:r>
                  <a:rPr lang="es-ES" i="1" dirty="0" err="1"/>
                  <a:t>ésimo</a:t>
                </a:r>
                <a:r>
                  <a:rPr lang="es-ES" dirty="0"/>
                  <a:t> Lote (Canal de Transmisión) en particular se realizará de la siguiente forma:</a:t>
                </a:r>
                <a:endParaRPr lang="es-MX" dirty="0"/>
              </a:p>
              <a:p>
                <a:pPr marL="0" indent="0">
                  <a:buNone/>
                </a:pPr>
                <a:r>
                  <a:rPr lang="es-ES" dirty="0"/>
                  <a:t> </a:t>
                </a:r>
                <a:endParaRPr lang="es-MX" dirty="0"/>
              </a:p>
              <a:p>
                <a:pPr marL="0" indent="0">
                  <a:buNone/>
                </a:pPr>
                <a14:m>
                  <m:oMathPara xmlns:m="http://schemas.openxmlformats.org/officeDocument/2006/math">
                    <m:oMathParaPr>
                      <m:jc m:val="centerGroup"/>
                    </m:oMathParaPr>
                    <m:oMath xmlns:m="http://schemas.openxmlformats.org/officeDocument/2006/math">
                      <m:sSup>
                        <m:sSupPr>
                          <m:ctrlPr>
                            <a:rPr lang="es-MX" i="1">
                              <a:latin typeface="Cambria Math" panose="02040503050406030204" pitchFamily="18" charset="0"/>
                            </a:rPr>
                          </m:ctrlPr>
                        </m:sSupPr>
                        <m:e>
                          <m:r>
                            <a:rPr lang="es-MX" b="0" i="1">
                              <a:latin typeface="Cambria Math" panose="02040503050406030204" pitchFamily="18" charset="0"/>
                            </a:rPr>
                            <m:t>𝐶𝐸</m:t>
                          </m:r>
                        </m:e>
                        <m:sup>
                          <m:r>
                            <a:rPr lang="es-MX" b="0" i="1">
                              <a:latin typeface="Cambria Math" panose="02040503050406030204" pitchFamily="18" charset="0"/>
                            </a:rPr>
                            <m:t>𝑗</m:t>
                          </m:r>
                        </m:sup>
                      </m:sSup>
                      <m:r>
                        <a:rPr lang="es-MX" i="1">
                          <a:latin typeface="Cambria Math" panose="02040503050406030204" pitchFamily="18" charset="0"/>
                        </a:rPr>
                        <m:t>=</m:t>
                      </m:r>
                      <m:sSup>
                        <m:sSupPr>
                          <m:ctrlPr>
                            <a:rPr lang="es-MX" i="1">
                              <a:latin typeface="Cambria Math" panose="02040503050406030204" pitchFamily="18" charset="0"/>
                            </a:rPr>
                          </m:ctrlPr>
                        </m:sSupPr>
                        <m:e>
                          <m:r>
                            <a:rPr lang="es-MX" b="0" i="1">
                              <a:latin typeface="Cambria Math" panose="02040503050406030204" pitchFamily="18" charset="0"/>
                            </a:rPr>
                            <m:t>𝑃𝑚𝐴</m:t>
                          </m:r>
                        </m:e>
                        <m:sup>
                          <m:r>
                            <a:rPr lang="es-MX" b="0" i="1">
                              <a:latin typeface="Cambria Math" panose="02040503050406030204" pitchFamily="18" charset="0"/>
                            </a:rPr>
                            <m:t>𝑗</m:t>
                          </m:r>
                        </m:sup>
                      </m:sSup>
                      <m:d>
                        <m:dPr>
                          <m:ctrlPr>
                            <a:rPr lang="es-MX" i="1">
                              <a:latin typeface="Cambria Math" panose="02040503050406030204" pitchFamily="18" charset="0"/>
                            </a:rPr>
                          </m:ctrlPr>
                        </m:dPr>
                        <m:e>
                          <m:r>
                            <a:rPr lang="es-MX" i="1">
                              <a:latin typeface="Cambria Math" panose="02040503050406030204" pitchFamily="18" charset="0"/>
                            </a:rPr>
                            <m:t>1−</m:t>
                          </m:r>
                          <m:r>
                            <a:rPr lang="es-MX" i="1">
                              <a:latin typeface="Cambria Math" panose="02040503050406030204" pitchFamily="18" charset="0"/>
                            </a:rPr>
                            <m:t>𝑥</m:t>
                          </m:r>
                        </m:e>
                      </m:d>
                      <m:r>
                        <a:rPr lang="es-MX" i="1">
                          <a:latin typeface="Cambria Math" panose="02040503050406030204" pitchFamily="18" charset="0"/>
                        </a:rPr>
                        <m:t>∗</m:t>
                      </m:r>
                      <m:r>
                        <a:rPr lang="es-MX" i="1">
                          <a:latin typeface="Cambria Math" panose="02040503050406030204" pitchFamily="18" charset="0"/>
                        </a:rPr>
                        <m:t>𝑁</m:t>
                      </m:r>
                    </m:oMath>
                  </m:oMathPara>
                </a14:m>
                <a:endParaRPr lang="es-MX" dirty="0"/>
              </a:p>
              <a:p>
                <a:pPr marL="0" indent="0">
                  <a:buNone/>
                </a:pPr>
                <a:r>
                  <a:rPr lang="es-ES" dirty="0"/>
                  <a:t>donde:</a:t>
                </a:r>
                <a:endParaRPr lang="es-MX" dirty="0"/>
              </a:p>
              <a:p>
                <a:pPr marL="0" indent="0">
                  <a:buNone/>
                </a:pPr>
                <a:r>
                  <a:rPr lang="es-ES" dirty="0"/>
                  <a:t> </a:t>
                </a:r>
                <a:endParaRPr lang="es-MX" dirty="0"/>
              </a:p>
              <a:p>
                <a:pPr marL="0" indent="0">
                  <a:buNone/>
                </a:pPr>
                <a14:m>
                  <m:oMath xmlns:m="http://schemas.openxmlformats.org/officeDocument/2006/math">
                    <m:sSup>
                      <m:sSupPr>
                        <m:ctrlPr>
                          <a:rPr lang="es-MX" i="1">
                            <a:latin typeface="Cambria Math" panose="02040503050406030204" pitchFamily="18" charset="0"/>
                          </a:rPr>
                        </m:ctrlPr>
                      </m:sSupPr>
                      <m:e>
                        <m:r>
                          <a:rPr lang="es-MX" b="0" i="1">
                            <a:latin typeface="Cambria Math" panose="02040503050406030204" pitchFamily="18" charset="0"/>
                          </a:rPr>
                          <m:t>𝑃𝑚𝐴</m:t>
                        </m:r>
                      </m:e>
                      <m:sup>
                        <m:r>
                          <a:rPr lang="es-MX" b="0" i="1">
                            <a:latin typeface="Cambria Math" panose="02040503050406030204" pitchFamily="18" charset="0"/>
                          </a:rPr>
                          <m:t>𝑗</m:t>
                        </m:r>
                      </m:sup>
                    </m:sSup>
                  </m:oMath>
                </a14:m>
                <a:r>
                  <a:rPr lang="es-ES" dirty="0"/>
                  <a:t> y </a:t>
                </a:r>
                <a14:m>
                  <m:oMath xmlns:m="http://schemas.openxmlformats.org/officeDocument/2006/math">
                    <m:sSup>
                      <m:sSupPr>
                        <m:ctrlPr>
                          <a:rPr lang="es-ES" i="1">
                            <a:latin typeface="Cambria Math" panose="02040503050406030204" pitchFamily="18" charset="0"/>
                          </a:rPr>
                        </m:ctrlPr>
                      </m:sSupPr>
                      <m:e>
                        <m:r>
                          <a:rPr lang="es-MX" b="0" i="1">
                            <a:latin typeface="Cambria Math" panose="02040503050406030204" pitchFamily="18" charset="0"/>
                          </a:rPr>
                          <m:t>𝐶𝐸</m:t>
                        </m:r>
                      </m:e>
                      <m:sup>
                        <m:r>
                          <a:rPr lang="es-MX" b="0" i="1">
                            <a:latin typeface="Cambria Math" panose="02040503050406030204" pitchFamily="18" charset="0"/>
                          </a:rPr>
                          <m:t>𝑗</m:t>
                        </m:r>
                      </m:sup>
                    </m:sSup>
                  </m:oMath>
                </a14:m>
                <a:r>
                  <a:rPr lang="es-ES" dirty="0"/>
                  <a:t> son, respectivamente, el Puntaje y el Componente Económico del Participante por el </a:t>
                </a:r>
                <a:r>
                  <a:rPr lang="es-ES" i="1" dirty="0"/>
                  <a:t>j-</a:t>
                </a:r>
                <a:r>
                  <a:rPr lang="es-ES" i="1" dirty="0" err="1"/>
                  <a:t>ésimo</a:t>
                </a:r>
                <a:r>
                  <a:rPr lang="es-ES" dirty="0"/>
                  <a:t> Lote;</a:t>
                </a:r>
                <a:endParaRPr lang="es-MX" dirty="0"/>
              </a:p>
              <a:p>
                <a:pPr marL="0" indent="0">
                  <a:buNone/>
                </a:pPr>
                <a:r>
                  <a:rPr lang="es-ES" dirty="0"/>
                  <a:t> </a:t>
                </a:r>
                <a:endParaRPr lang="es-MX" dirty="0"/>
              </a:p>
              <a:p>
                <a:pPr marL="0" indent="0">
                  <a:buNone/>
                </a:pPr>
                <a:r>
                  <a:rPr lang="es-ES" dirty="0"/>
                  <a:t>N es un factor de escalamiento (igual a 10,000), y </a:t>
                </a:r>
                <a:endParaRPr lang="es-MX" dirty="0"/>
              </a:p>
              <a:p>
                <a:pPr marL="0" indent="0">
                  <a:buNone/>
                </a:pPr>
                <a:r>
                  <a:rPr lang="es-MX" dirty="0"/>
                  <a:t> </a:t>
                </a:r>
              </a:p>
              <a:p>
                <a:pPr marL="0" indent="0">
                  <a:buNone/>
                </a:pPr>
                <a14:m>
                  <m:oMathPara xmlns:m="http://schemas.openxmlformats.org/officeDocument/2006/math">
                    <m:oMathParaPr>
                      <m:jc m:val="centerGroup"/>
                    </m:oMathParaPr>
                    <m:oMath xmlns:m="http://schemas.openxmlformats.org/officeDocument/2006/math">
                      <m:r>
                        <a:rPr lang="es-MX" i="1">
                          <a:latin typeface="Cambria Math" panose="02040503050406030204" pitchFamily="18" charset="0"/>
                        </a:rPr>
                        <m:t>𝑥</m:t>
                      </m:r>
                      <m:r>
                        <a:rPr lang="es-MX" i="1">
                          <a:latin typeface="Cambria Math" panose="02040503050406030204" pitchFamily="18" charset="0"/>
                        </a:rPr>
                        <m:t>=</m:t>
                      </m:r>
                      <m:d>
                        <m:dPr>
                          <m:begChr m:val="{"/>
                          <m:endChr m:val=""/>
                          <m:ctrlPr>
                            <a:rPr lang="es-MX" i="1">
                              <a:latin typeface="Cambria Math" panose="02040503050406030204" pitchFamily="18" charset="0"/>
                            </a:rPr>
                          </m:ctrlPr>
                        </m:dPr>
                        <m:e>
                          <m:eqArr>
                            <m:eqArrPr>
                              <m:ctrlPr>
                                <a:rPr lang="es-MX" i="1">
                                  <a:latin typeface="Cambria Math" panose="02040503050406030204" pitchFamily="18" charset="0"/>
                                </a:rPr>
                              </m:ctrlPr>
                            </m:eqArrPr>
                            <m:e>
                              <m:r>
                                <a:rPr lang="es-MX" i="1">
                                  <a:latin typeface="Cambria Math" panose="02040503050406030204" pitchFamily="18" charset="0"/>
                                </a:rPr>
                                <m:t>0.1, </m:t>
                              </m:r>
                              <m:r>
                                <a:rPr lang="es-MX" i="1">
                                  <a:latin typeface="Cambria Math" panose="02040503050406030204" pitchFamily="18" charset="0"/>
                                </a:rPr>
                                <m:t>𝑠𝑖</m:t>
                              </m:r>
                              <m:r>
                                <a:rPr lang="es-MX" i="1">
                                  <a:latin typeface="Cambria Math" panose="02040503050406030204" pitchFamily="18" charset="0"/>
                                </a:rPr>
                                <m:t> </m:t>
                              </m:r>
                              <m:r>
                                <a:rPr lang="es-MX" i="1">
                                  <a:latin typeface="Cambria Math" panose="02040503050406030204" pitchFamily="18" charset="0"/>
                                </a:rPr>
                                <m:t>𝑠𝑒</m:t>
                              </m:r>
                              <m:r>
                                <a:rPr lang="es-MX" i="1">
                                  <a:latin typeface="Cambria Math" panose="02040503050406030204" pitchFamily="18" charset="0"/>
                                </a:rPr>
                                <m:t> </m:t>
                              </m:r>
                              <m:r>
                                <a:rPr lang="es-MX" i="1">
                                  <a:latin typeface="Cambria Math" panose="02040503050406030204" pitchFamily="18" charset="0"/>
                                </a:rPr>
                                <m:t>𝑡𝑟𝑎𝑡𝑎</m:t>
                              </m:r>
                              <m:r>
                                <a:rPr lang="es-MX" i="1">
                                  <a:latin typeface="Cambria Math" panose="02040503050406030204" pitchFamily="18" charset="0"/>
                                </a:rPr>
                                <m:t> </m:t>
                              </m:r>
                              <m:r>
                                <a:rPr lang="es-MX" i="1">
                                  <a:latin typeface="Cambria Math" panose="02040503050406030204" pitchFamily="18" charset="0"/>
                                </a:rPr>
                                <m:t>𝑑𝑒</m:t>
                              </m:r>
                              <m:r>
                                <a:rPr lang="es-MX" i="1">
                                  <a:latin typeface="Cambria Math" panose="02040503050406030204" pitchFamily="18" charset="0"/>
                                </a:rPr>
                                <m:t> </m:t>
                              </m:r>
                              <m:r>
                                <a:rPr lang="es-MX" i="1">
                                  <a:latin typeface="Cambria Math" panose="02040503050406030204" pitchFamily="18" charset="0"/>
                                </a:rPr>
                                <m:t>𝑢𝑛</m:t>
                              </m:r>
                              <m:r>
                                <a:rPr lang="es-MX" i="1">
                                  <a:latin typeface="Cambria Math" panose="02040503050406030204" pitchFamily="18" charset="0"/>
                                </a:rPr>
                                <m:t> </m:t>
                              </m:r>
                              <m:r>
                                <a:rPr lang="es-MX" i="1">
                                  <a:latin typeface="Cambria Math" panose="02040503050406030204" pitchFamily="18" charset="0"/>
                                </a:rPr>
                                <m:t>𝑁𝑢𝑒𝑣𝑜</m:t>
                              </m:r>
                              <m:r>
                                <a:rPr lang="es-MX" i="1">
                                  <a:latin typeface="Cambria Math" panose="02040503050406030204" pitchFamily="18" charset="0"/>
                                </a:rPr>
                                <m:t> </m:t>
                              </m:r>
                              <m:r>
                                <a:rPr lang="es-ES" i="1">
                                  <a:latin typeface="Cambria Math" panose="02040503050406030204" pitchFamily="18" charset="0"/>
                                </a:rPr>
                                <m:t>𝐶𝑜𝑚𝑝𝑒𝑡𝑖𝑑𝑜𝑟</m:t>
                              </m:r>
                              <m:r>
                                <a:rPr lang="es-ES" i="1">
                                  <a:latin typeface="Cambria Math" panose="02040503050406030204" pitchFamily="18" charset="0"/>
                                </a:rPr>
                                <m:t> </m:t>
                              </m:r>
                              <m:r>
                                <a:rPr lang="es-ES" i="1">
                                  <a:latin typeface="Cambria Math" panose="02040503050406030204" pitchFamily="18" charset="0"/>
                                </a:rPr>
                                <m:t>𝑒𝑛</m:t>
                              </m:r>
                              <m:r>
                                <a:rPr lang="es-ES" i="1">
                                  <a:latin typeface="Cambria Math" panose="02040503050406030204" pitchFamily="18" charset="0"/>
                                </a:rPr>
                                <m:t> </m:t>
                              </m:r>
                              <m:r>
                                <a:rPr lang="es-ES" i="1">
                                  <a:latin typeface="Cambria Math" panose="02040503050406030204" pitchFamily="18" charset="0"/>
                                </a:rPr>
                                <m:t>𝑒𝑙</m:t>
                              </m:r>
                              <m:r>
                                <a:rPr lang="es-ES" i="1">
                                  <a:latin typeface="Cambria Math" panose="02040503050406030204" pitchFamily="18" charset="0"/>
                                </a:rPr>
                                <m:t> </m:t>
                              </m:r>
                              <m:r>
                                <a:rPr lang="es-ES" i="1">
                                  <a:latin typeface="Cambria Math" panose="02040503050406030204" pitchFamily="18" charset="0"/>
                                </a:rPr>
                                <m:t>𝑀𝑒𝑟𝑐𝑎𝑑𝑜</m:t>
                              </m:r>
                            </m:e>
                            <m:e>
                              <m:r>
                                <a:rPr lang="es-MX" i="1">
                                  <a:latin typeface="Cambria Math" panose="02040503050406030204" pitchFamily="18" charset="0"/>
                                </a:rPr>
                                <m:t>0, </m:t>
                              </m:r>
                              <m:r>
                                <a:rPr lang="es-MX" i="1">
                                  <a:latin typeface="Cambria Math" panose="02040503050406030204" pitchFamily="18" charset="0"/>
                                </a:rPr>
                                <m:t>𝑠𝑖</m:t>
                              </m:r>
                              <m:r>
                                <a:rPr lang="es-MX" i="1">
                                  <a:latin typeface="Cambria Math" panose="02040503050406030204" pitchFamily="18" charset="0"/>
                                </a:rPr>
                                <m:t> </m:t>
                              </m:r>
                              <m:r>
                                <a:rPr lang="es-MX" i="1">
                                  <a:latin typeface="Cambria Math" panose="02040503050406030204" pitchFamily="18" charset="0"/>
                                </a:rPr>
                                <m:t>𝑛𝑜</m:t>
                              </m:r>
                              <m:r>
                                <a:rPr lang="es-MX" i="1">
                                  <a:latin typeface="Cambria Math" panose="02040503050406030204" pitchFamily="18" charset="0"/>
                                </a:rPr>
                                <m:t> </m:t>
                              </m:r>
                              <m:r>
                                <a:rPr lang="es-MX" i="1">
                                  <a:latin typeface="Cambria Math" panose="02040503050406030204" pitchFamily="18" charset="0"/>
                                </a:rPr>
                                <m:t>𝑠𝑒</m:t>
                              </m:r>
                              <m:r>
                                <a:rPr lang="es-MX" i="1">
                                  <a:latin typeface="Cambria Math" panose="02040503050406030204" pitchFamily="18" charset="0"/>
                                </a:rPr>
                                <m:t> </m:t>
                              </m:r>
                              <m:r>
                                <a:rPr lang="es-MX" i="1">
                                  <a:latin typeface="Cambria Math" panose="02040503050406030204" pitchFamily="18" charset="0"/>
                                </a:rPr>
                                <m:t>𝑡𝑟𝑎𝑡𝑎</m:t>
                              </m:r>
                              <m:r>
                                <a:rPr lang="es-MX" i="1">
                                  <a:latin typeface="Cambria Math" panose="02040503050406030204" pitchFamily="18" charset="0"/>
                                </a:rPr>
                                <m:t> </m:t>
                              </m:r>
                              <m:r>
                                <a:rPr lang="es-MX" i="1">
                                  <a:latin typeface="Cambria Math" panose="02040503050406030204" pitchFamily="18" charset="0"/>
                                </a:rPr>
                                <m:t>𝑑𝑒</m:t>
                              </m:r>
                              <m:r>
                                <a:rPr lang="es-MX" i="1">
                                  <a:latin typeface="Cambria Math" panose="02040503050406030204" pitchFamily="18" charset="0"/>
                                </a:rPr>
                                <m:t> </m:t>
                              </m:r>
                              <m:r>
                                <a:rPr lang="es-MX" i="1">
                                  <a:latin typeface="Cambria Math" panose="02040503050406030204" pitchFamily="18" charset="0"/>
                                </a:rPr>
                                <m:t>𝑢𝑛</m:t>
                              </m:r>
                              <m:r>
                                <a:rPr lang="es-MX" i="1">
                                  <a:latin typeface="Cambria Math" panose="02040503050406030204" pitchFamily="18" charset="0"/>
                                </a:rPr>
                                <m:t> </m:t>
                              </m:r>
                              <m:r>
                                <a:rPr lang="es-MX" i="1">
                                  <a:latin typeface="Cambria Math" panose="02040503050406030204" pitchFamily="18" charset="0"/>
                                </a:rPr>
                                <m:t>𝑁𝑢𝑒𝑣𝑜</m:t>
                              </m:r>
                              <m:r>
                                <a:rPr lang="es-MX" i="1">
                                  <a:latin typeface="Cambria Math" panose="02040503050406030204" pitchFamily="18" charset="0"/>
                                </a:rPr>
                                <m:t> </m:t>
                              </m:r>
                              <m:r>
                                <a:rPr lang="es-ES" i="1">
                                  <a:latin typeface="Cambria Math" panose="02040503050406030204" pitchFamily="18" charset="0"/>
                                </a:rPr>
                                <m:t>𝐶𝑜𝑚𝑝𝑒𝑡𝑖𝑑𝑜𝑟</m:t>
                              </m:r>
                              <m:r>
                                <a:rPr lang="es-ES" i="1">
                                  <a:latin typeface="Cambria Math" panose="02040503050406030204" pitchFamily="18" charset="0"/>
                                </a:rPr>
                                <m:t> </m:t>
                              </m:r>
                              <m:r>
                                <a:rPr lang="es-ES" i="1">
                                  <a:latin typeface="Cambria Math" panose="02040503050406030204" pitchFamily="18" charset="0"/>
                                </a:rPr>
                                <m:t>𝑒𝑛</m:t>
                              </m:r>
                              <m:r>
                                <a:rPr lang="es-ES" i="1">
                                  <a:latin typeface="Cambria Math" panose="02040503050406030204" pitchFamily="18" charset="0"/>
                                </a:rPr>
                                <m:t> </m:t>
                              </m:r>
                              <m:r>
                                <a:rPr lang="es-ES" i="1">
                                  <a:latin typeface="Cambria Math" panose="02040503050406030204" pitchFamily="18" charset="0"/>
                                </a:rPr>
                                <m:t>𝑒𝑙</m:t>
                              </m:r>
                              <m:r>
                                <a:rPr lang="es-ES" i="1">
                                  <a:latin typeface="Cambria Math" panose="02040503050406030204" pitchFamily="18" charset="0"/>
                                </a:rPr>
                                <m:t> </m:t>
                              </m:r>
                              <m:r>
                                <a:rPr lang="es-ES" i="1">
                                  <a:latin typeface="Cambria Math" panose="02040503050406030204" pitchFamily="18" charset="0"/>
                                </a:rPr>
                                <m:t>𝑀𝑒𝑟𝑐𝑎𝑑𝑜</m:t>
                              </m:r>
                            </m:e>
                          </m:eqArr>
                        </m:e>
                      </m:d>
                    </m:oMath>
                  </m:oMathPara>
                </a14:m>
                <a:endParaRPr lang="es-MX" dirty="0"/>
              </a:p>
              <a:p>
                <a:pPr marL="0" indent="0">
                  <a:buNone/>
                </a:pPr>
                <a:endParaRPr lang="es-MX" dirty="0"/>
              </a:p>
              <a:p>
                <a:endParaRPr lang="es-MX"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296" t="-1213"/>
                </a:stretch>
              </a:blipFill>
            </p:spPr>
            <p:txBody>
              <a:bodyPr/>
              <a:lstStyle/>
              <a:p>
                <a:r>
                  <a:rPr lang="es-MX">
                    <a:noFill/>
                  </a:rPr>
                  <a:t> </a:t>
                </a:r>
              </a:p>
            </p:txBody>
          </p:sp>
        </mc:Fallback>
      </mc:AlternateContent>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17</a:t>
            </a:fld>
            <a:endParaRPr lang="es-MX" dirty="0">
              <a:solidFill>
                <a:prstClr val="black">
                  <a:tint val="75000"/>
                </a:prstClr>
              </a:solidFill>
            </a:endParaRPr>
          </a:p>
        </p:txBody>
      </p:sp>
    </p:spTree>
    <p:extLst>
      <p:ext uri="{BB962C8B-B14F-4D97-AF65-F5344CB8AC3E}">
        <p14:creationId xmlns:p14="http://schemas.microsoft.com/office/powerpoint/2010/main" val="25390740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6701"/>
            <a:ext cx="8229600" cy="1143000"/>
          </a:xfrm>
        </p:spPr>
        <p:txBody>
          <a:bodyPr>
            <a:normAutofit/>
          </a:bodyPr>
          <a:lstStyle/>
          <a:p>
            <a:pPr algn="l"/>
            <a:r>
              <a:rPr lang="es-MX" sz="2800" smtClean="0"/>
              <a:t>11. </a:t>
            </a:r>
            <a:r>
              <a:rPr lang="es-MX" sz="2800" dirty="0"/>
              <a:t>Garantía de Seriedad</a:t>
            </a:r>
          </a:p>
        </p:txBody>
      </p:sp>
      <p:sp>
        <p:nvSpPr>
          <p:cNvPr id="3" name="Marcador de contenido 2"/>
          <p:cNvSpPr>
            <a:spLocks noGrp="1"/>
          </p:cNvSpPr>
          <p:nvPr>
            <p:ph idx="1"/>
          </p:nvPr>
        </p:nvSpPr>
        <p:spPr>
          <a:xfrm>
            <a:off x="457200" y="1081214"/>
            <a:ext cx="8229600" cy="2553242"/>
          </a:xfrm>
        </p:spPr>
        <p:txBody>
          <a:bodyPr>
            <a:normAutofit/>
          </a:bodyPr>
          <a:lstStyle/>
          <a:p>
            <a:pPr marL="257175" lvl="2" indent="-257175" algn="just"/>
            <a:r>
              <a:rPr lang="es-MX" sz="1400" dirty="0"/>
              <a:t>La Garantía de Seriedad será una </a:t>
            </a:r>
            <a:r>
              <a:rPr lang="es-MX" sz="1400" b="1" dirty="0">
                <a:solidFill>
                  <a:srgbClr val="002060"/>
                </a:solidFill>
              </a:rPr>
              <a:t>carta de crédito stand-</a:t>
            </a:r>
            <a:r>
              <a:rPr lang="es-MX" sz="1400" b="1" dirty="0" err="1">
                <a:solidFill>
                  <a:srgbClr val="002060"/>
                </a:solidFill>
              </a:rPr>
              <a:t>by</a:t>
            </a:r>
            <a:r>
              <a:rPr lang="es-MX" sz="1400" b="1" dirty="0">
                <a:solidFill>
                  <a:srgbClr val="002060"/>
                </a:solidFill>
              </a:rPr>
              <a:t> </a:t>
            </a:r>
            <a:r>
              <a:rPr lang="es-MX" sz="1400" dirty="0"/>
              <a:t>a nombre de la Tesorería de la Federación. </a:t>
            </a:r>
          </a:p>
          <a:p>
            <a:pPr marL="257175" lvl="2" indent="-257175" algn="just"/>
            <a:r>
              <a:rPr lang="es-MX" sz="1400" dirty="0"/>
              <a:t>Su entrega será </a:t>
            </a:r>
            <a:r>
              <a:rPr lang="es-MX" sz="1400" b="1" dirty="0">
                <a:solidFill>
                  <a:srgbClr val="002060"/>
                </a:solidFill>
              </a:rPr>
              <a:t>físicamente en el Instituto </a:t>
            </a:r>
            <a:r>
              <a:rPr lang="es-MX" sz="1400" dirty="0"/>
              <a:t>de acuerdo al Calendario de Actividades.</a:t>
            </a:r>
          </a:p>
          <a:p>
            <a:pPr marL="257175" lvl="2" indent="-257175" algn="just"/>
            <a:r>
              <a:rPr lang="es-MX" sz="1400" dirty="0"/>
              <a:t>A fin de estar en condiciones de obtener la Constancia de Participación, es necesario entregar una Garantía de Seriedad </a:t>
            </a:r>
            <a:r>
              <a:rPr lang="es-MX" sz="1400" b="1" dirty="0">
                <a:solidFill>
                  <a:srgbClr val="002060"/>
                </a:solidFill>
              </a:rPr>
              <a:t>por cada Canal </a:t>
            </a:r>
            <a:r>
              <a:rPr lang="es-MX" sz="1400" b="1" dirty="0" smtClean="0">
                <a:solidFill>
                  <a:srgbClr val="002060"/>
                </a:solidFill>
              </a:rPr>
              <a:t>de </a:t>
            </a:r>
            <a:r>
              <a:rPr lang="es-MX" sz="1400" b="1" dirty="0">
                <a:solidFill>
                  <a:srgbClr val="002060"/>
                </a:solidFill>
              </a:rPr>
              <a:t>Transmisión </a:t>
            </a:r>
            <a:r>
              <a:rPr lang="es-MX" sz="1400" dirty="0" smtClean="0"/>
              <a:t>por </a:t>
            </a:r>
            <a:r>
              <a:rPr lang="es-MX" sz="1400" dirty="0"/>
              <a:t>el que se desea participar. </a:t>
            </a:r>
          </a:p>
          <a:p>
            <a:pPr algn="just"/>
            <a:r>
              <a:rPr lang="es-MX" sz="1400" dirty="0">
                <a:solidFill>
                  <a:srgbClr val="0E1107"/>
                </a:solidFill>
              </a:rPr>
              <a:t>Existen montos de Garantías de Seriedad predefinidos </a:t>
            </a:r>
            <a:r>
              <a:rPr lang="es-MX" sz="1400" b="1" dirty="0">
                <a:solidFill>
                  <a:srgbClr val="002060"/>
                </a:solidFill>
              </a:rPr>
              <a:t>según el rango en que se encuentren los VMR </a:t>
            </a:r>
            <a:r>
              <a:rPr lang="es-MX" sz="1400" dirty="0">
                <a:solidFill>
                  <a:srgbClr val="0E1107"/>
                </a:solidFill>
              </a:rPr>
              <a:t>de las áreas de cobertura correspondientes:</a:t>
            </a:r>
          </a:p>
          <a:p>
            <a:pPr lvl="1" algn="just"/>
            <a:r>
              <a:rPr lang="es-MX" sz="1400" dirty="0"/>
              <a:t>Actualización de la Garantía.</a:t>
            </a:r>
          </a:p>
          <a:p>
            <a:pPr marL="342900" lvl="1" indent="0" algn="just">
              <a:buNone/>
            </a:pPr>
            <a:r>
              <a:rPr lang="es-MX" sz="1400" dirty="0"/>
              <a:t>En caso de que para un </a:t>
            </a:r>
            <a:r>
              <a:rPr lang="es-MX" sz="1400" dirty="0" smtClean="0"/>
              <a:t>Canal de Transmisión </a:t>
            </a:r>
            <a:r>
              <a:rPr lang="es-MX" sz="1400" dirty="0"/>
              <a:t>determinado</a:t>
            </a:r>
            <a:r>
              <a:rPr lang="es-MX" sz="1400" b="1" dirty="0"/>
              <a:t>, </a:t>
            </a:r>
            <a:r>
              <a:rPr lang="es-MX" sz="1400" b="1" dirty="0">
                <a:solidFill>
                  <a:srgbClr val="002060"/>
                </a:solidFill>
              </a:rPr>
              <a:t>el Componente Económico alcance un valor equivalente en pesos igual o mayor al 300% del VMR</a:t>
            </a:r>
            <a:r>
              <a:rPr lang="es-MX" sz="1400" dirty="0"/>
              <a:t>, se requerirá la </a:t>
            </a:r>
            <a:r>
              <a:rPr lang="es-MX" sz="1400" b="1" dirty="0">
                <a:solidFill>
                  <a:srgbClr val="002060"/>
                </a:solidFill>
              </a:rPr>
              <a:t>actualización </a:t>
            </a:r>
            <a:r>
              <a:rPr lang="es-MX" sz="1400" dirty="0"/>
              <a:t>de la Garantía de Seriedad </a:t>
            </a:r>
            <a:r>
              <a:rPr lang="es-MX" sz="1400" b="1" dirty="0" smtClean="0">
                <a:solidFill>
                  <a:srgbClr val="002060"/>
                </a:solidFill>
              </a:rPr>
              <a:t>en </a:t>
            </a:r>
            <a:r>
              <a:rPr lang="es-MX" sz="1400" b="1" dirty="0">
                <a:solidFill>
                  <a:srgbClr val="002060"/>
                </a:solidFill>
              </a:rPr>
              <a:t>200% </a:t>
            </a:r>
            <a:r>
              <a:rPr lang="es-MX" sz="1400" b="1" dirty="0" smtClean="0">
                <a:solidFill>
                  <a:srgbClr val="002060"/>
                </a:solidFill>
              </a:rPr>
              <a:t>de la original</a:t>
            </a:r>
            <a:r>
              <a:rPr lang="es-MX" sz="1400" dirty="0" smtClean="0"/>
              <a:t>; </a:t>
            </a:r>
            <a:r>
              <a:rPr lang="es-MX" sz="1400" dirty="0"/>
              <a:t>en cualquier caso, el monto mínimo de garantía será de $100,000 </a:t>
            </a:r>
            <a:r>
              <a:rPr lang="es-MX" sz="1400" dirty="0" smtClean="0"/>
              <a:t>pesos.</a:t>
            </a:r>
            <a:endParaRPr lang="es-MX" sz="1400"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18</a:t>
            </a:fld>
            <a:endParaRPr lang="es-MX" dirty="0">
              <a:solidFill>
                <a:prstClr val="black">
                  <a:tint val="75000"/>
                </a:prstClr>
              </a:solidFill>
            </a:endParaRPr>
          </a:p>
        </p:txBody>
      </p:sp>
      <p:pic>
        <p:nvPicPr>
          <p:cNvPr id="6" name="Imagen 5" title="Criterios propuestos de montos de garantía"/>
          <p:cNvPicPr>
            <a:picLocks noChangeAspect="1"/>
          </p:cNvPicPr>
          <p:nvPr/>
        </p:nvPicPr>
        <p:blipFill>
          <a:blip r:embed="rId2"/>
          <a:stretch>
            <a:fillRect/>
          </a:stretch>
        </p:blipFill>
        <p:spPr>
          <a:xfrm>
            <a:off x="2248930" y="3569143"/>
            <a:ext cx="4646140" cy="3087019"/>
          </a:xfrm>
          <a:prstGeom prst="rect">
            <a:avLst/>
          </a:prstGeom>
        </p:spPr>
      </p:pic>
    </p:spTree>
    <p:extLst>
      <p:ext uri="{BB962C8B-B14F-4D97-AF65-F5344CB8AC3E}">
        <p14:creationId xmlns:p14="http://schemas.microsoft.com/office/powerpoint/2010/main" val="178163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19</a:t>
            </a:fld>
            <a:endParaRPr lang="es-MX" dirty="0">
              <a:solidFill>
                <a:prstClr val="black">
                  <a:tint val="75000"/>
                </a:prstClr>
              </a:solidFill>
            </a:endParaRPr>
          </a:p>
        </p:txBody>
      </p:sp>
      <p:sp>
        <p:nvSpPr>
          <p:cNvPr id="6" name="Título 1"/>
          <p:cNvSpPr>
            <a:spLocks noGrp="1"/>
          </p:cNvSpPr>
          <p:nvPr>
            <p:ph type="title"/>
          </p:nvPr>
        </p:nvSpPr>
        <p:spPr>
          <a:xfrm>
            <a:off x="457200" y="-26701"/>
            <a:ext cx="8229600" cy="1143000"/>
          </a:xfrm>
        </p:spPr>
        <p:txBody>
          <a:bodyPr>
            <a:normAutofit/>
          </a:bodyPr>
          <a:lstStyle/>
          <a:p>
            <a:pPr algn="l"/>
            <a:r>
              <a:rPr lang="es-MX" sz="2800" dirty="0" smtClean="0"/>
              <a:t>12. Ejemplos</a:t>
            </a:r>
            <a:endParaRPr lang="es-MX" sz="2800" dirty="0"/>
          </a:p>
        </p:txBody>
      </p:sp>
      <p:sp>
        <p:nvSpPr>
          <p:cNvPr id="8" name="Marcador de contenido 2"/>
          <p:cNvSpPr>
            <a:spLocks noGrp="1"/>
          </p:cNvSpPr>
          <p:nvPr>
            <p:ph idx="1"/>
          </p:nvPr>
        </p:nvSpPr>
        <p:spPr>
          <a:xfrm>
            <a:off x="457200" y="1081214"/>
            <a:ext cx="8229600" cy="1175954"/>
          </a:xfrm>
        </p:spPr>
        <p:txBody>
          <a:bodyPr>
            <a:normAutofit/>
          </a:bodyPr>
          <a:lstStyle/>
          <a:p>
            <a:pPr marL="257175" lvl="2" indent="-257175" algn="just"/>
            <a:r>
              <a:rPr lang="es-MX" sz="1400" dirty="0"/>
              <a:t>Ejemplo 1: Caso de Puntaje más Alto por tipo de Participante</a:t>
            </a:r>
          </a:p>
          <a:p>
            <a:pPr marL="1285875" lvl="5" indent="-257175" algn="just"/>
            <a:r>
              <a:rPr lang="es-MX" sz="1100" dirty="0"/>
              <a:t>Lote con Valor Mínimo de Referencia de $800,000 pesos</a:t>
            </a:r>
          </a:p>
          <a:p>
            <a:pPr marL="1285875" lvl="5" indent="-257175" algn="just"/>
            <a:r>
              <a:rPr lang="es-MX" sz="1100" dirty="0"/>
              <a:t>Presentación de Puntaje en 80 puntos para la Ronda Inicial (Conforme a la división del [(VMR ($800,000)/Factor </a:t>
            </a:r>
            <a:r>
              <a:rPr lang="es-MX" sz="1100"/>
              <a:t>de Escalamiento </a:t>
            </a:r>
            <a:r>
              <a:rPr lang="es-MX" sz="1100" smtClean="0"/>
              <a:t>N </a:t>
            </a:r>
            <a:r>
              <a:rPr lang="es-MX" sz="1100" dirty="0"/>
              <a:t>(10,000)])</a:t>
            </a:r>
          </a:p>
          <a:p>
            <a:pPr marL="1285875" lvl="5" indent="-257175" algn="just"/>
            <a:r>
              <a:rPr lang="es-MX" sz="1100" dirty="0"/>
              <a:t>Dos Participantes (un Nuevo Competidor y uno sin esta condición)</a:t>
            </a:r>
          </a:p>
          <a:p>
            <a:pPr marL="1285875" lvl="5" indent="-257175" algn="just"/>
            <a:endParaRPr lang="es-MX" sz="1100" dirty="0"/>
          </a:p>
          <a:p>
            <a:pPr marL="257175" lvl="2" indent="-257175" algn="just"/>
            <a:endParaRPr lang="es-MX" sz="1400" dirty="0"/>
          </a:p>
          <a:p>
            <a:pPr marL="0" lvl="2" indent="0" algn="just">
              <a:buNone/>
            </a:pPr>
            <a:endParaRPr lang="es-MX" sz="1400" dirty="0">
              <a:solidFill>
                <a:srgbClr val="0E1107"/>
              </a:solidFill>
            </a:endParaRPr>
          </a:p>
          <a:p>
            <a:pPr marL="0" lvl="2" indent="0" algn="just">
              <a:buNone/>
            </a:pPr>
            <a:endParaRPr lang="es-MX" sz="1400" dirty="0"/>
          </a:p>
        </p:txBody>
      </p:sp>
      <p:graphicFrame>
        <p:nvGraphicFramePr>
          <p:cNvPr id="11" name="Tabla 10" descr="ejemplo práctico" title="ejemplo 1. Caso de puntaje más alto por tipo de participante "/>
          <p:cNvGraphicFramePr>
            <a:graphicFrameLocks noGrp="1"/>
          </p:cNvGraphicFramePr>
          <p:nvPr>
            <p:extLst>
              <p:ext uri="{D42A27DB-BD31-4B8C-83A1-F6EECF244321}">
                <p14:modId xmlns:p14="http://schemas.microsoft.com/office/powerpoint/2010/main" val="2766588805"/>
              </p:ext>
            </p:extLst>
          </p:nvPr>
        </p:nvGraphicFramePr>
        <p:xfrm>
          <a:off x="596899" y="2264739"/>
          <a:ext cx="4813301" cy="2217420"/>
        </p:xfrm>
        <a:graphic>
          <a:graphicData uri="http://schemas.openxmlformats.org/drawingml/2006/table">
            <a:tbl>
              <a:tblPr firstRow="1" bandRow="1">
                <a:tableStyleId>{1FECB4D8-DB02-4DC6-A0A2-4F2EBAE1DC90}</a:tableStyleId>
              </a:tblPr>
              <a:tblGrid>
                <a:gridCol w="660064"/>
                <a:gridCol w="477155"/>
                <a:gridCol w="780482"/>
                <a:gridCol w="654050"/>
                <a:gridCol w="666938"/>
                <a:gridCol w="787306"/>
                <a:gridCol w="787306"/>
              </a:tblGrid>
              <a:tr h="246822">
                <a:tc rowSpan="2">
                  <a:txBody>
                    <a:bodyPr/>
                    <a:lstStyle/>
                    <a:p>
                      <a:pPr algn="ctr" rtl="0" fontAlgn="ctr"/>
                      <a:r>
                        <a:rPr lang="es-MX" sz="900" u="none" strike="noStrike" dirty="0">
                          <a:effectLst/>
                        </a:rPr>
                        <a:t>RONDA</a:t>
                      </a:r>
                      <a:endParaRPr lang="es-MX" sz="900" b="1" i="0" u="none" strike="noStrike" dirty="0">
                        <a:solidFill>
                          <a:srgbClr val="FFFFFF"/>
                        </a:solidFill>
                        <a:effectLst/>
                        <a:latin typeface="Calibri" panose="020F0502020204030204" pitchFamily="34" charset="0"/>
                      </a:endParaRPr>
                    </a:p>
                  </a:txBody>
                  <a:tcPr marL="0" marR="0" marT="0" marB="0" anchor="ctr"/>
                </a:tc>
                <a:tc rowSpan="2">
                  <a:txBody>
                    <a:bodyPr/>
                    <a:lstStyle/>
                    <a:p>
                      <a:pPr algn="ctr" rtl="0" fontAlgn="ctr"/>
                      <a:r>
                        <a:rPr lang="es-MX" sz="900" u="none" strike="noStrike" dirty="0">
                          <a:effectLst/>
                        </a:rPr>
                        <a:t>PUNTAJE</a:t>
                      </a:r>
                      <a:endParaRPr lang="es-MX" sz="900" b="1" i="0" u="none" strike="noStrike" dirty="0">
                        <a:solidFill>
                          <a:srgbClr val="FFFFFF"/>
                        </a:solidFill>
                        <a:effectLst/>
                        <a:latin typeface="Calibri" panose="020F0502020204030204" pitchFamily="34" charset="0"/>
                      </a:endParaRPr>
                    </a:p>
                  </a:txBody>
                  <a:tcPr marL="0" marR="0" marT="0" marB="0" anchor="ctr"/>
                </a:tc>
                <a:tc rowSpan="2">
                  <a:txBody>
                    <a:bodyPr/>
                    <a:lstStyle/>
                    <a:p>
                      <a:pPr algn="ctr" rtl="0" fontAlgn="ctr"/>
                      <a:r>
                        <a:rPr lang="es-MX" sz="900" u="none" strike="noStrike" dirty="0">
                          <a:effectLst/>
                        </a:rPr>
                        <a:t>INCREMENTO EN </a:t>
                      </a:r>
                      <a:r>
                        <a:rPr lang="es-MX" sz="900" u="none" strike="noStrike" dirty="0" smtClean="0">
                          <a:effectLst/>
                        </a:rPr>
                        <a:t>PUNTOS PARA</a:t>
                      </a:r>
                      <a:r>
                        <a:rPr lang="es-MX" sz="900" u="none" strike="noStrike" baseline="0" dirty="0" smtClean="0">
                          <a:effectLst/>
                        </a:rPr>
                        <a:t> LA RONDA SUBSECUENTE (Ver Tabla 1)</a:t>
                      </a:r>
                      <a:endParaRPr lang="es-MX" sz="900" b="1" i="0" u="none" strike="noStrike" dirty="0">
                        <a:solidFill>
                          <a:srgbClr val="FFFFFF"/>
                        </a:solidFill>
                        <a:effectLst/>
                        <a:latin typeface="Calibri" panose="020F0502020204030204" pitchFamily="34" charset="0"/>
                      </a:endParaRPr>
                    </a:p>
                  </a:txBody>
                  <a:tcPr marL="0" marR="0" marT="0" marB="0" anchor="ctr"/>
                </a:tc>
                <a:tc gridSpan="2">
                  <a:txBody>
                    <a:bodyPr/>
                    <a:lstStyle/>
                    <a:p>
                      <a:pPr algn="ctr" rtl="0" fontAlgn="ctr"/>
                      <a:r>
                        <a:rPr lang="es-MX" sz="900" u="none" strike="noStrike" dirty="0">
                          <a:effectLst/>
                        </a:rPr>
                        <a:t>ACEPTA LA POSTURA</a:t>
                      </a:r>
                      <a:endParaRPr lang="es-MX" sz="900" b="1" i="0" u="none" strike="noStrike" dirty="0">
                        <a:solidFill>
                          <a:srgbClr val="FFFFFF"/>
                        </a:solidFill>
                        <a:effectLst/>
                        <a:latin typeface="Calibri" panose="020F0502020204030204" pitchFamily="34" charset="0"/>
                      </a:endParaRPr>
                    </a:p>
                  </a:txBody>
                  <a:tcPr marL="0" marR="0" marT="0" marB="0" anchor="ctr"/>
                </a:tc>
                <a:tc hMerge="1">
                  <a:txBody>
                    <a:bodyPr/>
                    <a:lstStyle/>
                    <a:p>
                      <a:endParaRPr lang="es-MX"/>
                    </a:p>
                  </a:txBody>
                  <a:tcPr/>
                </a:tc>
                <a:tc gridSpan="2">
                  <a:txBody>
                    <a:bodyPr/>
                    <a:lstStyle/>
                    <a:p>
                      <a:pPr algn="ctr" rtl="0" fontAlgn="ctr"/>
                      <a:r>
                        <a:rPr lang="es-MX" sz="900" u="none" strike="noStrike" dirty="0">
                          <a:effectLst/>
                        </a:rPr>
                        <a:t>COMPONENTE ECONÓMICO</a:t>
                      </a:r>
                      <a:endParaRPr lang="es-MX" sz="900" b="1" i="0" u="none" strike="noStrike" dirty="0">
                        <a:solidFill>
                          <a:srgbClr val="FFFFFF"/>
                        </a:solidFill>
                        <a:effectLst/>
                        <a:latin typeface="Calibri" panose="020F0502020204030204" pitchFamily="34" charset="0"/>
                      </a:endParaRPr>
                    </a:p>
                  </a:txBody>
                  <a:tcPr marL="0" marR="0" marT="0" marB="0" anchor="ctr"/>
                </a:tc>
                <a:tc hMerge="1">
                  <a:txBody>
                    <a:bodyPr/>
                    <a:lstStyle/>
                    <a:p>
                      <a:endParaRPr lang="es-MX"/>
                    </a:p>
                  </a:txBody>
                  <a:tcPr/>
                </a:tc>
              </a:tr>
              <a:tr h="251964">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rtl="0" fontAlgn="ctr"/>
                      <a:r>
                        <a:rPr lang="es-MX" sz="900" u="none" strike="noStrike" dirty="0" smtClean="0">
                          <a:effectLst/>
                        </a:rPr>
                        <a:t>Establecido</a:t>
                      </a:r>
                      <a:endParaRPr lang="es-MX" sz="900" b="1" i="0" u="none" strike="noStrike" dirty="0" smtClean="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Nuevo Competidor</a:t>
                      </a:r>
                      <a:endParaRPr lang="es-MX" sz="9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Establecido</a:t>
                      </a:r>
                      <a:endParaRPr lang="es-MX" sz="900" b="1" i="0" u="none" strike="noStrike" dirty="0" smtClean="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Nuevo Competidor</a:t>
                      </a:r>
                      <a:endParaRPr lang="es-MX" sz="900" b="1" i="0" u="none" strike="noStrike" dirty="0">
                        <a:solidFill>
                          <a:srgbClr val="FFFFFF"/>
                        </a:solidFill>
                        <a:effectLst/>
                        <a:latin typeface="Calibri" panose="020F0502020204030204" pitchFamily="34" charset="0"/>
                      </a:endParaRPr>
                    </a:p>
                  </a:txBody>
                  <a:tcPr marL="0" marR="0" marT="0" marB="0" anchor="ctr"/>
                </a:tc>
              </a:tr>
              <a:tr h="159406">
                <a:tc>
                  <a:txBody>
                    <a:bodyPr/>
                    <a:lstStyle/>
                    <a:p>
                      <a:pPr algn="l" rtl="0" fontAlgn="ctr"/>
                      <a:r>
                        <a:rPr lang="es-MX" sz="900" u="none" strike="noStrike" dirty="0">
                          <a:effectLst/>
                        </a:rPr>
                        <a:t>Ronda Inicial</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80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10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800,000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 $            720,000 </a:t>
                      </a:r>
                      <a:endParaRPr lang="es-MX" sz="900" b="0" i="0" u="none" strike="noStrike" dirty="0">
                        <a:solidFill>
                          <a:srgbClr val="000000"/>
                        </a:solidFill>
                        <a:effectLst/>
                        <a:latin typeface="Calibri" panose="020F0502020204030204" pitchFamily="34" charset="0"/>
                      </a:endParaRPr>
                    </a:p>
                  </a:txBody>
                  <a:tcPr marL="0" marR="0" marT="0" marB="0" anchor="ctr"/>
                </a:tc>
              </a:tr>
              <a:tr h="370233">
                <a:tc>
                  <a:txBody>
                    <a:bodyPr/>
                    <a:lstStyle/>
                    <a:p>
                      <a:pPr algn="l" rtl="0" fontAlgn="ctr"/>
                      <a:r>
                        <a:rPr lang="es-MX" sz="900" u="none" strike="noStrike" dirty="0" smtClean="0">
                          <a:effectLst/>
                        </a:rPr>
                        <a:t>Primera </a:t>
                      </a:r>
                      <a:r>
                        <a:rPr lang="es-MX" sz="900" u="none" strike="noStrike" dirty="0">
                          <a:effectLst/>
                        </a:rPr>
                        <a:t>Ronda Subsecuente</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90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10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900,000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 $            810,000 </a:t>
                      </a:r>
                      <a:endParaRPr lang="es-MX" sz="900" b="0" i="0" u="none" strike="noStrike" dirty="0">
                        <a:solidFill>
                          <a:srgbClr val="000000"/>
                        </a:solidFill>
                        <a:effectLst/>
                        <a:latin typeface="Calibri" panose="020F0502020204030204" pitchFamily="34" charset="0"/>
                      </a:endParaRPr>
                    </a:p>
                  </a:txBody>
                  <a:tcPr marL="0" marR="0" marT="0" marB="0" anchor="ctr"/>
                </a:tc>
              </a:tr>
              <a:tr h="370233">
                <a:tc>
                  <a:txBody>
                    <a:bodyPr/>
                    <a:lstStyle/>
                    <a:p>
                      <a:pPr algn="l" rtl="0" fontAlgn="ctr"/>
                      <a:r>
                        <a:rPr lang="es-MX" sz="900" u="none" strike="noStrike" dirty="0">
                          <a:effectLst/>
                        </a:rPr>
                        <a:t>Segunda Ronda Subsecuente</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100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20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1,000,000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 $            900,000 </a:t>
                      </a:r>
                      <a:endParaRPr lang="es-MX" sz="900" b="0" i="0" u="none" strike="noStrike" dirty="0">
                        <a:solidFill>
                          <a:srgbClr val="000000"/>
                        </a:solidFill>
                        <a:effectLst/>
                        <a:latin typeface="Calibri" panose="020F0502020204030204" pitchFamily="34" charset="0"/>
                      </a:endParaRPr>
                    </a:p>
                  </a:txBody>
                  <a:tcPr marL="0" marR="0" marT="0" marB="0" anchor="ctr"/>
                </a:tc>
              </a:tr>
              <a:tr h="375375">
                <a:tc>
                  <a:txBody>
                    <a:bodyPr/>
                    <a:lstStyle/>
                    <a:p>
                      <a:pPr algn="l" rtl="0" fontAlgn="ctr"/>
                      <a:r>
                        <a:rPr lang="es-MX" sz="900" u="none" strike="noStrike" dirty="0" smtClean="0">
                          <a:effectLst/>
                        </a:rPr>
                        <a:t>Tercera </a:t>
                      </a:r>
                      <a:r>
                        <a:rPr lang="es-MX" sz="900" u="none" strike="noStrike" dirty="0">
                          <a:effectLst/>
                        </a:rPr>
                        <a:t>Ronda Subsecuente</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120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smtClean="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smtClean="0">
                          <a:effectLst/>
                        </a:rPr>
                        <a:t>X</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a:t>
                      </a:r>
                      <a:r>
                        <a:rPr lang="es-MX" sz="900" u="none" strike="noStrike" dirty="0" smtClean="0">
                          <a:effectLst/>
                        </a:rPr>
                        <a:t>1,200,000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 - </a:t>
                      </a:r>
                      <a:endParaRPr lang="es-MX" sz="900" b="0" i="0" u="none" strike="noStrike" dirty="0">
                        <a:solidFill>
                          <a:srgbClr val="000000"/>
                        </a:solidFill>
                        <a:effectLst/>
                        <a:latin typeface="Calibri" panose="020F0502020204030204" pitchFamily="34" charset="0"/>
                      </a:endParaRPr>
                    </a:p>
                  </a:txBody>
                  <a:tcPr marL="0" marR="0" marT="0" marB="0" anchor="ctr"/>
                </a:tc>
              </a:tr>
            </a:tbl>
          </a:graphicData>
        </a:graphic>
      </p:graphicFrame>
      <p:graphicFrame>
        <p:nvGraphicFramePr>
          <p:cNvPr id="12" name="Tabla 11" descr="ejemplo práctico" title="ejemplo 1. Caso de puntaje más alto por tipo de participante "/>
          <p:cNvGraphicFramePr>
            <a:graphicFrameLocks noGrp="1"/>
          </p:cNvGraphicFramePr>
          <p:nvPr>
            <p:extLst>
              <p:ext uri="{D42A27DB-BD31-4B8C-83A1-F6EECF244321}">
                <p14:modId xmlns:p14="http://schemas.microsoft.com/office/powerpoint/2010/main" val="1144117772"/>
              </p:ext>
            </p:extLst>
          </p:nvPr>
        </p:nvGraphicFramePr>
        <p:xfrm>
          <a:off x="596899" y="4543533"/>
          <a:ext cx="4813301" cy="2217420"/>
        </p:xfrm>
        <a:graphic>
          <a:graphicData uri="http://schemas.openxmlformats.org/drawingml/2006/table">
            <a:tbl>
              <a:tblPr firstRow="1" bandRow="1">
                <a:tableStyleId>{1FECB4D8-DB02-4DC6-A0A2-4F2EBAE1DC90}</a:tableStyleId>
              </a:tblPr>
              <a:tblGrid>
                <a:gridCol w="660064"/>
                <a:gridCol w="477155"/>
                <a:gridCol w="786832"/>
                <a:gridCol w="559142"/>
                <a:gridCol w="672758"/>
                <a:gridCol w="870044"/>
                <a:gridCol w="787306"/>
              </a:tblGrid>
              <a:tr h="246822">
                <a:tc rowSpan="2">
                  <a:txBody>
                    <a:bodyPr/>
                    <a:lstStyle/>
                    <a:p>
                      <a:pPr algn="ctr" rtl="0" fontAlgn="ctr"/>
                      <a:r>
                        <a:rPr lang="es-MX" sz="900" u="none" strike="noStrike" dirty="0">
                          <a:effectLst/>
                        </a:rPr>
                        <a:t>RONDA</a:t>
                      </a:r>
                      <a:endParaRPr lang="es-MX" sz="900" b="1" i="0" u="none" strike="noStrike" dirty="0">
                        <a:solidFill>
                          <a:srgbClr val="FFFFFF"/>
                        </a:solidFill>
                        <a:effectLst/>
                        <a:latin typeface="Calibri" panose="020F0502020204030204" pitchFamily="34" charset="0"/>
                      </a:endParaRPr>
                    </a:p>
                  </a:txBody>
                  <a:tcPr marL="0" marR="0" marT="0" marB="0" anchor="ctr"/>
                </a:tc>
                <a:tc rowSpan="2">
                  <a:txBody>
                    <a:bodyPr/>
                    <a:lstStyle/>
                    <a:p>
                      <a:pPr algn="ctr" rtl="0" fontAlgn="ctr"/>
                      <a:r>
                        <a:rPr lang="es-MX" sz="900" u="none" strike="noStrike" dirty="0">
                          <a:effectLst/>
                        </a:rPr>
                        <a:t>PUNTAJE</a:t>
                      </a:r>
                      <a:endParaRPr lang="es-MX" sz="900" b="1" i="0" u="none" strike="noStrike" dirty="0">
                        <a:solidFill>
                          <a:srgbClr val="FFFFFF"/>
                        </a:solidFill>
                        <a:effectLst/>
                        <a:latin typeface="Calibri" panose="020F0502020204030204" pitchFamily="34" charset="0"/>
                      </a:endParaRPr>
                    </a:p>
                  </a:txBody>
                  <a:tcPr marL="0" marR="0" marT="0" marB="0" anchor="ctr"/>
                </a:tc>
                <a:tc rowSpan="2">
                  <a:txBody>
                    <a:bodyPr/>
                    <a:lstStyle/>
                    <a:p>
                      <a:pPr algn="ctr" rtl="0" fontAlgn="ctr"/>
                      <a:r>
                        <a:rPr lang="es-MX" sz="900" u="none" strike="noStrike" dirty="0" smtClean="0">
                          <a:effectLst/>
                        </a:rPr>
                        <a:t>INCREMENTO EN PUNTOS PARA</a:t>
                      </a:r>
                      <a:r>
                        <a:rPr lang="es-MX" sz="900" u="none" strike="noStrike" baseline="0" dirty="0" smtClean="0">
                          <a:effectLst/>
                        </a:rPr>
                        <a:t> LA RONDA SUBSECUENTE (Ver Tabla 1)</a:t>
                      </a:r>
                      <a:endParaRPr lang="es-MX" sz="900" b="1" i="0" u="none" strike="noStrike" dirty="0">
                        <a:solidFill>
                          <a:srgbClr val="FFFFFF"/>
                        </a:solidFill>
                        <a:effectLst/>
                        <a:latin typeface="Calibri" panose="020F0502020204030204" pitchFamily="34" charset="0"/>
                      </a:endParaRPr>
                    </a:p>
                  </a:txBody>
                  <a:tcPr marL="0" marR="0" marT="0" marB="0" anchor="ctr"/>
                </a:tc>
                <a:tc gridSpan="2">
                  <a:txBody>
                    <a:bodyPr/>
                    <a:lstStyle/>
                    <a:p>
                      <a:pPr algn="ctr" rtl="0" fontAlgn="ctr"/>
                      <a:r>
                        <a:rPr lang="es-MX" sz="900" u="none" strike="noStrike" dirty="0">
                          <a:effectLst/>
                        </a:rPr>
                        <a:t>ACEPTA LA POSTURA</a:t>
                      </a:r>
                      <a:endParaRPr lang="es-MX" sz="900" b="1" i="0" u="none" strike="noStrike" dirty="0">
                        <a:solidFill>
                          <a:srgbClr val="FFFFFF"/>
                        </a:solidFill>
                        <a:effectLst/>
                        <a:latin typeface="Calibri" panose="020F0502020204030204" pitchFamily="34" charset="0"/>
                      </a:endParaRPr>
                    </a:p>
                  </a:txBody>
                  <a:tcPr marL="0" marR="0" marT="0" marB="0" anchor="ctr"/>
                </a:tc>
                <a:tc hMerge="1">
                  <a:txBody>
                    <a:bodyPr/>
                    <a:lstStyle/>
                    <a:p>
                      <a:endParaRPr lang="es-MX"/>
                    </a:p>
                  </a:txBody>
                  <a:tcPr/>
                </a:tc>
                <a:tc gridSpan="2">
                  <a:txBody>
                    <a:bodyPr/>
                    <a:lstStyle/>
                    <a:p>
                      <a:pPr algn="ctr" rtl="0" fontAlgn="ctr"/>
                      <a:r>
                        <a:rPr lang="es-MX" sz="900" u="none" strike="noStrike" dirty="0">
                          <a:effectLst/>
                        </a:rPr>
                        <a:t>COMPONENTE ECONÓMICO</a:t>
                      </a:r>
                      <a:endParaRPr lang="es-MX" sz="900" b="1" i="0" u="none" strike="noStrike" dirty="0">
                        <a:solidFill>
                          <a:srgbClr val="FFFFFF"/>
                        </a:solidFill>
                        <a:effectLst/>
                        <a:latin typeface="Calibri" panose="020F0502020204030204" pitchFamily="34" charset="0"/>
                      </a:endParaRPr>
                    </a:p>
                  </a:txBody>
                  <a:tcPr marL="0" marR="0" marT="0" marB="0" anchor="ctr"/>
                </a:tc>
                <a:tc hMerge="1">
                  <a:txBody>
                    <a:bodyPr/>
                    <a:lstStyle/>
                    <a:p>
                      <a:endParaRPr lang="es-MX"/>
                    </a:p>
                  </a:txBody>
                  <a:tcPr/>
                </a:tc>
              </a:tr>
              <a:tr h="251964">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rtl="0" fontAlgn="ctr"/>
                      <a:r>
                        <a:rPr lang="es-MX" sz="900" u="none" strike="noStrike" dirty="0" smtClean="0">
                          <a:effectLst/>
                        </a:rPr>
                        <a:t>Establecido</a:t>
                      </a:r>
                      <a:endParaRPr lang="es-MX" sz="9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Nuevo Competidor</a:t>
                      </a:r>
                      <a:endParaRPr lang="es-MX" sz="9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Establecido</a:t>
                      </a:r>
                      <a:endParaRPr lang="es-MX" sz="9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Nuevo Competidor</a:t>
                      </a:r>
                      <a:endParaRPr lang="es-MX" sz="900" b="1" i="0" u="none" strike="noStrike" dirty="0">
                        <a:solidFill>
                          <a:srgbClr val="FFFFFF"/>
                        </a:solidFill>
                        <a:effectLst/>
                        <a:latin typeface="Calibri" panose="020F0502020204030204" pitchFamily="34" charset="0"/>
                      </a:endParaRPr>
                    </a:p>
                  </a:txBody>
                  <a:tcPr marL="0" marR="0" marT="0" marB="0" anchor="ctr"/>
                </a:tc>
              </a:tr>
              <a:tr h="159406">
                <a:tc>
                  <a:txBody>
                    <a:bodyPr/>
                    <a:lstStyle/>
                    <a:p>
                      <a:pPr algn="l" rtl="0" fontAlgn="ctr"/>
                      <a:r>
                        <a:rPr lang="es-MX" sz="900" u="none" strike="noStrike">
                          <a:effectLst/>
                        </a:rPr>
                        <a:t>Ronda Inicial</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80</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10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a:effectLst/>
                        </a:rPr>
                        <a:t>✓</a:t>
                      </a:r>
                      <a:endParaRPr lang="es-MX" sz="1050" b="0" i="0" u="none" strike="noStrike">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800,000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 $            720,000 </a:t>
                      </a:r>
                      <a:endParaRPr lang="es-MX" sz="900" b="0" i="0" u="none" strike="noStrike">
                        <a:solidFill>
                          <a:srgbClr val="000000"/>
                        </a:solidFill>
                        <a:effectLst/>
                        <a:latin typeface="Calibri" panose="020F0502020204030204" pitchFamily="34" charset="0"/>
                      </a:endParaRPr>
                    </a:p>
                  </a:txBody>
                  <a:tcPr marL="0" marR="0" marT="0" marB="0" anchor="ctr"/>
                </a:tc>
              </a:tr>
              <a:tr h="370233">
                <a:tc>
                  <a:txBody>
                    <a:bodyPr/>
                    <a:lstStyle/>
                    <a:p>
                      <a:pPr algn="l" rtl="0" fontAlgn="ctr"/>
                      <a:r>
                        <a:rPr lang="es-MX" sz="900" u="none" strike="noStrike" dirty="0" smtClean="0">
                          <a:effectLst/>
                        </a:rPr>
                        <a:t>Primera </a:t>
                      </a:r>
                      <a:r>
                        <a:rPr lang="es-MX" sz="900" u="none" strike="noStrike" dirty="0">
                          <a:effectLst/>
                        </a:rPr>
                        <a:t>Ronda Subsecuente</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90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10</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900,000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 $            810,000 </a:t>
                      </a:r>
                      <a:endParaRPr lang="es-MX" sz="900" b="0" i="0" u="none" strike="noStrike">
                        <a:solidFill>
                          <a:srgbClr val="000000"/>
                        </a:solidFill>
                        <a:effectLst/>
                        <a:latin typeface="Calibri" panose="020F0502020204030204" pitchFamily="34" charset="0"/>
                      </a:endParaRPr>
                    </a:p>
                  </a:txBody>
                  <a:tcPr marL="0" marR="0" marT="0" marB="0" anchor="ctr"/>
                </a:tc>
              </a:tr>
              <a:tr h="370233">
                <a:tc>
                  <a:txBody>
                    <a:bodyPr/>
                    <a:lstStyle/>
                    <a:p>
                      <a:pPr algn="l" rtl="0" fontAlgn="ctr"/>
                      <a:r>
                        <a:rPr lang="es-MX" sz="900" u="none" strike="noStrike">
                          <a:effectLst/>
                        </a:rPr>
                        <a:t>Segunda Ronda Subsecuente</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100</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b="0" i="0" u="none" strike="noStrike" dirty="0" smtClean="0">
                          <a:solidFill>
                            <a:schemeClr val="dk1"/>
                          </a:solidFill>
                          <a:effectLst/>
                          <a:latin typeface="+mn-lt"/>
                        </a:rPr>
                        <a:t>20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a:effectLst/>
                        </a:rPr>
                        <a:t>✓</a:t>
                      </a:r>
                      <a:endParaRPr lang="es-MX" sz="1050" b="0" i="0" u="none" strike="noStrike">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a:effectLst/>
                        </a:rPr>
                        <a:t>✓</a:t>
                      </a:r>
                      <a:endParaRPr lang="es-MX" sz="1050" b="0" i="0" u="none" strike="noStrike">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1,000,000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 $            900,000 </a:t>
                      </a:r>
                      <a:endParaRPr lang="es-MX" sz="900" b="0" i="0" u="none" strike="noStrike" dirty="0">
                        <a:solidFill>
                          <a:srgbClr val="000000"/>
                        </a:solidFill>
                        <a:effectLst/>
                        <a:latin typeface="Calibri" panose="020F0502020204030204" pitchFamily="34" charset="0"/>
                      </a:endParaRPr>
                    </a:p>
                  </a:txBody>
                  <a:tcPr marL="0" marR="0" marT="0" marB="0" anchor="ctr"/>
                </a:tc>
              </a:tr>
              <a:tr h="375375">
                <a:tc>
                  <a:txBody>
                    <a:bodyPr/>
                    <a:lstStyle/>
                    <a:p>
                      <a:pPr algn="l" rtl="0" fontAlgn="ctr"/>
                      <a:r>
                        <a:rPr lang="es-MX" sz="900" u="none" strike="noStrike" dirty="0" smtClean="0">
                          <a:effectLst/>
                        </a:rPr>
                        <a:t>Tercera </a:t>
                      </a:r>
                      <a:r>
                        <a:rPr lang="es-MX" sz="900" u="none" strike="noStrike" dirty="0">
                          <a:effectLst/>
                        </a:rPr>
                        <a:t>Ronda Subsecuente</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120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smtClean="0">
                          <a:effectLst/>
                        </a:rPr>
                        <a:t>X</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smtClean="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a:t>
                      </a:r>
                      <a:r>
                        <a:rPr lang="es-MX" sz="900" u="none" strike="noStrike" dirty="0" smtClean="0">
                          <a:effectLst/>
                        </a:rPr>
                        <a:t>-</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          1,080,000 </a:t>
                      </a:r>
                      <a:endParaRPr lang="es-MX" sz="900" b="0" i="0" u="none" strike="noStrike" dirty="0">
                        <a:solidFill>
                          <a:srgbClr val="000000"/>
                        </a:solidFill>
                        <a:effectLst/>
                        <a:latin typeface="Calibri" panose="020F0502020204030204" pitchFamily="34" charset="0"/>
                      </a:endParaRPr>
                    </a:p>
                  </a:txBody>
                  <a:tcPr marL="0" marR="0" marT="0" marB="0" anchor="ctr"/>
                </a:tc>
              </a:tr>
            </a:tbl>
          </a:graphicData>
        </a:graphic>
      </p:graphicFrame>
      <p:sp>
        <p:nvSpPr>
          <p:cNvPr id="13" name="CuadroTexto 12"/>
          <p:cNvSpPr txBox="1"/>
          <p:nvPr/>
        </p:nvSpPr>
        <p:spPr>
          <a:xfrm>
            <a:off x="5537200" y="2369062"/>
            <a:ext cx="3524250" cy="2031325"/>
          </a:xfrm>
          <a:prstGeom prst="rect">
            <a:avLst/>
          </a:prstGeom>
          <a:noFill/>
        </p:spPr>
        <p:txBody>
          <a:bodyPr wrap="square" rtlCol="0">
            <a:spAutoFit/>
          </a:bodyPr>
          <a:lstStyle/>
          <a:p>
            <a:pPr marL="285750" indent="-285750" algn="just">
              <a:buFont typeface="Arial" panose="020B0604020202020204" pitchFamily="34" charset="0"/>
              <a:buChar char="•"/>
            </a:pPr>
            <a:r>
              <a:rPr lang="es-MX" sz="1400" dirty="0"/>
              <a:t>En este ejemplo, el Participante con la calidad Establecido es el Participante con el Puntaje Más Alto de 120 puntos, ya que fue el único en aceptar el puntaje en la última Ronda. Por lo tanto, su Componente Económico será de $1,200,000 pesos mexicanos [(Puntaje más Alto (120) * Factor </a:t>
            </a:r>
            <a:r>
              <a:rPr lang="es-MX" sz="1400"/>
              <a:t>de Escalamiento </a:t>
            </a:r>
            <a:r>
              <a:rPr lang="es-MX" sz="1400" smtClean="0"/>
              <a:t>N </a:t>
            </a:r>
            <a:r>
              <a:rPr lang="es-MX" sz="1400" dirty="0"/>
              <a:t>(10,000)].</a:t>
            </a:r>
          </a:p>
        </p:txBody>
      </p:sp>
      <p:sp>
        <p:nvSpPr>
          <p:cNvPr id="14" name="CuadroTexto 13"/>
          <p:cNvSpPr txBox="1"/>
          <p:nvPr/>
        </p:nvSpPr>
        <p:spPr>
          <a:xfrm>
            <a:off x="5537200" y="4442163"/>
            <a:ext cx="3524250" cy="2031325"/>
          </a:xfrm>
          <a:prstGeom prst="rect">
            <a:avLst/>
          </a:prstGeom>
          <a:noFill/>
        </p:spPr>
        <p:txBody>
          <a:bodyPr wrap="square" rtlCol="0">
            <a:spAutoFit/>
          </a:bodyPr>
          <a:lstStyle/>
          <a:p>
            <a:pPr marL="285750" indent="-285750" algn="just">
              <a:buFont typeface="Arial" panose="020B0604020202020204" pitchFamily="34" charset="0"/>
              <a:buChar char="•"/>
            </a:pPr>
            <a:r>
              <a:rPr lang="es-MX" sz="1400" dirty="0" smtClean="0"/>
              <a:t>En este ejemplo, el Participante con la calidad de Nuevo Competidor es el Participante con el Puntaje Más Alto de 120 puntos, ya que fue el único en aceptar el puntaje en la última Ronda. Por lo tanto, su Componente Económico será de $1,080,000 pesos </a:t>
            </a:r>
            <a:r>
              <a:rPr lang="es-MX" sz="1400" dirty="0"/>
              <a:t>mexicanos [(Puntaje más Alto (120) * Factor de Escalonamiento N (10,000</a:t>
            </a:r>
            <a:r>
              <a:rPr lang="es-MX" sz="1400" dirty="0" smtClean="0"/>
              <a:t>) * (1-0.1)].</a:t>
            </a:r>
            <a:endParaRPr lang="es-MX" sz="1400" dirty="0"/>
          </a:p>
        </p:txBody>
      </p:sp>
    </p:spTree>
    <p:extLst>
      <p:ext uri="{BB962C8B-B14F-4D97-AF65-F5344CB8AC3E}">
        <p14:creationId xmlns:p14="http://schemas.microsoft.com/office/powerpoint/2010/main" val="3563653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600202"/>
            <a:ext cx="8229600" cy="4756150"/>
          </a:xfrm>
        </p:spPr>
        <p:txBody>
          <a:bodyPr>
            <a:normAutofit lnSpcReduction="10000"/>
          </a:bodyPr>
          <a:lstStyle/>
          <a:p>
            <a:endParaRPr lang="es-MX" sz="2000" dirty="0"/>
          </a:p>
          <a:p>
            <a:pPr marL="457200" indent="-457200">
              <a:buFont typeface="+mj-lt"/>
              <a:buAutoNum type="arabicPeriod"/>
            </a:pPr>
            <a:r>
              <a:rPr lang="es-MX" sz="2000" dirty="0">
                <a:hlinkClick r:id="rId2" action="ppaction://hlinksldjump"/>
              </a:rPr>
              <a:t>Objeto de la Licitación </a:t>
            </a:r>
            <a:endParaRPr lang="es-MX" sz="2000" dirty="0"/>
          </a:p>
          <a:p>
            <a:pPr marL="457200" indent="-457200">
              <a:buFont typeface="+mj-lt"/>
              <a:buAutoNum type="arabicPeriod"/>
            </a:pPr>
            <a:r>
              <a:rPr lang="es-MX" sz="2000" dirty="0">
                <a:hlinkClick r:id="rId3" action="ppaction://hlinksldjump"/>
              </a:rPr>
              <a:t>Objetivos fundamentales en la Licitación</a:t>
            </a:r>
            <a:endParaRPr lang="es-MX" sz="2000" dirty="0"/>
          </a:p>
          <a:p>
            <a:pPr marL="457200" indent="-457200">
              <a:buFont typeface="+mj-lt"/>
              <a:buAutoNum type="arabicPeriod"/>
            </a:pPr>
            <a:r>
              <a:rPr lang="es-MX" sz="2000" dirty="0">
                <a:hlinkClick r:id="rId4" action="ppaction://hlinksldjump"/>
              </a:rPr>
              <a:t>Etapas de la Licitación</a:t>
            </a:r>
            <a:endParaRPr lang="es-MX" sz="2000" dirty="0"/>
          </a:p>
          <a:p>
            <a:pPr marL="457200" indent="-457200">
              <a:buFont typeface="+mj-lt"/>
              <a:buAutoNum type="arabicPeriod"/>
            </a:pPr>
            <a:r>
              <a:rPr lang="es-MX" sz="2000" dirty="0">
                <a:hlinkClick r:id="rId5" action="ppaction://hlinksldjump"/>
              </a:rPr>
              <a:t>Cronograma</a:t>
            </a:r>
            <a:endParaRPr lang="es-MX" sz="2000" dirty="0"/>
          </a:p>
          <a:p>
            <a:pPr marL="457200" indent="-457200">
              <a:buFont typeface="+mj-lt"/>
              <a:buAutoNum type="arabicPeriod"/>
            </a:pPr>
            <a:r>
              <a:rPr lang="es-MX" sz="2000" dirty="0">
                <a:hlinkClick r:id="rId6" action="ppaction://hlinksldjump"/>
              </a:rPr>
              <a:t>Constancias de Participación</a:t>
            </a:r>
            <a:endParaRPr lang="es-MX" sz="2000" dirty="0"/>
          </a:p>
          <a:p>
            <a:pPr marL="457200" indent="-457200">
              <a:buFont typeface="+mj-lt"/>
              <a:buAutoNum type="arabicPeriod"/>
            </a:pPr>
            <a:r>
              <a:rPr lang="es-MX" sz="2000" dirty="0">
                <a:hlinkClick r:id="rId7" action="ppaction://hlinksldjump"/>
              </a:rPr>
              <a:t>Proceso para presentar Ofertas</a:t>
            </a:r>
            <a:endParaRPr lang="es-MX" sz="2000" dirty="0"/>
          </a:p>
          <a:p>
            <a:pPr marL="457200" indent="-457200">
              <a:buFont typeface="+mj-lt"/>
              <a:buAutoNum type="arabicPeriod"/>
            </a:pPr>
            <a:r>
              <a:rPr lang="es-MX" sz="2000" dirty="0">
                <a:hlinkClick r:id="rId8" action="ppaction://hlinksldjump"/>
              </a:rPr>
              <a:t>Lotes</a:t>
            </a:r>
            <a:r>
              <a:rPr lang="es-MX" sz="2000">
                <a:hlinkClick r:id="rId8" action="ppaction://hlinksldjump"/>
              </a:rPr>
              <a:t> Múltiples</a:t>
            </a:r>
            <a:endParaRPr lang="es-MX" sz="2000" dirty="0"/>
          </a:p>
          <a:p>
            <a:pPr marL="457200" indent="-457200">
              <a:buFont typeface="+mj-lt"/>
              <a:buAutoNum type="arabicPeriod"/>
            </a:pPr>
            <a:r>
              <a:rPr lang="es-MX" sz="2000">
                <a:latin typeface="+mj-lt"/>
                <a:ea typeface="+mj-ea"/>
                <a:cs typeface="+mj-cs"/>
                <a:hlinkClick r:id="rId9" action="ppaction://hlinksldjump"/>
              </a:rPr>
              <a:t>Valores </a:t>
            </a:r>
            <a:r>
              <a:rPr lang="es-MX" sz="2000" dirty="0">
                <a:latin typeface="+mj-lt"/>
                <a:ea typeface="+mj-ea"/>
                <a:cs typeface="+mj-cs"/>
                <a:hlinkClick r:id="rId9" action="ppaction://hlinksldjump"/>
              </a:rPr>
              <a:t>Mínimos de Referencia</a:t>
            </a:r>
            <a:endParaRPr lang="es-MX" sz="2000" dirty="0">
              <a:latin typeface="+mj-lt"/>
              <a:ea typeface="+mj-ea"/>
              <a:cs typeface="+mj-cs"/>
            </a:endParaRPr>
          </a:p>
          <a:p>
            <a:pPr marL="457200" indent="-457200">
              <a:buFont typeface="+mj-lt"/>
              <a:buAutoNum type="arabicPeriod"/>
            </a:pPr>
            <a:r>
              <a:rPr lang="es-MX" sz="2000" dirty="0">
                <a:hlinkClick r:id="rId10" action="ppaction://hlinksldjump"/>
              </a:rPr>
              <a:t>Aspectos en materia de Competencia y Componente “No Económico”</a:t>
            </a:r>
            <a:endParaRPr lang="es-MX" sz="2000" dirty="0"/>
          </a:p>
          <a:p>
            <a:pPr marL="457200" indent="-457200">
              <a:buFont typeface="+mj-lt"/>
              <a:buAutoNum type="arabicPeriod"/>
            </a:pPr>
            <a:r>
              <a:rPr lang="es-MX" sz="2000" dirty="0">
                <a:hlinkClick r:id="rId11" action="ppaction://hlinksldjump"/>
              </a:rPr>
              <a:t>Fórmula del Componente Económico</a:t>
            </a:r>
            <a:endParaRPr lang="es-MX" sz="2000" dirty="0"/>
          </a:p>
          <a:p>
            <a:pPr marL="457200" indent="-457200">
              <a:buFont typeface="+mj-lt"/>
              <a:buAutoNum type="arabicPeriod"/>
            </a:pPr>
            <a:r>
              <a:rPr lang="es-MX" sz="2000" dirty="0">
                <a:hlinkClick r:id="rId12" action="ppaction://hlinksldjump"/>
              </a:rPr>
              <a:t>Garantía de Seriedad</a:t>
            </a:r>
            <a:endParaRPr lang="es-MX" sz="2000" dirty="0"/>
          </a:p>
          <a:p>
            <a:pPr marL="457200" indent="-457200">
              <a:buFont typeface="+mj-lt"/>
              <a:buAutoNum type="arabicPeriod"/>
            </a:pPr>
            <a:r>
              <a:rPr lang="es-MX" sz="2000" dirty="0">
                <a:hlinkClick r:id="rId13" action="ppaction://hlinksldjump"/>
              </a:rPr>
              <a:t>Ejemplos</a:t>
            </a:r>
            <a:r>
              <a:rPr lang="es-MX" sz="2000">
                <a:hlinkClick r:id="rId13" action="ppaction://hlinksldjump"/>
              </a:rPr>
              <a:t> </a:t>
            </a:r>
            <a:endParaRPr lang="es-MX" sz="2000" dirty="0"/>
          </a:p>
          <a:p>
            <a:pPr marL="457200" indent="-457200">
              <a:buFont typeface="+mj-lt"/>
              <a:buAutoNum type="arabicPeriod"/>
            </a:pPr>
            <a:endParaRPr lang="es-MX" sz="2000"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2</a:t>
            </a:fld>
            <a:endParaRPr lang="es-MX" dirty="0">
              <a:solidFill>
                <a:prstClr val="black">
                  <a:tint val="75000"/>
                </a:prstClr>
              </a:solidFill>
            </a:endParaRPr>
          </a:p>
        </p:txBody>
      </p:sp>
      <p:sp>
        <p:nvSpPr>
          <p:cNvPr id="6" name="Título 1"/>
          <p:cNvSpPr>
            <a:spLocks noGrp="1"/>
          </p:cNvSpPr>
          <p:nvPr>
            <p:ph type="title"/>
          </p:nvPr>
        </p:nvSpPr>
        <p:spPr>
          <a:xfrm>
            <a:off x="457200" y="274638"/>
            <a:ext cx="3631580" cy="654630"/>
          </a:xfrm>
        </p:spPr>
        <p:txBody>
          <a:bodyPr>
            <a:normAutofit/>
          </a:bodyPr>
          <a:lstStyle/>
          <a:p>
            <a:pPr algn="l"/>
            <a:r>
              <a:rPr lang="es-MX" dirty="0" smtClean="0"/>
              <a:t>Contenido</a:t>
            </a:r>
            <a:endParaRPr lang="es-MX" dirty="0"/>
          </a:p>
        </p:txBody>
      </p:sp>
    </p:spTree>
    <p:extLst>
      <p:ext uri="{BB962C8B-B14F-4D97-AF65-F5344CB8AC3E}">
        <p14:creationId xmlns:p14="http://schemas.microsoft.com/office/powerpoint/2010/main" val="2422826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20</a:t>
            </a:fld>
            <a:endParaRPr lang="es-MX" dirty="0">
              <a:solidFill>
                <a:prstClr val="black">
                  <a:tint val="75000"/>
                </a:prstClr>
              </a:solidFill>
            </a:endParaRPr>
          </a:p>
        </p:txBody>
      </p:sp>
      <p:sp>
        <p:nvSpPr>
          <p:cNvPr id="6" name="Título 1"/>
          <p:cNvSpPr>
            <a:spLocks noGrp="1"/>
          </p:cNvSpPr>
          <p:nvPr>
            <p:ph type="title"/>
          </p:nvPr>
        </p:nvSpPr>
        <p:spPr>
          <a:xfrm>
            <a:off x="457200" y="-26701"/>
            <a:ext cx="8229600" cy="1143000"/>
          </a:xfrm>
        </p:spPr>
        <p:txBody>
          <a:bodyPr>
            <a:normAutofit/>
          </a:bodyPr>
          <a:lstStyle/>
          <a:p>
            <a:pPr algn="l"/>
            <a:r>
              <a:rPr lang="es-MX" sz="2800" dirty="0" smtClean="0"/>
              <a:t>12. Ejemplos</a:t>
            </a:r>
            <a:endParaRPr lang="es-MX" sz="2800" dirty="0"/>
          </a:p>
        </p:txBody>
      </p:sp>
      <p:sp>
        <p:nvSpPr>
          <p:cNvPr id="8" name="Marcador de contenido 2"/>
          <p:cNvSpPr>
            <a:spLocks noGrp="1"/>
          </p:cNvSpPr>
          <p:nvPr>
            <p:ph idx="1"/>
          </p:nvPr>
        </p:nvSpPr>
        <p:spPr>
          <a:xfrm>
            <a:off x="457200" y="1081214"/>
            <a:ext cx="8229600" cy="1670224"/>
          </a:xfrm>
        </p:spPr>
        <p:txBody>
          <a:bodyPr>
            <a:normAutofit/>
          </a:bodyPr>
          <a:lstStyle/>
          <a:p>
            <a:pPr marL="257175" lvl="2" indent="-257175" algn="just"/>
            <a:r>
              <a:rPr lang="es-MX" sz="1400" dirty="0"/>
              <a:t>Ejemplo 2 Caso de Ronda de Desempate</a:t>
            </a:r>
          </a:p>
          <a:p>
            <a:pPr marL="1285875" lvl="5" indent="-257175" algn="just"/>
            <a:r>
              <a:rPr lang="es-MX" sz="1100" dirty="0"/>
              <a:t>Lote con Valor Mínimo de Referencia de $800,000 pesos</a:t>
            </a:r>
          </a:p>
          <a:p>
            <a:pPr marL="1285875" lvl="5" indent="-257175" algn="just"/>
            <a:r>
              <a:rPr lang="es-MX" sz="1100" dirty="0"/>
              <a:t>Presentación de Puntaje en 80 puntos para la Ronda Inicial (Conforme a la división del [(VMR ($800,000)/Factor de Escalamiento </a:t>
            </a:r>
            <a:r>
              <a:rPr lang="es-MX" sz="1100" dirty="0" smtClean="0"/>
              <a:t>N </a:t>
            </a:r>
            <a:r>
              <a:rPr lang="es-MX" sz="1100" dirty="0"/>
              <a:t>(10,000)]</a:t>
            </a:r>
          </a:p>
          <a:p>
            <a:pPr marL="1285875" lvl="5" indent="-257175" algn="just"/>
            <a:r>
              <a:rPr lang="es-MX" sz="1100" dirty="0"/>
              <a:t>Dos Participantes (un Nuevo Competidor y uno sin esta condición)</a:t>
            </a:r>
          </a:p>
          <a:p>
            <a:pPr marL="1285875" lvl="5" indent="-257175" algn="just"/>
            <a:r>
              <a:rPr lang="es-MX" sz="1100" dirty="0"/>
              <a:t>En la Ronda de Desempate la oferta económica es libre y deberá ser mayor al </a:t>
            </a:r>
            <a:r>
              <a:rPr lang="es-MX" sz="1100" dirty="0">
                <a:solidFill>
                  <a:srgbClr val="0E1107"/>
                </a:solidFill>
              </a:rPr>
              <a:t>Puntaje</a:t>
            </a:r>
            <a:r>
              <a:rPr lang="es-MX" sz="1100" dirty="0"/>
              <a:t> </a:t>
            </a:r>
            <a:r>
              <a:rPr lang="es-MX" sz="1100" dirty="0" smtClean="0"/>
              <a:t>de </a:t>
            </a:r>
            <a:r>
              <a:rPr lang="es-MX" sz="1100" dirty="0"/>
              <a:t>la última Ronda Subsecuente; sólo podrá haber una sola Oferta </a:t>
            </a:r>
            <a:r>
              <a:rPr lang="es-MX" sz="1100" dirty="0" smtClean="0"/>
              <a:t>por </a:t>
            </a:r>
            <a:r>
              <a:rPr lang="es-MX" sz="1100" dirty="0"/>
              <a:t>Participante durante los 30 minutos que dura la Ronda de Desempate.</a:t>
            </a:r>
          </a:p>
          <a:p>
            <a:pPr marL="1285875" lvl="5" indent="-257175" algn="just"/>
            <a:endParaRPr lang="es-MX" sz="1100" dirty="0"/>
          </a:p>
          <a:p>
            <a:pPr marL="257175" lvl="2" indent="-257175" algn="just"/>
            <a:endParaRPr lang="es-MX" sz="1400" dirty="0"/>
          </a:p>
          <a:p>
            <a:pPr marL="0" lvl="2" indent="0" algn="just">
              <a:buNone/>
            </a:pPr>
            <a:endParaRPr lang="es-MX" sz="1400" dirty="0">
              <a:solidFill>
                <a:srgbClr val="0E1107"/>
              </a:solidFill>
            </a:endParaRPr>
          </a:p>
          <a:p>
            <a:pPr marL="0" lvl="2" indent="0" algn="just">
              <a:buNone/>
            </a:pPr>
            <a:endParaRPr lang="es-MX" sz="1400" dirty="0"/>
          </a:p>
        </p:txBody>
      </p:sp>
      <p:graphicFrame>
        <p:nvGraphicFramePr>
          <p:cNvPr id="11" name="Tabla 10" descr="Ejemplo práctico " title="ejemplo 2. Caso de ronda de desempate"/>
          <p:cNvGraphicFramePr>
            <a:graphicFrameLocks noGrp="1"/>
          </p:cNvGraphicFramePr>
          <p:nvPr>
            <p:extLst>
              <p:ext uri="{D42A27DB-BD31-4B8C-83A1-F6EECF244321}">
                <p14:modId xmlns:p14="http://schemas.microsoft.com/office/powerpoint/2010/main" val="3590829396"/>
              </p:ext>
            </p:extLst>
          </p:nvPr>
        </p:nvGraphicFramePr>
        <p:xfrm>
          <a:off x="298449" y="2894081"/>
          <a:ext cx="5187951" cy="2124322"/>
        </p:xfrm>
        <a:graphic>
          <a:graphicData uri="http://schemas.openxmlformats.org/drawingml/2006/table">
            <a:tbl>
              <a:tblPr firstRow="1" bandRow="1">
                <a:tableStyleId>{1FECB4D8-DB02-4DC6-A0A2-4F2EBAE1DC90}</a:tableStyleId>
              </a:tblPr>
              <a:tblGrid>
                <a:gridCol w="711441"/>
                <a:gridCol w="514295"/>
                <a:gridCol w="742765"/>
                <a:gridCol w="707975"/>
                <a:gridCol w="814301"/>
                <a:gridCol w="848587"/>
                <a:gridCol w="848587"/>
              </a:tblGrid>
              <a:tr h="241610">
                <a:tc rowSpan="2">
                  <a:txBody>
                    <a:bodyPr/>
                    <a:lstStyle/>
                    <a:p>
                      <a:pPr algn="ctr" rtl="0" fontAlgn="ctr"/>
                      <a:r>
                        <a:rPr lang="es-MX" sz="900" u="none" strike="noStrike" dirty="0">
                          <a:effectLst/>
                        </a:rPr>
                        <a:t>RONDA</a:t>
                      </a:r>
                      <a:endParaRPr lang="es-MX" sz="900" b="1" i="0" u="none" strike="noStrike" dirty="0">
                        <a:solidFill>
                          <a:srgbClr val="FFFFFF"/>
                        </a:solidFill>
                        <a:effectLst/>
                        <a:latin typeface="Calibri" panose="020F0502020204030204" pitchFamily="34" charset="0"/>
                      </a:endParaRPr>
                    </a:p>
                  </a:txBody>
                  <a:tcPr marL="0" marR="0" marT="0" marB="0" anchor="ctr"/>
                </a:tc>
                <a:tc rowSpan="2">
                  <a:txBody>
                    <a:bodyPr/>
                    <a:lstStyle/>
                    <a:p>
                      <a:pPr algn="ctr" rtl="0" fontAlgn="ctr"/>
                      <a:r>
                        <a:rPr lang="es-MX" sz="900" u="none" strike="noStrike" dirty="0">
                          <a:effectLst/>
                        </a:rPr>
                        <a:t>PUNTAJE</a:t>
                      </a:r>
                      <a:endParaRPr lang="es-MX" sz="900" b="1" i="0" u="none" strike="noStrike" dirty="0">
                        <a:solidFill>
                          <a:srgbClr val="FFFFFF"/>
                        </a:solidFill>
                        <a:effectLst/>
                        <a:latin typeface="Calibri" panose="020F0502020204030204" pitchFamily="34" charset="0"/>
                      </a:endParaRPr>
                    </a:p>
                  </a:txBody>
                  <a:tcPr marL="0" marR="0" marT="0" marB="0" anchor="ctr"/>
                </a:tc>
                <a:tc rowSpan="2">
                  <a:txBody>
                    <a:bodyPr/>
                    <a:lstStyle/>
                    <a:p>
                      <a:pPr algn="ctr" rtl="0" fontAlgn="ctr"/>
                      <a:r>
                        <a:rPr lang="es-MX" sz="900" u="none" strike="noStrike" dirty="0">
                          <a:effectLst/>
                        </a:rPr>
                        <a:t>INCREMENTO EN </a:t>
                      </a:r>
                      <a:r>
                        <a:rPr lang="es-MX" sz="900" u="none" strike="noStrike" dirty="0" smtClean="0">
                          <a:effectLst/>
                        </a:rPr>
                        <a:t>PUNTOS PARA</a:t>
                      </a:r>
                      <a:r>
                        <a:rPr lang="es-MX" sz="900" u="none" strike="noStrike" baseline="0" dirty="0" smtClean="0">
                          <a:effectLst/>
                        </a:rPr>
                        <a:t> LA RONDA SUBSECUENTE (Ver Tabla 1)</a:t>
                      </a:r>
                      <a:endParaRPr lang="es-MX" sz="900" b="1" i="0" u="none" strike="noStrike" dirty="0">
                        <a:solidFill>
                          <a:srgbClr val="FFFFFF"/>
                        </a:solidFill>
                        <a:effectLst/>
                        <a:latin typeface="Calibri" panose="020F0502020204030204" pitchFamily="34" charset="0"/>
                      </a:endParaRPr>
                    </a:p>
                  </a:txBody>
                  <a:tcPr marL="0" marR="0" marT="0" marB="0" anchor="ctr"/>
                </a:tc>
                <a:tc gridSpan="2">
                  <a:txBody>
                    <a:bodyPr/>
                    <a:lstStyle/>
                    <a:p>
                      <a:pPr algn="ctr" rtl="0" fontAlgn="ctr"/>
                      <a:r>
                        <a:rPr lang="es-MX" sz="900" u="none" strike="noStrike" dirty="0">
                          <a:effectLst/>
                        </a:rPr>
                        <a:t>ACEPTA LA POSTURA</a:t>
                      </a:r>
                      <a:endParaRPr lang="es-MX" sz="900" b="1" i="0" u="none" strike="noStrike" dirty="0">
                        <a:solidFill>
                          <a:srgbClr val="FFFFFF"/>
                        </a:solidFill>
                        <a:effectLst/>
                        <a:latin typeface="Calibri" panose="020F0502020204030204" pitchFamily="34" charset="0"/>
                      </a:endParaRPr>
                    </a:p>
                  </a:txBody>
                  <a:tcPr marL="0" marR="0" marT="0" marB="0" anchor="ctr"/>
                </a:tc>
                <a:tc hMerge="1">
                  <a:txBody>
                    <a:bodyPr/>
                    <a:lstStyle/>
                    <a:p>
                      <a:endParaRPr lang="es-MX"/>
                    </a:p>
                  </a:txBody>
                  <a:tcPr/>
                </a:tc>
                <a:tc gridSpan="2">
                  <a:txBody>
                    <a:bodyPr/>
                    <a:lstStyle/>
                    <a:p>
                      <a:pPr algn="ctr" rtl="0" fontAlgn="ctr"/>
                      <a:r>
                        <a:rPr lang="es-MX" sz="900" u="none" strike="noStrike" dirty="0">
                          <a:effectLst/>
                        </a:rPr>
                        <a:t>COMPONENTE ECONÓMICO</a:t>
                      </a:r>
                      <a:endParaRPr lang="es-MX" sz="900" b="1" i="0" u="none" strike="noStrike" dirty="0">
                        <a:solidFill>
                          <a:srgbClr val="FFFFFF"/>
                        </a:solidFill>
                        <a:effectLst/>
                        <a:latin typeface="Calibri" panose="020F0502020204030204" pitchFamily="34" charset="0"/>
                      </a:endParaRPr>
                    </a:p>
                  </a:txBody>
                  <a:tcPr marL="0" marR="0" marT="0" marB="0" anchor="ctr"/>
                </a:tc>
                <a:tc hMerge="1">
                  <a:txBody>
                    <a:bodyPr/>
                    <a:lstStyle/>
                    <a:p>
                      <a:endParaRPr lang="es-MX"/>
                    </a:p>
                  </a:txBody>
                  <a:tcPr/>
                </a:tc>
              </a:tr>
              <a:tr h="268527">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rtl="0" fontAlgn="ctr"/>
                      <a:r>
                        <a:rPr lang="es-MX" sz="900" u="none" strike="noStrike" dirty="0" smtClean="0">
                          <a:effectLst/>
                        </a:rPr>
                        <a:t>Establecido</a:t>
                      </a:r>
                      <a:endParaRPr lang="es-MX" sz="9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Nuevo Competidor</a:t>
                      </a:r>
                      <a:endParaRPr lang="es-MX" sz="9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Establecido</a:t>
                      </a:r>
                      <a:endParaRPr lang="es-MX" sz="9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Nuevo Competidor</a:t>
                      </a:r>
                      <a:endParaRPr lang="es-MX" sz="900" b="1" i="0" u="none" strike="noStrike" dirty="0">
                        <a:solidFill>
                          <a:srgbClr val="FFFFFF"/>
                        </a:solidFill>
                        <a:effectLst/>
                        <a:latin typeface="Calibri" panose="020F0502020204030204" pitchFamily="34" charset="0"/>
                      </a:endParaRPr>
                    </a:p>
                  </a:txBody>
                  <a:tcPr marL="0" marR="0" marT="0" marB="0" anchor="ctr"/>
                </a:tc>
              </a:tr>
              <a:tr h="156641">
                <a:tc>
                  <a:txBody>
                    <a:bodyPr/>
                    <a:lstStyle/>
                    <a:p>
                      <a:pPr algn="l" rtl="0" fontAlgn="ctr"/>
                      <a:r>
                        <a:rPr lang="es-MX" sz="900" u="none" strike="noStrike">
                          <a:effectLst/>
                        </a:rPr>
                        <a:t>Ronda Inicial</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80</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10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a:effectLst/>
                        </a:rPr>
                        <a:t>✓</a:t>
                      </a:r>
                      <a:endParaRPr lang="es-MX" sz="1050" b="0" i="0" u="none" strike="noStrike">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800,000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 $            720,000 </a:t>
                      </a:r>
                      <a:endParaRPr lang="es-MX" sz="900" b="0" i="0" u="none" strike="noStrike" dirty="0">
                        <a:solidFill>
                          <a:srgbClr val="000000"/>
                        </a:solidFill>
                        <a:effectLst/>
                        <a:latin typeface="Calibri" panose="020F0502020204030204" pitchFamily="34" charset="0"/>
                      </a:endParaRPr>
                    </a:p>
                  </a:txBody>
                  <a:tcPr marL="0" marR="0" marT="0" marB="0" anchor="ctr"/>
                </a:tc>
              </a:tr>
              <a:tr h="362414">
                <a:tc>
                  <a:txBody>
                    <a:bodyPr/>
                    <a:lstStyle/>
                    <a:p>
                      <a:pPr algn="l" rtl="0" fontAlgn="ctr"/>
                      <a:r>
                        <a:rPr lang="es-MX" sz="900" u="none" strike="noStrike" dirty="0" smtClean="0">
                          <a:effectLst/>
                        </a:rPr>
                        <a:t>Primera </a:t>
                      </a:r>
                      <a:r>
                        <a:rPr lang="es-MX" sz="900" u="none" strike="noStrike" dirty="0">
                          <a:effectLst/>
                        </a:rPr>
                        <a:t>Ronda Subsecuente</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90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10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900,000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 $            810,000 </a:t>
                      </a:r>
                      <a:endParaRPr lang="es-MX" sz="900" b="0" i="0" u="none" strike="noStrike" dirty="0">
                        <a:solidFill>
                          <a:srgbClr val="000000"/>
                        </a:solidFill>
                        <a:effectLst/>
                        <a:latin typeface="Calibri" panose="020F0502020204030204" pitchFamily="34" charset="0"/>
                      </a:endParaRPr>
                    </a:p>
                  </a:txBody>
                  <a:tcPr marL="0" marR="0" marT="0" marB="0" anchor="ctr"/>
                </a:tc>
              </a:tr>
              <a:tr h="402791">
                <a:tc>
                  <a:txBody>
                    <a:bodyPr/>
                    <a:lstStyle/>
                    <a:p>
                      <a:pPr algn="l" rtl="0" fontAlgn="ctr"/>
                      <a:r>
                        <a:rPr lang="es-MX" sz="900" u="none" strike="noStrike">
                          <a:effectLst/>
                        </a:rPr>
                        <a:t>Segunda Ronda Subsecuente</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100</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20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1,000,000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 $            900,000 </a:t>
                      </a:r>
                      <a:endParaRPr lang="es-MX" sz="900" b="0" i="0" u="none" strike="noStrike">
                        <a:solidFill>
                          <a:srgbClr val="000000"/>
                        </a:solidFill>
                        <a:effectLst/>
                        <a:latin typeface="Calibri" panose="020F0502020204030204" pitchFamily="34" charset="0"/>
                      </a:endParaRPr>
                    </a:p>
                  </a:txBody>
                  <a:tcPr marL="0" marR="0" marT="0" marB="0" anchor="ctr"/>
                </a:tc>
              </a:tr>
              <a:tr h="367448">
                <a:tc>
                  <a:txBody>
                    <a:bodyPr/>
                    <a:lstStyle/>
                    <a:p>
                      <a:pPr algn="l" rtl="0" fontAlgn="ctr"/>
                      <a:r>
                        <a:rPr lang="es-MX" sz="900" u="none" strike="noStrike" dirty="0" smtClean="0">
                          <a:effectLst/>
                        </a:rPr>
                        <a:t>Tercera </a:t>
                      </a:r>
                      <a:r>
                        <a:rPr lang="es-MX" sz="900" u="none" strike="noStrike" dirty="0">
                          <a:effectLst/>
                        </a:rPr>
                        <a:t>Ronda Subsecuente</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120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b="0" i="0" u="none" strike="noStrike" dirty="0" smtClean="0">
                          <a:solidFill>
                            <a:schemeClr val="dk1"/>
                          </a:solidFill>
                          <a:effectLst/>
                          <a:latin typeface="+mn-lt"/>
                        </a:rPr>
                        <a:t>X</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a:effectLst/>
                        </a:rPr>
                        <a:t>X</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a:t>
                      </a:r>
                      <a:r>
                        <a:rPr lang="es-MX" sz="900" u="none" strike="noStrike" dirty="0" smtClean="0">
                          <a:effectLst/>
                        </a:rPr>
                        <a:t>-</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 - </a:t>
                      </a:r>
                      <a:endParaRPr lang="es-MX" sz="900" b="0" i="0" u="none" strike="noStrike" dirty="0">
                        <a:solidFill>
                          <a:srgbClr val="000000"/>
                        </a:solidFill>
                        <a:effectLst/>
                        <a:latin typeface="Calibri" panose="020F0502020204030204" pitchFamily="34" charset="0"/>
                      </a:endParaRPr>
                    </a:p>
                  </a:txBody>
                  <a:tcPr marL="0" marR="0" marT="0" marB="0" anchor="ctr"/>
                </a:tc>
              </a:tr>
            </a:tbl>
          </a:graphicData>
        </a:graphic>
      </p:graphicFrame>
      <p:sp>
        <p:nvSpPr>
          <p:cNvPr id="13" name="CuadroTexto 12"/>
          <p:cNvSpPr txBox="1"/>
          <p:nvPr/>
        </p:nvSpPr>
        <p:spPr>
          <a:xfrm>
            <a:off x="5486400" y="2800692"/>
            <a:ext cx="3524250" cy="954107"/>
          </a:xfrm>
          <a:prstGeom prst="rect">
            <a:avLst/>
          </a:prstGeom>
          <a:noFill/>
        </p:spPr>
        <p:txBody>
          <a:bodyPr wrap="square" rtlCol="0">
            <a:spAutoFit/>
          </a:bodyPr>
          <a:lstStyle/>
          <a:p>
            <a:pPr marL="285750" indent="-285750" algn="just">
              <a:buFont typeface="Arial" panose="020B0604020202020204" pitchFamily="34" charset="0"/>
              <a:buChar char="•"/>
            </a:pPr>
            <a:r>
              <a:rPr lang="es-MX" sz="1400" dirty="0" smtClean="0"/>
              <a:t>En este ejemplo, ningún Participante aceptó el Puntaje en la Tercera Ronda Subsecuente, por lo que se procedió a una Ronda de Desempate.</a:t>
            </a:r>
            <a:endParaRPr lang="es-MX" sz="1400" dirty="0"/>
          </a:p>
        </p:txBody>
      </p:sp>
      <p:graphicFrame>
        <p:nvGraphicFramePr>
          <p:cNvPr id="2" name="Tabla 2" descr="Ejemplo práctico" title="ejemplo 2. Caso de ronda de desempate"/>
          <p:cNvGraphicFramePr>
            <a:graphicFrameLocks noGrp="1"/>
          </p:cNvGraphicFramePr>
          <p:nvPr>
            <p:extLst>
              <p:ext uri="{D42A27DB-BD31-4B8C-83A1-F6EECF244321}">
                <p14:modId xmlns:p14="http://schemas.microsoft.com/office/powerpoint/2010/main" val="2215051660"/>
              </p:ext>
            </p:extLst>
          </p:nvPr>
        </p:nvGraphicFramePr>
        <p:xfrm>
          <a:off x="1377607" y="5094991"/>
          <a:ext cx="3012757" cy="945243"/>
        </p:xfrm>
        <a:graphic>
          <a:graphicData uri="http://schemas.openxmlformats.org/drawingml/2006/table">
            <a:tbl>
              <a:tblPr firstRow="1" bandRow="1">
                <a:tableStyleId>{1FECB4D8-DB02-4DC6-A0A2-4F2EBAE1DC90}</a:tableStyleId>
              </a:tblPr>
              <a:tblGrid>
                <a:gridCol w="683221"/>
                <a:gridCol w="699684"/>
                <a:gridCol w="814926"/>
                <a:gridCol w="814926"/>
              </a:tblGrid>
              <a:tr h="285228">
                <a:tc rowSpan="2">
                  <a:txBody>
                    <a:bodyPr/>
                    <a:lstStyle/>
                    <a:p>
                      <a:pPr algn="ctr" rtl="0" fontAlgn="ctr"/>
                      <a:r>
                        <a:rPr lang="es-MX" sz="1000" u="none" strike="noStrike" dirty="0" smtClean="0">
                          <a:effectLst/>
                        </a:rPr>
                        <a:t>RONDA</a:t>
                      </a:r>
                    </a:p>
                  </a:txBody>
                  <a:tcPr marL="0" marR="0" marT="0" marB="0" anchor="ctr"/>
                </a:tc>
                <a:tc rowSpan="2">
                  <a:txBody>
                    <a:bodyPr/>
                    <a:lstStyle/>
                    <a:p>
                      <a:pPr algn="ctr" rtl="0" fontAlgn="ctr"/>
                      <a:r>
                        <a:rPr lang="es-MX" sz="1000" u="none" strike="noStrike" dirty="0" smtClean="0">
                          <a:solidFill>
                            <a:srgbClr val="0E1107"/>
                          </a:solidFill>
                          <a:effectLst/>
                        </a:rPr>
                        <a:t>Puntaje</a:t>
                      </a:r>
                      <a:r>
                        <a:rPr lang="es-MX" sz="1000" u="none" strike="sngStrike" dirty="0" smtClean="0">
                          <a:solidFill>
                            <a:srgbClr val="0E1107"/>
                          </a:solidFill>
                          <a:effectLst/>
                        </a:rPr>
                        <a:t> </a:t>
                      </a:r>
                      <a:r>
                        <a:rPr lang="es-MX" sz="1000" u="none" strike="noStrike" dirty="0" smtClean="0">
                          <a:solidFill>
                            <a:srgbClr val="0E1107"/>
                          </a:solidFill>
                          <a:effectLst/>
                        </a:rPr>
                        <a:t>Inicial</a:t>
                      </a:r>
                      <a:endParaRPr lang="es-MX" sz="1000" b="1" i="0" u="none" strike="noStrike" dirty="0">
                        <a:solidFill>
                          <a:srgbClr val="0E1107"/>
                        </a:solidFill>
                        <a:effectLst/>
                        <a:latin typeface="Calibri" panose="020F0502020204030204" pitchFamily="34" charset="0"/>
                      </a:endParaRPr>
                    </a:p>
                  </a:txBody>
                  <a:tcPr marL="0" marR="0" marT="0" marB="0" anchor="ctr"/>
                </a:tc>
                <a:tc gridSpan="2">
                  <a:txBody>
                    <a:bodyPr/>
                    <a:lstStyle/>
                    <a:p>
                      <a:pPr algn="ctr" rtl="0" fontAlgn="ctr"/>
                      <a:endParaRPr lang="es-MX" sz="1000" u="none" strike="sngStrike" dirty="0" smtClean="0">
                        <a:solidFill>
                          <a:srgbClr val="0E1107"/>
                        </a:solidFill>
                        <a:effectLst/>
                      </a:endParaRPr>
                    </a:p>
                    <a:p>
                      <a:pPr algn="ctr" rtl="0" fontAlgn="ctr"/>
                      <a:r>
                        <a:rPr lang="es-MX" sz="1000" b="1" i="0" u="none" strike="noStrike" dirty="0" smtClean="0">
                          <a:solidFill>
                            <a:srgbClr val="0E1107"/>
                          </a:solidFill>
                          <a:effectLst/>
                          <a:latin typeface="Calibri" panose="020F0502020204030204" pitchFamily="34" charset="0"/>
                        </a:rPr>
                        <a:t>PUNTAJE</a:t>
                      </a:r>
                      <a:endParaRPr lang="es-MX" sz="1000" b="1" i="0" u="none" strike="noStrike" dirty="0">
                        <a:solidFill>
                          <a:srgbClr val="0E1107"/>
                        </a:solidFill>
                        <a:effectLst/>
                        <a:latin typeface="Calibri" panose="020F0502020204030204" pitchFamily="34" charset="0"/>
                      </a:endParaRPr>
                    </a:p>
                  </a:txBody>
                  <a:tcPr marL="0" marR="0" marT="0" marB="0" anchor="ctr"/>
                </a:tc>
                <a:tc hMerge="1">
                  <a:txBody>
                    <a:bodyPr/>
                    <a:lstStyle/>
                    <a:p>
                      <a:endParaRPr lang="es-MX"/>
                    </a:p>
                  </a:txBody>
                  <a:tcPr/>
                </a:tc>
              </a:tr>
              <a:tr h="323523">
                <a:tc vMerge="1">
                  <a:txBody>
                    <a:bodyPr/>
                    <a:lstStyle/>
                    <a:p>
                      <a:endParaRPr lang="es-MX"/>
                    </a:p>
                  </a:txBody>
                  <a:tcPr/>
                </a:tc>
                <a:tc vMerge="1">
                  <a:txBody>
                    <a:bodyPr/>
                    <a:lstStyle/>
                    <a:p>
                      <a:endParaRPr lang="es-MX"/>
                    </a:p>
                  </a:txBody>
                  <a:tcPr/>
                </a:tc>
                <a:tc>
                  <a:txBody>
                    <a:bodyPr/>
                    <a:lstStyle/>
                    <a:p>
                      <a:pPr algn="ctr" rtl="0" fontAlgn="ctr"/>
                      <a:r>
                        <a:rPr lang="es-MX" sz="900" u="none" strike="noStrike" dirty="0" smtClean="0">
                          <a:effectLst/>
                        </a:rPr>
                        <a:t>Establecido</a:t>
                      </a:r>
                      <a:endParaRPr lang="es-MX" sz="9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Nuevo Competidor</a:t>
                      </a:r>
                      <a:endParaRPr lang="es-MX" sz="900" b="1" i="0" u="none" strike="noStrike" dirty="0">
                        <a:solidFill>
                          <a:srgbClr val="FFFFFF"/>
                        </a:solidFill>
                        <a:effectLst/>
                        <a:latin typeface="Calibri" panose="020F0502020204030204" pitchFamily="34" charset="0"/>
                      </a:endParaRPr>
                    </a:p>
                  </a:txBody>
                  <a:tcPr marL="0" marR="0" marT="0" marB="0" anchor="ctr"/>
                </a:tc>
              </a:tr>
              <a:tr h="316920">
                <a:tc>
                  <a:txBody>
                    <a:bodyPr/>
                    <a:lstStyle/>
                    <a:p>
                      <a:pPr algn="l" rtl="0" fontAlgn="ctr"/>
                      <a:r>
                        <a:rPr lang="es-MX" sz="1000" u="none" strike="noStrike">
                          <a:effectLst/>
                        </a:rPr>
                        <a:t>Ronda de Desempate</a:t>
                      </a:r>
                      <a:endParaRPr lang="es-MX" sz="10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1000" u="none" strike="noStrike" dirty="0">
                          <a:effectLst/>
                        </a:rPr>
                        <a:t> </a:t>
                      </a:r>
                      <a:r>
                        <a:rPr lang="es-MX" sz="1000" u="none" strike="noStrike" dirty="0" smtClean="0">
                          <a:effectLst/>
                        </a:rPr>
                        <a:t>100 </a:t>
                      </a:r>
                      <a:endParaRPr lang="es-MX" sz="10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1000" u="none" strike="noStrike" dirty="0">
                          <a:effectLst/>
                        </a:rPr>
                        <a:t> </a:t>
                      </a:r>
                      <a:r>
                        <a:rPr lang="es-MX" sz="1000" u="none" strike="noStrike" dirty="0" smtClean="0">
                          <a:effectLst/>
                        </a:rPr>
                        <a:t>       107.5 </a:t>
                      </a:r>
                      <a:endParaRPr lang="es-MX" sz="10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1000" u="none" strike="noStrike" dirty="0">
                          <a:effectLst/>
                        </a:rPr>
                        <a:t> </a:t>
                      </a:r>
                      <a:r>
                        <a:rPr lang="es-MX" sz="1000" b="1" u="none" strike="noStrike" dirty="0" smtClean="0">
                          <a:effectLst/>
                        </a:rPr>
                        <a:t> 125 </a:t>
                      </a:r>
                      <a:endParaRPr lang="es-MX" sz="1000" b="1" i="0" u="none" strike="noStrike" dirty="0">
                        <a:solidFill>
                          <a:srgbClr val="000000"/>
                        </a:solidFill>
                        <a:effectLst/>
                        <a:latin typeface="Calibri" panose="020F0502020204030204" pitchFamily="34" charset="0"/>
                      </a:endParaRPr>
                    </a:p>
                  </a:txBody>
                  <a:tcPr marL="0" marR="0" marT="0" marB="0" anchor="ctr"/>
                </a:tc>
              </a:tr>
            </a:tbl>
          </a:graphicData>
        </a:graphic>
      </p:graphicFrame>
      <p:sp>
        <p:nvSpPr>
          <p:cNvPr id="10" name="CuadroTexto 9"/>
          <p:cNvSpPr txBox="1"/>
          <p:nvPr/>
        </p:nvSpPr>
        <p:spPr>
          <a:xfrm>
            <a:off x="5486400" y="3802495"/>
            <a:ext cx="3524250" cy="1600438"/>
          </a:xfrm>
          <a:prstGeom prst="rect">
            <a:avLst/>
          </a:prstGeom>
          <a:noFill/>
        </p:spPr>
        <p:txBody>
          <a:bodyPr wrap="square" rtlCol="0">
            <a:spAutoFit/>
          </a:bodyPr>
          <a:lstStyle/>
          <a:p>
            <a:pPr marL="285750" indent="-285750" algn="just">
              <a:buFont typeface="Arial" panose="020B0604020202020204" pitchFamily="34" charset="0"/>
              <a:buChar char="•"/>
            </a:pPr>
            <a:r>
              <a:rPr lang="es-MX" sz="1400" dirty="0"/>
              <a:t>Durante la Ronda de Desempate, el Ganador es el Nuevo Competidor quien </a:t>
            </a:r>
            <a:r>
              <a:rPr lang="es-MX" sz="1400"/>
              <a:t>ofertó </a:t>
            </a:r>
            <a:r>
              <a:rPr lang="es-MX" sz="1400" dirty="0"/>
              <a:t>125</a:t>
            </a:r>
            <a:r>
              <a:rPr lang="es-MX" sz="1400"/>
              <a:t> puntos </a:t>
            </a:r>
            <a:r>
              <a:rPr lang="es-MX" sz="1400" smtClean="0"/>
              <a:t>, </a:t>
            </a:r>
            <a:r>
              <a:rPr lang="es-MX" sz="1400"/>
              <a:t>cifra que</a:t>
            </a:r>
            <a:r>
              <a:rPr lang="es-MX" sz="1400" dirty="0"/>
              <a:t>,</a:t>
            </a:r>
            <a:r>
              <a:rPr lang="es-MX" sz="1400"/>
              <a:t> </a:t>
            </a:r>
            <a:r>
              <a:rPr lang="es-MX" sz="1400" dirty="0"/>
              <a:t>tomando en cuenta el incentivo al Nuevo </a:t>
            </a:r>
            <a:r>
              <a:rPr lang="es-MX" sz="1400"/>
              <a:t>Competidor </a:t>
            </a:r>
            <a:r>
              <a:rPr lang="es-MX" sz="1400" dirty="0"/>
              <a:t>se</a:t>
            </a:r>
            <a:r>
              <a:rPr lang="es-MX" sz="1400"/>
              <a:t> traduce en </a:t>
            </a:r>
            <a:r>
              <a:rPr lang="es-MX" sz="1400" smtClean="0"/>
              <a:t>$1,125,000 [Puntaje </a:t>
            </a:r>
            <a:r>
              <a:rPr lang="es-MX" sz="1400"/>
              <a:t>(</a:t>
            </a:r>
            <a:r>
              <a:rPr lang="es-MX" sz="1400" smtClean="0"/>
              <a:t>125)* </a:t>
            </a:r>
            <a:r>
              <a:rPr lang="es-MX" sz="1400"/>
              <a:t>(1-0.1</a:t>
            </a:r>
            <a:r>
              <a:rPr lang="es-MX" sz="1400" dirty="0"/>
              <a:t>)*</a:t>
            </a:r>
            <a:r>
              <a:rPr lang="es-MX" sz="1400"/>
              <a:t>10,000]. </a:t>
            </a:r>
            <a:endParaRPr lang="es-MX" sz="1400" dirty="0"/>
          </a:p>
          <a:p>
            <a:pPr marL="285750" indent="-285750" algn="just">
              <a:buFont typeface="Arial" panose="020B0604020202020204" pitchFamily="34" charset="0"/>
              <a:buChar char="•"/>
            </a:pPr>
            <a:endParaRPr lang="es-MX" sz="1400" dirty="0"/>
          </a:p>
        </p:txBody>
      </p:sp>
    </p:spTree>
    <p:extLst>
      <p:ext uri="{BB962C8B-B14F-4D97-AF65-F5344CB8AC3E}">
        <p14:creationId xmlns:p14="http://schemas.microsoft.com/office/powerpoint/2010/main" val="8211130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21</a:t>
            </a:fld>
            <a:endParaRPr lang="es-MX" dirty="0">
              <a:solidFill>
                <a:prstClr val="black">
                  <a:tint val="75000"/>
                </a:prstClr>
              </a:solidFill>
            </a:endParaRPr>
          </a:p>
        </p:txBody>
      </p:sp>
      <p:sp>
        <p:nvSpPr>
          <p:cNvPr id="6" name="Título 1"/>
          <p:cNvSpPr>
            <a:spLocks noGrp="1"/>
          </p:cNvSpPr>
          <p:nvPr>
            <p:ph type="title"/>
          </p:nvPr>
        </p:nvSpPr>
        <p:spPr>
          <a:xfrm>
            <a:off x="457200" y="-26701"/>
            <a:ext cx="8229600" cy="1143000"/>
          </a:xfrm>
        </p:spPr>
        <p:txBody>
          <a:bodyPr>
            <a:normAutofit/>
          </a:bodyPr>
          <a:lstStyle/>
          <a:p>
            <a:pPr algn="l"/>
            <a:r>
              <a:rPr lang="es-MX" sz="2800" dirty="0" smtClean="0"/>
              <a:t>12. Ejemplos</a:t>
            </a:r>
            <a:endParaRPr lang="es-MX" sz="2800" dirty="0"/>
          </a:p>
        </p:txBody>
      </p:sp>
      <p:sp>
        <p:nvSpPr>
          <p:cNvPr id="8" name="Marcador de contenido 2"/>
          <p:cNvSpPr>
            <a:spLocks noGrp="1"/>
          </p:cNvSpPr>
          <p:nvPr>
            <p:ph idx="1"/>
          </p:nvPr>
        </p:nvSpPr>
        <p:spPr>
          <a:xfrm>
            <a:off x="457200" y="1081214"/>
            <a:ext cx="8229600" cy="958334"/>
          </a:xfrm>
        </p:spPr>
        <p:txBody>
          <a:bodyPr>
            <a:normAutofit fontScale="92500" lnSpcReduction="10000"/>
          </a:bodyPr>
          <a:lstStyle/>
          <a:p>
            <a:pPr marL="257175" lvl="2" indent="-257175" algn="just"/>
            <a:r>
              <a:rPr lang="es-MX" sz="1400" dirty="0"/>
              <a:t>Ejemplo 3 Caso de Participante Descalificado</a:t>
            </a:r>
          </a:p>
          <a:p>
            <a:pPr marL="1285875" lvl="5" indent="-257175" algn="just"/>
            <a:r>
              <a:rPr lang="es-MX" sz="1100" dirty="0"/>
              <a:t>Lote con Valor Mínimo de Referencia de $800,000 pesos</a:t>
            </a:r>
          </a:p>
          <a:p>
            <a:pPr marL="1285875" lvl="5" indent="-257175" algn="just"/>
            <a:r>
              <a:rPr lang="es-MX" sz="1100" dirty="0"/>
              <a:t>Presentación de Puntaje en 80 puntos para la Ronda Inicial (Conforme a la división del [(VMR ($800,000)/Factor </a:t>
            </a:r>
            <a:r>
              <a:rPr lang="es-MX" sz="1100"/>
              <a:t>de Escalamiento </a:t>
            </a:r>
            <a:r>
              <a:rPr lang="es-MX" sz="1100" smtClean="0"/>
              <a:t>N </a:t>
            </a:r>
            <a:r>
              <a:rPr lang="es-MX" sz="1100" dirty="0"/>
              <a:t>(10,000)])</a:t>
            </a:r>
          </a:p>
          <a:p>
            <a:pPr marL="1285875" lvl="5" indent="-257175" algn="just"/>
            <a:r>
              <a:rPr lang="es-MX" sz="1100" dirty="0"/>
              <a:t>Dos Participantes (un Nuevo Competidor y uno sin esta condición)</a:t>
            </a:r>
          </a:p>
          <a:p>
            <a:pPr marL="1028700" lvl="5" indent="0" algn="just">
              <a:buNone/>
            </a:pPr>
            <a:endParaRPr lang="es-MX" sz="1100" dirty="0"/>
          </a:p>
          <a:p>
            <a:pPr marL="257175" lvl="2" indent="-257175" algn="just"/>
            <a:endParaRPr lang="es-MX" sz="1400" dirty="0"/>
          </a:p>
          <a:p>
            <a:pPr marL="0" lvl="2" indent="0" algn="just">
              <a:buNone/>
            </a:pPr>
            <a:endParaRPr lang="es-MX" sz="1400" dirty="0">
              <a:solidFill>
                <a:srgbClr val="0E1107"/>
              </a:solidFill>
            </a:endParaRPr>
          </a:p>
          <a:p>
            <a:pPr marL="0" lvl="2" indent="0" algn="just">
              <a:buNone/>
            </a:pPr>
            <a:endParaRPr lang="es-MX" sz="1400" dirty="0"/>
          </a:p>
        </p:txBody>
      </p:sp>
      <p:graphicFrame>
        <p:nvGraphicFramePr>
          <p:cNvPr id="11" name="Tabla 10" descr="Ejemplo práctico" title="Ejemplo 3. Caso de participante descalificado"/>
          <p:cNvGraphicFramePr>
            <a:graphicFrameLocks noGrp="1"/>
          </p:cNvGraphicFramePr>
          <p:nvPr>
            <p:extLst>
              <p:ext uri="{D42A27DB-BD31-4B8C-83A1-F6EECF244321}">
                <p14:modId xmlns:p14="http://schemas.microsoft.com/office/powerpoint/2010/main" val="590978024"/>
              </p:ext>
            </p:extLst>
          </p:nvPr>
        </p:nvGraphicFramePr>
        <p:xfrm>
          <a:off x="298449" y="2158337"/>
          <a:ext cx="5187951" cy="1987162"/>
        </p:xfrm>
        <a:graphic>
          <a:graphicData uri="http://schemas.openxmlformats.org/drawingml/2006/table">
            <a:tbl>
              <a:tblPr firstRow="1" bandRow="1">
                <a:tableStyleId>{1FECB4D8-DB02-4DC6-A0A2-4F2EBAE1DC90}</a:tableStyleId>
              </a:tblPr>
              <a:tblGrid>
                <a:gridCol w="711441"/>
                <a:gridCol w="514295"/>
                <a:gridCol w="780865"/>
                <a:gridCol w="669875"/>
                <a:gridCol w="814301"/>
                <a:gridCol w="848587"/>
                <a:gridCol w="848587"/>
              </a:tblGrid>
              <a:tr h="241610">
                <a:tc rowSpan="2">
                  <a:txBody>
                    <a:bodyPr/>
                    <a:lstStyle/>
                    <a:p>
                      <a:pPr algn="ctr" rtl="0" fontAlgn="ctr"/>
                      <a:r>
                        <a:rPr lang="es-MX" sz="900" u="none" strike="noStrike" dirty="0">
                          <a:effectLst/>
                        </a:rPr>
                        <a:t>RONDA</a:t>
                      </a:r>
                      <a:endParaRPr lang="es-MX" sz="900" b="1" i="0" u="none" strike="noStrike" dirty="0">
                        <a:solidFill>
                          <a:srgbClr val="FFFFFF"/>
                        </a:solidFill>
                        <a:effectLst/>
                        <a:latin typeface="Calibri" panose="020F0502020204030204" pitchFamily="34" charset="0"/>
                      </a:endParaRPr>
                    </a:p>
                  </a:txBody>
                  <a:tcPr marL="0" marR="0" marT="0" marB="0" anchor="ctr"/>
                </a:tc>
                <a:tc rowSpan="2">
                  <a:txBody>
                    <a:bodyPr/>
                    <a:lstStyle/>
                    <a:p>
                      <a:pPr algn="ctr" rtl="0" fontAlgn="ctr"/>
                      <a:r>
                        <a:rPr lang="es-MX" sz="900" u="none" strike="noStrike" dirty="0">
                          <a:effectLst/>
                        </a:rPr>
                        <a:t>PUNTAJE</a:t>
                      </a:r>
                      <a:endParaRPr lang="es-MX" sz="900" b="1" i="0" u="none" strike="noStrike" dirty="0">
                        <a:solidFill>
                          <a:srgbClr val="FFFFFF"/>
                        </a:solidFill>
                        <a:effectLst/>
                        <a:latin typeface="Calibri" panose="020F0502020204030204" pitchFamily="34" charset="0"/>
                      </a:endParaRPr>
                    </a:p>
                  </a:txBody>
                  <a:tcPr marL="0" marR="0" marT="0" marB="0" anchor="ctr"/>
                </a:tc>
                <a:tc rowSpan="2">
                  <a:txBody>
                    <a:bodyPr/>
                    <a:lstStyle/>
                    <a:p>
                      <a:pPr algn="ctr" rtl="0" fontAlgn="ctr"/>
                      <a:r>
                        <a:rPr lang="es-MX" sz="900" u="none" strike="noStrike" dirty="0" smtClean="0">
                          <a:effectLst/>
                        </a:rPr>
                        <a:t>INCREMENTO EN PUNTOS PARA</a:t>
                      </a:r>
                      <a:r>
                        <a:rPr lang="es-MX" sz="900" u="none" strike="noStrike" baseline="0" dirty="0" smtClean="0">
                          <a:effectLst/>
                        </a:rPr>
                        <a:t> LA RONDA SUBSECUENTE</a:t>
                      </a:r>
                      <a:endParaRPr lang="es-MX" sz="900" b="1" i="0" u="none" strike="noStrike" dirty="0">
                        <a:solidFill>
                          <a:srgbClr val="FFFFFF"/>
                        </a:solidFill>
                        <a:effectLst/>
                        <a:latin typeface="Calibri" panose="020F0502020204030204" pitchFamily="34" charset="0"/>
                      </a:endParaRPr>
                    </a:p>
                  </a:txBody>
                  <a:tcPr marL="0" marR="0" marT="0" marB="0" anchor="ctr"/>
                </a:tc>
                <a:tc gridSpan="2">
                  <a:txBody>
                    <a:bodyPr/>
                    <a:lstStyle/>
                    <a:p>
                      <a:pPr algn="ctr" rtl="0" fontAlgn="ctr"/>
                      <a:r>
                        <a:rPr lang="es-MX" sz="900" u="none" strike="noStrike" dirty="0">
                          <a:effectLst/>
                        </a:rPr>
                        <a:t>ACEPTA LA POSTURA</a:t>
                      </a:r>
                      <a:endParaRPr lang="es-MX" sz="900" b="1" i="0" u="none" strike="noStrike" dirty="0">
                        <a:solidFill>
                          <a:srgbClr val="FFFFFF"/>
                        </a:solidFill>
                        <a:effectLst/>
                        <a:latin typeface="Calibri" panose="020F0502020204030204" pitchFamily="34" charset="0"/>
                      </a:endParaRPr>
                    </a:p>
                  </a:txBody>
                  <a:tcPr marL="0" marR="0" marT="0" marB="0" anchor="ctr"/>
                </a:tc>
                <a:tc hMerge="1">
                  <a:txBody>
                    <a:bodyPr/>
                    <a:lstStyle/>
                    <a:p>
                      <a:endParaRPr lang="es-MX"/>
                    </a:p>
                  </a:txBody>
                  <a:tcPr/>
                </a:tc>
                <a:tc gridSpan="2">
                  <a:txBody>
                    <a:bodyPr/>
                    <a:lstStyle/>
                    <a:p>
                      <a:pPr algn="ctr" rtl="0" fontAlgn="ctr"/>
                      <a:r>
                        <a:rPr lang="es-MX" sz="900" u="none" strike="noStrike" dirty="0">
                          <a:effectLst/>
                        </a:rPr>
                        <a:t>COMPONENTE ECONÓMICO</a:t>
                      </a:r>
                      <a:endParaRPr lang="es-MX" sz="900" b="1" i="0" u="none" strike="noStrike" dirty="0">
                        <a:solidFill>
                          <a:srgbClr val="FFFFFF"/>
                        </a:solidFill>
                        <a:effectLst/>
                        <a:latin typeface="Calibri" panose="020F0502020204030204" pitchFamily="34" charset="0"/>
                      </a:endParaRPr>
                    </a:p>
                  </a:txBody>
                  <a:tcPr marL="0" marR="0" marT="0" marB="0" anchor="ctr"/>
                </a:tc>
                <a:tc hMerge="1">
                  <a:txBody>
                    <a:bodyPr/>
                    <a:lstStyle/>
                    <a:p>
                      <a:endParaRPr lang="es-MX"/>
                    </a:p>
                  </a:txBody>
                  <a:tcPr/>
                </a:tc>
              </a:tr>
              <a:tr h="268527">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rtl="0" fontAlgn="ctr"/>
                      <a:r>
                        <a:rPr lang="es-MX" sz="900" u="none" strike="noStrike" dirty="0" smtClean="0">
                          <a:effectLst/>
                        </a:rPr>
                        <a:t>Establecido</a:t>
                      </a:r>
                      <a:endParaRPr lang="es-MX" sz="9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Nuevo Competidor</a:t>
                      </a:r>
                      <a:endParaRPr lang="es-MX" sz="9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Establecido</a:t>
                      </a:r>
                      <a:endParaRPr lang="es-MX" sz="9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Nuevo Competidor</a:t>
                      </a:r>
                      <a:endParaRPr lang="es-MX" sz="900" b="1" i="0" u="none" strike="noStrike" dirty="0">
                        <a:solidFill>
                          <a:srgbClr val="FFFFFF"/>
                        </a:solidFill>
                        <a:effectLst/>
                        <a:latin typeface="Calibri" panose="020F0502020204030204" pitchFamily="34" charset="0"/>
                      </a:endParaRPr>
                    </a:p>
                  </a:txBody>
                  <a:tcPr marL="0" marR="0" marT="0" marB="0" anchor="ctr"/>
                </a:tc>
              </a:tr>
              <a:tr h="156641">
                <a:tc>
                  <a:txBody>
                    <a:bodyPr/>
                    <a:lstStyle/>
                    <a:p>
                      <a:pPr algn="l" rtl="0" fontAlgn="ctr"/>
                      <a:r>
                        <a:rPr lang="es-MX" sz="900" u="none" strike="noStrike">
                          <a:effectLst/>
                        </a:rPr>
                        <a:t>Ronda Inicial</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80</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10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a:effectLst/>
                        </a:rPr>
                        <a:t>✓</a:t>
                      </a:r>
                      <a:endParaRPr lang="es-MX" sz="1050" b="0" i="0" u="none" strike="noStrike">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800,000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 $            720,000 </a:t>
                      </a:r>
                      <a:endParaRPr lang="es-MX" sz="900" b="0" i="0" u="none" strike="noStrike">
                        <a:solidFill>
                          <a:srgbClr val="000000"/>
                        </a:solidFill>
                        <a:effectLst/>
                        <a:latin typeface="Calibri" panose="020F0502020204030204" pitchFamily="34" charset="0"/>
                      </a:endParaRPr>
                    </a:p>
                  </a:txBody>
                  <a:tcPr marL="0" marR="0" marT="0" marB="0" anchor="ctr"/>
                </a:tc>
              </a:tr>
              <a:tr h="362414">
                <a:tc>
                  <a:txBody>
                    <a:bodyPr/>
                    <a:lstStyle/>
                    <a:p>
                      <a:pPr algn="l" rtl="0" fontAlgn="ctr"/>
                      <a:r>
                        <a:rPr lang="es-MX" sz="900" u="none" strike="noStrike">
                          <a:effectLst/>
                        </a:rPr>
                        <a:t>Primer Ronda Subsecuente</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90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10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900,000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 $            810,000 </a:t>
                      </a:r>
                      <a:endParaRPr lang="es-MX" sz="900" b="0" i="0" u="none" strike="noStrike" dirty="0">
                        <a:solidFill>
                          <a:srgbClr val="000000"/>
                        </a:solidFill>
                        <a:effectLst/>
                        <a:latin typeface="Calibri" panose="020F0502020204030204" pitchFamily="34" charset="0"/>
                      </a:endParaRPr>
                    </a:p>
                  </a:txBody>
                  <a:tcPr marL="0" marR="0" marT="0" marB="0" anchor="ctr"/>
                </a:tc>
              </a:tr>
              <a:tr h="402791">
                <a:tc>
                  <a:txBody>
                    <a:bodyPr/>
                    <a:lstStyle/>
                    <a:p>
                      <a:pPr algn="l" rtl="0" fontAlgn="ctr"/>
                      <a:r>
                        <a:rPr lang="es-MX" sz="900" u="none" strike="noStrike">
                          <a:effectLst/>
                        </a:rPr>
                        <a:t>Segunda Ronda Subsecuente</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100</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20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a:effectLst/>
                        </a:rPr>
                        <a:t> $       1,000,000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a:effectLst/>
                        </a:rPr>
                        <a:t> $            900,000 </a:t>
                      </a:r>
                      <a:endParaRPr lang="es-MX" sz="900" b="0" i="0" u="none" strike="noStrike">
                        <a:solidFill>
                          <a:srgbClr val="000000"/>
                        </a:solidFill>
                        <a:effectLst/>
                        <a:latin typeface="Calibri" panose="020F0502020204030204" pitchFamily="34" charset="0"/>
                      </a:endParaRPr>
                    </a:p>
                  </a:txBody>
                  <a:tcPr marL="0" marR="0" marT="0" marB="0" anchor="ctr"/>
                </a:tc>
              </a:tr>
              <a:tr h="367448">
                <a:tc>
                  <a:txBody>
                    <a:bodyPr/>
                    <a:lstStyle/>
                    <a:p>
                      <a:pPr algn="l" rtl="0" fontAlgn="ctr"/>
                      <a:r>
                        <a:rPr lang="es-MX" sz="900" u="none" strike="noStrike">
                          <a:effectLst/>
                        </a:rPr>
                        <a:t>Tercer Ronda Subsecuente</a:t>
                      </a:r>
                      <a:endParaRPr lang="es-MX" sz="9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120</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smtClean="0">
                          <a:effectLst/>
                        </a:rPr>
                        <a:t>-</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s-MX" sz="1050" u="none" strike="noStrike" dirty="0" smtClean="0">
                          <a:effectLst/>
                        </a:rPr>
                        <a:t>✓</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t"/>
                      <a:r>
                        <a:rPr lang="es-MX" sz="1050" u="none" strike="noStrike" dirty="0" smtClean="0">
                          <a:effectLst/>
                        </a:rPr>
                        <a:t>X</a:t>
                      </a:r>
                      <a:endParaRPr lang="es-MX" sz="1050" b="0" i="0" u="none" strike="noStrike" dirty="0">
                        <a:solidFill>
                          <a:srgbClr val="000000"/>
                        </a:solidFill>
                        <a:effectLst/>
                        <a:latin typeface="Arial" panose="020B0604020202020204" pitchFamily="34" charset="0"/>
                      </a:endParaRPr>
                    </a:p>
                  </a:txBody>
                  <a:tcPr marL="0" marR="0" marT="0" marB="0" anchor="ctr"/>
                </a:tc>
                <a:tc>
                  <a:txBody>
                    <a:bodyPr/>
                    <a:lstStyle/>
                    <a:p>
                      <a:pPr algn="ctr" rtl="0" fontAlgn="ctr"/>
                      <a:r>
                        <a:rPr lang="es-MX" sz="900" u="none" strike="noStrike" dirty="0" smtClean="0">
                          <a:effectLst/>
                        </a:rPr>
                        <a:t> $       1,200,000 </a:t>
                      </a:r>
                      <a:endParaRPr lang="es-MX" sz="9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s-MX" sz="900" u="none" strike="noStrike" dirty="0">
                          <a:effectLst/>
                        </a:rPr>
                        <a:t> - </a:t>
                      </a:r>
                      <a:endParaRPr lang="es-MX" sz="900" b="0" i="0" u="none" strike="noStrike" dirty="0">
                        <a:solidFill>
                          <a:srgbClr val="000000"/>
                        </a:solidFill>
                        <a:effectLst/>
                        <a:latin typeface="Calibri" panose="020F0502020204030204" pitchFamily="34" charset="0"/>
                      </a:endParaRPr>
                    </a:p>
                  </a:txBody>
                  <a:tcPr marL="0" marR="0" marT="0" marB="0" anchor="ctr"/>
                </a:tc>
              </a:tr>
            </a:tbl>
          </a:graphicData>
        </a:graphic>
      </p:graphicFrame>
      <p:sp>
        <p:nvSpPr>
          <p:cNvPr id="10" name="CuadroTexto 9"/>
          <p:cNvSpPr txBox="1"/>
          <p:nvPr/>
        </p:nvSpPr>
        <p:spPr>
          <a:xfrm>
            <a:off x="5537200" y="4643062"/>
            <a:ext cx="3524250" cy="1815882"/>
          </a:xfrm>
          <a:prstGeom prst="rect">
            <a:avLst/>
          </a:prstGeom>
          <a:noFill/>
        </p:spPr>
        <p:txBody>
          <a:bodyPr wrap="square" rtlCol="0">
            <a:spAutoFit/>
          </a:bodyPr>
          <a:lstStyle/>
          <a:p>
            <a:pPr marL="285750" indent="-285750" algn="just">
              <a:buFont typeface="Arial" panose="020B0604020202020204" pitchFamily="34" charset="0"/>
              <a:buChar char="•"/>
            </a:pPr>
            <a:r>
              <a:rPr lang="es-MX" sz="1400" dirty="0"/>
              <a:t>En este caso, se procederá a declarar como Ganador al Participante con el Puntaje Más Alto Subsecuente; en este caso, será el Nuevo Competidor y su Componente Económico será de $900,000 [(Puntaje más </a:t>
            </a:r>
            <a:r>
              <a:rPr lang="es-MX" sz="1400"/>
              <a:t>Alto </a:t>
            </a:r>
            <a:r>
              <a:rPr lang="es-MX" sz="1400" dirty="0"/>
              <a:t>Subsecuente</a:t>
            </a:r>
            <a:r>
              <a:rPr lang="es-MX" sz="1400"/>
              <a:t> (</a:t>
            </a:r>
            <a:r>
              <a:rPr lang="es-MX" sz="1400" dirty="0"/>
              <a:t>100) * Factor </a:t>
            </a:r>
            <a:r>
              <a:rPr lang="es-MX" sz="1400"/>
              <a:t>de Escalamiento </a:t>
            </a:r>
            <a:r>
              <a:rPr lang="es-MX" sz="1400" smtClean="0"/>
              <a:t>N </a:t>
            </a:r>
            <a:r>
              <a:rPr lang="es-MX" sz="1400" dirty="0"/>
              <a:t>(10,000) * (1-0.1)].</a:t>
            </a:r>
          </a:p>
        </p:txBody>
      </p:sp>
      <p:sp>
        <p:nvSpPr>
          <p:cNvPr id="12" name="CuadroTexto 11"/>
          <p:cNvSpPr txBox="1"/>
          <p:nvPr/>
        </p:nvSpPr>
        <p:spPr>
          <a:xfrm>
            <a:off x="5537200" y="2039548"/>
            <a:ext cx="3524250" cy="2462213"/>
          </a:xfrm>
          <a:prstGeom prst="rect">
            <a:avLst/>
          </a:prstGeom>
          <a:noFill/>
        </p:spPr>
        <p:txBody>
          <a:bodyPr wrap="square" rtlCol="0">
            <a:spAutoFit/>
          </a:bodyPr>
          <a:lstStyle/>
          <a:p>
            <a:pPr marL="285750" indent="-285750" algn="just">
              <a:buFont typeface="Arial" panose="020B0604020202020204" pitchFamily="34" charset="0"/>
              <a:buChar char="•"/>
            </a:pPr>
            <a:r>
              <a:rPr lang="es-MX" sz="1400" dirty="0"/>
              <a:t>En este ejemplo, el Participante con la </a:t>
            </a:r>
            <a:r>
              <a:rPr lang="es-MX" sz="1400"/>
              <a:t>calidad </a:t>
            </a:r>
            <a:r>
              <a:rPr lang="es-MX" sz="1400" dirty="0"/>
              <a:t>de</a:t>
            </a:r>
            <a:r>
              <a:rPr lang="es-MX" sz="1400"/>
              <a:t> Establecido </a:t>
            </a:r>
            <a:r>
              <a:rPr lang="es-MX" sz="1400" dirty="0"/>
              <a:t>es el Participante con el Puntaje Más Alto de 120 puntos. Por lo tanto, su Componente Económico será de $1,200,000 pesos mexicanos [(Puntaje más Alto (120) * Factor de Escalonamiento N (10,000)].</a:t>
            </a:r>
          </a:p>
          <a:p>
            <a:pPr marL="285750" indent="-285750" algn="just">
              <a:buFont typeface="Arial" panose="020B0604020202020204" pitchFamily="34" charset="0"/>
              <a:buChar char="•"/>
            </a:pPr>
            <a:endParaRPr lang="es-MX" sz="1400" dirty="0"/>
          </a:p>
          <a:p>
            <a:pPr marL="285750" indent="-285750" algn="just">
              <a:buFont typeface="Arial" panose="020B0604020202020204" pitchFamily="34" charset="0"/>
              <a:buChar char="•"/>
            </a:pPr>
            <a:r>
              <a:rPr lang="es-MX" sz="1400" dirty="0"/>
              <a:t>Sin embargo, posteriormente fue descalificado por alguna de las causales definidas en las Bases de Licitación.</a:t>
            </a:r>
          </a:p>
        </p:txBody>
      </p:sp>
    </p:spTree>
    <p:extLst>
      <p:ext uri="{BB962C8B-B14F-4D97-AF65-F5344CB8AC3E}">
        <p14:creationId xmlns:p14="http://schemas.microsoft.com/office/powerpoint/2010/main" val="3436359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3</a:t>
            </a:fld>
            <a:endParaRPr lang="es-MX" dirty="0">
              <a:solidFill>
                <a:prstClr val="black">
                  <a:tint val="75000"/>
                </a:prstClr>
              </a:solidFill>
            </a:endParaRPr>
          </a:p>
        </p:txBody>
      </p:sp>
      <p:pic>
        <p:nvPicPr>
          <p:cNvPr id="3" name="Imagen 2" descr="Mapa de la República Mexicana en el que se muestran las áreas de cobertura" title="Simbología de las localidades a servir"/>
          <p:cNvPicPr>
            <a:picLocks noChangeAspect="1"/>
          </p:cNvPicPr>
          <p:nvPr/>
        </p:nvPicPr>
        <p:blipFill>
          <a:blip r:embed="rId2"/>
          <a:stretch>
            <a:fillRect/>
          </a:stretch>
        </p:blipFill>
        <p:spPr>
          <a:xfrm>
            <a:off x="4898571" y="3682468"/>
            <a:ext cx="4005639" cy="2809614"/>
          </a:xfrm>
          <a:prstGeom prst="rect">
            <a:avLst/>
          </a:prstGeom>
        </p:spPr>
      </p:pic>
      <p:sp>
        <p:nvSpPr>
          <p:cNvPr id="6" name="CuadroTexto 5"/>
          <p:cNvSpPr txBox="1"/>
          <p:nvPr/>
        </p:nvSpPr>
        <p:spPr>
          <a:xfrm>
            <a:off x="1330712" y="4276099"/>
            <a:ext cx="3567859" cy="1846659"/>
          </a:xfrm>
          <a:prstGeom prst="rect">
            <a:avLst/>
          </a:prstGeom>
          <a:noFill/>
          <a:ln>
            <a:noFill/>
          </a:ln>
        </p:spPr>
        <p:txBody>
          <a:bodyPr wrap="square" rtlCol="0">
            <a:spAutoFit/>
          </a:bodyPr>
          <a:lstStyle/>
          <a:p>
            <a:pPr marL="285750" indent="-285750">
              <a:lnSpc>
                <a:spcPct val="150000"/>
              </a:lnSpc>
              <a:buFont typeface="Wingdings" panose="05000000000000000000" pitchFamily="2" charset="2"/>
              <a:buChar char="ü"/>
            </a:pPr>
            <a:r>
              <a:rPr lang="es-MX" sz="1600" dirty="0"/>
              <a:t>148 Canales </a:t>
            </a:r>
            <a:r>
              <a:rPr lang="es-MX" sz="1600"/>
              <a:t>de </a:t>
            </a:r>
            <a:r>
              <a:rPr lang="es-MX" sz="1600" smtClean="0"/>
              <a:t>Transmisión</a:t>
            </a:r>
            <a:endParaRPr lang="es-MX" sz="1600" dirty="0"/>
          </a:p>
          <a:p>
            <a:pPr marL="285750" indent="-285750">
              <a:lnSpc>
                <a:spcPct val="150000"/>
              </a:lnSpc>
              <a:buFont typeface="Wingdings" panose="05000000000000000000" pitchFamily="2" charset="2"/>
              <a:buChar char="ü"/>
            </a:pPr>
            <a:r>
              <a:rPr lang="es-MX" sz="1600" dirty="0"/>
              <a:t>123 Zonas de Cobertura</a:t>
            </a:r>
          </a:p>
          <a:p>
            <a:pPr marL="285750" indent="-285750">
              <a:lnSpc>
                <a:spcPct val="150000"/>
              </a:lnSpc>
              <a:buFont typeface="Wingdings" panose="05000000000000000000" pitchFamily="2" charset="2"/>
              <a:buChar char="ü"/>
            </a:pPr>
            <a:r>
              <a:rPr lang="es-MX" sz="1600" dirty="0"/>
              <a:t>25 Zonas de Cobertura con 2 canales</a:t>
            </a:r>
          </a:p>
          <a:p>
            <a:pPr marL="268288" lvl="1" indent="-179388">
              <a:lnSpc>
                <a:spcPct val="150000"/>
              </a:lnSpc>
              <a:buFont typeface="Arial" panose="020B0604020202020204" pitchFamily="34" charset="0"/>
              <a:buChar char="•"/>
              <a:tabLst>
                <a:tab pos="268288" algn="l"/>
              </a:tabLst>
            </a:pPr>
            <a:r>
              <a:rPr lang="es-MX" sz="1200" dirty="0"/>
              <a:t>24 Zonas de Cobertura con canales homogéneos</a:t>
            </a:r>
          </a:p>
          <a:p>
            <a:pPr marL="268288" indent="-179388">
              <a:buFont typeface="Arial" panose="020B0604020202020204" pitchFamily="34" charset="0"/>
              <a:buChar char="•"/>
              <a:tabLst>
                <a:tab pos="268288" algn="l"/>
              </a:tabLst>
            </a:pPr>
            <a:r>
              <a:rPr lang="es-MX" sz="1200" dirty="0"/>
              <a:t>1 Zona de Cobertura (Monterrey) con dos canales no homogéneos (50km/100km de radio).</a:t>
            </a:r>
            <a:endParaRPr lang="es-MX" sz="1100" dirty="0"/>
          </a:p>
        </p:txBody>
      </p:sp>
      <p:sp>
        <p:nvSpPr>
          <p:cNvPr id="22" name="CuadroTexto 21"/>
          <p:cNvSpPr txBox="1"/>
          <p:nvPr/>
        </p:nvSpPr>
        <p:spPr>
          <a:xfrm>
            <a:off x="457200" y="1412359"/>
            <a:ext cx="8229600" cy="2677656"/>
          </a:xfrm>
          <a:prstGeom prst="rect">
            <a:avLst/>
          </a:prstGeom>
          <a:noFill/>
          <a:ln>
            <a:noFill/>
          </a:ln>
        </p:spPr>
        <p:txBody>
          <a:bodyPr wrap="square" rtlCol="0">
            <a:spAutoFit/>
          </a:bodyPr>
          <a:lstStyle/>
          <a:p>
            <a:pPr algn="just">
              <a:lnSpc>
                <a:spcPct val="150000"/>
              </a:lnSpc>
            </a:pPr>
            <a:r>
              <a:rPr lang="es-MX" sz="1600" dirty="0" smtClean="0"/>
              <a:t>La </a:t>
            </a:r>
            <a:r>
              <a:rPr lang="es-MX" sz="1600" b="1" dirty="0" smtClean="0">
                <a:solidFill>
                  <a:srgbClr val="002060"/>
                </a:solidFill>
              </a:rPr>
              <a:t>Licitación No. IFT-6 </a:t>
            </a:r>
            <a:r>
              <a:rPr lang="es-MX" sz="1600" dirty="0" smtClean="0"/>
              <a:t>tiene por objeto concesionar el uso, aprovechamiento y explotación comercial de frecuencias para </a:t>
            </a:r>
            <a:r>
              <a:rPr lang="es-MX" sz="1600" b="1" dirty="0" smtClean="0">
                <a:solidFill>
                  <a:srgbClr val="002060"/>
                </a:solidFill>
              </a:rPr>
              <a:t>148 Canales de Transmisión, con sus respectivas </a:t>
            </a:r>
            <a:r>
              <a:rPr lang="es-MX" sz="1600" b="1" dirty="0">
                <a:solidFill>
                  <a:srgbClr val="002060"/>
                </a:solidFill>
              </a:rPr>
              <a:t>Z</a:t>
            </a:r>
            <a:r>
              <a:rPr lang="es-MX" sz="1600" b="1" dirty="0" smtClean="0">
                <a:solidFill>
                  <a:srgbClr val="002060"/>
                </a:solidFill>
              </a:rPr>
              <a:t>onas de Cobertura, </a:t>
            </a:r>
            <a:r>
              <a:rPr lang="es-MX" sz="1600" dirty="0" smtClean="0"/>
              <a:t>en las bandas de 174-216 MHz (Banda VHF) y 470-608 MHz (Banda UHF) para la prestación del </a:t>
            </a:r>
            <a:r>
              <a:rPr lang="es-MX" sz="1600" b="1" dirty="0" smtClean="0">
                <a:solidFill>
                  <a:srgbClr val="002060"/>
                </a:solidFill>
              </a:rPr>
              <a:t>Servicio Público de Radiodifusión de Televisión Digital Terrestre </a:t>
            </a:r>
            <a:r>
              <a:rPr lang="es-MX" sz="1600" dirty="0" smtClean="0"/>
              <a:t>por un plazo de 20 (veinte) años, mediante la operación de estaciones que cubran las principales localidades a servir contenidas en el numeral 2.2.1.1 del </a:t>
            </a:r>
            <a:r>
              <a:rPr lang="es-MX" sz="1600" b="1" i="1" dirty="0" smtClean="0">
                <a:solidFill>
                  <a:srgbClr val="002060"/>
                </a:solidFill>
              </a:rPr>
              <a:t>Programa Anual de Uso y Aprovechamiento de Bandas de Frecuencias 2016</a:t>
            </a:r>
            <a:r>
              <a:rPr lang="es-MX" sz="1600" dirty="0"/>
              <a:t>.</a:t>
            </a:r>
            <a:r>
              <a:rPr lang="es-MX" sz="1600" dirty="0" smtClean="0"/>
              <a:t> </a:t>
            </a:r>
            <a:endParaRPr lang="es-MX" sz="1400" dirty="0"/>
          </a:p>
        </p:txBody>
      </p:sp>
      <p:sp>
        <p:nvSpPr>
          <p:cNvPr id="2" name="Título 1"/>
          <p:cNvSpPr>
            <a:spLocks noGrp="1"/>
          </p:cNvSpPr>
          <p:nvPr>
            <p:ph type="title"/>
          </p:nvPr>
        </p:nvSpPr>
        <p:spPr>
          <a:xfrm>
            <a:off x="457200" y="274638"/>
            <a:ext cx="6858000" cy="654630"/>
          </a:xfrm>
        </p:spPr>
        <p:txBody>
          <a:bodyPr>
            <a:normAutofit/>
          </a:bodyPr>
          <a:lstStyle/>
          <a:p>
            <a:pPr algn="l"/>
            <a:r>
              <a:rPr lang="es-MX" dirty="0" smtClean="0"/>
              <a:t>1. Objeto de la Licitación</a:t>
            </a:r>
            <a:endParaRPr lang="es-MX" dirty="0"/>
          </a:p>
        </p:txBody>
      </p:sp>
    </p:spTree>
    <p:extLst>
      <p:ext uri="{BB962C8B-B14F-4D97-AF65-F5344CB8AC3E}">
        <p14:creationId xmlns:p14="http://schemas.microsoft.com/office/powerpoint/2010/main" val="2084305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143000"/>
          </a:xfrm>
        </p:spPr>
        <p:txBody>
          <a:bodyPr>
            <a:normAutofit/>
          </a:bodyPr>
          <a:lstStyle/>
          <a:p>
            <a:pPr algn="l"/>
            <a:r>
              <a:rPr lang="es-MX" sz="3200" dirty="0" smtClean="0"/>
              <a:t>1. Objeto de la Licitación</a:t>
            </a:r>
            <a:endParaRPr lang="es-MX" sz="3200" dirty="0"/>
          </a:p>
        </p:txBody>
      </p:sp>
      <p:sp>
        <p:nvSpPr>
          <p:cNvPr id="3" name="Marcador de contenido 2"/>
          <p:cNvSpPr>
            <a:spLocks noGrp="1"/>
          </p:cNvSpPr>
          <p:nvPr>
            <p:ph idx="1"/>
          </p:nvPr>
        </p:nvSpPr>
        <p:spPr/>
        <p:txBody>
          <a:bodyPr>
            <a:noAutofit/>
          </a:bodyPr>
          <a:lstStyle/>
          <a:p>
            <a:pPr algn="just"/>
            <a:r>
              <a:rPr lang="es-ES" sz="1800" dirty="0"/>
              <a:t>Tiempo </a:t>
            </a:r>
            <a:r>
              <a:rPr lang="es-ES" sz="1800" b="1" dirty="0">
                <a:solidFill>
                  <a:srgbClr val="002060"/>
                </a:solidFill>
              </a:rPr>
              <a:t>aproximado</a:t>
            </a:r>
            <a:r>
              <a:rPr lang="es-ES" sz="1800" dirty="0">
                <a:solidFill>
                  <a:srgbClr val="002060"/>
                </a:solidFill>
              </a:rPr>
              <a:t> </a:t>
            </a:r>
            <a:r>
              <a:rPr lang="es-ES" sz="1800" dirty="0"/>
              <a:t>de duración:</a:t>
            </a:r>
          </a:p>
          <a:p>
            <a:pPr lvl="1" algn="just"/>
            <a:r>
              <a:rPr lang="es-ES" sz="1400" dirty="0"/>
              <a:t>3 de octubre de 2016 – Publicación de Convocatoria y Bases de Licitación en el DOF (estimado).</a:t>
            </a:r>
          </a:p>
          <a:p>
            <a:pPr lvl="1" algn="just"/>
            <a:r>
              <a:rPr lang="es-ES" sz="1400" dirty="0"/>
              <a:t>12 de julio de 2017 – Emisión de Acta de Fallo por parte del Pleno.</a:t>
            </a:r>
          </a:p>
          <a:p>
            <a:pPr lvl="1" algn="just"/>
            <a:r>
              <a:rPr lang="es-ES" sz="1400" dirty="0"/>
              <a:t>Del 10 al 11 de agosto de 2017 – Notificación de Actas de Fallo.</a:t>
            </a:r>
          </a:p>
          <a:p>
            <a:pPr lvl="1" algn="just"/>
            <a:endParaRPr lang="es-ES" sz="1400" dirty="0"/>
          </a:p>
          <a:p>
            <a:pPr algn="just"/>
            <a:r>
              <a:rPr lang="es-ES" sz="1800" dirty="0"/>
              <a:t>Particularidades de la licitación pública:</a:t>
            </a:r>
          </a:p>
          <a:p>
            <a:pPr lvl="1" algn="just"/>
            <a:r>
              <a:rPr lang="es-ES" sz="1400" dirty="0"/>
              <a:t>El registro, entrega de información de los interesados, así como la prevención y Procedimiento de Presentación de la Oferta </a:t>
            </a:r>
            <a:r>
              <a:rPr lang="es-ES" sz="1400" b="1" dirty="0">
                <a:solidFill>
                  <a:srgbClr val="002060"/>
                </a:solidFill>
              </a:rPr>
              <a:t>serán realizadas en línea (electrónicamente)</a:t>
            </a:r>
            <a:r>
              <a:rPr lang="es-ES" sz="1400" b="1" dirty="0"/>
              <a:t>.</a:t>
            </a:r>
          </a:p>
          <a:p>
            <a:pPr lvl="1" algn="just"/>
            <a:r>
              <a:rPr lang="es-ES" sz="1400" dirty="0"/>
              <a:t>Se contará con una </a:t>
            </a:r>
            <a:r>
              <a:rPr lang="es-ES" sz="1400" b="1" dirty="0">
                <a:solidFill>
                  <a:srgbClr val="002060"/>
                </a:solidFill>
              </a:rPr>
              <a:t>“Mesa de ayuda” </a:t>
            </a:r>
            <a:r>
              <a:rPr lang="es-ES" sz="1400" dirty="0"/>
              <a:t>que provea asistencia telefónica y electrónica en el uso de la plataforma informática.</a:t>
            </a:r>
          </a:p>
          <a:p>
            <a:pPr lvl="1" algn="just"/>
            <a:r>
              <a:rPr lang="es-ES" sz="1400" dirty="0"/>
              <a:t>Para la emisión de las Constancias de Participación </a:t>
            </a:r>
            <a:r>
              <a:rPr lang="es-ES" sz="1400" b="1" dirty="0">
                <a:solidFill>
                  <a:srgbClr val="002060"/>
                </a:solidFill>
              </a:rPr>
              <a:t>será necesario contar con 3 dictámenes favorables: técnico, jurídico y económico.</a:t>
            </a:r>
          </a:p>
          <a:p>
            <a:pPr lvl="1" algn="just"/>
            <a:r>
              <a:rPr lang="es-ES" sz="1400" b="1" dirty="0">
                <a:solidFill>
                  <a:srgbClr val="002060"/>
                </a:solidFill>
              </a:rPr>
              <a:t>Uso de la firma electrónica </a:t>
            </a:r>
            <a:r>
              <a:rPr lang="es-ES" sz="1400" b="1" dirty="0" smtClean="0">
                <a:solidFill>
                  <a:srgbClr val="002060"/>
                </a:solidFill>
              </a:rPr>
              <a:t>(FIEL</a:t>
            </a:r>
            <a:r>
              <a:rPr lang="es-ES" sz="1400" b="1" dirty="0">
                <a:solidFill>
                  <a:srgbClr val="002060"/>
                </a:solidFill>
              </a:rPr>
              <a:t>) del Sistema de Administración Tributaria (SAT) </a:t>
            </a:r>
            <a:r>
              <a:rPr lang="es-ES" sz="1400" dirty="0"/>
              <a:t>para la certificación de la información y documentación entregada por los Interesados vía electrónica.</a:t>
            </a:r>
            <a:endParaRPr lang="es-MX" sz="1400" b="1" dirty="0"/>
          </a:p>
          <a:p>
            <a:pPr lvl="1" algn="just"/>
            <a:endParaRPr lang="es-MX" sz="1200" dirty="0"/>
          </a:p>
          <a:p>
            <a:pPr lvl="1" algn="just"/>
            <a:endParaRPr lang="es-MX" sz="1200" b="1"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4</a:t>
            </a:fld>
            <a:endParaRPr lang="es-MX" dirty="0">
              <a:solidFill>
                <a:prstClr val="black">
                  <a:tint val="75000"/>
                </a:prstClr>
              </a:solidFill>
            </a:endParaRPr>
          </a:p>
        </p:txBody>
      </p:sp>
    </p:spTree>
    <p:extLst>
      <p:ext uri="{BB962C8B-B14F-4D97-AF65-F5344CB8AC3E}">
        <p14:creationId xmlns:p14="http://schemas.microsoft.com/office/powerpoint/2010/main" val="1285718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5</a:t>
            </a:fld>
            <a:endParaRPr lang="es-MX" dirty="0">
              <a:solidFill>
                <a:prstClr val="black">
                  <a:tint val="75000"/>
                </a:prstClr>
              </a:solidFill>
            </a:endParaRPr>
          </a:p>
        </p:txBody>
      </p:sp>
      <p:sp>
        <p:nvSpPr>
          <p:cNvPr id="22" name="CuadroTexto 21"/>
          <p:cNvSpPr txBox="1"/>
          <p:nvPr/>
        </p:nvSpPr>
        <p:spPr>
          <a:xfrm>
            <a:off x="457200" y="1627949"/>
            <a:ext cx="8229600" cy="3893374"/>
          </a:xfrm>
          <a:prstGeom prst="rect">
            <a:avLst/>
          </a:prstGeom>
          <a:noFill/>
          <a:ln>
            <a:noFill/>
          </a:ln>
        </p:spPr>
        <p:txBody>
          <a:bodyPr wrap="square" rtlCol="0">
            <a:spAutoFit/>
          </a:bodyPr>
          <a:lstStyle/>
          <a:p>
            <a:pPr marL="342900" indent="-342900" algn="just">
              <a:buFont typeface="+mj-lt"/>
              <a:buAutoNum type="arabicPeriod"/>
            </a:pPr>
            <a:r>
              <a:rPr lang="es-MX" sz="1600" dirty="0"/>
              <a:t>Promover la </a:t>
            </a:r>
            <a:r>
              <a:rPr lang="es-MX" sz="1600" b="1" dirty="0">
                <a:solidFill>
                  <a:srgbClr val="002060"/>
                </a:solidFill>
              </a:rPr>
              <a:t>participación de los interesados</a:t>
            </a:r>
            <a:r>
              <a:rPr lang="es-MX" sz="1600" dirty="0"/>
              <a:t>, minimizando barreras de entrada.</a:t>
            </a:r>
          </a:p>
          <a:p>
            <a:pPr marL="800100" lvl="1" indent="-342900" algn="just">
              <a:spcBef>
                <a:spcPts val="600"/>
              </a:spcBef>
              <a:buFont typeface="Arial" panose="020B0604020202020204" pitchFamily="34" charset="0"/>
              <a:buChar char="•"/>
            </a:pPr>
            <a:r>
              <a:rPr lang="es-MX" sz="1600" dirty="0"/>
              <a:t>Definición de </a:t>
            </a:r>
            <a:r>
              <a:rPr lang="es-MX" sz="1600" b="1" dirty="0">
                <a:solidFill>
                  <a:srgbClr val="002060"/>
                </a:solidFill>
              </a:rPr>
              <a:t>valores mínimos de referencia </a:t>
            </a:r>
            <a:r>
              <a:rPr lang="es-MX" sz="1600" dirty="0"/>
              <a:t>razonables, </a:t>
            </a:r>
            <a:r>
              <a:rPr lang="es-MX" sz="1600" b="1" dirty="0">
                <a:solidFill>
                  <a:srgbClr val="002060"/>
                </a:solidFill>
              </a:rPr>
              <a:t>en función del resultado de la Licitación No. IFT-1.</a:t>
            </a:r>
          </a:p>
          <a:p>
            <a:pPr marL="800100" lvl="1" indent="-342900" algn="just">
              <a:buFont typeface="Arial" panose="020B0604020202020204" pitchFamily="34" charset="0"/>
              <a:buChar char="•"/>
            </a:pPr>
            <a:r>
              <a:rPr lang="es-MX" sz="1600" dirty="0"/>
              <a:t>No exigir </a:t>
            </a:r>
            <a:r>
              <a:rPr lang="es-MX" sz="1600" b="1" dirty="0">
                <a:solidFill>
                  <a:srgbClr val="002060"/>
                </a:solidFill>
              </a:rPr>
              <a:t>condiciones asimétricas </a:t>
            </a:r>
            <a:r>
              <a:rPr lang="es-MX" sz="1600" dirty="0"/>
              <a:t>respecto de concesionarios establecidos.</a:t>
            </a:r>
          </a:p>
          <a:p>
            <a:pPr marL="342900" indent="-342900" algn="just">
              <a:spcBef>
                <a:spcPts val="600"/>
              </a:spcBef>
              <a:buFont typeface="+mj-lt"/>
              <a:buAutoNum type="arabicPeriod"/>
            </a:pPr>
            <a:r>
              <a:rPr lang="es-MX" sz="1600" dirty="0"/>
              <a:t>Dotar de </a:t>
            </a:r>
            <a:r>
              <a:rPr lang="es-MX" sz="1600" b="1" dirty="0">
                <a:solidFill>
                  <a:srgbClr val="002060"/>
                </a:solidFill>
              </a:rPr>
              <a:t>flexibilidad a los participantes en la selección de Canales de Transmisión </a:t>
            </a:r>
            <a:r>
              <a:rPr lang="es-MX" sz="1600" dirty="0"/>
              <a:t>para la conformación de distintos planes de negocios.</a:t>
            </a:r>
          </a:p>
          <a:p>
            <a:pPr marL="800100" lvl="1" indent="-342900" algn="just">
              <a:spcBef>
                <a:spcPts val="600"/>
              </a:spcBef>
              <a:buFont typeface="Arial" panose="020B0604020202020204" pitchFamily="34" charset="0"/>
              <a:buChar char="•"/>
            </a:pPr>
            <a:r>
              <a:rPr lang="es-MX" sz="1600" b="1" dirty="0">
                <a:solidFill>
                  <a:srgbClr val="002060"/>
                </a:solidFill>
              </a:rPr>
              <a:t>No </a:t>
            </a:r>
            <a:r>
              <a:rPr lang="es-MX" sz="1600" b="1" dirty="0" smtClean="0">
                <a:solidFill>
                  <a:srgbClr val="002060"/>
                </a:solidFill>
              </a:rPr>
              <a:t>se predefinen </a:t>
            </a:r>
            <a:r>
              <a:rPr lang="es-MX" sz="1600" b="1" dirty="0">
                <a:solidFill>
                  <a:srgbClr val="002060"/>
                </a:solidFill>
              </a:rPr>
              <a:t>agrupamientos </a:t>
            </a:r>
            <a:r>
              <a:rPr lang="es-MX" sz="1600" dirty="0"/>
              <a:t>de canales específicos, sino </a:t>
            </a:r>
            <a:r>
              <a:rPr lang="es-MX" sz="1600" dirty="0" smtClean="0"/>
              <a:t>que se deja </a:t>
            </a:r>
            <a:r>
              <a:rPr lang="es-MX" sz="1600" dirty="0"/>
              <a:t>que </a:t>
            </a:r>
            <a:r>
              <a:rPr lang="es-MX" sz="1600" dirty="0" smtClean="0"/>
              <a:t>los </a:t>
            </a:r>
            <a:r>
              <a:rPr lang="es-MX" sz="1600" dirty="0"/>
              <a:t>participantes </a:t>
            </a:r>
            <a:r>
              <a:rPr lang="es-MX" sz="1600" dirty="0" smtClean="0"/>
              <a:t>propongan </a:t>
            </a:r>
            <a:r>
              <a:rPr lang="es-MX" sz="1600" dirty="0"/>
              <a:t>sus redes como lo prefieran, </a:t>
            </a:r>
            <a:r>
              <a:rPr lang="es-MX" sz="1600" b="1" dirty="0">
                <a:solidFill>
                  <a:srgbClr val="002060"/>
                </a:solidFill>
              </a:rPr>
              <a:t>a partir de selección de lotes (canales) individuales.</a:t>
            </a:r>
          </a:p>
          <a:p>
            <a:pPr marL="342900" indent="-342900" algn="just">
              <a:lnSpc>
                <a:spcPct val="150000"/>
              </a:lnSpc>
              <a:buFont typeface="+mj-lt"/>
              <a:buAutoNum type="arabicPeriod"/>
            </a:pPr>
            <a:r>
              <a:rPr lang="es-MX" sz="1600" dirty="0"/>
              <a:t>Garantizar la </a:t>
            </a:r>
            <a:r>
              <a:rPr lang="es-MX" sz="1600" b="1" dirty="0">
                <a:solidFill>
                  <a:srgbClr val="002060"/>
                </a:solidFill>
              </a:rPr>
              <a:t>comunicación, transparencia y objetividad </a:t>
            </a:r>
            <a:r>
              <a:rPr lang="es-MX" sz="1600" dirty="0"/>
              <a:t>en todo el proceso.</a:t>
            </a:r>
          </a:p>
          <a:p>
            <a:pPr marL="800100" lvl="1" indent="-342900" algn="just">
              <a:buFont typeface="Arial" panose="020B0604020202020204" pitchFamily="34" charset="0"/>
              <a:buChar char="•"/>
            </a:pPr>
            <a:r>
              <a:rPr lang="es-MX" sz="1600" b="1" dirty="0">
                <a:solidFill>
                  <a:srgbClr val="002060"/>
                </a:solidFill>
              </a:rPr>
              <a:t>Proceso electrónico</a:t>
            </a:r>
            <a:r>
              <a:rPr lang="es-MX" sz="1600" dirty="0"/>
              <a:t>: presentación de documentación y </a:t>
            </a:r>
            <a:r>
              <a:rPr lang="es-MX" sz="1600" dirty="0" smtClean="0"/>
              <a:t>presentación </a:t>
            </a:r>
            <a:r>
              <a:rPr lang="es-MX" sz="1600" dirty="0"/>
              <a:t>de ofertas.</a:t>
            </a:r>
          </a:p>
          <a:p>
            <a:pPr marL="800100" lvl="1" indent="-342900" algn="just">
              <a:buFont typeface="Arial" panose="020B0604020202020204" pitchFamily="34" charset="0"/>
              <a:buChar char="•"/>
            </a:pPr>
            <a:r>
              <a:rPr lang="es-MX" sz="1600" b="1" dirty="0">
                <a:solidFill>
                  <a:srgbClr val="002060"/>
                </a:solidFill>
              </a:rPr>
              <a:t>Revisión </a:t>
            </a:r>
            <a:r>
              <a:rPr lang="es-MX" sz="1600" b="1" i="1" dirty="0">
                <a:solidFill>
                  <a:srgbClr val="002060"/>
                </a:solidFill>
              </a:rPr>
              <a:t>ex ante </a:t>
            </a:r>
            <a:r>
              <a:rPr lang="es-MX" sz="1600" b="1" dirty="0">
                <a:solidFill>
                  <a:srgbClr val="002060"/>
                </a:solidFill>
              </a:rPr>
              <a:t>de información enviada electrónicamente por el sistema </a:t>
            </a:r>
            <a:r>
              <a:rPr lang="es-MX" sz="1600" dirty="0"/>
              <a:t>y determinación de limitaciones en materia de competencia económica, previamente </a:t>
            </a:r>
            <a:r>
              <a:rPr lang="es-MX" sz="1600" dirty="0" smtClean="0"/>
              <a:t>al </a:t>
            </a:r>
            <a:r>
              <a:rPr lang="es-MX" sz="1600" dirty="0"/>
              <a:t>otorgamiento de las constancias de participación.</a:t>
            </a:r>
          </a:p>
        </p:txBody>
      </p:sp>
      <p:sp>
        <p:nvSpPr>
          <p:cNvPr id="2" name="Título 1"/>
          <p:cNvSpPr>
            <a:spLocks noGrp="1"/>
          </p:cNvSpPr>
          <p:nvPr>
            <p:ph type="title"/>
          </p:nvPr>
        </p:nvSpPr>
        <p:spPr>
          <a:xfrm>
            <a:off x="457200" y="274638"/>
            <a:ext cx="6858000" cy="654630"/>
          </a:xfrm>
        </p:spPr>
        <p:txBody>
          <a:bodyPr>
            <a:normAutofit fontScale="90000"/>
          </a:bodyPr>
          <a:lstStyle/>
          <a:p>
            <a:r>
              <a:rPr lang="es-MX" dirty="0" smtClean="0"/>
              <a:t>2. Objetivos Fundamentales en la Licitación </a:t>
            </a:r>
            <a:endParaRPr lang="es-MX" dirty="0"/>
          </a:p>
        </p:txBody>
      </p:sp>
    </p:spTree>
    <p:extLst>
      <p:ext uri="{BB962C8B-B14F-4D97-AF65-F5344CB8AC3E}">
        <p14:creationId xmlns:p14="http://schemas.microsoft.com/office/powerpoint/2010/main" val="1507944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6</a:t>
            </a:fld>
            <a:endParaRPr lang="es-MX" dirty="0">
              <a:solidFill>
                <a:prstClr val="black">
                  <a:tint val="75000"/>
                </a:prstClr>
              </a:solidFill>
            </a:endParaRPr>
          </a:p>
        </p:txBody>
      </p:sp>
      <p:sp>
        <p:nvSpPr>
          <p:cNvPr id="9" name="Marcador de contenido 2"/>
          <p:cNvSpPr>
            <a:spLocks noGrp="1"/>
          </p:cNvSpPr>
          <p:nvPr>
            <p:ph idx="1"/>
          </p:nvPr>
        </p:nvSpPr>
        <p:spPr>
          <a:xfrm>
            <a:off x="457200" y="3098801"/>
            <a:ext cx="8229600" cy="2649994"/>
          </a:xfrm>
        </p:spPr>
        <p:txBody>
          <a:bodyPr>
            <a:normAutofit/>
          </a:bodyPr>
          <a:lstStyle/>
          <a:p>
            <a:pPr lvl="1" algn="just"/>
            <a:r>
              <a:rPr lang="es-MX" dirty="0"/>
              <a:t>Etapa de publicación de la Convocatoria y Bases de Licitación; Registro de los Interesados.</a:t>
            </a:r>
          </a:p>
          <a:p>
            <a:pPr lvl="1" algn="just"/>
            <a:r>
              <a:rPr lang="es-MX" dirty="0"/>
              <a:t>Etapa correspondiente a la evaluación, dictaminación y emisión de Constancias de Participación.</a:t>
            </a:r>
          </a:p>
          <a:p>
            <a:pPr lvl="1" algn="just"/>
            <a:r>
              <a:rPr lang="es-MX" dirty="0"/>
              <a:t>Etapa </a:t>
            </a:r>
            <a:r>
              <a:rPr lang="es-MX"/>
              <a:t>de presentación </a:t>
            </a:r>
            <a:r>
              <a:rPr lang="es-MX" smtClean="0"/>
              <a:t>de </a:t>
            </a:r>
            <a:r>
              <a:rPr lang="es-MX"/>
              <a:t>ofertas </a:t>
            </a:r>
            <a:r>
              <a:rPr lang="es-MX" smtClean="0"/>
              <a:t>a </a:t>
            </a:r>
            <a:r>
              <a:rPr lang="es-MX" dirty="0"/>
              <a:t>través de la plataforma en línea.</a:t>
            </a:r>
          </a:p>
          <a:p>
            <a:pPr lvl="1" algn="just"/>
            <a:r>
              <a:rPr lang="es-MX" dirty="0"/>
              <a:t>Etapa de pago de contraprestación y otorgamiento de títulos de concesión.</a:t>
            </a:r>
          </a:p>
          <a:p>
            <a:pPr marL="342900" lvl="1" indent="0">
              <a:buNone/>
            </a:pPr>
            <a:endParaRPr lang="es-MX" dirty="0"/>
          </a:p>
        </p:txBody>
      </p:sp>
      <p:sp>
        <p:nvSpPr>
          <p:cNvPr id="30" name="Cheurón 29"/>
          <p:cNvSpPr/>
          <p:nvPr/>
        </p:nvSpPr>
        <p:spPr>
          <a:xfrm>
            <a:off x="5757149" y="1726049"/>
            <a:ext cx="2660471" cy="1051521"/>
          </a:xfrm>
          <a:prstGeom prst="chevron">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solidFill>
                  <a:schemeClr val="tx1"/>
                </a:solidFill>
              </a:rPr>
              <a:t>Etapa 4:</a:t>
            </a:r>
          </a:p>
          <a:p>
            <a:pPr algn="ctr"/>
            <a:endParaRPr lang="es-MX" sz="900" dirty="0">
              <a:solidFill>
                <a:schemeClr val="tx1"/>
              </a:solidFill>
            </a:endParaRPr>
          </a:p>
          <a:p>
            <a:pPr algn="ctr"/>
            <a:r>
              <a:rPr lang="es-MX" sz="900" dirty="0" smtClean="0">
                <a:solidFill>
                  <a:schemeClr val="tx1"/>
                </a:solidFill>
              </a:rPr>
              <a:t>Pago de contraprestación y otorgamiento de Títulos de Concesión</a:t>
            </a:r>
            <a:endParaRPr lang="es-MX" sz="900" dirty="0">
              <a:solidFill>
                <a:schemeClr val="tx1"/>
              </a:solidFill>
            </a:endParaRPr>
          </a:p>
        </p:txBody>
      </p:sp>
      <p:sp>
        <p:nvSpPr>
          <p:cNvPr id="29" name="Cheurón 28"/>
          <p:cNvSpPr/>
          <p:nvPr/>
        </p:nvSpPr>
        <p:spPr>
          <a:xfrm>
            <a:off x="3979667" y="1726049"/>
            <a:ext cx="2282582" cy="1051521"/>
          </a:xfrm>
          <a:prstGeom prst="chevron">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Etapa 3:</a:t>
            </a:r>
          </a:p>
          <a:p>
            <a:pPr algn="ctr"/>
            <a:endParaRPr lang="es-MX" sz="800" dirty="0" smtClean="0">
              <a:solidFill>
                <a:schemeClr val="tx1"/>
              </a:solidFill>
            </a:endParaRPr>
          </a:p>
          <a:p>
            <a:pPr algn="ctr"/>
            <a:r>
              <a:rPr lang="es-MX" sz="800" dirty="0" smtClean="0">
                <a:solidFill>
                  <a:schemeClr val="tx1"/>
                </a:solidFill>
              </a:rPr>
              <a:t>Presentación de Ofertas</a:t>
            </a:r>
          </a:p>
        </p:txBody>
      </p:sp>
      <p:sp>
        <p:nvSpPr>
          <p:cNvPr id="3" name="Cheurón 2"/>
          <p:cNvSpPr/>
          <p:nvPr/>
        </p:nvSpPr>
        <p:spPr>
          <a:xfrm>
            <a:off x="1969394" y="1726848"/>
            <a:ext cx="2511184" cy="1055953"/>
          </a:xfrm>
          <a:prstGeom prst="chevron">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bg1"/>
                </a:solidFill>
              </a:rPr>
              <a:t>Etapa 2:</a:t>
            </a:r>
          </a:p>
          <a:p>
            <a:pPr algn="ctr"/>
            <a:endParaRPr lang="es-MX" sz="800" dirty="0">
              <a:solidFill>
                <a:schemeClr val="bg1"/>
              </a:solidFill>
            </a:endParaRPr>
          </a:p>
          <a:p>
            <a:pPr algn="ctr"/>
            <a:r>
              <a:rPr lang="es-MX" sz="800" dirty="0" smtClean="0">
                <a:solidFill>
                  <a:schemeClr val="bg1"/>
                </a:solidFill>
              </a:rPr>
              <a:t>Evaluación, </a:t>
            </a:r>
            <a:r>
              <a:rPr lang="es-MX" sz="800" dirty="0">
                <a:solidFill>
                  <a:schemeClr val="bg1"/>
                </a:solidFill>
              </a:rPr>
              <a:t>d</a:t>
            </a:r>
            <a:r>
              <a:rPr lang="es-MX" sz="800" dirty="0" smtClean="0">
                <a:solidFill>
                  <a:schemeClr val="bg1"/>
                </a:solidFill>
              </a:rPr>
              <a:t>ictaminación y emisión de Constancias de Participación</a:t>
            </a:r>
            <a:endParaRPr lang="es-MX" sz="800" dirty="0">
              <a:solidFill>
                <a:schemeClr val="bg1"/>
              </a:solidFill>
            </a:endParaRPr>
          </a:p>
        </p:txBody>
      </p:sp>
      <p:sp>
        <p:nvSpPr>
          <p:cNvPr id="4" name="Pentágono 3"/>
          <p:cNvSpPr/>
          <p:nvPr/>
        </p:nvSpPr>
        <p:spPr>
          <a:xfrm>
            <a:off x="666736" y="1726848"/>
            <a:ext cx="1796740" cy="1055953"/>
          </a:xfrm>
          <a:prstGeom prst="homePlat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Etapa 1:</a:t>
            </a:r>
          </a:p>
          <a:p>
            <a:pPr algn="ctr"/>
            <a:endParaRPr lang="es-MX" sz="800" dirty="0"/>
          </a:p>
          <a:p>
            <a:pPr algn="ctr"/>
            <a:r>
              <a:rPr lang="es-MX" sz="800" dirty="0" smtClean="0"/>
              <a:t>Publicación de la Convocatoria y Bases de Licitación;</a:t>
            </a:r>
          </a:p>
          <a:p>
            <a:pPr algn="ctr"/>
            <a:r>
              <a:rPr lang="es-MX" sz="800" dirty="0" smtClean="0"/>
              <a:t>Registro de los Interesados.</a:t>
            </a:r>
            <a:endParaRPr lang="es-MX" sz="800" dirty="0"/>
          </a:p>
        </p:txBody>
      </p:sp>
      <p:sp>
        <p:nvSpPr>
          <p:cNvPr id="6" name="Rectángulo 5"/>
          <p:cNvSpPr/>
          <p:nvPr/>
        </p:nvSpPr>
        <p:spPr>
          <a:xfrm>
            <a:off x="666736" y="1118492"/>
            <a:ext cx="6375674" cy="369332"/>
          </a:xfrm>
          <a:prstGeom prst="rect">
            <a:avLst/>
          </a:prstGeom>
        </p:spPr>
        <p:txBody>
          <a:bodyPr wrap="square">
            <a:spAutoFit/>
          </a:bodyPr>
          <a:lstStyle/>
          <a:p>
            <a:pPr algn="just"/>
            <a:r>
              <a:rPr lang="es-MX" dirty="0" smtClean="0"/>
              <a:t>El proceso </a:t>
            </a:r>
            <a:r>
              <a:rPr lang="es-MX" dirty="0"/>
              <a:t>de licitación pública contará con 4 etapas</a:t>
            </a:r>
            <a:r>
              <a:rPr lang="es-MX" dirty="0" smtClean="0"/>
              <a:t>:</a:t>
            </a:r>
            <a:endParaRPr lang="es-MX" dirty="0"/>
          </a:p>
        </p:txBody>
      </p:sp>
      <p:sp>
        <p:nvSpPr>
          <p:cNvPr id="2" name="Título 1"/>
          <p:cNvSpPr>
            <a:spLocks noGrp="1"/>
          </p:cNvSpPr>
          <p:nvPr>
            <p:ph type="title"/>
          </p:nvPr>
        </p:nvSpPr>
        <p:spPr>
          <a:xfrm>
            <a:off x="348087" y="13738"/>
            <a:ext cx="3631580" cy="936947"/>
          </a:xfrm>
        </p:spPr>
        <p:txBody>
          <a:bodyPr>
            <a:normAutofit fontScale="90000"/>
          </a:bodyPr>
          <a:lstStyle/>
          <a:p>
            <a:r>
              <a:rPr lang="es-MX" sz="2800" dirty="0" smtClean="0"/>
              <a:t>3. Etapas de la Licitación</a:t>
            </a:r>
            <a:endParaRPr lang="es-MX" sz="2800" dirty="0"/>
          </a:p>
        </p:txBody>
      </p:sp>
    </p:spTree>
    <p:extLst>
      <p:ext uri="{BB962C8B-B14F-4D97-AF65-F5344CB8AC3E}">
        <p14:creationId xmlns:p14="http://schemas.microsoft.com/office/powerpoint/2010/main" val="25517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7177314" cy="922638"/>
          </a:xfrm>
        </p:spPr>
        <p:txBody>
          <a:bodyPr>
            <a:noAutofit/>
          </a:bodyPr>
          <a:lstStyle/>
          <a:p>
            <a:pPr algn="l"/>
            <a:r>
              <a:rPr lang="es-MX" sz="2000" dirty="0"/>
              <a:t>3. Etapas de la Licitación</a:t>
            </a:r>
            <a:br>
              <a:rPr lang="es-MX" sz="2000" dirty="0"/>
            </a:br>
            <a:r>
              <a:rPr lang="es-MX" sz="2000" dirty="0"/>
              <a:t>Etapa </a:t>
            </a:r>
            <a:r>
              <a:rPr lang="es-MX" sz="2000" dirty="0" smtClean="0"/>
              <a:t>1: Publicación de Convocatoria y Bases de Licitación; Registro de Interesados.</a:t>
            </a:r>
            <a:endParaRPr lang="es-MX" sz="2000" dirty="0"/>
          </a:p>
        </p:txBody>
      </p:sp>
      <p:sp>
        <p:nvSpPr>
          <p:cNvPr id="3" name="Marcador de contenido 2"/>
          <p:cNvSpPr>
            <a:spLocks noGrp="1"/>
          </p:cNvSpPr>
          <p:nvPr>
            <p:ph idx="1"/>
          </p:nvPr>
        </p:nvSpPr>
        <p:spPr>
          <a:xfrm>
            <a:off x="457200" y="2881085"/>
            <a:ext cx="8229600" cy="3145642"/>
          </a:xfrm>
        </p:spPr>
        <p:txBody>
          <a:bodyPr>
            <a:noAutofit/>
          </a:bodyPr>
          <a:lstStyle/>
          <a:p>
            <a:pPr algn="just"/>
            <a:r>
              <a:rPr lang="es-MX" sz="1400" dirty="0"/>
              <a:t>La Etapa </a:t>
            </a:r>
            <a:r>
              <a:rPr lang="es-MX" sz="1400" dirty="0" smtClean="0"/>
              <a:t>de registro de interesados se </a:t>
            </a:r>
            <a:r>
              <a:rPr lang="es-MX" sz="1400" dirty="0"/>
              <a:t>compone de:</a:t>
            </a:r>
          </a:p>
          <a:p>
            <a:pPr lvl="1" algn="just"/>
            <a:r>
              <a:rPr lang="es-MX" sz="1400" b="1" dirty="0">
                <a:solidFill>
                  <a:srgbClr val="002060"/>
                </a:solidFill>
              </a:rPr>
              <a:t>Manifestación de interés </a:t>
            </a:r>
            <a:r>
              <a:rPr lang="es-MX" sz="1400" dirty="0" smtClean="0"/>
              <a:t>para acreditarse como interesado en el proceso </a:t>
            </a:r>
            <a:r>
              <a:rPr lang="es-MX" sz="1400" dirty="0"/>
              <a:t>(Firma con FIEL): información general del interesado. </a:t>
            </a:r>
          </a:p>
          <a:p>
            <a:pPr lvl="1" algn="just"/>
            <a:r>
              <a:rPr lang="es-MX" sz="1400" b="1" dirty="0">
                <a:solidFill>
                  <a:srgbClr val="002060"/>
                </a:solidFill>
              </a:rPr>
              <a:t>Preguntas y respuestas que versen sobre las Bases </a:t>
            </a:r>
            <a:r>
              <a:rPr lang="es-MX" sz="1400" dirty="0"/>
              <a:t>de licitación (sólo para quienes hayan realizado la Manifestación de </a:t>
            </a:r>
            <a:r>
              <a:rPr lang="es-MX" sz="1400" dirty="0" smtClean="0"/>
              <a:t>interés</a:t>
            </a:r>
            <a:r>
              <a:rPr lang="es-MX" sz="1400" dirty="0"/>
              <a:t>).</a:t>
            </a:r>
          </a:p>
          <a:p>
            <a:pPr lvl="1" algn="just"/>
            <a:r>
              <a:rPr lang="es-MX" sz="1400" b="1" dirty="0">
                <a:solidFill>
                  <a:srgbClr val="002060"/>
                </a:solidFill>
              </a:rPr>
              <a:t>Primera entrega de información y documentación </a:t>
            </a:r>
            <a:r>
              <a:rPr lang="es-MX" sz="1400" dirty="0"/>
              <a:t>por parte de los interesados (Firma con FIEL).</a:t>
            </a:r>
          </a:p>
          <a:p>
            <a:pPr lvl="1" algn="just"/>
            <a:r>
              <a:rPr lang="es-MX" sz="1400" b="1" dirty="0">
                <a:solidFill>
                  <a:srgbClr val="002060"/>
                </a:solidFill>
              </a:rPr>
              <a:t>Prevención</a:t>
            </a:r>
            <a:r>
              <a:rPr lang="es-MX" sz="1400" dirty="0"/>
              <a:t> sobre la información y documentación faltante vía electrónica.</a:t>
            </a:r>
          </a:p>
          <a:p>
            <a:pPr lvl="1" algn="just"/>
            <a:r>
              <a:rPr lang="es-MX" sz="1400" b="1" dirty="0">
                <a:solidFill>
                  <a:srgbClr val="002060"/>
                </a:solidFill>
              </a:rPr>
              <a:t>Segunda entrega de información </a:t>
            </a:r>
            <a:r>
              <a:rPr lang="es-MX" sz="1400" dirty="0"/>
              <a:t>por parte de los interesados (Firma con FIEL).</a:t>
            </a:r>
          </a:p>
          <a:p>
            <a:pPr lvl="1" algn="just"/>
            <a:endParaRPr lang="es-MX" sz="1400" dirty="0"/>
          </a:p>
          <a:p>
            <a:pPr algn="just"/>
            <a:r>
              <a:rPr lang="es-MX" sz="1400" dirty="0"/>
              <a:t>Es necesario cumplir con cada paso a fin de obtener su </a:t>
            </a:r>
            <a:r>
              <a:rPr lang="es-MX" sz="1400" b="1" dirty="0">
                <a:solidFill>
                  <a:srgbClr val="002060"/>
                </a:solidFill>
              </a:rPr>
              <a:t>Constancia de Participación</a:t>
            </a:r>
            <a:r>
              <a:rPr lang="es-MX" sz="1400" dirty="0"/>
              <a:t>, excepto la realización de preguntas, que es opcional.</a:t>
            </a:r>
          </a:p>
          <a:p>
            <a:pPr algn="just"/>
            <a:r>
              <a:rPr lang="es-MX" sz="1400" dirty="0"/>
              <a:t>Esta </a:t>
            </a:r>
            <a:r>
              <a:rPr lang="es-MX" sz="1400" dirty="0" smtClean="0"/>
              <a:t>etapa </a:t>
            </a:r>
            <a:r>
              <a:rPr lang="es-MX" sz="1400" dirty="0"/>
              <a:t>de </a:t>
            </a:r>
            <a:r>
              <a:rPr lang="es-MX" sz="1400" b="1" dirty="0">
                <a:solidFill>
                  <a:srgbClr val="002060"/>
                </a:solidFill>
              </a:rPr>
              <a:t>registro</a:t>
            </a:r>
            <a:r>
              <a:rPr lang="es-MX" sz="1400" dirty="0"/>
              <a:t> de los interesados </a:t>
            </a:r>
            <a:r>
              <a:rPr lang="es-MX" sz="1400" b="1" dirty="0">
                <a:solidFill>
                  <a:srgbClr val="002060"/>
                </a:solidFill>
              </a:rPr>
              <a:t>será en línea </a:t>
            </a:r>
            <a:r>
              <a:rPr lang="es-MX" sz="1400" dirty="0"/>
              <a:t>para facilitar la participación y la entrega de toda la documentación en versión digital.</a:t>
            </a:r>
          </a:p>
          <a:p>
            <a:pPr marL="0" indent="0">
              <a:buNone/>
            </a:pPr>
            <a:r>
              <a:rPr lang="es-MX" sz="1400" dirty="0"/>
              <a:t> </a:t>
            </a:r>
            <a:endParaRPr lang="es-MX" sz="1400" dirty="0">
              <a:solidFill>
                <a:srgbClr val="FF0000"/>
              </a:solidFill>
            </a:endParaRPr>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7</a:t>
            </a:fld>
            <a:endParaRPr lang="es-MX" dirty="0">
              <a:solidFill>
                <a:prstClr val="black">
                  <a:tint val="75000"/>
                </a:prstClr>
              </a:solidFill>
            </a:endParaRPr>
          </a:p>
        </p:txBody>
      </p:sp>
      <p:sp>
        <p:nvSpPr>
          <p:cNvPr id="6" name="Cheurón 5"/>
          <p:cNvSpPr/>
          <p:nvPr/>
        </p:nvSpPr>
        <p:spPr>
          <a:xfrm>
            <a:off x="2794000" y="1634181"/>
            <a:ext cx="1792512" cy="1055953"/>
          </a:xfrm>
          <a:prstGeom prst="chevron">
            <a:avLst/>
          </a:prstGeom>
          <a:solidFill>
            <a:schemeClr val="accent3">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bg1"/>
                </a:solidFill>
              </a:rPr>
              <a:t>Sub-etapa 2:</a:t>
            </a:r>
          </a:p>
          <a:p>
            <a:pPr algn="ctr"/>
            <a:r>
              <a:rPr lang="es-MX" sz="800" dirty="0" smtClean="0">
                <a:solidFill>
                  <a:schemeClr val="bg1"/>
                </a:solidFill>
              </a:rPr>
              <a:t>Preguntas y respuestas a las Bases.</a:t>
            </a:r>
            <a:endParaRPr lang="es-MX" sz="800" dirty="0">
              <a:solidFill>
                <a:schemeClr val="bg1"/>
              </a:solidFill>
            </a:endParaRPr>
          </a:p>
        </p:txBody>
      </p:sp>
      <p:sp>
        <p:nvSpPr>
          <p:cNvPr id="7" name="Pentágono 6"/>
          <p:cNvSpPr/>
          <p:nvPr/>
        </p:nvSpPr>
        <p:spPr>
          <a:xfrm>
            <a:off x="532954" y="1635409"/>
            <a:ext cx="1470018" cy="1055953"/>
          </a:xfrm>
          <a:prstGeom prst="homePlate">
            <a:avLst/>
          </a:prstGeom>
          <a:solidFill>
            <a:schemeClr val="accent3">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Publicación de la Convocatoria y Bases.</a:t>
            </a:r>
          </a:p>
          <a:p>
            <a:pPr algn="ctr"/>
            <a:r>
              <a:rPr lang="es-MX" sz="800" dirty="0" smtClean="0"/>
              <a:t>Inicio de registro.</a:t>
            </a:r>
            <a:endParaRPr lang="es-MX" sz="800" dirty="0"/>
          </a:p>
        </p:txBody>
      </p:sp>
      <p:sp>
        <p:nvSpPr>
          <p:cNvPr id="8" name="Cheurón 7"/>
          <p:cNvSpPr/>
          <p:nvPr/>
        </p:nvSpPr>
        <p:spPr>
          <a:xfrm>
            <a:off x="4085772" y="1635409"/>
            <a:ext cx="1924237" cy="1061982"/>
          </a:xfrm>
          <a:prstGeom prst="chevron">
            <a:avLst/>
          </a:prstGeom>
          <a:solidFill>
            <a:schemeClr val="accent3">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bg1"/>
                </a:solidFill>
              </a:rPr>
              <a:t>Sub-etapa 3:</a:t>
            </a:r>
          </a:p>
          <a:p>
            <a:pPr algn="ctr"/>
            <a:r>
              <a:rPr lang="es-MX" sz="800" dirty="0" smtClean="0">
                <a:solidFill>
                  <a:schemeClr val="bg1"/>
                </a:solidFill>
              </a:rPr>
              <a:t>1ra entrega de información.</a:t>
            </a:r>
          </a:p>
        </p:txBody>
      </p:sp>
      <p:sp>
        <p:nvSpPr>
          <p:cNvPr id="9" name="Cheurón 8"/>
          <p:cNvSpPr/>
          <p:nvPr/>
        </p:nvSpPr>
        <p:spPr>
          <a:xfrm>
            <a:off x="5506812" y="1635409"/>
            <a:ext cx="1915522" cy="1061982"/>
          </a:xfrm>
          <a:prstGeom prst="chevron">
            <a:avLst/>
          </a:prstGeom>
          <a:solidFill>
            <a:schemeClr val="accent3">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bg1"/>
                </a:solidFill>
              </a:rPr>
              <a:t>Sub-etapa 4:</a:t>
            </a:r>
          </a:p>
          <a:p>
            <a:pPr algn="ctr"/>
            <a:r>
              <a:rPr lang="es-MX" sz="800" dirty="0" smtClean="0">
                <a:solidFill>
                  <a:schemeClr val="bg1"/>
                </a:solidFill>
              </a:rPr>
              <a:t>Prevención de información faltante.</a:t>
            </a:r>
            <a:endParaRPr lang="es-MX" sz="800" dirty="0">
              <a:solidFill>
                <a:schemeClr val="bg1"/>
              </a:solidFill>
            </a:endParaRPr>
          </a:p>
        </p:txBody>
      </p:sp>
      <p:sp>
        <p:nvSpPr>
          <p:cNvPr id="10" name="Cheurón 9"/>
          <p:cNvSpPr/>
          <p:nvPr/>
        </p:nvSpPr>
        <p:spPr>
          <a:xfrm>
            <a:off x="6923313" y="1635409"/>
            <a:ext cx="1886857" cy="1057964"/>
          </a:xfrm>
          <a:prstGeom prst="chevron">
            <a:avLst/>
          </a:prstGeom>
          <a:solidFill>
            <a:schemeClr val="accent3">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bg1"/>
                </a:solidFill>
              </a:rPr>
              <a:t>Sub-etapa 5:</a:t>
            </a:r>
          </a:p>
          <a:p>
            <a:pPr algn="ctr"/>
            <a:r>
              <a:rPr lang="es-MX" sz="800" dirty="0" smtClean="0">
                <a:solidFill>
                  <a:schemeClr val="bg1"/>
                </a:solidFill>
              </a:rPr>
              <a:t>2da Entrega de Información.</a:t>
            </a:r>
            <a:endParaRPr lang="es-MX" sz="800" dirty="0">
              <a:solidFill>
                <a:schemeClr val="bg1"/>
              </a:solidFill>
            </a:endParaRPr>
          </a:p>
        </p:txBody>
      </p:sp>
      <p:sp>
        <p:nvSpPr>
          <p:cNvPr id="11" name="Cheurón 10"/>
          <p:cNvSpPr/>
          <p:nvPr/>
        </p:nvSpPr>
        <p:spPr>
          <a:xfrm>
            <a:off x="1509486" y="1635408"/>
            <a:ext cx="1785258" cy="1055953"/>
          </a:xfrm>
          <a:prstGeom prst="chevron">
            <a:avLst/>
          </a:prstGeom>
          <a:solidFill>
            <a:schemeClr val="accent3">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bg1"/>
                </a:solidFill>
              </a:rPr>
              <a:t>Sub-etapa 1:</a:t>
            </a:r>
          </a:p>
          <a:p>
            <a:pPr algn="ctr"/>
            <a:r>
              <a:rPr lang="es-MX" sz="700" dirty="0" smtClean="0">
                <a:solidFill>
                  <a:schemeClr val="bg1"/>
                </a:solidFill>
              </a:rPr>
              <a:t>Manifestación de Interés.</a:t>
            </a:r>
            <a:endParaRPr lang="es-MX" sz="700" dirty="0">
              <a:solidFill>
                <a:schemeClr val="bg1"/>
              </a:solidFill>
            </a:endParaRPr>
          </a:p>
        </p:txBody>
      </p:sp>
    </p:spTree>
    <p:extLst>
      <p:ext uri="{BB962C8B-B14F-4D97-AF65-F5344CB8AC3E}">
        <p14:creationId xmlns:p14="http://schemas.microsoft.com/office/powerpoint/2010/main" val="1794512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7666"/>
            <a:ext cx="7177314" cy="1143000"/>
          </a:xfrm>
        </p:spPr>
        <p:txBody>
          <a:bodyPr>
            <a:noAutofit/>
          </a:bodyPr>
          <a:lstStyle/>
          <a:p>
            <a:pPr algn="l"/>
            <a:r>
              <a:rPr lang="es-MX" sz="2000" dirty="0"/>
              <a:t>3. Etapas de la Licitación</a:t>
            </a:r>
            <a:br>
              <a:rPr lang="es-MX" sz="2000" dirty="0"/>
            </a:br>
            <a:r>
              <a:rPr lang="es-MX" sz="2000" dirty="0"/>
              <a:t>Etapa </a:t>
            </a:r>
            <a:r>
              <a:rPr lang="es-MX" sz="2000" dirty="0" smtClean="0"/>
              <a:t>2: Evaluación, dictaminación y emisión de constancias de participación.</a:t>
            </a:r>
            <a:endParaRPr lang="es-MX" sz="2000" dirty="0"/>
          </a:p>
        </p:txBody>
      </p:sp>
      <p:sp>
        <p:nvSpPr>
          <p:cNvPr id="3" name="Marcador de contenido 2"/>
          <p:cNvSpPr>
            <a:spLocks noGrp="1"/>
          </p:cNvSpPr>
          <p:nvPr>
            <p:ph idx="1"/>
          </p:nvPr>
        </p:nvSpPr>
        <p:spPr>
          <a:xfrm>
            <a:off x="457200" y="2997199"/>
            <a:ext cx="8229600" cy="3033486"/>
          </a:xfrm>
        </p:spPr>
        <p:txBody>
          <a:bodyPr>
            <a:normAutofit fontScale="70000" lnSpcReduction="20000"/>
          </a:bodyPr>
          <a:lstStyle/>
          <a:p>
            <a:pPr algn="just"/>
            <a:r>
              <a:rPr lang="es-MX" dirty="0"/>
              <a:t>La etapa de evaluación, dictaminación y emisión de constancias se compone de:</a:t>
            </a:r>
          </a:p>
          <a:p>
            <a:pPr lvl="1" algn="just"/>
            <a:r>
              <a:rPr lang="es-MX" dirty="0"/>
              <a:t>Evaluación de documentación presentada electrónicamente.</a:t>
            </a:r>
          </a:p>
          <a:p>
            <a:pPr lvl="1" algn="just"/>
            <a:r>
              <a:rPr lang="es-MX" dirty="0"/>
              <a:t>Dictaminación técnica, jurídica y de competencia económica.</a:t>
            </a:r>
          </a:p>
          <a:p>
            <a:pPr lvl="1" algn="just"/>
            <a:r>
              <a:rPr lang="es-MX" dirty="0"/>
              <a:t>Emisión de Constancias de Participación.</a:t>
            </a:r>
          </a:p>
          <a:p>
            <a:pPr lvl="1" algn="just"/>
            <a:r>
              <a:rPr lang="es-MX" dirty="0"/>
              <a:t>Entrega de Constancias de Participación y recepción de Garantías de Seriedad.</a:t>
            </a:r>
          </a:p>
          <a:p>
            <a:pPr lvl="1" algn="just"/>
            <a:endParaRPr lang="es-MX" dirty="0"/>
          </a:p>
          <a:p>
            <a:pPr algn="just"/>
            <a:r>
              <a:rPr lang="es-MX" dirty="0"/>
              <a:t>Se emitirá un dictamen técnico, un dictamen jurídico y un dictamen de competencia económica.</a:t>
            </a:r>
          </a:p>
          <a:p>
            <a:pPr algn="just"/>
            <a:r>
              <a:rPr lang="es-MX" dirty="0"/>
              <a:t>La notificación y </a:t>
            </a:r>
            <a:r>
              <a:rPr lang="es-MX" b="1" dirty="0">
                <a:solidFill>
                  <a:srgbClr val="002060"/>
                </a:solidFill>
              </a:rPr>
              <a:t>entrega de las Constancias de Participación se realizará en el Instituto</a:t>
            </a:r>
            <a:r>
              <a:rPr lang="es-MX" dirty="0">
                <a:solidFill>
                  <a:srgbClr val="002060"/>
                </a:solidFill>
              </a:rPr>
              <a:t>.</a:t>
            </a:r>
          </a:p>
          <a:p>
            <a:pPr algn="just"/>
            <a:r>
              <a:rPr lang="es-MX" dirty="0"/>
              <a:t>Para poder recibir </a:t>
            </a:r>
            <a:r>
              <a:rPr lang="es-MX"/>
              <a:t>dicha </a:t>
            </a:r>
            <a:r>
              <a:rPr lang="es-MX" smtClean="0"/>
              <a:t>constancia, </a:t>
            </a:r>
            <a:r>
              <a:rPr lang="es-MX" dirty="0"/>
              <a:t>será necesario </a:t>
            </a:r>
            <a:r>
              <a:rPr lang="es-MX" sz="2500" b="1" dirty="0">
                <a:solidFill>
                  <a:srgbClr val="002060"/>
                </a:solidFill>
              </a:rPr>
              <a:t>entregar físicamente las Garantías de Seriedad</a:t>
            </a:r>
            <a:r>
              <a:rPr lang="es-MX" b="1" dirty="0"/>
              <a:t> </a:t>
            </a:r>
            <a:r>
              <a:rPr lang="es-MX" dirty="0"/>
              <a:t>correspondientes a los Canales de Transmisión para los cuales se fue elegible, de acuerdo con el respectivo dictamen de competencia económica.</a:t>
            </a:r>
          </a:p>
          <a:p>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8</a:t>
            </a:fld>
            <a:endParaRPr lang="es-MX" dirty="0">
              <a:solidFill>
                <a:prstClr val="black">
                  <a:tint val="75000"/>
                </a:prstClr>
              </a:solidFill>
            </a:endParaRPr>
          </a:p>
        </p:txBody>
      </p:sp>
      <p:sp>
        <p:nvSpPr>
          <p:cNvPr id="6" name="Cheurón 5"/>
          <p:cNvSpPr/>
          <p:nvPr/>
        </p:nvSpPr>
        <p:spPr>
          <a:xfrm>
            <a:off x="3780971" y="1634181"/>
            <a:ext cx="2641600" cy="1055953"/>
          </a:xfrm>
          <a:prstGeom prst="chevron">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bg1"/>
                </a:solidFill>
              </a:rPr>
              <a:t>Sub-etapa 3:</a:t>
            </a:r>
          </a:p>
          <a:p>
            <a:pPr algn="ctr"/>
            <a:endParaRPr lang="es-MX" sz="800" dirty="0" smtClean="0">
              <a:solidFill>
                <a:schemeClr val="bg1"/>
              </a:solidFill>
            </a:endParaRPr>
          </a:p>
          <a:p>
            <a:pPr algn="ctr"/>
            <a:r>
              <a:rPr lang="es-MX" sz="800" dirty="0" smtClean="0">
                <a:solidFill>
                  <a:schemeClr val="bg1"/>
                </a:solidFill>
              </a:rPr>
              <a:t>Emisión de constancias de participación.</a:t>
            </a:r>
            <a:endParaRPr lang="es-MX" sz="800" dirty="0">
              <a:solidFill>
                <a:schemeClr val="bg1"/>
              </a:solidFill>
            </a:endParaRPr>
          </a:p>
        </p:txBody>
      </p:sp>
      <p:sp>
        <p:nvSpPr>
          <p:cNvPr id="7" name="Pentágono 6"/>
          <p:cNvSpPr/>
          <p:nvPr/>
        </p:nvSpPr>
        <p:spPr>
          <a:xfrm>
            <a:off x="532953" y="1635409"/>
            <a:ext cx="1890933" cy="1055953"/>
          </a:xfrm>
          <a:prstGeom prst="homePlat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Sub-etapa 1:</a:t>
            </a:r>
          </a:p>
          <a:p>
            <a:pPr algn="ctr"/>
            <a:endParaRPr lang="es-MX" sz="800" dirty="0"/>
          </a:p>
          <a:p>
            <a:pPr algn="ctr"/>
            <a:r>
              <a:rPr lang="es-MX" sz="800" dirty="0" smtClean="0"/>
              <a:t>Evaluación de documentación.</a:t>
            </a:r>
            <a:endParaRPr lang="es-MX" sz="800" dirty="0"/>
          </a:p>
        </p:txBody>
      </p:sp>
      <p:sp>
        <p:nvSpPr>
          <p:cNvPr id="8" name="Cheurón 7"/>
          <p:cNvSpPr/>
          <p:nvPr/>
        </p:nvSpPr>
        <p:spPr>
          <a:xfrm>
            <a:off x="5921828" y="1628152"/>
            <a:ext cx="2358570" cy="1061982"/>
          </a:xfrm>
          <a:prstGeom prst="chevron">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bg1"/>
                </a:solidFill>
              </a:rPr>
              <a:t>Sub-etapa 4:</a:t>
            </a:r>
          </a:p>
          <a:p>
            <a:pPr algn="ctr"/>
            <a:endParaRPr lang="es-MX" sz="800" dirty="0" smtClean="0">
              <a:solidFill>
                <a:schemeClr val="bg1"/>
              </a:solidFill>
            </a:endParaRPr>
          </a:p>
          <a:p>
            <a:pPr algn="ctr"/>
            <a:r>
              <a:rPr lang="es-MX" sz="800" dirty="0" smtClean="0">
                <a:solidFill>
                  <a:schemeClr val="bg1"/>
                </a:solidFill>
              </a:rPr>
              <a:t>Notificación de constancias de participación y entrega de Garantías de Seriedad.</a:t>
            </a:r>
          </a:p>
        </p:txBody>
      </p:sp>
      <p:sp>
        <p:nvSpPr>
          <p:cNvPr id="11" name="Cheurón 10"/>
          <p:cNvSpPr/>
          <p:nvPr/>
        </p:nvSpPr>
        <p:spPr>
          <a:xfrm>
            <a:off x="1930400" y="1635408"/>
            <a:ext cx="2351314" cy="1055953"/>
          </a:xfrm>
          <a:prstGeom prst="chevron">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bg1"/>
                </a:solidFill>
              </a:rPr>
              <a:t>Sub-etapa 2:</a:t>
            </a:r>
          </a:p>
          <a:p>
            <a:pPr algn="ctr"/>
            <a:endParaRPr lang="es-MX" sz="800" dirty="0" smtClean="0">
              <a:solidFill>
                <a:schemeClr val="bg1"/>
              </a:solidFill>
            </a:endParaRPr>
          </a:p>
          <a:p>
            <a:pPr algn="ctr"/>
            <a:r>
              <a:rPr lang="es-MX" sz="800" dirty="0" smtClean="0">
                <a:solidFill>
                  <a:schemeClr val="bg1"/>
                </a:solidFill>
              </a:rPr>
              <a:t>Dictaminación técnica, jurídica y económica.</a:t>
            </a:r>
            <a:endParaRPr lang="es-MX" sz="800" dirty="0">
              <a:solidFill>
                <a:schemeClr val="bg1"/>
              </a:solidFill>
            </a:endParaRPr>
          </a:p>
        </p:txBody>
      </p:sp>
    </p:spTree>
    <p:extLst>
      <p:ext uri="{BB962C8B-B14F-4D97-AF65-F5344CB8AC3E}">
        <p14:creationId xmlns:p14="http://schemas.microsoft.com/office/powerpoint/2010/main" val="3946655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7177314" cy="1143000"/>
          </a:xfrm>
        </p:spPr>
        <p:txBody>
          <a:bodyPr>
            <a:normAutofit/>
          </a:bodyPr>
          <a:lstStyle/>
          <a:p>
            <a:pPr algn="l"/>
            <a:r>
              <a:rPr lang="es-MX" sz="2800" dirty="0"/>
              <a:t>3. Etapas de la Licitación</a:t>
            </a:r>
            <a:br>
              <a:rPr lang="es-MX" sz="2800" dirty="0"/>
            </a:br>
            <a:r>
              <a:rPr lang="es-MX" sz="2800" dirty="0"/>
              <a:t>Etapa </a:t>
            </a:r>
            <a:r>
              <a:rPr lang="es-MX" sz="2800" dirty="0" smtClean="0"/>
              <a:t>3: Presentación de Oferta</a:t>
            </a:r>
            <a:endParaRPr lang="es-MX" sz="2800" dirty="0"/>
          </a:p>
        </p:txBody>
      </p:sp>
      <p:sp>
        <p:nvSpPr>
          <p:cNvPr id="3" name="Marcador de contenido 2"/>
          <p:cNvSpPr>
            <a:spLocks noGrp="1"/>
          </p:cNvSpPr>
          <p:nvPr>
            <p:ph idx="1"/>
          </p:nvPr>
        </p:nvSpPr>
        <p:spPr>
          <a:xfrm>
            <a:off x="457200" y="2481947"/>
            <a:ext cx="8338782" cy="4014387"/>
          </a:xfrm>
        </p:spPr>
        <p:txBody>
          <a:bodyPr>
            <a:noAutofit/>
          </a:bodyPr>
          <a:lstStyle/>
          <a:p>
            <a:pPr algn="just">
              <a:lnSpc>
                <a:spcPct val="80000"/>
              </a:lnSpc>
            </a:pPr>
            <a:r>
              <a:rPr lang="es-MX" sz="1400" dirty="0"/>
              <a:t>La etapa de Presentación de Ofertas se compone de:</a:t>
            </a:r>
            <a:endParaRPr lang="es-MX" sz="1200" dirty="0"/>
          </a:p>
          <a:p>
            <a:pPr lvl="1" algn="just">
              <a:lnSpc>
                <a:spcPct val="80000"/>
              </a:lnSpc>
            </a:pPr>
            <a:r>
              <a:rPr lang="es-MX" sz="1200" b="1" dirty="0">
                <a:solidFill>
                  <a:srgbClr val="002060"/>
                </a:solidFill>
              </a:rPr>
              <a:t>Transferencia de conocimientos </a:t>
            </a:r>
            <a:r>
              <a:rPr lang="es-MX" sz="1200" dirty="0"/>
              <a:t>a los Participantes sobre el uso de la plataforma de Presentación de Ofertas.</a:t>
            </a:r>
            <a:endParaRPr lang="es-MX" sz="1100" dirty="0"/>
          </a:p>
          <a:p>
            <a:pPr lvl="1" algn="just">
              <a:lnSpc>
                <a:spcPct val="80000"/>
              </a:lnSpc>
            </a:pPr>
            <a:r>
              <a:rPr lang="es-MX" sz="1200" b="1" dirty="0">
                <a:solidFill>
                  <a:srgbClr val="002060"/>
                </a:solidFill>
              </a:rPr>
              <a:t>Inicio de Procedimientos de Presentación de Ofertas</a:t>
            </a:r>
            <a:r>
              <a:rPr lang="es-MX" sz="1200" dirty="0"/>
              <a:t>.</a:t>
            </a:r>
            <a:endParaRPr lang="es-MX" sz="1100" dirty="0" smtClean="0"/>
          </a:p>
          <a:p>
            <a:pPr lvl="1" algn="just">
              <a:lnSpc>
                <a:spcPct val="80000"/>
              </a:lnSpc>
            </a:pPr>
            <a:r>
              <a:rPr lang="es-MX" sz="1200" b="1" dirty="0">
                <a:solidFill>
                  <a:srgbClr val="002060"/>
                </a:solidFill>
              </a:rPr>
              <a:t>En su caso, actualización de Garantías de Seriedad.</a:t>
            </a:r>
            <a:endParaRPr lang="es-MX" sz="1100" b="1" dirty="0">
              <a:solidFill>
                <a:srgbClr val="002060"/>
              </a:solidFill>
            </a:endParaRPr>
          </a:p>
          <a:p>
            <a:pPr lvl="1" algn="just">
              <a:lnSpc>
                <a:spcPct val="80000"/>
              </a:lnSpc>
            </a:pPr>
            <a:r>
              <a:rPr lang="es-MX" sz="1200" b="1" dirty="0">
                <a:solidFill>
                  <a:srgbClr val="002060"/>
                </a:solidFill>
              </a:rPr>
              <a:t>Publicación de resultados</a:t>
            </a:r>
            <a:r>
              <a:rPr lang="es-MX" sz="1200" dirty="0"/>
              <a:t>.</a:t>
            </a:r>
            <a:endParaRPr lang="es-MX" sz="1100" dirty="0"/>
          </a:p>
          <a:p>
            <a:pPr lvl="1" algn="just">
              <a:lnSpc>
                <a:spcPct val="80000"/>
              </a:lnSpc>
            </a:pPr>
            <a:r>
              <a:rPr lang="es-MX" sz="1200" b="1" dirty="0">
                <a:solidFill>
                  <a:srgbClr val="002060"/>
                </a:solidFill>
              </a:rPr>
              <a:t>Emisión y notificación de actas de fallo</a:t>
            </a:r>
            <a:r>
              <a:rPr lang="es-MX" sz="1200" dirty="0"/>
              <a:t>.</a:t>
            </a:r>
            <a:endParaRPr lang="es-MX" sz="1100" dirty="0"/>
          </a:p>
          <a:p>
            <a:pPr algn="just">
              <a:lnSpc>
                <a:spcPct val="80000"/>
              </a:lnSpc>
            </a:pPr>
            <a:r>
              <a:rPr lang="es-MX" sz="1400" dirty="0"/>
              <a:t>Sobre la transferencia de conocimientos: </a:t>
            </a:r>
            <a:endParaRPr lang="es-MX" sz="1200" dirty="0"/>
          </a:p>
          <a:p>
            <a:pPr lvl="1" algn="just">
              <a:lnSpc>
                <a:spcPct val="80000"/>
              </a:lnSpc>
            </a:pPr>
            <a:r>
              <a:rPr lang="es-MX" sz="1200" dirty="0"/>
              <a:t>Será realizada mediante sesiones en las cuales los participantes podrán </a:t>
            </a:r>
            <a:r>
              <a:rPr lang="es-MX" sz="1200" b="1" dirty="0">
                <a:solidFill>
                  <a:srgbClr val="002060"/>
                </a:solidFill>
              </a:rPr>
              <a:t>jugar concursos de simulación</a:t>
            </a:r>
            <a:r>
              <a:rPr lang="es-MX" sz="1200" dirty="0"/>
              <a:t>.</a:t>
            </a:r>
            <a:endParaRPr lang="es-MX" sz="1100" dirty="0"/>
          </a:p>
          <a:p>
            <a:pPr lvl="1" algn="just">
              <a:lnSpc>
                <a:spcPct val="80000"/>
              </a:lnSpc>
            </a:pPr>
            <a:r>
              <a:rPr lang="es-MX" sz="1200" dirty="0"/>
              <a:t>Asimismo, se encontrarán de manera descargable </a:t>
            </a:r>
            <a:r>
              <a:rPr lang="es-MX" sz="1200" b="1" dirty="0">
                <a:solidFill>
                  <a:srgbClr val="002060"/>
                </a:solidFill>
              </a:rPr>
              <a:t>manuales de capacitación </a:t>
            </a:r>
            <a:r>
              <a:rPr lang="es-MX" sz="1200" dirty="0"/>
              <a:t>sobre el </a:t>
            </a:r>
            <a:r>
              <a:rPr lang="es-MX" sz="1200" b="1" dirty="0">
                <a:solidFill>
                  <a:srgbClr val="002060"/>
                </a:solidFill>
              </a:rPr>
              <a:t>uso de la plataforma </a:t>
            </a:r>
            <a:r>
              <a:rPr lang="es-MX" sz="1200" dirty="0"/>
              <a:t>y </a:t>
            </a:r>
            <a:r>
              <a:rPr lang="es-MX" sz="1200" b="1" dirty="0">
                <a:solidFill>
                  <a:srgbClr val="002060"/>
                </a:solidFill>
              </a:rPr>
              <a:t>soporte técnico </a:t>
            </a:r>
            <a:r>
              <a:rPr lang="es-MX" sz="1200" dirty="0"/>
              <a:t>vía telefónica o electrónica.</a:t>
            </a:r>
            <a:endParaRPr lang="es-MX" sz="1100" dirty="0"/>
          </a:p>
          <a:p>
            <a:r>
              <a:rPr lang="es-MX" sz="1400" dirty="0"/>
              <a:t>Las sesiones de presentación de ofertas </a:t>
            </a:r>
            <a:r>
              <a:rPr lang="es-MX" sz="1400" dirty="0" smtClean="0"/>
              <a:t>contemplan lo siguiente: </a:t>
            </a:r>
            <a:endParaRPr lang="es-MX" sz="1200" dirty="0"/>
          </a:p>
          <a:p>
            <a:pPr lvl="1"/>
            <a:r>
              <a:rPr lang="es-MX" sz="1200" b="1" dirty="0">
                <a:solidFill>
                  <a:srgbClr val="002060"/>
                </a:solidFill>
              </a:rPr>
              <a:t>Todos los Canales de Transmisión serán ofertados </a:t>
            </a:r>
            <a:r>
              <a:rPr lang="es-MX" sz="1200" b="1" dirty="0" smtClean="0">
                <a:solidFill>
                  <a:srgbClr val="002060"/>
                </a:solidFill>
              </a:rPr>
              <a:t>individualmente en forma simultánea.</a:t>
            </a:r>
            <a:endParaRPr lang="es-MX" sz="1100" b="1" dirty="0">
              <a:solidFill>
                <a:srgbClr val="002060"/>
              </a:solidFill>
            </a:endParaRPr>
          </a:p>
          <a:p>
            <a:pPr lvl="1"/>
            <a:r>
              <a:rPr lang="es-MX" sz="1200" dirty="0"/>
              <a:t>Uso de un</a:t>
            </a:r>
            <a:r>
              <a:rPr lang="es-MX" sz="1200" b="1" dirty="0">
                <a:solidFill>
                  <a:srgbClr val="002060"/>
                </a:solidFill>
              </a:rPr>
              <a:t> </a:t>
            </a:r>
            <a:r>
              <a:rPr lang="es-MX" sz="1200" b="1" u="sng" dirty="0">
                <a:solidFill>
                  <a:srgbClr val="002060"/>
                </a:solidFill>
              </a:rPr>
              <a:t>mecanismo de reloj de precio ascendente</a:t>
            </a:r>
            <a:r>
              <a:rPr lang="es-MX" sz="1200" b="1" dirty="0">
                <a:solidFill>
                  <a:srgbClr val="002060"/>
                </a:solidFill>
              </a:rPr>
              <a:t>.</a:t>
            </a:r>
            <a:endParaRPr lang="es-MX" sz="1100" b="1" dirty="0" smtClean="0">
              <a:solidFill>
                <a:srgbClr val="002060"/>
              </a:solidFill>
            </a:endParaRPr>
          </a:p>
          <a:p>
            <a:pPr lvl="1"/>
            <a:r>
              <a:rPr lang="es-MX" sz="1200" dirty="0"/>
              <a:t>En caso de </a:t>
            </a:r>
            <a:r>
              <a:rPr lang="es-MX" sz="1200" b="1" dirty="0">
                <a:solidFill>
                  <a:srgbClr val="002060"/>
                </a:solidFill>
              </a:rPr>
              <a:t>empate </a:t>
            </a:r>
            <a:r>
              <a:rPr lang="es-MX" sz="1200" dirty="0"/>
              <a:t>entre participantes, </a:t>
            </a:r>
            <a:r>
              <a:rPr lang="es-MX" sz="1200" b="1" dirty="0">
                <a:solidFill>
                  <a:srgbClr val="002060"/>
                </a:solidFill>
              </a:rPr>
              <a:t>se abrirá una ronda adicional para que cada uno haga una Oferta libre adicional</a:t>
            </a:r>
            <a:r>
              <a:rPr lang="es-MX" sz="1200" dirty="0"/>
              <a:t> en un periodo máximo de media hora, siempre que sea superior a la de </a:t>
            </a:r>
            <a:r>
              <a:rPr lang="es-MX" sz="1200" dirty="0" smtClean="0"/>
              <a:t>la última </a:t>
            </a:r>
            <a:r>
              <a:rPr lang="es-MX" sz="1200" dirty="0"/>
              <a:t>ronda, declarando ganador al que haga la </a:t>
            </a:r>
            <a:r>
              <a:rPr lang="es-MX" sz="1200" dirty="0" smtClean="0"/>
              <a:t>Oferta mayor.</a:t>
            </a:r>
            <a:endParaRPr lang="es-MX" sz="1100" dirty="0"/>
          </a:p>
          <a:p>
            <a:r>
              <a:rPr lang="es-MX" sz="1400" dirty="0"/>
              <a:t>En caso de ser necesario, por la naturaleza del desarrollo de un concurso, se requerirá la </a:t>
            </a:r>
            <a:r>
              <a:rPr lang="es-MX" sz="1400" b="1" dirty="0">
                <a:solidFill>
                  <a:srgbClr val="002060"/>
                </a:solidFill>
              </a:rPr>
              <a:t>actualización de las garantías de seriedad</a:t>
            </a:r>
            <a:r>
              <a:rPr lang="es-MX" sz="1400" dirty="0"/>
              <a:t>.</a:t>
            </a:r>
            <a:endParaRPr lang="es-MX" sz="1200" dirty="0"/>
          </a:p>
          <a:p>
            <a:r>
              <a:rPr lang="es-MX" sz="1400" dirty="0"/>
              <a:t>La </a:t>
            </a:r>
            <a:r>
              <a:rPr lang="es-MX" sz="1400" b="1" dirty="0">
                <a:solidFill>
                  <a:srgbClr val="002060"/>
                </a:solidFill>
              </a:rPr>
              <a:t>publicación de los resultados</a:t>
            </a:r>
            <a:r>
              <a:rPr lang="es-MX" sz="1400" dirty="0"/>
              <a:t>, así como la </a:t>
            </a:r>
            <a:r>
              <a:rPr lang="es-MX" sz="1400" b="1" dirty="0">
                <a:solidFill>
                  <a:srgbClr val="002060"/>
                </a:solidFill>
              </a:rPr>
              <a:t>notificación del acta de fallo</a:t>
            </a:r>
            <a:r>
              <a:rPr lang="es-MX" sz="1400" dirty="0"/>
              <a:t>, puede realizarse </a:t>
            </a:r>
            <a:r>
              <a:rPr lang="es-MX" sz="1400" b="1" dirty="0">
                <a:solidFill>
                  <a:srgbClr val="002060"/>
                </a:solidFill>
              </a:rPr>
              <a:t>vía electrónica y se publicará en la página de Internet del Instituto</a:t>
            </a:r>
            <a:r>
              <a:rPr lang="es-MX" sz="1400" dirty="0"/>
              <a:t>.</a:t>
            </a:r>
            <a:endParaRPr lang="es-MX" sz="1200"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9</a:t>
            </a:fld>
            <a:endParaRPr lang="es-MX" dirty="0">
              <a:solidFill>
                <a:prstClr val="black">
                  <a:tint val="75000"/>
                </a:prstClr>
              </a:solidFill>
            </a:endParaRPr>
          </a:p>
        </p:txBody>
      </p:sp>
      <p:sp>
        <p:nvSpPr>
          <p:cNvPr id="6" name="Cheurón 5"/>
          <p:cNvSpPr/>
          <p:nvPr/>
        </p:nvSpPr>
        <p:spPr>
          <a:xfrm>
            <a:off x="3338807" y="1329383"/>
            <a:ext cx="2267983" cy="1055953"/>
          </a:xfrm>
          <a:prstGeom prst="chevron">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Sub-etapa 3:</a:t>
            </a:r>
          </a:p>
          <a:p>
            <a:pPr algn="ctr"/>
            <a:endParaRPr lang="es-MX" sz="800" dirty="0" smtClean="0">
              <a:solidFill>
                <a:schemeClr val="tx1"/>
              </a:solidFill>
            </a:endParaRPr>
          </a:p>
          <a:p>
            <a:pPr algn="ctr"/>
            <a:r>
              <a:rPr lang="es-MX" sz="800" dirty="0" smtClean="0">
                <a:solidFill>
                  <a:schemeClr val="tx1"/>
                </a:solidFill>
              </a:rPr>
              <a:t>En su caso, actualización de Garantías de Seriedad.</a:t>
            </a:r>
            <a:endParaRPr lang="es-MX" sz="800" dirty="0">
              <a:solidFill>
                <a:schemeClr val="tx1"/>
              </a:solidFill>
            </a:endParaRPr>
          </a:p>
        </p:txBody>
      </p:sp>
      <p:sp>
        <p:nvSpPr>
          <p:cNvPr id="7" name="Pentágono 6"/>
          <p:cNvSpPr/>
          <p:nvPr/>
        </p:nvSpPr>
        <p:spPr>
          <a:xfrm>
            <a:off x="532953" y="1330611"/>
            <a:ext cx="1665961" cy="1055953"/>
          </a:xfrm>
          <a:prstGeom prst="homePlat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Sub-etapa 1:</a:t>
            </a:r>
          </a:p>
          <a:p>
            <a:pPr algn="ctr"/>
            <a:endParaRPr lang="es-MX" sz="800" dirty="0">
              <a:solidFill>
                <a:schemeClr val="tx1"/>
              </a:solidFill>
            </a:endParaRPr>
          </a:p>
          <a:p>
            <a:pPr algn="ctr"/>
            <a:r>
              <a:rPr lang="es-MX" sz="800" dirty="0">
                <a:solidFill>
                  <a:schemeClr val="tx1"/>
                </a:solidFill>
              </a:rPr>
              <a:t>T</a:t>
            </a:r>
            <a:r>
              <a:rPr lang="es-MX" sz="800" dirty="0" smtClean="0">
                <a:solidFill>
                  <a:schemeClr val="tx1"/>
                </a:solidFill>
              </a:rPr>
              <a:t>ransferencia de conocimientos.</a:t>
            </a:r>
            <a:endParaRPr lang="es-MX" sz="800" dirty="0">
              <a:solidFill>
                <a:schemeClr val="tx1"/>
              </a:solidFill>
            </a:endParaRPr>
          </a:p>
        </p:txBody>
      </p:sp>
      <p:sp>
        <p:nvSpPr>
          <p:cNvPr id="8" name="Cheurón 7"/>
          <p:cNvSpPr/>
          <p:nvPr/>
        </p:nvSpPr>
        <p:spPr>
          <a:xfrm>
            <a:off x="5109029" y="1330611"/>
            <a:ext cx="1952692" cy="1061982"/>
          </a:xfrm>
          <a:prstGeom prst="chevron">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Sub-etapa 4:</a:t>
            </a:r>
          </a:p>
          <a:p>
            <a:pPr algn="ctr"/>
            <a:endParaRPr lang="es-MX" sz="800" dirty="0" smtClean="0">
              <a:solidFill>
                <a:schemeClr val="tx1"/>
              </a:solidFill>
            </a:endParaRPr>
          </a:p>
          <a:p>
            <a:pPr algn="ctr"/>
            <a:r>
              <a:rPr lang="es-MX" sz="800" dirty="0" smtClean="0">
                <a:solidFill>
                  <a:schemeClr val="tx1"/>
                </a:solidFill>
              </a:rPr>
              <a:t>Publicación de Resultados.</a:t>
            </a:r>
          </a:p>
        </p:txBody>
      </p:sp>
      <p:sp>
        <p:nvSpPr>
          <p:cNvPr id="9" name="Cheurón 8"/>
          <p:cNvSpPr/>
          <p:nvPr/>
        </p:nvSpPr>
        <p:spPr>
          <a:xfrm>
            <a:off x="6553200" y="1330611"/>
            <a:ext cx="1959428" cy="1061982"/>
          </a:xfrm>
          <a:prstGeom prst="chevron">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Sub-etapa 5:</a:t>
            </a:r>
          </a:p>
          <a:p>
            <a:pPr algn="ctr"/>
            <a:endParaRPr lang="es-MX" sz="800" dirty="0" smtClean="0">
              <a:solidFill>
                <a:schemeClr val="tx1"/>
              </a:solidFill>
            </a:endParaRPr>
          </a:p>
          <a:p>
            <a:pPr algn="ctr"/>
            <a:r>
              <a:rPr lang="es-MX" sz="800" dirty="0" smtClean="0">
                <a:solidFill>
                  <a:schemeClr val="tx1"/>
                </a:solidFill>
              </a:rPr>
              <a:t>Emisión </a:t>
            </a:r>
            <a:r>
              <a:rPr lang="es-MX" sz="800" smtClean="0">
                <a:solidFill>
                  <a:schemeClr val="tx1"/>
                </a:solidFill>
              </a:rPr>
              <a:t>de Acta de Fallo</a:t>
            </a:r>
            <a:r>
              <a:rPr lang="es-MX" sz="800" dirty="0" smtClean="0">
                <a:solidFill>
                  <a:schemeClr val="tx1"/>
                </a:solidFill>
              </a:rPr>
              <a:t>.</a:t>
            </a:r>
            <a:endParaRPr lang="es-MX" sz="800" dirty="0">
              <a:solidFill>
                <a:schemeClr val="tx1"/>
              </a:solidFill>
            </a:endParaRPr>
          </a:p>
        </p:txBody>
      </p:sp>
      <p:sp>
        <p:nvSpPr>
          <p:cNvPr id="11" name="Cheurón 10"/>
          <p:cNvSpPr/>
          <p:nvPr/>
        </p:nvSpPr>
        <p:spPr>
          <a:xfrm>
            <a:off x="1698171" y="1330610"/>
            <a:ext cx="2145134" cy="1055953"/>
          </a:xfrm>
          <a:prstGeom prst="chevron">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Sub-etapa 2:</a:t>
            </a:r>
          </a:p>
          <a:p>
            <a:pPr algn="ctr"/>
            <a:endParaRPr lang="es-MX" sz="800" dirty="0">
              <a:solidFill>
                <a:schemeClr val="tx1"/>
              </a:solidFill>
            </a:endParaRPr>
          </a:p>
          <a:p>
            <a:pPr algn="ctr"/>
            <a:r>
              <a:rPr lang="es-MX" sz="800" dirty="0" smtClean="0">
                <a:solidFill>
                  <a:schemeClr val="tx1"/>
                </a:solidFill>
              </a:rPr>
              <a:t>Inicio de procedimientos de presentación de Ofertas.</a:t>
            </a:r>
            <a:endParaRPr lang="es-MX" sz="800" dirty="0">
              <a:solidFill>
                <a:schemeClr val="tx1"/>
              </a:solidFill>
            </a:endParaRPr>
          </a:p>
        </p:txBody>
      </p:sp>
    </p:spTree>
    <p:extLst>
      <p:ext uri="{BB962C8B-B14F-4D97-AF65-F5344CB8AC3E}">
        <p14:creationId xmlns:p14="http://schemas.microsoft.com/office/powerpoint/2010/main" val="839925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19D3A0EBD84B4846B5A92EC311AE7BE6" ma:contentTypeVersion="0" ma:contentTypeDescription="Crear nuevo documento." ma:contentTypeScope="" ma:versionID="20350464a2aa0b7b619cde10b82fbada">
  <xsd:schema xmlns:xsd="http://www.w3.org/2001/XMLSchema" xmlns:xs="http://www.w3.org/2001/XMLSchema" xmlns:p="http://schemas.microsoft.com/office/2006/metadata/properties" targetNamespace="http://schemas.microsoft.com/office/2006/metadata/properties" ma:root="true" ma:fieldsID="e9e1db60988e2dac20ac50170a786a2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Asunto_"/>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2AEBCF-0A74-466C-ADAB-EC8AEED9DFBF}">
  <ds:schemaRefs>
    <ds:schemaRef ds:uri="http://schemas.microsoft.com/sharepoint/v3/contenttype/forms"/>
  </ds:schemaRefs>
</ds:datastoreItem>
</file>

<file path=customXml/itemProps2.xml><?xml version="1.0" encoding="utf-8"?>
<ds:datastoreItem xmlns:ds="http://schemas.openxmlformats.org/officeDocument/2006/customXml" ds:itemID="{F2C0BB18-34A0-4EA4-8674-92176A3D4FEA}">
  <ds:schemaRef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purl.org/dc/terms/"/>
    <ds:schemaRef ds:uri="http://schemas.microsoft.com/office/2006/documentManagement/types"/>
    <ds:schemaRef ds:uri="http://www.w3.org/XML/1998/namespace"/>
    <ds:schemaRef ds:uri="http://purl.org/dc/elements/1.1/"/>
  </ds:schemaRefs>
</ds:datastoreItem>
</file>

<file path=customXml/itemProps3.xml><?xml version="1.0" encoding="utf-8"?>
<ds:datastoreItem xmlns:ds="http://schemas.openxmlformats.org/officeDocument/2006/customXml" ds:itemID="{0FCD858C-AC61-4536-AE86-AEB190AB08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25600</TotalTime>
  <Words>3981</Words>
  <Application>Microsoft Office PowerPoint</Application>
  <PresentationFormat>Presentación en pantalla (4:3)</PresentationFormat>
  <Paragraphs>518</Paragraphs>
  <Slides>21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Calibri</vt:lpstr>
      <vt:lpstr>Cambria Math</vt:lpstr>
      <vt:lpstr>Times New Roman</vt:lpstr>
      <vt:lpstr>Wingdings</vt:lpstr>
      <vt:lpstr>1_Tema de Office</vt:lpstr>
      <vt:lpstr>Esquema de la Licitación No. IFT-6  Licitación Pública para concesionar el uso, aprovechamiento y explotación comercial de 148 Canales de Transmisión en el segmento de 174 a 216 MHz de la banda VHF y 470 a 608 MHz de la banda UHF, para la prestación del Servicio Público de Televisión Digital Terrestre. </vt:lpstr>
      <vt:lpstr>Contenido</vt:lpstr>
      <vt:lpstr>1. Objeto de la Licitación</vt:lpstr>
      <vt:lpstr>1. Objeto de la Licitación</vt:lpstr>
      <vt:lpstr>2. Objetivos Fundamentales en la Licitación </vt:lpstr>
      <vt:lpstr>3. Etapas de la Licitación</vt:lpstr>
      <vt:lpstr>3. Etapas de la Licitación Etapa 1: Publicación de Convocatoria y Bases de Licitación; Registro de Interesados.</vt:lpstr>
      <vt:lpstr>3. Etapas de la Licitación Etapa 2: Evaluación, dictaminación y emisión de constancias de participación.</vt:lpstr>
      <vt:lpstr>3. Etapas de la Licitación Etapa 3: Presentación de Oferta</vt:lpstr>
      <vt:lpstr>3. Etapas de la Licitación Etapa 4: Pago de contraprestaciones y otorgamiento de títulos de concesión</vt:lpstr>
      <vt:lpstr>4. Cronograma Licitación IFT-6</vt:lpstr>
      <vt:lpstr>5. Constancias de Participación</vt:lpstr>
      <vt:lpstr>6. Proceso de Presentación de Ofertas. Mecanismo de Reloj de Precio Ascendente, canales individuales.</vt:lpstr>
      <vt:lpstr>7. Lotes Múltiples</vt:lpstr>
      <vt:lpstr>8. Valores Mínimos de Referencia e Incrementos</vt:lpstr>
      <vt:lpstr>9. Aspectos en materia de Competencia Componente No Económico</vt:lpstr>
      <vt:lpstr>10. Fórmula del Componente Económico</vt:lpstr>
      <vt:lpstr>11. Garantía de Seriedad</vt:lpstr>
      <vt:lpstr>12. Ejemplos</vt:lpstr>
      <vt:lpstr>12. Ejemplos</vt:lpstr>
      <vt:lpstr>12. Ejemplos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Ines Martinez Bustamante</dc:creator>
  <cp:lastModifiedBy>Vanessa Tapia Navarrete</cp:lastModifiedBy>
  <cp:revision>751</cp:revision>
  <cp:lastPrinted>2015-10-08T16:18:10Z</cp:lastPrinted>
  <dcterms:created xsi:type="dcterms:W3CDTF">2015-04-17T00:27:27Z</dcterms:created>
  <dcterms:modified xsi:type="dcterms:W3CDTF">2016-06-02T01:19:18Z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0x01010019D3A0EBD84B4846B5A92EC311AE7BE6</vt:lpwstr>
  </property>
</Properties>
</file>