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7" r:id="rId2"/>
    <p:sldId id="259" r:id="rId3"/>
    <p:sldId id="288" r:id="rId4"/>
    <p:sldId id="302" r:id="rId5"/>
    <p:sldId id="294" r:id="rId6"/>
    <p:sldId id="303" r:id="rId7"/>
    <p:sldId id="304" r:id="rId8"/>
    <p:sldId id="290" r:id="rId9"/>
    <p:sldId id="295" r:id="rId10"/>
    <p:sldId id="309" r:id="rId11"/>
    <p:sldId id="310" r:id="rId12"/>
    <p:sldId id="307" r:id="rId13"/>
    <p:sldId id="299" r:id="rId14"/>
    <p:sldId id="300" r:id="rId15"/>
    <p:sldId id="291" r:id="rId16"/>
    <p:sldId id="292" r:id="rId17"/>
    <p:sldId id="293"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9" r:id="rId33"/>
    <p:sldId id="326" r:id="rId34"/>
    <p:sldId id="327" r:id="rId35"/>
    <p:sldId id="328" r:id="rId36"/>
  </p:sldIdLst>
  <p:sldSz cx="9144000" cy="6858000" type="screen4x3"/>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874898A2-D996-4FEA-BE0B-8466BE9D8DB4}">
          <p14:sldIdLst>
            <p14:sldId id="257"/>
            <p14:sldId id="259"/>
            <p14:sldId id="288"/>
            <p14:sldId id="302"/>
            <p14:sldId id="294"/>
            <p14:sldId id="303"/>
            <p14:sldId id="304"/>
            <p14:sldId id="290"/>
            <p14:sldId id="295"/>
            <p14:sldId id="309"/>
            <p14:sldId id="310"/>
            <p14:sldId id="307"/>
            <p14:sldId id="299"/>
            <p14:sldId id="300"/>
            <p14:sldId id="291"/>
            <p14:sldId id="292"/>
            <p14:sldId id="293"/>
            <p14:sldId id="312"/>
            <p14:sldId id="313"/>
            <p14:sldId id="314"/>
            <p14:sldId id="315"/>
            <p14:sldId id="316"/>
            <p14:sldId id="317"/>
            <p14:sldId id="318"/>
            <p14:sldId id="319"/>
            <p14:sldId id="320"/>
            <p14:sldId id="321"/>
            <p14:sldId id="322"/>
            <p14:sldId id="323"/>
            <p14:sldId id="324"/>
            <p14:sldId id="325"/>
            <p14:sldId id="329"/>
            <p14:sldId id="326"/>
            <p14:sldId id="327"/>
            <p14:sldId id="3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6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34" autoAdjust="0"/>
    <p:restoredTop sz="94688" autoAdjust="0"/>
  </p:normalViewPr>
  <p:slideViewPr>
    <p:cSldViewPr snapToGrid="0" snapToObjects="1">
      <p:cViewPr varScale="1">
        <p:scale>
          <a:sx n="116" d="100"/>
          <a:sy n="116" d="100"/>
        </p:scale>
        <p:origin x="2022" y="108"/>
      </p:cViewPr>
      <p:guideLst>
        <p:guide orient="horz" pos="2160"/>
        <p:guide pos="2880"/>
        <p:guide orient="horz" pos="6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2D050"/>
            </a:solidFill>
            <a:ln>
              <a:solidFill>
                <a:srgbClr val="92D050"/>
              </a:solidFill>
            </a:ln>
            <a:effectLst/>
          </c:spPr>
          <c:invertIfNegative val="0"/>
          <c:cat>
            <c:numRef>
              <c:f>Hoja1!$D$9:$D$13</c:f>
              <c:numCache>
                <c:formatCode>General</c:formatCode>
                <c:ptCount val="5"/>
                <c:pt idx="0">
                  <c:v>1.4</c:v>
                </c:pt>
                <c:pt idx="1">
                  <c:v>3</c:v>
                </c:pt>
                <c:pt idx="2">
                  <c:v>5</c:v>
                </c:pt>
                <c:pt idx="3">
                  <c:v>10</c:v>
                </c:pt>
                <c:pt idx="4">
                  <c:v>20</c:v>
                </c:pt>
              </c:numCache>
            </c:numRef>
          </c:cat>
          <c:val>
            <c:numRef>
              <c:f>Hoja1!$E$9:$E$13</c:f>
              <c:numCache>
                <c:formatCode>General</c:formatCode>
                <c:ptCount val="5"/>
                <c:pt idx="0">
                  <c:v>30</c:v>
                </c:pt>
                <c:pt idx="1">
                  <c:v>10</c:v>
                </c:pt>
                <c:pt idx="2">
                  <c:v>5</c:v>
                </c:pt>
                <c:pt idx="3">
                  <c:v>3</c:v>
                </c:pt>
                <c:pt idx="4">
                  <c:v>0</c:v>
                </c:pt>
              </c:numCache>
            </c:numRef>
          </c:val>
        </c:ser>
        <c:dLbls>
          <c:showLegendKey val="0"/>
          <c:showVal val="0"/>
          <c:showCatName val="0"/>
          <c:showSerName val="0"/>
          <c:showPercent val="0"/>
          <c:showBubbleSize val="0"/>
        </c:dLbls>
        <c:gapWidth val="219"/>
        <c:overlap val="-27"/>
        <c:axId val="-36801216"/>
        <c:axId val="-36812096"/>
      </c:barChart>
      <c:catAx>
        <c:axId val="-368012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dirty="0" smtClean="0"/>
                  <a:t>Ancho de banda en MHz</a:t>
                </a:r>
                <a:endParaRPr lang="es-MX"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MX"/>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36812096"/>
        <c:crosses val="autoZero"/>
        <c:auto val="1"/>
        <c:lblAlgn val="ctr"/>
        <c:lblOffset val="100"/>
        <c:noMultiLvlLbl val="0"/>
      </c:catAx>
      <c:valAx>
        <c:axId val="-36812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dirty="0"/>
                  <a:t>% de </a:t>
                </a:r>
                <a:r>
                  <a:rPr lang="es-MX" dirty="0" smtClean="0"/>
                  <a:t>pérdida de Eficiencia  </a:t>
                </a:r>
                <a:r>
                  <a:rPr lang="es-MX" dirty="0"/>
                  <a:t>relativa a 20 MHz</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MX"/>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36801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2771"/>
          </a:xfrm>
          <a:prstGeom prst="rect">
            <a:avLst/>
          </a:prstGeom>
        </p:spPr>
        <p:txBody>
          <a:bodyPr vert="horz" lIns="92757" tIns="46378" rIns="92757" bIns="46378" rtlCol="0"/>
          <a:lstStyle>
            <a:lvl1pPr algn="l">
              <a:defRPr sz="1200"/>
            </a:lvl1pPr>
          </a:lstStyle>
          <a:p>
            <a:endParaRPr lang="es-MX"/>
          </a:p>
        </p:txBody>
      </p:sp>
      <p:sp>
        <p:nvSpPr>
          <p:cNvPr id="3" name="Marcador de fecha 2"/>
          <p:cNvSpPr>
            <a:spLocks noGrp="1"/>
          </p:cNvSpPr>
          <p:nvPr>
            <p:ph type="dt" idx="1"/>
          </p:nvPr>
        </p:nvSpPr>
        <p:spPr>
          <a:xfrm>
            <a:off x="3970938" y="0"/>
            <a:ext cx="3037840" cy="462771"/>
          </a:xfrm>
          <a:prstGeom prst="rect">
            <a:avLst/>
          </a:prstGeom>
        </p:spPr>
        <p:txBody>
          <a:bodyPr vert="horz" lIns="92757" tIns="46378" rIns="92757" bIns="46378" rtlCol="0"/>
          <a:lstStyle>
            <a:lvl1pPr algn="r">
              <a:defRPr sz="1200"/>
            </a:lvl1pPr>
          </a:lstStyle>
          <a:p>
            <a:fld id="{F1E62B8E-6DA1-4A12-B90C-C184E36A844D}" type="datetimeFigureOut">
              <a:rPr lang="es-MX" smtClean="0"/>
              <a:t>12/10/2015</a:t>
            </a:fld>
            <a:endParaRPr lang="es-MX"/>
          </a:p>
        </p:txBody>
      </p:sp>
      <p:sp>
        <p:nvSpPr>
          <p:cNvPr id="4" name="Marcador de imagen de diapositiva 3"/>
          <p:cNvSpPr>
            <a:spLocks noGrp="1" noRot="1" noChangeAspect="1"/>
          </p:cNvSpPr>
          <p:nvPr>
            <p:ph type="sldImg" idx="2"/>
          </p:nvPr>
        </p:nvSpPr>
        <p:spPr>
          <a:xfrm>
            <a:off x="1430338" y="1152525"/>
            <a:ext cx="4149725" cy="3113088"/>
          </a:xfrm>
          <a:prstGeom prst="rect">
            <a:avLst/>
          </a:prstGeom>
          <a:noFill/>
          <a:ln w="12700">
            <a:solidFill>
              <a:prstClr val="black"/>
            </a:solidFill>
          </a:ln>
        </p:spPr>
        <p:txBody>
          <a:bodyPr vert="horz" lIns="92757" tIns="46378" rIns="92757" bIns="46378" rtlCol="0" anchor="ctr"/>
          <a:lstStyle/>
          <a:p>
            <a:endParaRPr lang="es-MX"/>
          </a:p>
        </p:txBody>
      </p:sp>
      <p:sp>
        <p:nvSpPr>
          <p:cNvPr id="5" name="Marcador de notas 4"/>
          <p:cNvSpPr>
            <a:spLocks noGrp="1"/>
          </p:cNvSpPr>
          <p:nvPr>
            <p:ph type="body" sz="quarter" idx="3"/>
          </p:nvPr>
        </p:nvSpPr>
        <p:spPr>
          <a:xfrm>
            <a:off x="701040" y="4438749"/>
            <a:ext cx="5608320" cy="3631704"/>
          </a:xfrm>
          <a:prstGeom prst="rect">
            <a:avLst/>
          </a:prstGeom>
        </p:spPr>
        <p:txBody>
          <a:bodyPr vert="horz" lIns="92757" tIns="46378" rIns="92757" bIns="4637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760606"/>
            <a:ext cx="3037840" cy="462770"/>
          </a:xfrm>
          <a:prstGeom prst="rect">
            <a:avLst/>
          </a:prstGeom>
        </p:spPr>
        <p:txBody>
          <a:bodyPr vert="horz" lIns="92757" tIns="46378" rIns="92757" bIns="46378"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938" y="8760606"/>
            <a:ext cx="3037840" cy="462770"/>
          </a:xfrm>
          <a:prstGeom prst="rect">
            <a:avLst/>
          </a:prstGeom>
        </p:spPr>
        <p:txBody>
          <a:bodyPr vert="horz" lIns="92757" tIns="46378" rIns="92757" bIns="46378" rtlCol="0" anchor="b"/>
          <a:lstStyle>
            <a:lvl1pPr algn="r">
              <a:defRPr sz="1200"/>
            </a:lvl1pPr>
          </a:lstStyle>
          <a:p>
            <a:fld id="{EB0B87B8-DF0B-41B4-8BC8-60E9138D05FA}" type="slidenum">
              <a:rPr lang="es-MX" smtClean="0"/>
              <a:t>‹Nº›</a:t>
            </a:fld>
            <a:endParaRPr lang="es-MX"/>
          </a:p>
        </p:txBody>
      </p:sp>
    </p:spTree>
    <p:extLst>
      <p:ext uri="{BB962C8B-B14F-4D97-AF65-F5344CB8AC3E}">
        <p14:creationId xmlns:p14="http://schemas.microsoft.com/office/powerpoint/2010/main" val="193199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a:t>
            </a:fld>
            <a:endParaRPr lang="es-MX"/>
          </a:p>
        </p:txBody>
      </p:sp>
    </p:spTree>
    <p:extLst>
      <p:ext uri="{BB962C8B-B14F-4D97-AF65-F5344CB8AC3E}">
        <p14:creationId xmlns:p14="http://schemas.microsoft.com/office/powerpoint/2010/main" val="56649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11</a:t>
            </a:fld>
            <a:endParaRPr lang="es-MX"/>
          </a:p>
        </p:txBody>
      </p:sp>
    </p:spTree>
    <p:extLst>
      <p:ext uri="{BB962C8B-B14F-4D97-AF65-F5344CB8AC3E}">
        <p14:creationId xmlns:p14="http://schemas.microsoft.com/office/powerpoint/2010/main" val="476254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12</a:t>
            </a:fld>
            <a:endParaRPr lang="es-MX"/>
          </a:p>
        </p:txBody>
      </p:sp>
    </p:spTree>
    <p:extLst>
      <p:ext uri="{BB962C8B-B14F-4D97-AF65-F5344CB8AC3E}">
        <p14:creationId xmlns:p14="http://schemas.microsoft.com/office/powerpoint/2010/main" val="804942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solidFill>
                  <a:prstClr val="black"/>
                </a:solidFill>
              </a:rPr>
              <a:pPr/>
              <a:t>13</a:t>
            </a:fld>
            <a:endParaRPr lang="es-MX">
              <a:solidFill>
                <a:prstClr val="black"/>
              </a:solidFill>
            </a:endParaRPr>
          </a:p>
        </p:txBody>
      </p:sp>
    </p:spTree>
    <p:extLst>
      <p:ext uri="{BB962C8B-B14F-4D97-AF65-F5344CB8AC3E}">
        <p14:creationId xmlns:p14="http://schemas.microsoft.com/office/powerpoint/2010/main" val="1458637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solidFill>
                  <a:prstClr val="black"/>
                </a:solidFill>
              </a:rPr>
              <a:pPr/>
              <a:t>14</a:t>
            </a:fld>
            <a:endParaRPr lang="es-MX">
              <a:solidFill>
                <a:prstClr val="black"/>
              </a:solidFill>
            </a:endParaRPr>
          </a:p>
        </p:txBody>
      </p:sp>
    </p:spTree>
    <p:extLst>
      <p:ext uri="{BB962C8B-B14F-4D97-AF65-F5344CB8AC3E}">
        <p14:creationId xmlns:p14="http://schemas.microsoft.com/office/powerpoint/2010/main" val="884956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15</a:t>
            </a:fld>
            <a:endParaRPr lang="es-MX"/>
          </a:p>
        </p:txBody>
      </p:sp>
    </p:spTree>
    <p:extLst>
      <p:ext uri="{BB962C8B-B14F-4D97-AF65-F5344CB8AC3E}">
        <p14:creationId xmlns:p14="http://schemas.microsoft.com/office/powerpoint/2010/main" val="1482361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16</a:t>
            </a:fld>
            <a:endParaRPr lang="es-MX"/>
          </a:p>
        </p:txBody>
      </p:sp>
    </p:spTree>
    <p:extLst>
      <p:ext uri="{BB962C8B-B14F-4D97-AF65-F5344CB8AC3E}">
        <p14:creationId xmlns:p14="http://schemas.microsoft.com/office/powerpoint/2010/main" val="721689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17</a:t>
            </a:fld>
            <a:endParaRPr lang="es-MX"/>
          </a:p>
        </p:txBody>
      </p:sp>
    </p:spTree>
    <p:extLst>
      <p:ext uri="{BB962C8B-B14F-4D97-AF65-F5344CB8AC3E}">
        <p14:creationId xmlns:p14="http://schemas.microsoft.com/office/powerpoint/2010/main" val="1066339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18</a:t>
            </a:fld>
            <a:endParaRPr lang="es-MX"/>
          </a:p>
        </p:txBody>
      </p:sp>
    </p:spTree>
    <p:extLst>
      <p:ext uri="{BB962C8B-B14F-4D97-AF65-F5344CB8AC3E}">
        <p14:creationId xmlns:p14="http://schemas.microsoft.com/office/powerpoint/2010/main" val="3974131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19</a:t>
            </a:fld>
            <a:endParaRPr lang="es-MX"/>
          </a:p>
        </p:txBody>
      </p:sp>
    </p:spTree>
    <p:extLst>
      <p:ext uri="{BB962C8B-B14F-4D97-AF65-F5344CB8AC3E}">
        <p14:creationId xmlns:p14="http://schemas.microsoft.com/office/powerpoint/2010/main" val="1429821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20</a:t>
            </a:fld>
            <a:endParaRPr lang="es-MX"/>
          </a:p>
        </p:txBody>
      </p:sp>
    </p:spTree>
    <p:extLst>
      <p:ext uri="{BB962C8B-B14F-4D97-AF65-F5344CB8AC3E}">
        <p14:creationId xmlns:p14="http://schemas.microsoft.com/office/powerpoint/2010/main" val="1799332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a:t>
            </a:fld>
            <a:endParaRPr lang="es-MX"/>
          </a:p>
        </p:txBody>
      </p:sp>
    </p:spTree>
    <p:extLst>
      <p:ext uri="{BB962C8B-B14F-4D97-AF65-F5344CB8AC3E}">
        <p14:creationId xmlns:p14="http://schemas.microsoft.com/office/powerpoint/2010/main" val="333690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21</a:t>
            </a:fld>
            <a:endParaRPr lang="es-MX"/>
          </a:p>
        </p:txBody>
      </p:sp>
    </p:spTree>
    <p:extLst>
      <p:ext uri="{BB962C8B-B14F-4D97-AF65-F5344CB8AC3E}">
        <p14:creationId xmlns:p14="http://schemas.microsoft.com/office/powerpoint/2010/main" val="100029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22</a:t>
            </a:fld>
            <a:endParaRPr lang="es-MX"/>
          </a:p>
        </p:txBody>
      </p:sp>
    </p:spTree>
    <p:extLst>
      <p:ext uri="{BB962C8B-B14F-4D97-AF65-F5344CB8AC3E}">
        <p14:creationId xmlns:p14="http://schemas.microsoft.com/office/powerpoint/2010/main" val="3215927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23</a:t>
            </a:fld>
            <a:endParaRPr lang="es-MX"/>
          </a:p>
        </p:txBody>
      </p:sp>
    </p:spTree>
    <p:extLst>
      <p:ext uri="{BB962C8B-B14F-4D97-AF65-F5344CB8AC3E}">
        <p14:creationId xmlns:p14="http://schemas.microsoft.com/office/powerpoint/2010/main" val="1822667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24</a:t>
            </a:fld>
            <a:endParaRPr lang="es-MX"/>
          </a:p>
        </p:txBody>
      </p:sp>
    </p:spTree>
    <p:extLst>
      <p:ext uri="{BB962C8B-B14F-4D97-AF65-F5344CB8AC3E}">
        <p14:creationId xmlns:p14="http://schemas.microsoft.com/office/powerpoint/2010/main" val="999320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25</a:t>
            </a:fld>
            <a:endParaRPr lang="es-MX"/>
          </a:p>
        </p:txBody>
      </p:sp>
    </p:spTree>
    <p:extLst>
      <p:ext uri="{BB962C8B-B14F-4D97-AF65-F5344CB8AC3E}">
        <p14:creationId xmlns:p14="http://schemas.microsoft.com/office/powerpoint/2010/main" val="1841909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26</a:t>
            </a:fld>
            <a:endParaRPr lang="es-MX"/>
          </a:p>
        </p:txBody>
      </p:sp>
    </p:spTree>
    <p:extLst>
      <p:ext uri="{BB962C8B-B14F-4D97-AF65-F5344CB8AC3E}">
        <p14:creationId xmlns:p14="http://schemas.microsoft.com/office/powerpoint/2010/main" val="14063702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27</a:t>
            </a:fld>
            <a:endParaRPr lang="es-MX"/>
          </a:p>
        </p:txBody>
      </p:sp>
    </p:spTree>
    <p:extLst>
      <p:ext uri="{BB962C8B-B14F-4D97-AF65-F5344CB8AC3E}">
        <p14:creationId xmlns:p14="http://schemas.microsoft.com/office/powerpoint/2010/main" val="4127684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28</a:t>
            </a:fld>
            <a:endParaRPr lang="es-MX"/>
          </a:p>
        </p:txBody>
      </p:sp>
    </p:spTree>
    <p:extLst>
      <p:ext uri="{BB962C8B-B14F-4D97-AF65-F5344CB8AC3E}">
        <p14:creationId xmlns:p14="http://schemas.microsoft.com/office/powerpoint/2010/main" val="5745272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29</a:t>
            </a:fld>
            <a:endParaRPr lang="es-MX"/>
          </a:p>
        </p:txBody>
      </p:sp>
    </p:spTree>
    <p:extLst>
      <p:ext uri="{BB962C8B-B14F-4D97-AF65-F5344CB8AC3E}">
        <p14:creationId xmlns:p14="http://schemas.microsoft.com/office/powerpoint/2010/main" val="11538865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30</a:t>
            </a:fld>
            <a:endParaRPr lang="es-MX"/>
          </a:p>
        </p:txBody>
      </p:sp>
    </p:spTree>
    <p:extLst>
      <p:ext uri="{BB962C8B-B14F-4D97-AF65-F5344CB8AC3E}">
        <p14:creationId xmlns:p14="http://schemas.microsoft.com/office/powerpoint/2010/main" val="1630407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5571428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31</a:t>
            </a:fld>
            <a:endParaRPr lang="es-MX"/>
          </a:p>
        </p:txBody>
      </p:sp>
    </p:spTree>
    <p:extLst>
      <p:ext uri="{BB962C8B-B14F-4D97-AF65-F5344CB8AC3E}">
        <p14:creationId xmlns:p14="http://schemas.microsoft.com/office/powerpoint/2010/main" val="17241010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32</a:t>
            </a:fld>
            <a:endParaRPr lang="es-MX"/>
          </a:p>
        </p:txBody>
      </p:sp>
    </p:spTree>
    <p:extLst>
      <p:ext uri="{BB962C8B-B14F-4D97-AF65-F5344CB8AC3E}">
        <p14:creationId xmlns:p14="http://schemas.microsoft.com/office/powerpoint/2010/main" val="35266709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33</a:t>
            </a:fld>
            <a:endParaRPr lang="es-MX"/>
          </a:p>
        </p:txBody>
      </p:sp>
    </p:spTree>
    <p:extLst>
      <p:ext uri="{BB962C8B-B14F-4D97-AF65-F5344CB8AC3E}">
        <p14:creationId xmlns:p14="http://schemas.microsoft.com/office/powerpoint/2010/main" val="2902255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34</a:t>
            </a:fld>
            <a:endParaRPr lang="es-MX"/>
          </a:p>
        </p:txBody>
      </p:sp>
    </p:spTree>
    <p:extLst>
      <p:ext uri="{BB962C8B-B14F-4D97-AF65-F5344CB8AC3E}">
        <p14:creationId xmlns:p14="http://schemas.microsoft.com/office/powerpoint/2010/main" val="179233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35</a:t>
            </a:fld>
            <a:endParaRPr lang="es-MX"/>
          </a:p>
        </p:txBody>
      </p:sp>
    </p:spTree>
    <p:extLst>
      <p:ext uri="{BB962C8B-B14F-4D97-AF65-F5344CB8AC3E}">
        <p14:creationId xmlns:p14="http://schemas.microsoft.com/office/powerpoint/2010/main" val="3805174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5</a:t>
            </a:fld>
            <a:endParaRPr lang="es-MX"/>
          </a:p>
        </p:txBody>
      </p:sp>
    </p:spTree>
    <p:extLst>
      <p:ext uri="{BB962C8B-B14F-4D97-AF65-F5344CB8AC3E}">
        <p14:creationId xmlns:p14="http://schemas.microsoft.com/office/powerpoint/2010/main" val="15890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6</a:t>
            </a:fld>
            <a:endParaRPr lang="es-MX"/>
          </a:p>
        </p:txBody>
      </p:sp>
    </p:spTree>
    <p:extLst>
      <p:ext uri="{BB962C8B-B14F-4D97-AF65-F5344CB8AC3E}">
        <p14:creationId xmlns:p14="http://schemas.microsoft.com/office/powerpoint/2010/main" val="746487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7</a:t>
            </a:fld>
            <a:endParaRPr lang="es-MX"/>
          </a:p>
        </p:txBody>
      </p:sp>
    </p:spTree>
    <p:extLst>
      <p:ext uri="{BB962C8B-B14F-4D97-AF65-F5344CB8AC3E}">
        <p14:creationId xmlns:p14="http://schemas.microsoft.com/office/powerpoint/2010/main" val="342539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8</a:t>
            </a:fld>
            <a:endParaRPr lang="es-MX"/>
          </a:p>
        </p:txBody>
      </p:sp>
    </p:spTree>
    <p:extLst>
      <p:ext uri="{BB962C8B-B14F-4D97-AF65-F5344CB8AC3E}">
        <p14:creationId xmlns:p14="http://schemas.microsoft.com/office/powerpoint/2010/main" val="333690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9</a:t>
            </a:fld>
            <a:endParaRPr lang="es-MX"/>
          </a:p>
        </p:txBody>
      </p:sp>
    </p:spTree>
    <p:extLst>
      <p:ext uri="{BB962C8B-B14F-4D97-AF65-F5344CB8AC3E}">
        <p14:creationId xmlns:p14="http://schemas.microsoft.com/office/powerpoint/2010/main" val="636397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B0B87B8-DF0B-41B4-8BC8-60E9138D05FA}" type="slidenum">
              <a:rPr lang="es-MX" smtClean="0"/>
              <a:t>10</a:t>
            </a:fld>
            <a:endParaRPr lang="es-MX"/>
          </a:p>
        </p:txBody>
      </p:sp>
    </p:spTree>
    <p:extLst>
      <p:ext uri="{BB962C8B-B14F-4D97-AF65-F5344CB8AC3E}">
        <p14:creationId xmlns:p14="http://schemas.microsoft.com/office/powerpoint/2010/main" val="95535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73104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270143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35921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360477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103241-23C7-E84D-A3C5-8E3D1413C805}"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86985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103241-23C7-E84D-A3C5-8E3D1413C805}"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304202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103241-23C7-E84D-A3C5-8E3D1413C805}" type="datetimeFigureOut">
              <a:rPr lang="en-US" smtClean="0"/>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348930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103241-23C7-E84D-A3C5-8E3D1413C805}" type="datetimeFigureOut">
              <a:rPr lang="en-US" smtClean="0"/>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150376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03241-23C7-E84D-A3C5-8E3D1413C805}" type="datetimeFigureOut">
              <a:rPr lang="en-US" smtClean="0"/>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2362714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03241-23C7-E84D-A3C5-8E3D1413C805}"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282996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03241-23C7-E84D-A3C5-8E3D1413C805}"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a:p>
        </p:txBody>
      </p:sp>
    </p:spTree>
    <p:extLst>
      <p:ext uri="{BB962C8B-B14F-4D97-AF65-F5344CB8AC3E}">
        <p14:creationId xmlns:p14="http://schemas.microsoft.com/office/powerpoint/2010/main" val="2465032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03241-23C7-E84D-A3C5-8E3D1413C805}" type="datetimeFigureOut">
              <a:rPr lang="en-US" smtClean="0"/>
              <a:t>10/12/2015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05B35-DDD4-E742-B9C0-68447EAAA2EB}" type="slidenum">
              <a:rPr lang="en-US" smtClean="0"/>
              <a:t>‹Nº›</a:t>
            </a:fld>
            <a:endParaRPr lang="en-US"/>
          </a:p>
        </p:txBody>
      </p:sp>
    </p:spTree>
    <p:extLst>
      <p:ext uri="{BB962C8B-B14F-4D97-AF65-F5344CB8AC3E}">
        <p14:creationId xmlns:p14="http://schemas.microsoft.com/office/powerpoint/2010/main" val="798292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slide" Target="slide12.xml"/><Relationship Id="rId4" Type="http://schemas.openxmlformats.org/officeDocument/2006/relationships/image" Target="../media/image8.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slide" Target="slide18.x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9.emf"/><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32.xml.rels><?xml version="1.0" encoding="UTF-8" standalone="yes"?>
<Relationships xmlns="http://schemas.openxmlformats.org/package/2006/relationships"><Relationship Id="rId8" Type="http://schemas.openxmlformats.org/officeDocument/2006/relationships/image" Target="../media/image24.emf"/><Relationship Id="rId3" Type="http://schemas.openxmlformats.org/officeDocument/2006/relationships/image" Target="../media/image2.jpg"/><Relationship Id="rId7" Type="http://schemas.openxmlformats.org/officeDocument/2006/relationships/image" Target="../media/image23.emf"/><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2.emf"/><Relationship Id="rId5" Type="http://schemas.openxmlformats.org/officeDocument/2006/relationships/image" Target="../media/image21.emf"/><Relationship Id="rId4" Type="http://schemas.openxmlformats.org/officeDocument/2006/relationships/image" Target="../media/image20.emf"/></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slide" Target="slide15.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rtada cla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6629"/>
          </a:xfrm>
          <a:prstGeom prst="rect">
            <a:avLst/>
          </a:prstGeom>
        </p:spPr>
      </p:pic>
      <p:sp>
        <p:nvSpPr>
          <p:cNvPr id="3" name="4 CuadroTexto"/>
          <p:cNvSpPr txBox="1">
            <a:spLocks noChangeArrowheads="1"/>
          </p:cNvSpPr>
          <p:nvPr/>
        </p:nvSpPr>
        <p:spPr bwMode="auto">
          <a:xfrm>
            <a:off x="4211959" y="3160713"/>
            <a:ext cx="4896574" cy="1015663"/>
          </a:xfrm>
          <a:prstGeom prst="rect">
            <a:avLst/>
          </a:prstGeom>
          <a:noFill/>
          <a:ln>
            <a:noFill/>
            <a:headEnd/>
            <a:tailEnd/>
          </a:ln>
          <a:effectLst>
            <a:outerShdw blurRad="40000" dist="20000" dir="5400000" rotWithShape="0">
              <a:srgbClr val="000000">
                <a:alpha val="38000"/>
              </a:srgbClr>
            </a:outerShdw>
            <a:softEdge rad="31750"/>
          </a:effectLst>
        </p:spPr>
        <p:style>
          <a:lnRef idx="1">
            <a:schemeClr val="dk1"/>
          </a:lnRef>
          <a:fillRef idx="2">
            <a:schemeClr val="dk1"/>
          </a:fillRef>
          <a:effectRef idx="1">
            <a:schemeClr val="dk1"/>
          </a:effectRef>
          <a:fontRef idx="minor">
            <a:schemeClr val="dk1"/>
          </a:fontRef>
        </p:style>
        <p:txBody>
          <a:bodyPr wrap="square" anchor="ctr">
            <a:spAutoFit/>
          </a:bodyPr>
          <a:lstStyle>
            <a:lvl1pPr>
              <a:defRPr sz="2400">
                <a:solidFill>
                  <a:schemeClr val="tx1"/>
                </a:solidFill>
                <a:latin typeface="Calibri" pitchFamily="34" charset="0"/>
                <a:ea typeface="MS PGothic" pitchFamily="34" charset="-128"/>
              </a:defRPr>
            </a:lvl1pPr>
            <a:lvl2pPr marL="742950" indent="-285750">
              <a:defRPr sz="2400">
                <a:solidFill>
                  <a:schemeClr val="tx1"/>
                </a:solidFill>
                <a:latin typeface="Calibri" pitchFamily="34" charset="0"/>
                <a:ea typeface="MS PGothic" pitchFamily="34" charset="-128"/>
              </a:defRPr>
            </a:lvl2pPr>
            <a:lvl3pPr marL="1143000" indent="-228600">
              <a:defRPr sz="2400">
                <a:solidFill>
                  <a:schemeClr val="tx1"/>
                </a:solidFill>
                <a:latin typeface="Calibri" pitchFamily="34" charset="0"/>
                <a:ea typeface="MS PGothic" pitchFamily="34" charset="-128"/>
              </a:defRPr>
            </a:lvl3pPr>
            <a:lvl4pPr marL="1600200" indent="-228600">
              <a:defRPr sz="2400">
                <a:solidFill>
                  <a:schemeClr val="tx1"/>
                </a:solidFill>
                <a:latin typeface="Calibri" pitchFamily="34" charset="0"/>
                <a:ea typeface="MS PGothic" pitchFamily="34" charset="-128"/>
              </a:defRPr>
            </a:lvl4pPr>
            <a:lvl5pPr marL="2057400" indent="-22860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a:r>
              <a:rPr lang="es-MX" altLang="es-MX" sz="2000" b="1" dirty="0" smtClean="0">
                <a:solidFill>
                  <a:srgbClr val="77BD43"/>
                </a:solidFill>
                <a:latin typeface="ITC Avant Garde" panose="020B0402020203020304" pitchFamily="34" charset="0"/>
              </a:rPr>
              <a:t>Diseño de la Licitación IFT-3 AWS</a:t>
            </a:r>
          </a:p>
          <a:p>
            <a:pPr algn="ctr"/>
            <a:endParaRPr lang="es-MX" altLang="es-MX" sz="2000" b="1" dirty="0">
              <a:solidFill>
                <a:srgbClr val="77BD43"/>
              </a:solidFill>
              <a:latin typeface="ITC Avant Garde" panose="020B0402020203020304" pitchFamily="34" charset="0"/>
            </a:endParaRPr>
          </a:p>
          <a:p>
            <a:pPr algn="ctr"/>
            <a:r>
              <a:rPr lang="es-MX" altLang="es-MX" sz="2000" b="1" dirty="0" smtClean="0">
                <a:solidFill>
                  <a:srgbClr val="77BD43"/>
                </a:solidFill>
                <a:latin typeface="ITC Avant Garde" panose="020B0402020203020304" pitchFamily="34" charset="0"/>
              </a:rPr>
              <a:t>Taller con Medios</a:t>
            </a:r>
            <a:endParaRPr lang="es-MX" altLang="es-MX" sz="2000" b="1" dirty="0">
              <a:solidFill>
                <a:srgbClr val="77BD43"/>
              </a:solidFill>
              <a:latin typeface="ITC Avant Garde" panose="020B0402020203020304" pitchFamily="34" charset="0"/>
            </a:endParaRPr>
          </a:p>
        </p:txBody>
      </p:sp>
      <p:sp>
        <p:nvSpPr>
          <p:cNvPr id="5" name="2 Rectángulo"/>
          <p:cNvSpPr>
            <a:spLocks noChangeArrowheads="1"/>
          </p:cNvSpPr>
          <p:nvPr/>
        </p:nvSpPr>
        <p:spPr bwMode="auto">
          <a:xfrm>
            <a:off x="4572684" y="5722719"/>
            <a:ext cx="4175125"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34" charset="0"/>
                <a:ea typeface="MS PGothic" pitchFamily="34" charset="-128"/>
              </a:defRPr>
            </a:lvl1pPr>
            <a:lvl2pPr marL="742950" indent="-285750">
              <a:defRPr sz="2400">
                <a:solidFill>
                  <a:schemeClr val="tx1"/>
                </a:solidFill>
                <a:latin typeface="Calibri" pitchFamily="34" charset="0"/>
                <a:ea typeface="MS PGothic" pitchFamily="34" charset="-128"/>
              </a:defRPr>
            </a:lvl2pPr>
            <a:lvl3pPr marL="1143000" indent="-228600">
              <a:defRPr sz="2400">
                <a:solidFill>
                  <a:schemeClr val="tx1"/>
                </a:solidFill>
                <a:latin typeface="Calibri" pitchFamily="34" charset="0"/>
                <a:ea typeface="MS PGothic" pitchFamily="34" charset="-128"/>
              </a:defRPr>
            </a:lvl3pPr>
            <a:lvl4pPr marL="1600200" indent="-228600">
              <a:defRPr sz="2400">
                <a:solidFill>
                  <a:schemeClr val="tx1"/>
                </a:solidFill>
                <a:latin typeface="Calibri" pitchFamily="34" charset="0"/>
                <a:ea typeface="MS PGothic" pitchFamily="34" charset="-128"/>
              </a:defRPr>
            </a:lvl4pPr>
            <a:lvl5pPr marL="2057400" indent="-22860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ts val="6600"/>
              </a:spcBef>
            </a:pPr>
            <a:r>
              <a:rPr lang="es-MX" altLang="es-MX" sz="1600" b="1" dirty="0" smtClean="0">
                <a:solidFill>
                  <a:srgbClr val="787878"/>
                </a:solidFill>
                <a:latin typeface="ITC Avant Garde" panose="020B0402020203020304" pitchFamily="34" charset="0"/>
              </a:rPr>
              <a:t>Septiembre 28, 2015</a:t>
            </a:r>
            <a:endParaRPr lang="es-MX" altLang="es-MX" sz="1600" b="1" dirty="0">
              <a:solidFill>
                <a:srgbClr val="787878"/>
              </a:solidFill>
              <a:latin typeface="ITC Avant Garde" panose="020B0402020203020304" pitchFamily="34" charset="0"/>
            </a:endParaRPr>
          </a:p>
        </p:txBody>
      </p:sp>
      <p:sp>
        <p:nvSpPr>
          <p:cNvPr id="6" name="4 CuadroTexto"/>
          <p:cNvSpPr txBox="1">
            <a:spLocks noChangeArrowheads="1"/>
          </p:cNvSpPr>
          <p:nvPr/>
        </p:nvSpPr>
        <p:spPr bwMode="auto">
          <a:xfrm>
            <a:off x="3995936" y="4928434"/>
            <a:ext cx="5004048" cy="707886"/>
          </a:xfrm>
          <a:prstGeom prst="rect">
            <a:avLst/>
          </a:prstGeom>
          <a:noFill/>
          <a:ln>
            <a:noFill/>
            <a:headEnd/>
            <a:tailEnd/>
          </a:ln>
          <a:effectLst>
            <a:outerShdw blurRad="40000" dist="20000" dir="5400000" rotWithShape="0">
              <a:srgbClr val="000000">
                <a:alpha val="38000"/>
              </a:srgbClr>
            </a:outerShdw>
            <a:softEdge rad="31750"/>
          </a:effectLst>
        </p:spPr>
        <p:style>
          <a:lnRef idx="1">
            <a:schemeClr val="dk1"/>
          </a:lnRef>
          <a:fillRef idx="2">
            <a:schemeClr val="dk1"/>
          </a:fillRef>
          <a:effectRef idx="1">
            <a:schemeClr val="dk1"/>
          </a:effectRef>
          <a:fontRef idx="minor">
            <a:schemeClr val="dk1"/>
          </a:fontRef>
        </p:style>
        <p:txBody>
          <a:bodyPr wrap="square" anchor="ctr">
            <a:spAutoFit/>
          </a:bodyPr>
          <a:lstStyle>
            <a:lvl1pPr>
              <a:defRPr sz="2400">
                <a:solidFill>
                  <a:schemeClr val="tx1"/>
                </a:solidFill>
                <a:latin typeface="Calibri" pitchFamily="34" charset="0"/>
                <a:ea typeface="MS PGothic" pitchFamily="34" charset="-128"/>
              </a:defRPr>
            </a:lvl1pPr>
            <a:lvl2pPr marL="742950" indent="-285750">
              <a:defRPr sz="2400">
                <a:solidFill>
                  <a:schemeClr val="tx1"/>
                </a:solidFill>
                <a:latin typeface="Calibri" pitchFamily="34" charset="0"/>
                <a:ea typeface="MS PGothic" pitchFamily="34" charset="-128"/>
              </a:defRPr>
            </a:lvl2pPr>
            <a:lvl3pPr marL="1143000" indent="-228600">
              <a:defRPr sz="2400">
                <a:solidFill>
                  <a:schemeClr val="tx1"/>
                </a:solidFill>
                <a:latin typeface="Calibri" pitchFamily="34" charset="0"/>
                <a:ea typeface="MS PGothic" pitchFamily="34" charset="-128"/>
              </a:defRPr>
            </a:lvl3pPr>
            <a:lvl4pPr marL="1600200" indent="-228600">
              <a:defRPr sz="2400">
                <a:solidFill>
                  <a:schemeClr val="tx1"/>
                </a:solidFill>
                <a:latin typeface="Calibri" pitchFamily="34" charset="0"/>
                <a:ea typeface="MS PGothic" pitchFamily="34" charset="-128"/>
              </a:defRPr>
            </a:lvl4pPr>
            <a:lvl5pPr marL="2057400" indent="-22860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ts val="6600"/>
              </a:spcBef>
            </a:pPr>
            <a:r>
              <a:rPr lang="es-MX" altLang="es-MX" sz="2000" b="1" dirty="0">
                <a:solidFill>
                  <a:srgbClr val="787878"/>
                </a:solidFill>
                <a:latin typeface="ITC Avant Garde" panose="020B0402020203020304" pitchFamily="34" charset="0"/>
              </a:rPr>
              <a:t>UNIDAD DE </a:t>
            </a:r>
            <a:r>
              <a:rPr lang="es-MX" altLang="es-MX" sz="2000" b="1" dirty="0" smtClean="0">
                <a:solidFill>
                  <a:srgbClr val="787878"/>
                </a:solidFill>
                <a:latin typeface="ITC Avant Garde" panose="020B0402020203020304" pitchFamily="34" charset="0"/>
              </a:rPr>
              <a:t>ESPECTRO RADIOELÉCTRICO</a:t>
            </a:r>
            <a:endParaRPr lang="es-MX" altLang="es-MX" sz="2000" b="1" dirty="0">
              <a:solidFill>
                <a:srgbClr val="787878"/>
              </a:solidFill>
              <a:latin typeface="ITC Avant Garde" panose="020B0402020203020304" pitchFamily="34" charset="0"/>
            </a:endParaRPr>
          </a:p>
        </p:txBody>
      </p:sp>
    </p:spTree>
    <p:extLst>
      <p:ext uri="{BB962C8B-B14F-4D97-AF65-F5344CB8AC3E}">
        <p14:creationId xmlns:p14="http://schemas.microsoft.com/office/powerpoint/2010/main" val="912915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715"/>
            <a:ext cx="9144000" cy="6858000"/>
          </a:xfrm>
          <a:prstGeom prst="rect">
            <a:avLst/>
          </a:prstGeom>
        </p:spPr>
      </p:pic>
      <p:sp>
        <p:nvSpPr>
          <p:cNvPr id="6" name="TextBox 5"/>
          <p:cNvSpPr txBox="1"/>
          <p:nvPr/>
        </p:nvSpPr>
        <p:spPr>
          <a:xfrm>
            <a:off x="440616" y="1166914"/>
            <a:ext cx="2569934"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II. </a:t>
            </a:r>
            <a:r>
              <a:rPr lang="es-MX" dirty="0" smtClean="0"/>
              <a:t>Bloques </a:t>
            </a:r>
            <a:r>
              <a:rPr lang="es-MX" dirty="0"/>
              <a:t>de Espectro</a:t>
            </a:r>
          </a:p>
        </p:txBody>
      </p:sp>
      <p:sp>
        <p:nvSpPr>
          <p:cNvPr id="7" name="CuadroTexto 6"/>
          <p:cNvSpPr txBox="1"/>
          <p:nvPr/>
        </p:nvSpPr>
        <p:spPr>
          <a:xfrm>
            <a:off x="743951" y="1667246"/>
            <a:ext cx="7807382" cy="954107"/>
          </a:xfrm>
          <a:prstGeom prst="rect">
            <a:avLst/>
          </a:prstGeom>
          <a:noFill/>
        </p:spPr>
        <p:txBody>
          <a:bodyPr wrap="square" rtlCol="0">
            <a:spAutoFit/>
          </a:bodyPr>
          <a:lstStyle/>
          <a:p>
            <a:pPr marL="214313" lvl="1" indent="-214313" algn="just">
              <a:spcBef>
                <a:spcPts val="450"/>
              </a:spcBef>
              <a:buFont typeface="Arial" panose="020B0604020202020204" pitchFamily="34" charset="0"/>
              <a:buChar char="•"/>
            </a:pPr>
            <a:r>
              <a:rPr lang="es-MX" sz="1400" dirty="0" smtClean="0"/>
              <a:t>No sólo los </a:t>
            </a:r>
            <a:r>
              <a:rPr lang="es-MX" sz="1400" dirty="0"/>
              <a:t>canales de espectro más anchos </a:t>
            </a:r>
            <a:r>
              <a:rPr lang="es-MX" sz="1400" dirty="0" smtClean="0"/>
              <a:t>ofrecen que los operadores generen economías en las inversiones asociadas al despliegue de sus redes, sino que también permiten una mayor eficiencia (hasta el límite de 20 MHz). La </a:t>
            </a:r>
            <a:r>
              <a:rPr lang="es-MX" sz="1400" dirty="0"/>
              <a:t>siguiente figura muestra </a:t>
            </a:r>
            <a:r>
              <a:rPr lang="es-MX" sz="1400" dirty="0" smtClean="0"/>
              <a:t>la pérdida en eficiencia </a:t>
            </a:r>
            <a:r>
              <a:rPr lang="es-MX" sz="1400" dirty="0"/>
              <a:t>espectral de LTE que se </a:t>
            </a:r>
            <a:r>
              <a:rPr lang="es-MX" sz="1400" dirty="0" smtClean="0"/>
              <a:t>genera con bloques menores a 20+20 MHz.</a:t>
            </a:r>
            <a:endParaRPr lang="es-MX" sz="1400" dirty="0"/>
          </a:p>
        </p:txBody>
      </p:sp>
      <p:sp>
        <p:nvSpPr>
          <p:cNvPr id="9" name="CuadroTexto 8"/>
          <p:cNvSpPr txBox="1"/>
          <p:nvPr/>
        </p:nvSpPr>
        <p:spPr>
          <a:xfrm>
            <a:off x="743951" y="6309670"/>
            <a:ext cx="7807382" cy="246221"/>
          </a:xfrm>
          <a:prstGeom prst="rect">
            <a:avLst/>
          </a:prstGeom>
          <a:noFill/>
        </p:spPr>
        <p:txBody>
          <a:bodyPr wrap="square" rtlCol="0">
            <a:spAutoFit/>
          </a:bodyPr>
          <a:lstStyle/>
          <a:p>
            <a:r>
              <a:rPr lang="es-MX" sz="1000" dirty="0" smtClean="0"/>
              <a:t>*6	http</a:t>
            </a:r>
            <a:r>
              <a:rPr lang="es-MX" sz="1000" dirty="0"/>
              <a:t>://www.4gamericas.org/en/resources/technology-education/lte/#sthash.R6WYLJ1c.dpuf</a:t>
            </a:r>
          </a:p>
        </p:txBody>
      </p:sp>
      <p:sp>
        <p:nvSpPr>
          <p:cNvPr id="8" name="CuadroTexto 7"/>
          <p:cNvSpPr txBox="1"/>
          <p:nvPr/>
        </p:nvSpPr>
        <p:spPr>
          <a:xfrm>
            <a:off x="1661750" y="2876052"/>
            <a:ext cx="5440015" cy="276999"/>
          </a:xfrm>
          <a:prstGeom prst="rect">
            <a:avLst/>
          </a:prstGeom>
          <a:noFill/>
        </p:spPr>
        <p:txBody>
          <a:bodyPr wrap="none" rtlCol="0">
            <a:spAutoFit/>
          </a:bodyPr>
          <a:lstStyle/>
          <a:p>
            <a:pPr algn="ctr"/>
            <a:r>
              <a:rPr lang="es-MX" sz="1200" dirty="0"/>
              <a:t>Figura </a:t>
            </a:r>
            <a:r>
              <a:rPr lang="es-MX" sz="1200" dirty="0" smtClean="0"/>
              <a:t>5. Pérdida </a:t>
            </a:r>
            <a:r>
              <a:rPr lang="es-MX" sz="1200" dirty="0"/>
              <a:t>de Eficiencia espectral con respecto al ancho de banda del </a:t>
            </a:r>
            <a:r>
              <a:rPr lang="es-MX" sz="1200" dirty="0" smtClean="0"/>
              <a:t>canal*</a:t>
            </a:r>
            <a:r>
              <a:rPr lang="es-MX" sz="1200" baseline="30000" dirty="0" smtClean="0"/>
              <a:t>6</a:t>
            </a:r>
            <a:endParaRPr lang="es-MX" sz="1200" baseline="30000" dirty="0"/>
          </a:p>
        </p:txBody>
      </p:sp>
      <p:graphicFrame>
        <p:nvGraphicFramePr>
          <p:cNvPr id="11" name="Gráfico 10"/>
          <p:cNvGraphicFramePr>
            <a:graphicFrameLocks/>
          </p:cNvGraphicFramePr>
          <p:nvPr>
            <p:extLst>
              <p:ext uri="{D42A27DB-BD31-4B8C-83A1-F6EECF244321}">
                <p14:modId xmlns:p14="http://schemas.microsoft.com/office/powerpoint/2010/main" val="1797164557"/>
              </p:ext>
            </p:extLst>
          </p:nvPr>
        </p:nvGraphicFramePr>
        <p:xfrm>
          <a:off x="1736865" y="3233637"/>
          <a:ext cx="5289785" cy="2738735"/>
        </p:xfrm>
        <a:graphic>
          <a:graphicData uri="http://schemas.openxmlformats.org/drawingml/2006/chart">
            <c:chart xmlns:c="http://schemas.openxmlformats.org/drawingml/2006/chart" xmlns:r="http://schemas.openxmlformats.org/officeDocument/2006/relationships" r:id="rId4"/>
          </a:graphicData>
        </a:graphic>
      </p:graphicFrame>
      <p:sp>
        <p:nvSpPr>
          <p:cNvPr id="3" name="CuadroTexto 2"/>
          <p:cNvSpPr txBox="1"/>
          <p:nvPr/>
        </p:nvSpPr>
        <p:spPr>
          <a:xfrm>
            <a:off x="2236092" y="3136620"/>
            <a:ext cx="1001684" cy="461665"/>
          </a:xfrm>
          <a:prstGeom prst="rect">
            <a:avLst/>
          </a:prstGeom>
          <a:noFill/>
        </p:spPr>
        <p:txBody>
          <a:bodyPr wrap="none" rtlCol="0">
            <a:spAutoFit/>
          </a:bodyPr>
          <a:lstStyle/>
          <a:p>
            <a:pPr algn="ctr"/>
            <a:r>
              <a:rPr lang="es-MX" sz="1200" dirty="0" smtClean="0"/>
              <a:t>+ pérdida de </a:t>
            </a:r>
          </a:p>
          <a:p>
            <a:pPr algn="ctr"/>
            <a:r>
              <a:rPr lang="es-MX" sz="1200" dirty="0" smtClean="0"/>
              <a:t>eficiencia</a:t>
            </a:r>
            <a:endParaRPr lang="es-MX" sz="1200" dirty="0"/>
          </a:p>
        </p:txBody>
      </p:sp>
      <p:sp>
        <p:nvSpPr>
          <p:cNvPr id="10" name="CuadroTexto 9"/>
          <p:cNvSpPr txBox="1"/>
          <p:nvPr/>
        </p:nvSpPr>
        <p:spPr>
          <a:xfrm>
            <a:off x="5771029" y="4735714"/>
            <a:ext cx="1001684" cy="461665"/>
          </a:xfrm>
          <a:prstGeom prst="rect">
            <a:avLst/>
          </a:prstGeom>
          <a:noFill/>
        </p:spPr>
        <p:txBody>
          <a:bodyPr wrap="none" rtlCol="0">
            <a:spAutoFit/>
          </a:bodyPr>
          <a:lstStyle/>
          <a:p>
            <a:pPr algn="ctr"/>
            <a:r>
              <a:rPr lang="es-MX" sz="1200" dirty="0" smtClean="0"/>
              <a:t>- pérdida de </a:t>
            </a:r>
          </a:p>
          <a:p>
            <a:pPr algn="ctr"/>
            <a:r>
              <a:rPr lang="es-MX" sz="1200" dirty="0" smtClean="0"/>
              <a:t>eficiencia</a:t>
            </a:r>
            <a:endParaRPr lang="es-MX" sz="1200" dirty="0"/>
          </a:p>
        </p:txBody>
      </p:sp>
    </p:spTree>
    <p:extLst>
      <p:ext uri="{BB962C8B-B14F-4D97-AF65-F5344CB8AC3E}">
        <p14:creationId xmlns:p14="http://schemas.microsoft.com/office/powerpoint/2010/main" val="3716913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715"/>
            <a:ext cx="9144000" cy="6858000"/>
          </a:xfrm>
          <a:prstGeom prst="rect">
            <a:avLst/>
          </a:prstGeom>
        </p:spPr>
      </p:pic>
      <p:sp>
        <p:nvSpPr>
          <p:cNvPr id="12" name="TextBox 5"/>
          <p:cNvSpPr txBox="1"/>
          <p:nvPr/>
        </p:nvSpPr>
        <p:spPr>
          <a:xfrm>
            <a:off x="440616" y="1073781"/>
            <a:ext cx="5112691" cy="923330"/>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p>
          <a:p>
            <a:pPr marL="0" lvl="1"/>
            <a:r>
              <a:rPr lang="es-MX" dirty="0"/>
              <a:t>	</a:t>
            </a:r>
            <a:r>
              <a:rPr lang="es-MX" dirty="0">
                <a:solidFill>
                  <a:schemeClr val="bg1">
                    <a:lumMod val="65000"/>
                  </a:schemeClr>
                </a:solidFill>
                <a:latin typeface="Arial"/>
                <a:cs typeface="Arial"/>
              </a:rPr>
              <a:t>II.VI Garantía </a:t>
            </a:r>
            <a:r>
              <a:rPr lang="es-MX" dirty="0" smtClean="0">
                <a:solidFill>
                  <a:schemeClr val="bg1">
                    <a:lumMod val="65000"/>
                  </a:schemeClr>
                </a:solidFill>
                <a:latin typeface="Arial"/>
                <a:cs typeface="Arial"/>
              </a:rPr>
              <a:t>de Seriedad</a:t>
            </a:r>
            <a:endParaRPr lang="es-MX" dirty="0">
              <a:solidFill>
                <a:schemeClr val="bg1">
                  <a:lumMod val="65000"/>
                </a:schemeClr>
              </a:solidFill>
              <a:latin typeface="Arial"/>
              <a:cs typeface="Arial"/>
            </a:endParaRPr>
          </a:p>
          <a:p>
            <a:pPr indent="0">
              <a:buNone/>
            </a:pPr>
            <a:endParaRPr lang="es-MX" dirty="0"/>
          </a:p>
        </p:txBody>
      </p:sp>
      <p:sp>
        <p:nvSpPr>
          <p:cNvPr id="13" name="CuadroTexto 12"/>
          <p:cNvSpPr txBox="1"/>
          <p:nvPr/>
        </p:nvSpPr>
        <p:spPr>
          <a:xfrm>
            <a:off x="438777" y="1801600"/>
            <a:ext cx="8498489" cy="3770263"/>
          </a:xfrm>
          <a:prstGeom prst="rect">
            <a:avLst/>
          </a:prstGeom>
          <a:noFill/>
        </p:spPr>
        <p:txBody>
          <a:bodyPr wrap="square" rtlCol="0">
            <a:spAutoFit/>
          </a:bodyPr>
          <a:lstStyle/>
          <a:p>
            <a:pPr algn="just">
              <a:spcBef>
                <a:spcPts val="600"/>
              </a:spcBef>
            </a:pPr>
            <a:r>
              <a:rPr lang="es-MX" sz="1400" dirty="0"/>
              <a:t>A efecto de garantizar la seriedad de su participación en la Licitación, los Interesados deberán constituir y presentar en diversas etapas ante el Instituto una Garantía de </a:t>
            </a:r>
            <a:r>
              <a:rPr lang="es-MX" sz="1400" dirty="0" smtClean="0"/>
              <a:t>Seriedad.</a:t>
            </a:r>
          </a:p>
          <a:p>
            <a:pPr algn="just">
              <a:spcBef>
                <a:spcPts val="600"/>
              </a:spcBef>
            </a:pPr>
            <a:endParaRPr lang="es-MX" sz="1400" dirty="0"/>
          </a:p>
          <a:p>
            <a:pPr marL="742950" lvl="1" indent="-285750" algn="just">
              <a:buFont typeface="Arial" panose="020B0604020202020204" pitchFamily="34" charset="0"/>
              <a:buChar char="•"/>
            </a:pPr>
            <a:r>
              <a:rPr lang="es-MX" sz="1400" dirty="0"/>
              <a:t>En principio la Garantía de Seriedad deberá </a:t>
            </a:r>
            <a:r>
              <a:rPr lang="es-MX" sz="1400" dirty="0" smtClean="0"/>
              <a:t>de estar vigente durante todo el proceso de Licitación. </a:t>
            </a:r>
            <a:r>
              <a:rPr lang="es-MX" sz="1400" dirty="0"/>
              <a:t>En caso de que el proceso de subasta se extienda, el Instituto requerirá a los Participantes a que actualicen la vigencia de dicha </a:t>
            </a:r>
            <a:r>
              <a:rPr lang="es-MX" sz="1400" dirty="0" smtClean="0"/>
              <a:t>garantía.</a:t>
            </a:r>
          </a:p>
          <a:p>
            <a:pPr marL="742950" lvl="1" indent="-285750" algn="just">
              <a:buFont typeface="Arial" panose="020B0604020202020204" pitchFamily="34" charset="0"/>
              <a:buChar char="•"/>
            </a:pPr>
            <a:r>
              <a:rPr lang="es-MX" sz="1400" dirty="0" smtClean="0"/>
              <a:t>En principio, el monto de la garantía de seriedad inicial será de $100,000,000.00 (cien millones de pesos 00/100 m.n.) y será requisito su presentación junto con la de los documentos solicitados para, en su caso, generar las Constancias de Participación.</a:t>
            </a:r>
            <a:endParaRPr lang="es-MX" sz="1400" dirty="0"/>
          </a:p>
          <a:p>
            <a:pPr marL="742950" lvl="1" indent="-285750" algn="just">
              <a:buFont typeface="Arial" panose="020B0604020202020204" pitchFamily="34" charset="0"/>
              <a:buChar char="•"/>
            </a:pPr>
            <a:r>
              <a:rPr lang="es-MX" sz="1400" dirty="0" smtClean="0"/>
              <a:t>Previo al </a:t>
            </a:r>
            <a:r>
              <a:rPr lang="es-MX" sz="1400" dirty="0"/>
              <a:t>inicio de la etapa de subasta, posterior a la entrega de las Constancias de Participación y conforme al Calendario de Actividades, los Participantes deberán actualizar su Garantía de Seriedad por una cantidad de al menos $1’800,000,000.00 (un mil ochocientos millones de pesos 00/100 m.n</a:t>
            </a:r>
            <a:r>
              <a:rPr lang="es-MX" sz="1400" dirty="0" smtClean="0"/>
              <a:t>.)*</a:t>
            </a:r>
            <a:r>
              <a:rPr lang="es-MX" sz="1400" baseline="30000" dirty="0" smtClean="0"/>
              <a:t>7</a:t>
            </a:r>
            <a:r>
              <a:rPr lang="es-MX" sz="1400" dirty="0" smtClean="0"/>
              <a:t>. </a:t>
            </a:r>
            <a:endParaRPr lang="es-MX" sz="1400" dirty="0"/>
          </a:p>
          <a:p>
            <a:pPr algn="just">
              <a:spcBef>
                <a:spcPts val="600"/>
              </a:spcBef>
            </a:pPr>
            <a:endParaRPr lang="es-MX" sz="1400" dirty="0" smtClean="0"/>
          </a:p>
          <a:p>
            <a:pPr algn="just">
              <a:spcBef>
                <a:spcPts val="600"/>
              </a:spcBef>
            </a:pPr>
            <a:r>
              <a:rPr lang="es-MX" sz="1400" dirty="0" smtClean="0"/>
              <a:t>Los </a:t>
            </a:r>
            <a:r>
              <a:rPr lang="es-MX" sz="1400" dirty="0"/>
              <a:t>Participantes </a:t>
            </a:r>
            <a:r>
              <a:rPr lang="es-MX" sz="1400" dirty="0" smtClean="0"/>
              <a:t>pueden presentar </a:t>
            </a:r>
            <a:r>
              <a:rPr lang="es-MX" sz="1400" dirty="0"/>
              <a:t>una Carta de Crédito como Garantía de Seriedad por un monto mayor al requerido con el fin de reducir la probabilidad de que les sea requerido </a:t>
            </a:r>
            <a:r>
              <a:rPr lang="es-MX" sz="1400" dirty="0" smtClean="0"/>
              <a:t>un </a:t>
            </a:r>
            <a:r>
              <a:rPr lang="es-MX" sz="1400" dirty="0"/>
              <a:t>aumento </a:t>
            </a:r>
            <a:r>
              <a:rPr lang="es-MX" sz="1400" dirty="0" smtClean="0"/>
              <a:t>de la misma derivado del proceso de la subasta.</a:t>
            </a:r>
            <a:endParaRPr lang="es-MX" sz="1400" dirty="0"/>
          </a:p>
        </p:txBody>
      </p:sp>
      <p:sp>
        <p:nvSpPr>
          <p:cNvPr id="14" name="CuadroTexto 13"/>
          <p:cNvSpPr txBox="1"/>
          <p:nvPr/>
        </p:nvSpPr>
        <p:spPr>
          <a:xfrm>
            <a:off x="211199" y="6160880"/>
            <a:ext cx="8533725" cy="246221"/>
          </a:xfrm>
          <a:prstGeom prst="rect">
            <a:avLst/>
          </a:prstGeom>
          <a:noFill/>
        </p:spPr>
        <p:txBody>
          <a:bodyPr wrap="square" rtlCol="0">
            <a:spAutoFit/>
          </a:bodyPr>
          <a:lstStyle/>
          <a:p>
            <a:r>
              <a:rPr lang="es-MX" sz="1000" dirty="0" smtClean="0"/>
              <a:t>*7  Se diferenció el monto de la Garantía de Seriedad hasta el momento de la subasta para reducir en lo posible el costo financiero asociado a los participantes.</a:t>
            </a:r>
          </a:p>
        </p:txBody>
      </p:sp>
    </p:spTree>
    <p:extLst>
      <p:ext uri="{BB962C8B-B14F-4D97-AF65-F5344CB8AC3E}">
        <p14:creationId xmlns:p14="http://schemas.microsoft.com/office/powerpoint/2010/main" val="674985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715"/>
            <a:ext cx="9144000" cy="6858000"/>
          </a:xfrm>
          <a:prstGeom prst="rect">
            <a:avLst/>
          </a:prstGeom>
        </p:spPr>
      </p:pic>
      <p:sp>
        <p:nvSpPr>
          <p:cNvPr id="6" name="TextBox 5"/>
          <p:cNvSpPr txBox="1"/>
          <p:nvPr/>
        </p:nvSpPr>
        <p:spPr>
          <a:xfrm>
            <a:off x="440616" y="1073781"/>
            <a:ext cx="6186374"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III. Formato de Asignación: Subasta de Reloj Combinatoria</a:t>
            </a:r>
            <a:endParaRPr lang="es-MX" dirty="0"/>
          </a:p>
        </p:txBody>
      </p:sp>
      <p:sp>
        <p:nvSpPr>
          <p:cNvPr id="5" name="Rectángulo 4"/>
          <p:cNvSpPr/>
          <p:nvPr/>
        </p:nvSpPr>
        <p:spPr>
          <a:xfrm>
            <a:off x="321276" y="1447919"/>
            <a:ext cx="8592064" cy="3785652"/>
          </a:xfrm>
          <a:prstGeom prst="rect">
            <a:avLst/>
          </a:prstGeom>
        </p:spPr>
        <p:txBody>
          <a:bodyPr wrap="square">
            <a:spAutoFit/>
          </a:bodyPr>
          <a:lstStyle/>
          <a:p>
            <a:pPr algn="just"/>
            <a:r>
              <a:rPr lang="es-MX" sz="1400" dirty="0"/>
              <a:t>El IFT propone usar un formato de </a:t>
            </a:r>
            <a:r>
              <a:rPr lang="es-MX" sz="1400" i="1" dirty="0"/>
              <a:t>subasta de reloj combinatoria</a:t>
            </a:r>
            <a:r>
              <a:rPr lang="es-MX" sz="1400" dirty="0"/>
              <a:t> (en adelante se usarán sus siglas en inglés, </a:t>
            </a:r>
            <a:r>
              <a:rPr lang="es-MX" sz="1400" dirty="0" smtClean="0"/>
              <a:t>CCA) </a:t>
            </a:r>
            <a:r>
              <a:rPr lang="es-MX" sz="1400" dirty="0"/>
              <a:t>para la concesión de espectro disponible en la banda AWS. Este formato </a:t>
            </a:r>
            <a:r>
              <a:rPr lang="es-MX" sz="1400" dirty="0">
                <a:hlinkClick r:id="rId4" action="ppaction://hlinksldjump"/>
              </a:rPr>
              <a:t>ha sido ampliamente usado para las licitaciones de espectro 4G en otros países</a:t>
            </a:r>
            <a:r>
              <a:rPr lang="es-MX" sz="1400" dirty="0"/>
              <a:t>, incluyendo Australia, Canadá, Dinamarca, Irlanda, Holanda, Eslovaquia, Eslovenia, Suiza y el Reino Unido</a:t>
            </a:r>
            <a:r>
              <a:rPr lang="es-MX" sz="1400" dirty="0" smtClean="0"/>
              <a:t>.</a:t>
            </a:r>
          </a:p>
          <a:p>
            <a:pPr algn="just">
              <a:spcBef>
                <a:spcPts val="600"/>
              </a:spcBef>
            </a:pPr>
            <a:r>
              <a:rPr lang="es-MX" sz="1400" dirty="0" smtClean="0"/>
              <a:t>El </a:t>
            </a:r>
            <a:r>
              <a:rPr lang="es-MX" sz="1400" dirty="0"/>
              <a:t>IFT considera que el formato CCA ofrece ventajas en relación a otros formatos </a:t>
            </a:r>
            <a:r>
              <a:rPr lang="es-MX" sz="1400" dirty="0" smtClean="0"/>
              <a:t>alternativos*</a:t>
            </a:r>
            <a:r>
              <a:rPr lang="es-MX" sz="1400" baseline="30000" dirty="0" smtClean="0"/>
              <a:t>8</a:t>
            </a:r>
            <a:r>
              <a:rPr lang="es-MX" sz="1400" dirty="0" smtClean="0"/>
              <a:t>:</a:t>
            </a:r>
            <a:endParaRPr lang="es-MX" sz="1400" dirty="0"/>
          </a:p>
          <a:p>
            <a:pPr marL="342900" lvl="0" indent="-285750" algn="just">
              <a:spcBef>
                <a:spcPts val="600"/>
              </a:spcBef>
              <a:buFont typeface="Arial" panose="020B0604020202020204" pitchFamily="34" charset="0"/>
              <a:buChar char="•"/>
            </a:pPr>
            <a:r>
              <a:rPr lang="es-MX" sz="1400" dirty="0" smtClean="0"/>
              <a:t>Fomenta el </a:t>
            </a:r>
            <a:r>
              <a:rPr lang="es-MX" sz="1400" dirty="0"/>
              <a:t>descubrimiento de precios </a:t>
            </a:r>
            <a:r>
              <a:rPr lang="es-MX" sz="1400" dirty="0" smtClean="0"/>
              <a:t>mediante rondas múltiples.  </a:t>
            </a:r>
            <a:endParaRPr lang="es-MX" sz="1400" dirty="0"/>
          </a:p>
          <a:p>
            <a:pPr marL="342900" lvl="0" indent="-285750" algn="just">
              <a:spcBef>
                <a:spcPts val="600"/>
              </a:spcBef>
              <a:buFont typeface="Arial" panose="020B0604020202020204" pitchFamily="34" charset="0"/>
              <a:buChar char="•"/>
            </a:pPr>
            <a:r>
              <a:rPr lang="es-MX" sz="1400" dirty="0" smtClean="0"/>
              <a:t>La realización de ofertas por paquetes elimina los </a:t>
            </a:r>
            <a:r>
              <a:rPr lang="es-MX" sz="1400" dirty="0"/>
              <a:t>riesgos de </a:t>
            </a:r>
            <a:r>
              <a:rPr lang="es-MX" sz="1400" dirty="0" smtClean="0"/>
              <a:t>agregación*</a:t>
            </a:r>
            <a:r>
              <a:rPr lang="es-MX" sz="1400" baseline="30000" dirty="0" smtClean="0"/>
              <a:t>9</a:t>
            </a:r>
            <a:r>
              <a:rPr lang="es-MX" sz="1400" dirty="0" smtClean="0"/>
              <a:t> y otorga </a:t>
            </a:r>
            <a:r>
              <a:rPr lang="es-MX" sz="1400" dirty="0"/>
              <a:t>a los participantes </a:t>
            </a:r>
            <a:r>
              <a:rPr lang="es-MX" sz="1400" dirty="0" smtClean="0"/>
              <a:t>mayor flexibilidad </a:t>
            </a:r>
            <a:r>
              <a:rPr lang="es-MX" sz="1400" dirty="0"/>
              <a:t>sustancial con respecto a los paquetes de </a:t>
            </a:r>
            <a:r>
              <a:rPr lang="es-MX" sz="1400" dirty="0" smtClean="0"/>
              <a:t>espectro (paquetes óptimos) </a:t>
            </a:r>
            <a:r>
              <a:rPr lang="es-MX" sz="1400" dirty="0"/>
              <a:t>a los que pueden dirigirse en la </a:t>
            </a:r>
            <a:r>
              <a:rPr lang="es-MX" sz="1400" dirty="0" smtClean="0"/>
              <a:t>subasta.</a:t>
            </a:r>
            <a:endParaRPr lang="es-MX" sz="1400" dirty="0"/>
          </a:p>
          <a:p>
            <a:pPr marL="342900" lvl="0" indent="-285750" algn="just">
              <a:spcBef>
                <a:spcPts val="600"/>
              </a:spcBef>
              <a:buFont typeface="Arial" panose="020B0604020202020204" pitchFamily="34" charset="0"/>
              <a:buChar char="•"/>
            </a:pPr>
            <a:r>
              <a:rPr lang="es-MX" sz="1400" dirty="0"/>
              <a:t>El uso de bloques genéricos facilita la asignación de frecuencias contiguas, </a:t>
            </a:r>
            <a:r>
              <a:rPr lang="es-MX" sz="1400" dirty="0" smtClean="0"/>
              <a:t>reordenando en AWS-1.</a:t>
            </a:r>
            <a:endParaRPr lang="es-MX" sz="1400" dirty="0"/>
          </a:p>
          <a:p>
            <a:pPr marL="342900" lvl="0" indent="-285750" algn="just">
              <a:spcBef>
                <a:spcPts val="600"/>
              </a:spcBef>
              <a:buFont typeface="Arial" panose="020B0604020202020204" pitchFamily="34" charset="0"/>
              <a:buChar char="•"/>
            </a:pPr>
            <a:r>
              <a:rPr lang="es-MX" sz="1400" dirty="0" smtClean="0"/>
              <a:t>El citado formato incluye </a:t>
            </a:r>
            <a:r>
              <a:rPr lang="es-MX" sz="1400" dirty="0"/>
              <a:t>una regla para la fijación del valor con base al costo de </a:t>
            </a:r>
            <a:r>
              <a:rPr lang="es-MX" sz="1400" dirty="0" smtClean="0"/>
              <a:t>oportunidad*</a:t>
            </a:r>
            <a:r>
              <a:rPr lang="es-MX" sz="1400" baseline="30000" dirty="0" smtClean="0"/>
              <a:t>10</a:t>
            </a:r>
            <a:r>
              <a:rPr lang="es-MX" sz="1400" dirty="0" smtClean="0"/>
              <a:t>, </a:t>
            </a:r>
            <a:r>
              <a:rPr lang="es-MX" sz="1400" dirty="0"/>
              <a:t>lo cual incentiva a los participantes a expresar su demanda completa de paquetes disponibles de </a:t>
            </a:r>
            <a:r>
              <a:rPr lang="es-MX" sz="1400" dirty="0" smtClean="0"/>
              <a:t>espectro.</a:t>
            </a:r>
            <a:endParaRPr lang="es-MX" sz="1400" dirty="0"/>
          </a:p>
          <a:p>
            <a:pPr marL="342900" lvl="0" indent="-285750" algn="just">
              <a:spcBef>
                <a:spcPts val="600"/>
              </a:spcBef>
              <a:buFont typeface="Arial" panose="020B0604020202020204" pitchFamily="34" charset="0"/>
              <a:buChar char="•"/>
            </a:pPr>
            <a:r>
              <a:rPr lang="es-MX" sz="1400" dirty="0"/>
              <a:t>El uso de ofertas de reloj con categorías de b</a:t>
            </a:r>
            <a:r>
              <a:rPr lang="es-MX" sz="1400" dirty="0" smtClean="0"/>
              <a:t>loques </a:t>
            </a:r>
            <a:r>
              <a:rPr lang="es-MX" sz="1400" dirty="0"/>
              <a:t>genéricos </a:t>
            </a:r>
            <a:r>
              <a:rPr lang="es-MX" sz="1400" dirty="0" smtClean="0"/>
              <a:t>nacionales implica relativamente pocas combinaciones, lo que facilitará </a:t>
            </a:r>
            <a:r>
              <a:rPr lang="es-MX" sz="1400" dirty="0"/>
              <a:t>un proceso de subasta razonablemente rápido y eficiente.</a:t>
            </a:r>
          </a:p>
          <a:p>
            <a:pPr algn="just"/>
            <a:endParaRPr lang="es-MX" sz="1400" dirty="0" smtClean="0"/>
          </a:p>
        </p:txBody>
      </p:sp>
      <p:sp>
        <p:nvSpPr>
          <p:cNvPr id="7" name="CuadroTexto 6"/>
          <p:cNvSpPr txBox="1"/>
          <p:nvPr/>
        </p:nvSpPr>
        <p:spPr>
          <a:xfrm>
            <a:off x="211199" y="5921396"/>
            <a:ext cx="8620567" cy="707886"/>
          </a:xfrm>
          <a:prstGeom prst="rect">
            <a:avLst/>
          </a:prstGeom>
          <a:noFill/>
        </p:spPr>
        <p:txBody>
          <a:bodyPr wrap="square" rtlCol="0">
            <a:spAutoFit/>
          </a:bodyPr>
          <a:lstStyle/>
          <a:p>
            <a:pPr marL="268288" indent="-268288"/>
            <a:r>
              <a:rPr lang="es-MX" sz="1000" dirty="0" smtClean="0"/>
              <a:t>*8	Dado </a:t>
            </a:r>
            <a:r>
              <a:rPr lang="es-MX" sz="1000" dirty="0"/>
              <a:t>el número limitado de bloques disponibles (lo cual a su vez limita el número de paquetes por los que los participantes pueden realizar ofertas), la implementación propuesta de la CCA </a:t>
            </a:r>
            <a:r>
              <a:rPr lang="es-MX" sz="1000" dirty="0" smtClean="0"/>
              <a:t>para </a:t>
            </a:r>
            <a:r>
              <a:rPr lang="es-MX" sz="1000" dirty="0"/>
              <a:t>esta licitación es menos compleja que lo realizado en otros </a:t>
            </a:r>
            <a:r>
              <a:rPr lang="es-MX" sz="1000" dirty="0" smtClean="0"/>
              <a:t>países.</a:t>
            </a:r>
          </a:p>
          <a:p>
            <a:pPr marL="268288" indent="-268288"/>
            <a:r>
              <a:rPr lang="es-MX" sz="1000" dirty="0" smtClean="0"/>
              <a:t>*9	Apostar por ciertos bloques y resultar ganador de bloques que no necesariamente son los que desea el licitante. </a:t>
            </a:r>
          </a:p>
          <a:p>
            <a:r>
              <a:rPr lang="es-MX" sz="1000" dirty="0" smtClean="0"/>
              <a:t>*10  Pagar un precio igual o menor a su valoración, pero superior al de otro licitante. Es el precio más bajo con el que se podría contar con el bien deseado.</a:t>
            </a:r>
            <a:endParaRPr lang="es-MX" sz="1000" dirty="0"/>
          </a:p>
        </p:txBody>
      </p:sp>
    </p:spTree>
    <p:extLst>
      <p:ext uri="{BB962C8B-B14F-4D97-AF65-F5344CB8AC3E}">
        <p14:creationId xmlns:p14="http://schemas.microsoft.com/office/powerpoint/2010/main" val="3319365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6" name="TextBox 5"/>
          <p:cNvSpPr txBox="1"/>
          <p:nvPr/>
        </p:nvSpPr>
        <p:spPr>
          <a:xfrm>
            <a:off x="440616" y="1073781"/>
            <a:ext cx="8061037" cy="646331"/>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FontTx/>
              <a:buNone/>
            </a:pPr>
            <a:r>
              <a:rPr lang="es-MX" dirty="0" smtClean="0">
                <a:solidFill>
                  <a:prstClr val="white">
                    <a:lumMod val="65000"/>
                  </a:prstClr>
                </a:solidFill>
              </a:rPr>
              <a:t>III. Formato de Asignación: Comparación entre una CCA y una Subasta Simultánea Ascendente (SMRA)</a:t>
            </a:r>
            <a:endParaRPr lang="es-MX" dirty="0">
              <a:solidFill>
                <a:srgbClr val="FF0000"/>
              </a:solidFill>
            </a:endParaRPr>
          </a:p>
        </p:txBody>
      </p:sp>
      <p:sp>
        <p:nvSpPr>
          <p:cNvPr id="7" name="Right Arrow 5"/>
          <p:cNvSpPr>
            <a:spLocks noChangeArrowheads="1"/>
          </p:cNvSpPr>
          <p:nvPr/>
        </p:nvSpPr>
        <p:spPr bwMode="auto">
          <a:xfrm>
            <a:off x="3912488" y="4359592"/>
            <a:ext cx="515938" cy="334963"/>
          </a:xfrm>
          <a:prstGeom prst="rightArrow">
            <a:avLst>
              <a:gd name="adj1" fmla="val 50000"/>
              <a:gd name="adj2" fmla="val 49995"/>
            </a:avLst>
          </a:prstGeom>
          <a:solidFill>
            <a:srgbClr val="FF0000"/>
          </a:solidFill>
          <a:ln w="9525" algn="ctr">
            <a:solidFill>
              <a:srgbClr val="FF0000"/>
            </a:solidFill>
            <a:round/>
            <a:headEnd/>
            <a:tailEnd/>
          </a:ln>
        </p:spPr>
        <p:txBody>
          <a:bodyPr wrap="none" lIns="0" tIns="0" rIns="0" bIns="0" anchor="ctr">
            <a:spAutoFit/>
          </a:bodyPr>
          <a:lstStyle>
            <a:lvl1pPr defTabSz="966788">
              <a:defRPr sz="2400">
                <a:solidFill>
                  <a:schemeClr val="tx1"/>
                </a:solidFill>
                <a:latin typeface="Arial" panose="020B0604020202020204" pitchFamily="34" charset="0"/>
              </a:defRPr>
            </a:lvl1pPr>
            <a:lvl2pPr marL="742950" indent="-285750" defTabSz="966788">
              <a:defRPr sz="2400">
                <a:solidFill>
                  <a:schemeClr val="tx1"/>
                </a:solidFill>
                <a:latin typeface="Arial" panose="020B0604020202020204" pitchFamily="34" charset="0"/>
              </a:defRPr>
            </a:lvl2pPr>
            <a:lvl3pPr marL="1143000" indent="-228600" defTabSz="966788">
              <a:defRPr sz="2400">
                <a:solidFill>
                  <a:schemeClr val="tx1"/>
                </a:solidFill>
                <a:latin typeface="Arial" panose="020B0604020202020204" pitchFamily="34" charset="0"/>
              </a:defRPr>
            </a:lvl3pPr>
            <a:lvl4pPr marL="1600200" indent="-228600" defTabSz="966788">
              <a:defRPr sz="2400">
                <a:solidFill>
                  <a:schemeClr val="tx1"/>
                </a:solidFill>
                <a:latin typeface="Arial" panose="020B0604020202020204" pitchFamily="34" charset="0"/>
              </a:defRPr>
            </a:lvl4pPr>
            <a:lvl5pPr marL="2057400" indent="-228600" defTabSz="966788">
              <a:defRPr sz="2400">
                <a:solidFill>
                  <a:schemeClr val="tx1"/>
                </a:solidFill>
                <a:latin typeface="Arial" panose="020B0604020202020204" pitchFamily="34" charset="0"/>
              </a:defRPr>
            </a:lvl5pPr>
            <a:lvl6pPr marL="2514600" indent="-228600" algn="ctr" defTabSz="966788" eaLnBrk="0" fontAlgn="base" hangingPunct="0">
              <a:spcBef>
                <a:spcPct val="50000"/>
              </a:spcBef>
              <a:spcAft>
                <a:spcPct val="0"/>
              </a:spcAft>
              <a:defRPr sz="2400">
                <a:solidFill>
                  <a:schemeClr val="tx1"/>
                </a:solidFill>
                <a:latin typeface="Arial" panose="020B0604020202020204" pitchFamily="34" charset="0"/>
              </a:defRPr>
            </a:lvl6pPr>
            <a:lvl7pPr marL="2971800" indent="-228600" algn="ctr" defTabSz="966788" eaLnBrk="0" fontAlgn="base" hangingPunct="0">
              <a:spcBef>
                <a:spcPct val="50000"/>
              </a:spcBef>
              <a:spcAft>
                <a:spcPct val="0"/>
              </a:spcAft>
              <a:defRPr sz="2400">
                <a:solidFill>
                  <a:schemeClr val="tx1"/>
                </a:solidFill>
                <a:latin typeface="Arial" panose="020B0604020202020204" pitchFamily="34" charset="0"/>
              </a:defRPr>
            </a:lvl7pPr>
            <a:lvl8pPr marL="3429000" indent="-228600" algn="ctr" defTabSz="966788" eaLnBrk="0" fontAlgn="base" hangingPunct="0">
              <a:spcBef>
                <a:spcPct val="50000"/>
              </a:spcBef>
              <a:spcAft>
                <a:spcPct val="0"/>
              </a:spcAft>
              <a:defRPr sz="2400">
                <a:solidFill>
                  <a:schemeClr val="tx1"/>
                </a:solidFill>
                <a:latin typeface="Arial" panose="020B0604020202020204" pitchFamily="34" charset="0"/>
              </a:defRPr>
            </a:lvl8pPr>
            <a:lvl9pPr marL="3886200" indent="-228600" algn="ctr" defTabSz="966788" eaLnBrk="0" fontAlgn="base" hangingPunct="0">
              <a:spcBef>
                <a:spcPct val="50000"/>
              </a:spcBef>
              <a:spcAft>
                <a:spcPct val="0"/>
              </a:spcAft>
              <a:defRPr sz="2400">
                <a:solidFill>
                  <a:schemeClr val="tx1"/>
                </a:solidFill>
                <a:latin typeface="Arial" panose="020B0604020202020204" pitchFamily="34" charset="0"/>
              </a:defRPr>
            </a:lvl9pPr>
          </a:lstStyle>
          <a:p>
            <a:endParaRPr lang="en-US" altLang="en-US"/>
          </a:p>
        </p:txBody>
      </p:sp>
      <p:sp>
        <p:nvSpPr>
          <p:cNvPr id="8" name="Right Arrow 5"/>
          <p:cNvSpPr>
            <a:spLocks noChangeArrowheads="1"/>
          </p:cNvSpPr>
          <p:nvPr/>
        </p:nvSpPr>
        <p:spPr bwMode="auto">
          <a:xfrm>
            <a:off x="3844755" y="5784337"/>
            <a:ext cx="515938" cy="334962"/>
          </a:xfrm>
          <a:prstGeom prst="rightArrow">
            <a:avLst>
              <a:gd name="adj1" fmla="val 50000"/>
              <a:gd name="adj2" fmla="val 49995"/>
            </a:avLst>
          </a:prstGeom>
          <a:solidFill>
            <a:srgbClr val="FF0000"/>
          </a:solidFill>
          <a:ln w="9525" algn="ctr">
            <a:solidFill>
              <a:srgbClr val="FF0000"/>
            </a:solidFill>
            <a:round/>
            <a:headEnd/>
            <a:tailEnd/>
          </a:ln>
        </p:spPr>
        <p:txBody>
          <a:bodyPr wrap="none" lIns="0" tIns="0" rIns="0" bIns="0" anchor="ctr">
            <a:spAutoFit/>
          </a:bodyPr>
          <a:lstStyle>
            <a:lvl1pPr defTabSz="966788">
              <a:defRPr sz="2400">
                <a:solidFill>
                  <a:schemeClr val="tx1"/>
                </a:solidFill>
                <a:latin typeface="Arial" panose="020B0604020202020204" pitchFamily="34" charset="0"/>
              </a:defRPr>
            </a:lvl1pPr>
            <a:lvl2pPr marL="742950" indent="-285750" defTabSz="966788">
              <a:defRPr sz="2400">
                <a:solidFill>
                  <a:schemeClr val="tx1"/>
                </a:solidFill>
                <a:latin typeface="Arial" panose="020B0604020202020204" pitchFamily="34" charset="0"/>
              </a:defRPr>
            </a:lvl2pPr>
            <a:lvl3pPr marL="1143000" indent="-228600" defTabSz="966788">
              <a:defRPr sz="2400">
                <a:solidFill>
                  <a:schemeClr val="tx1"/>
                </a:solidFill>
                <a:latin typeface="Arial" panose="020B0604020202020204" pitchFamily="34" charset="0"/>
              </a:defRPr>
            </a:lvl3pPr>
            <a:lvl4pPr marL="1600200" indent="-228600" defTabSz="966788">
              <a:defRPr sz="2400">
                <a:solidFill>
                  <a:schemeClr val="tx1"/>
                </a:solidFill>
                <a:latin typeface="Arial" panose="020B0604020202020204" pitchFamily="34" charset="0"/>
              </a:defRPr>
            </a:lvl4pPr>
            <a:lvl5pPr marL="2057400" indent="-228600" defTabSz="966788">
              <a:defRPr sz="2400">
                <a:solidFill>
                  <a:schemeClr val="tx1"/>
                </a:solidFill>
                <a:latin typeface="Arial" panose="020B0604020202020204" pitchFamily="34" charset="0"/>
              </a:defRPr>
            </a:lvl5pPr>
            <a:lvl6pPr marL="2514600" indent="-228600" algn="ctr" defTabSz="966788" eaLnBrk="0" fontAlgn="base" hangingPunct="0">
              <a:spcBef>
                <a:spcPct val="50000"/>
              </a:spcBef>
              <a:spcAft>
                <a:spcPct val="0"/>
              </a:spcAft>
              <a:defRPr sz="2400">
                <a:solidFill>
                  <a:schemeClr val="tx1"/>
                </a:solidFill>
                <a:latin typeface="Arial" panose="020B0604020202020204" pitchFamily="34" charset="0"/>
              </a:defRPr>
            </a:lvl6pPr>
            <a:lvl7pPr marL="2971800" indent="-228600" algn="ctr" defTabSz="966788" eaLnBrk="0" fontAlgn="base" hangingPunct="0">
              <a:spcBef>
                <a:spcPct val="50000"/>
              </a:spcBef>
              <a:spcAft>
                <a:spcPct val="0"/>
              </a:spcAft>
              <a:defRPr sz="2400">
                <a:solidFill>
                  <a:schemeClr val="tx1"/>
                </a:solidFill>
                <a:latin typeface="Arial" panose="020B0604020202020204" pitchFamily="34" charset="0"/>
              </a:defRPr>
            </a:lvl7pPr>
            <a:lvl8pPr marL="3429000" indent="-228600" algn="ctr" defTabSz="966788" eaLnBrk="0" fontAlgn="base" hangingPunct="0">
              <a:spcBef>
                <a:spcPct val="50000"/>
              </a:spcBef>
              <a:spcAft>
                <a:spcPct val="0"/>
              </a:spcAft>
              <a:defRPr sz="2400">
                <a:solidFill>
                  <a:schemeClr val="tx1"/>
                </a:solidFill>
                <a:latin typeface="Arial" panose="020B0604020202020204" pitchFamily="34" charset="0"/>
              </a:defRPr>
            </a:lvl8pPr>
            <a:lvl9pPr marL="3886200" indent="-228600" algn="ctr" defTabSz="966788" eaLnBrk="0" fontAlgn="base" hangingPunct="0">
              <a:spcBef>
                <a:spcPct val="50000"/>
              </a:spcBef>
              <a:spcAft>
                <a:spcPct val="0"/>
              </a:spcAft>
              <a:defRPr sz="2400">
                <a:solidFill>
                  <a:schemeClr val="tx1"/>
                </a:solidFill>
                <a:latin typeface="Arial" panose="020B0604020202020204" pitchFamily="34" charset="0"/>
              </a:defRPr>
            </a:lvl9pPr>
          </a:lstStyle>
          <a:p>
            <a:endParaRPr lang="en-US" altLang="en-US"/>
          </a:p>
        </p:txBody>
      </p:sp>
      <p:sp>
        <p:nvSpPr>
          <p:cNvPr id="2" name="CuadroTexto 1"/>
          <p:cNvSpPr txBox="1"/>
          <p:nvPr/>
        </p:nvSpPr>
        <p:spPr>
          <a:xfrm>
            <a:off x="4429968" y="5637304"/>
            <a:ext cx="4412604" cy="738664"/>
          </a:xfrm>
          <a:prstGeom prst="rect">
            <a:avLst/>
          </a:prstGeom>
          <a:noFill/>
        </p:spPr>
        <p:txBody>
          <a:bodyPr wrap="square" rtlCol="0">
            <a:spAutoFit/>
          </a:bodyPr>
          <a:lstStyle/>
          <a:p>
            <a:endParaRPr lang="es-MX" sz="1400" dirty="0" smtClean="0"/>
          </a:p>
          <a:p>
            <a:pPr marL="285750" indent="-285750">
              <a:buFont typeface="Arial" panose="020B0604020202020204" pitchFamily="34" charset="0"/>
              <a:buChar char="•"/>
            </a:pPr>
            <a:r>
              <a:rPr lang="es-MX" sz="1400" dirty="0" smtClean="0"/>
              <a:t>Formato útil para la corrección del problema de fragmentación del bloque D</a:t>
            </a:r>
            <a:endParaRPr lang="es-MX" sz="1400" dirty="0"/>
          </a:p>
        </p:txBody>
      </p:sp>
      <p:sp>
        <p:nvSpPr>
          <p:cNvPr id="12" name="CuadroTexto 11"/>
          <p:cNvSpPr txBox="1"/>
          <p:nvPr/>
        </p:nvSpPr>
        <p:spPr>
          <a:xfrm>
            <a:off x="4429968" y="2594617"/>
            <a:ext cx="4317640" cy="1384995"/>
          </a:xfrm>
          <a:prstGeom prst="rect">
            <a:avLst/>
          </a:prstGeom>
          <a:noFill/>
        </p:spPr>
        <p:txBody>
          <a:bodyPr wrap="square" rtlCol="0">
            <a:spAutoFit/>
          </a:bodyPr>
          <a:lstStyle/>
          <a:p>
            <a:pPr marL="285750" indent="-285750">
              <a:buFont typeface="Arial" panose="020B0604020202020204" pitchFamily="34" charset="0"/>
              <a:buChar char="•"/>
            </a:pPr>
            <a:r>
              <a:rPr lang="es-MX" sz="1400" dirty="0" smtClean="0"/>
              <a:t>Ayuda a eliminar prácticas no deseadas como la colusión.</a:t>
            </a:r>
          </a:p>
          <a:p>
            <a:endParaRPr lang="es-MX" sz="1400" dirty="0" smtClean="0"/>
          </a:p>
          <a:p>
            <a:pPr marL="285750" indent="-285750">
              <a:buFont typeface="Arial" panose="020B0604020202020204" pitchFamily="34" charset="0"/>
              <a:buChar char="•"/>
            </a:pPr>
            <a:r>
              <a:rPr lang="es-MX" sz="1400" dirty="0"/>
              <a:t>La CCA provee una opción para eliminar resultados no deseados en la determinación de los ganadores.</a:t>
            </a:r>
          </a:p>
          <a:p>
            <a:endParaRPr lang="es-MX" sz="1400" dirty="0" smtClean="0"/>
          </a:p>
        </p:txBody>
      </p:sp>
      <p:graphicFrame>
        <p:nvGraphicFramePr>
          <p:cNvPr id="11" name="Tabla 10"/>
          <p:cNvGraphicFramePr>
            <a:graphicFrameLocks noGrp="1"/>
          </p:cNvGraphicFramePr>
          <p:nvPr>
            <p:extLst>
              <p:ext uri="{D42A27DB-BD31-4B8C-83A1-F6EECF244321}">
                <p14:modId xmlns:p14="http://schemas.microsoft.com/office/powerpoint/2010/main" val="771587164"/>
              </p:ext>
            </p:extLst>
          </p:nvPr>
        </p:nvGraphicFramePr>
        <p:xfrm>
          <a:off x="228600" y="2061195"/>
          <a:ext cx="3844755" cy="4189148"/>
        </p:xfrm>
        <a:graphic>
          <a:graphicData uri="http://schemas.openxmlformats.org/drawingml/2006/table">
            <a:tbl>
              <a:tblPr firstRow="1" bandRow="1"/>
              <a:tblGrid>
                <a:gridCol w="2016055"/>
                <a:gridCol w="696648"/>
                <a:gridCol w="1132052"/>
              </a:tblGrid>
              <a:tr h="341101">
                <a:tc>
                  <a:txBody>
                    <a:bodyPr/>
                    <a:lstStyle/>
                    <a:p>
                      <a:pPr algn="l" rtl="0" fontAlgn="ctr"/>
                      <a:r>
                        <a:rPr lang="es-MX" sz="1800" b="1" i="0" u="none" strike="noStrike" dirty="0">
                          <a:solidFill>
                            <a:srgbClr val="FFFFFF"/>
                          </a:solidFill>
                          <a:effectLst/>
                          <a:latin typeface="Calibri" panose="020F0502020204030204" pitchFamily="34" charset="0"/>
                        </a:rPr>
                        <a:t>Elimina: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57A6"/>
                    </a:solidFill>
                  </a:tcPr>
                </a:tc>
                <a:tc>
                  <a:txBody>
                    <a:bodyPr/>
                    <a:lstStyle/>
                    <a:p>
                      <a:pPr algn="ctr" rtl="0" fontAlgn="ctr"/>
                      <a:r>
                        <a:rPr lang="es-MX" sz="1400" b="1" i="0" u="none" strike="noStrike" dirty="0" smtClean="0">
                          <a:solidFill>
                            <a:srgbClr val="FFFFFF"/>
                          </a:solidFill>
                          <a:effectLst/>
                          <a:latin typeface="Calibri" panose="020F0502020204030204" pitchFamily="34" charset="0"/>
                        </a:rPr>
                        <a:t>SMRA</a:t>
                      </a:r>
                      <a:endParaRPr lang="es-MX" sz="1400" b="1" i="0" u="none" strike="noStrike" dirty="0">
                        <a:solidFill>
                          <a:srgbClr val="FFFFFF"/>
                        </a:solidFill>
                        <a:effectLst/>
                        <a:latin typeface="Calibri" panose="020F0502020204030204" pitchFamily="34"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57A6"/>
                    </a:solidFill>
                  </a:tcPr>
                </a:tc>
                <a:tc>
                  <a:txBody>
                    <a:bodyPr/>
                    <a:lstStyle/>
                    <a:p>
                      <a:pPr algn="ctr" rtl="0" fontAlgn="ctr"/>
                      <a:r>
                        <a:rPr lang="es-MX" sz="1400" b="1" i="0" u="none" strike="noStrike" dirty="0">
                          <a:solidFill>
                            <a:srgbClr val="FFFFFF"/>
                          </a:solidFill>
                          <a:effectLst/>
                          <a:latin typeface="Calibri" panose="020F0502020204030204" pitchFamily="34" charset="0"/>
                        </a:rPr>
                        <a:t>CCA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57A6"/>
                    </a:solidFill>
                  </a:tcPr>
                </a:tc>
              </a:tr>
              <a:tr h="511652">
                <a:tc>
                  <a:txBody>
                    <a:bodyPr/>
                    <a:lstStyle/>
                    <a:p>
                      <a:pPr algn="l" rtl="0" fontAlgn="ctr"/>
                      <a:r>
                        <a:rPr lang="es-MX" sz="1200" b="0" i="0" u="none" strike="noStrike">
                          <a:solidFill>
                            <a:srgbClr val="000000"/>
                          </a:solidFill>
                          <a:effectLst/>
                          <a:latin typeface="Calibri" panose="020F0502020204030204" pitchFamily="34" charset="0"/>
                        </a:rPr>
                        <a:t>Riesgo de Agregación</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a:solidFill>
                            <a:srgbClr val="000000"/>
                          </a:solidFill>
                          <a:effectLst/>
                          <a:latin typeface="Wingdings" panose="05000000000000000000" pitchFamily="2" charset="2"/>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dirty="0">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00992">
                <a:tc>
                  <a:txBody>
                    <a:bodyPr/>
                    <a:lstStyle/>
                    <a:p>
                      <a:pPr algn="l" rtl="0" fontAlgn="ctr"/>
                      <a:r>
                        <a:rPr lang="es-MX" sz="1200" b="0" i="0" u="none" strike="noStrike">
                          <a:solidFill>
                            <a:srgbClr val="000000"/>
                          </a:solidFill>
                          <a:effectLst/>
                          <a:latin typeface="Calibri" panose="020F0502020204030204" pitchFamily="34" charset="0"/>
                        </a:rPr>
                        <a:t>Pujas estratégicas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t"/>
                      <a:r>
                        <a:rPr lang="es-MX" sz="1800" b="0" i="0" u="none" strike="noStrike">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00992">
                <a:tc>
                  <a:txBody>
                    <a:bodyPr/>
                    <a:lstStyle/>
                    <a:p>
                      <a:pPr algn="l" rtl="0" fontAlgn="ctr"/>
                      <a:r>
                        <a:rPr lang="es-MX" sz="1200" b="0" i="0" u="none" strike="noStrike">
                          <a:solidFill>
                            <a:srgbClr val="000000"/>
                          </a:solidFill>
                          <a:effectLst/>
                          <a:latin typeface="Calibri" panose="020F0502020204030204" pitchFamily="34" charset="0"/>
                        </a:rPr>
                        <a:t>Asignación Fragmentada de Espectro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09123">
                <a:tc>
                  <a:txBody>
                    <a:bodyPr/>
                    <a:lstStyle/>
                    <a:p>
                      <a:pPr algn="l" rtl="0" fontAlgn="ctr"/>
                      <a:r>
                        <a:rPr lang="es-MX" sz="1600" b="1" i="0" u="none" strike="noStrike">
                          <a:solidFill>
                            <a:srgbClr val="FFFFFF"/>
                          </a:solidFill>
                          <a:effectLst/>
                          <a:latin typeface="Calibri" panose="020F0502020204030204" pitchFamily="34" charset="0"/>
                        </a:rPr>
                        <a:t>Promueve:</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0057A6"/>
                    </a:solidFill>
                  </a:tcPr>
                </a:tc>
                <a:tc>
                  <a:txBody>
                    <a:bodyPr/>
                    <a:lstStyle/>
                    <a:p>
                      <a:pPr algn="ctr" rtl="0" fontAlgn="ctr"/>
                      <a:r>
                        <a:rPr lang="es-MX" sz="1400" b="1" i="0" u="none" strike="noStrike" dirty="0">
                          <a:solidFill>
                            <a:srgbClr val="FFFFFF"/>
                          </a:solidFill>
                          <a:effectLst/>
                          <a:latin typeface="Calibri" panose="020F0502020204030204" pitchFamily="34" charset="0"/>
                        </a:rPr>
                        <a:t>SMRA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0057A6"/>
                    </a:solidFill>
                  </a:tcPr>
                </a:tc>
                <a:tc>
                  <a:txBody>
                    <a:bodyPr/>
                    <a:lstStyle/>
                    <a:p>
                      <a:pPr algn="ctr" rtl="0" fontAlgn="ctr"/>
                      <a:r>
                        <a:rPr lang="es-MX" sz="1400" b="1" i="0" u="none" strike="noStrike" dirty="0">
                          <a:solidFill>
                            <a:srgbClr val="FFFFFF"/>
                          </a:solidFill>
                          <a:effectLst/>
                          <a:latin typeface="Calibri" panose="020F0502020204030204" pitchFamily="34" charset="0"/>
                        </a:rPr>
                        <a:t>CCA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0057A6"/>
                    </a:solidFill>
                  </a:tcPr>
                </a:tc>
              </a:tr>
              <a:tr h="511652">
                <a:tc>
                  <a:txBody>
                    <a:bodyPr/>
                    <a:lstStyle/>
                    <a:p>
                      <a:pPr algn="l" rtl="0" fontAlgn="ctr"/>
                      <a:r>
                        <a:rPr lang="es-MX" sz="1200" b="0" i="0" u="none" strike="noStrike">
                          <a:solidFill>
                            <a:srgbClr val="000000"/>
                          </a:solidFill>
                          <a:effectLst/>
                          <a:latin typeface="Calibri" panose="020F0502020204030204" pitchFamily="34" charset="0"/>
                        </a:rPr>
                        <a:t>Incentivos para la reducción de la demanda</a:t>
                      </a:r>
                    </a:p>
                  </a:txBody>
                  <a:tcPr marL="0" marR="0" marT="0" marB="0" anchor="ctr">
                    <a:lnL w="19050" cap="flat" cmpd="sng" algn="ctr">
                      <a:solidFill>
                        <a:srgbClr val="FF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t"/>
                      <a:r>
                        <a:rPr lang="es-MX" sz="1800" b="0" i="0" u="none" strike="noStrike">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11652">
                <a:tc>
                  <a:txBody>
                    <a:bodyPr/>
                    <a:lstStyle/>
                    <a:p>
                      <a:pPr algn="l" rtl="0" fontAlgn="ctr"/>
                      <a:r>
                        <a:rPr lang="es-MX" sz="1200" b="0" i="0" u="none" strike="noStrike">
                          <a:solidFill>
                            <a:srgbClr val="000000"/>
                          </a:solidFill>
                          <a:effectLst/>
                          <a:latin typeface="Calibri" panose="020F0502020204030204" pitchFamily="34" charset="0"/>
                        </a:rPr>
                        <a:t>Descubrimiento de Precios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s-MX" sz="2800" b="0" i="0" u="none" strike="noStrike" dirty="0">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00992">
                <a:tc>
                  <a:txBody>
                    <a:bodyPr/>
                    <a:lstStyle/>
                    <a:p>
                      <a:pPr algn="l" rtl="0" fontAlgn="ctr"/>
                      <a:r>
                        <a:rPr lang="es-MX" sz="1200" b="0" i="0" u="none" strike="noStrike">
                          <a:solidFill>
                            <a:srgbClr val="000000"/>
                          </a:solidFill>
                          <a:effectLst/>
                          <a:latin typeface="Calibri" panose="020F0502020204030204" pitchFamily="34" charset="0"/>
                        </a:rPr>
                        <a:t>Contigüidad del Espectro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dirty="0">
                          <a:solidFill>
                            <a:srgbClr val="000000"/>
                          </a:solidFill>
                          <a:effectLst/>
                          <a:latin typeface="Wingdings" panose="05000000000000000000" pitchFamily="2" charset="2"/>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MX" sz="2800" b="0" i="0" u="none" strike="noStrike">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00992">
                <a:tc>
                  <a:txBody>
                    <a:bodyPr/>
                    <a:lstStyle/>
                    <a:p>
                      <a:pPr algn="l" rtl="0" fontAlgn="ctr"/>
                      <a:r>
                        <a:rPr lang="es-MX" sz="1200" b="0" i="0" u="none" strike="noStrike">
                          <a:solidFill>
                            <a:srgbClr val="000000"/>
                          </a:solidFill>
                          <a:effectLst/>
                          <a:latin typeface="Calibri" panose="020F0502020204030204" pitchFamily="34" charset="0"/>
                        </a:rPr>
                        <a:t>Solución al bloque D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t"/>
                      <a:r>
                        <a:rPr lang="es-MX" sz="1800" b="0" i="0" u="none" strike="noStrike">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es-MX" sz="2800" b="0" i="0" u="none" strike="noStrike" dirty="0">
                          <a:solidFill>
                            <a:srgbClr val="000000"/>
                          </a:solidFill>
                          <a:effectLst/>
                          <a:latin typeface="Wingdings" panose="05000000000000000000" pitchFamily="2" charset="2"/>
                        </a:rPr>
                        <a:t>ü</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cxnSp>
        <p:nvCxnSpPr>
          <p:cNvPr id="15" name="Conector recto 14"/>
          <p:cNvCxnSpPr/>
          <p:nvPr/>
        </p:nvCxnSpPr>
        <p:spPr>
          <a:xfrm>
            <a:off x="211667" y="4250483"/>
            <a:ext cx="0" cy="491067"/>
          </a:xfrm>
          <a:prstGeom prst="line">
            <a:avLst/>
          </a:prstGeom>
        </p:spPr>
        <p:style>
          <a:lnRef idx="2">
            <a:schemeClr val="accent2"/>
          </a:lnRef>
          <a:fillRef idx="0">
            <a:schemeClr val="accent2"/>
          </a:fillRef>
          <a:effectRef idx="1">
            <a:schemeClr val="accent2"/>
          </a:effectRef>
          <a:fontRef idx="minor">
            <a:schemeClr val="tx1"/>
          </a:fontRef>
        </p:style>
      </p:cxnSp>
      <p:cxnSp>
        <p:nvCxnSpPr>
          <p:cNvPr id="19" name="Conector recto 18"/>
          <p:cNvCxnSpPr/>
          <p:nvPr/>
        </p:nvCxnSpPr>
        <p:spPr>
          <a:xfrm>
            <a:off x="228600" y="4722790"/>
            <a:ext cx="384475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0" name="Conector recto 19"/>
          <p:cNvCxnSpPr/>
          <p:nvPr/>
        </p:nvCxnSpPr>
        <p:spPr>
          <a:xfrm>
            <a:off x="211667" y="5761103"/>
            <a:ext cx="0" cy="491067"/>
          </a:xfrm>
          <a:prstGeom prst="line">
            <a:avLst/>
          </a:prstGeom>
        </p:spPr>
        <p:style>
          <a:lnRef idx="2">
            <a:schemeClr val="accent2"/>
          </a:lnRef>
          <a:fillRef idx="0">
            <a:schemeClr val="accent2"/>
          </a:fillRef>
          <a:effectRef idx="1">
            <a:schemeClr val="accent2"/>
          </a:effectRef>
          <a:fontRef idx="minor">
            <a:schemeClr val="tx1"/>
          </a:fontRef>
        </p:style>
      </p:cxnSp>
      <p:cxnSp>
        <p:nvCxnSpPr>
          <p:cNvPr id="21" name="Conector recto 20"/>
          <p:cNvCxnSpPr/>
          <p:nvPr/>
        </p:nvCxnSpPr>
        <p:spPr>
          <a:xfrm>
            <a:off x="211667" y="6255724"/>
            <a:ext cx="386168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4" name="Conector recto 23"/>
          <p:cNvCxnSpPr/>
          <p:nvPr/>
        </p:nvCxnSpPr>
        <p:spPr>
          <a:xfrm>
            <a:off x="211667" y="5761103"/>
            <a:ext cx="386168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7" name="Conector recto 26"/>
          <p:cNvCxnSpPr/>
          <p:nvPr/>
        </p:nvCxnSpPr>
        <p:spPr>
          <a:xfrm>
            <a:off x="4073355" y="5761103"/>
            <a:ext cx="0" cy="494621"/>
          </a:xfrm>
          <a:prstGeom prst="line">
            <a:avLst/>
          </a:prstGeom>
        </p:spPr>
        <p:style>
          <a:lnRef idx="2">
            <a:schemeClr val="accent2"/>
          </a:lnRef>
          <a:fillRef idx="0">
            <a:schemeClr val="accent2"/>
          </a:fillRef>
          <a:effectRef idx="1">
            <a:schemeClr val="accent2"/>
          </a:effectRef>
          <a:fontRef idx="minor">
            <a:schemeClr val="tx1"/>
          </a:fontRef>
        </p:style>
      </p:cxnSp>
      <p:sp>
        <p:nvSpPr>
          <p:cNvPr id="28" name="CuadroTexto 27"/>
          <p:cNvSpPr txBox="1"/>
          <p:nvPr/>
        </p:nvSpPr>
        <p:spPr>
          <a:xfrm>
            <a:off x="4429968" y="4359592"/>
            <a:ext cx="4412604" cy="738664"/>
          </a:xfrm>
          <a:prstGeom prst="rect">
            <a:avLst/>
          </a:prstGeom>
          <a:noFill/>
        </p:spPr>
        <p:txBody>
          <a:bodyPr wrap="square" rtlCol="0">
            <a:spAutoFit/>
          </a:bodyPr>
          <a:lstStyle/>
          <a:p>
            <a:pPr marL="285750" indent="-285750">
              <a:buFont typeface="Arial" panose="020B0604020202020204" pitchFamily="34" charset="0"/>
              <a:buChar char="•"/>
            </a:pPr>
            <a:r>
              <a:rPr lang="es-MX" sz="1400" dirty="0"/>
              <a:t>Incentiva a los participantes a competir por paquetes de espectro mayores sin incrementar el precio de paquetes pequeños.</a:t>
            </a:r>
          </a:p>
        </p:txBody>
      </p:sp>
      <p:sp>
        <p:nvSpPr>
          <p:cNvPr id="5" name="Rectángulo 4"/>
          <p:cNvSpPr/>
          <p:nvPr/>
        </p:nvSpPr>
        <p:spPr>
          <a:xfrm>
            <a:off x="0" y="6444601"/>
            <a:ext cx="4572000" cy="246221"/>
          </a:xfrm>
          <a:prstGeom prst="rect">
            <a:avLst/>
          </a:prstGeom>
        </p:spPr>
        <p:txBody>
          <a:bodyPr>
            <a:spAutoFit/>
          </a:bodyPr>
          <a:lstStyle/>
          <a:p>
            <a:r>
              <a:rPr lang="es-MX" sz="1000" dirty="0"/>
              <a:t>Figura </a:t>
            </a:r>
            <a:r>
              <a:rPr lang="es-MX" sz="1000" dirty="0" smtClean="0"/>
              <a:t>6. </a:t>
            </a:r>
            <a:r>
              <a:rPr lang="es-MX" sz="1000" dirty="0"/>
              <a:t>Comparación entre una CCA y una Subasta Simultánea Ascendente (SMRA)</a:t>
            </a:r>
          </a:p>
        </p:txBody>
      </p:sp>
    </p:spTree>
    <p:extLst>
      <p:ext uri="{BB962C8B-B14F-4D97-AF65-F5344CB8AC3E}">
        <p14:creationId xmlns:p14="http://schemas.microsoft.com/office/powerpoint/2010/main" val="2817392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440616" y="1073781"/>
            <a:ext cx="8084393"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FontTx/>
              <a:buNone/>
            </a:pPr>
            <a:r>
              <a:rPr lang="es-MX" dirty="0" smtClean="0">
                <a:solidFill>
                  <a:prstClr val="white">
                    <a:lumMod val="65000"/>
                  </a:prstClr>
                </a:solidFill>
              </a:rPr>
              <a:t>III. Formato de Asignación: Licitaciones en formato CCA exitosas en el mundo</a:t>
            </a:r>
            <a:endParaRPr lang="es-MX" dirty="0">
              <a:solidFill>
                <a:srgbClr val="FF0000"/>
              </a:solidFill>
            </a:endParaRPr>
          </a:p>
        </p:txBody>
      </p:sp>
      <p:pic>
        <p:nvPicPr>
          <p:cNvPr id="2" name="Imagen 1"/>
          <p:cNvPicPr>
            <a:picLocks noChangeAspect="1"/>
          </p:cNvPicPr>
          <p:nvPr/>
        </p:nvPicPr>
        <p:blipFill>
          <a:blip r:embed="rId4"/>
          <a:stretch>
            <a:fillRect/>
          </a:stretch>
        </p:blipFill>
        <p:spPr>
          <a:xfrm>
            <a:off x="737180" y="2454062"/>
            <a:ext cx="7202434" cy="4002975"/>
          </a:xfrm>
          <a:prstGeom prst="rect">
            <a:avLst/>
          </a:prstGeom>
        </p:spPr>
      </p:pic>
      <p:pic>
        <p:nvPicPr>
          <p:cNvPr id="3" name="Imagen 2"/>
          <p:cNvPicPr>
            <a:picLocks noChangeAspect="1"/>
          </p:cNvPicPr>
          <p:nvPr/>
        </p:nvPicPr>
        <p:blipFill>
          <a:blip r:embed="rId5"/>
          <a:stretch>
            <a:fillRect/>
          </a:stretch>
        </p:blipFill>
        <p:spPr>
          <a:xfrm>
            <a:off x="637147" y="2071965"/>
            <a:ext cx="323850" cy="304800"/>
          </a:xfrm>
          <a:prstGeom prst="rect">
            <a:avLst/>
          </a:prstGeom>
        </p:spPr>
      </p:pic>
      <p:pic>
        <p:nvPicPr>
          <p:cNvPr id="5" name="Imagen 4"/>
          <p:cNvPicPr>
            <a:picLocks noChangeAspect="1"/>
          </p:cNvPicPr>
          <p:nvPr/>
        </p:nvPicPr>
        <p:blipFill>
          <a:blip r:embed="rId6"/>
          <a:stretch>
            <a:fillRect/>
          </a:stretch>
        </p:blipFill>
        <p:spPr>
          <a:xfrm>
            <a:off x="3446252" y="2049440"/>
            <a:ext cx="323850" cy="333375"/>
          </a:xfrm>
          <a:prstGeom prst="rect">
            <a:avLst/>
          </a:prstGeom>
        </p:spPr>
      </p:pic>
      <p:pic>
        <p:nvPicPr>
          <p:cNvPr id="7" name="Imagen 6"/>
          <p:cNvPicPr>
            <a:picLocks noChangeAspect="1"/>
          </p:cNvPicPr>
          <p:nvPr/>
        </p:nvPicPr>
        <p:blipFill>
          <a:blip r:embed="rId7"/>
          <a:stretch>
            <a:fillRect/>
          </a:stretch>
        </p:blipFill>
        <p:spPr>
          <a:xfrm>
            <a:off x="6255354" y="2067203"/>
            <a:ext cx="314325" cy="314325"/>
          </a:xfrm>
          <a:prstGeom prst="rect">
            <a:avLst/>
          </a:prstGeom>
        </p:spPr>
      </p:pic>
      <p:pic>
        <p:nvPicPr>
          <p:cNvPr id="8" name="Imagen 7"/>
          <p:cNvPicPr>
            <a:picLocks noChangeAspect="1"/>
          </p:cNvPicPr>
          <p:nvPr/>
        </p:nvPicPr>
        <p:blipFill>
          <a:blip r:embed="rId8"/>
          <a:stretch>
            <a:fillRect/>
          </a:stretch>
        </p:blipFill>
        <p:spPr>
          <a:xfrm>
            <a:off x="2029344" y="6304836"/>
            <a:ext cx="295275" cy="314325"/>
          </a:xfrm>
          <a:prstGeom prst="rect">
            <a:avLst/>
          </a:prstGeom>
        </p:spPr>
      </p:pic>
      <p:pic>
        <p:nvPicPr>
          <p:cNvPr id="10" name="Imagen 9"/>
          <p:cNvPicPr>
            <a:picLocks noChangeAspect="1"/>
          </p:cNvPicPr>
          <p:nvPr/>
        </p:nvPicPr>
        <p:blipFill>
          <a:blip r:embed="rId9"/>
          <a:stretch>
            <a:fillRect/>
          </a:stretch>
        </p:blipFill>
        <p:spPr>
          <a:xfrm>
            <a:off x="4857499" y="6304835"/>
            <a:ext cx="304800" cy="314325"/>
          </a:xfrm>
          <a:prstGeom prst="rect">
            <a:avLst/>
          </a:prstGeom>
        </p:spPr>
      </p:pic>
      <p:sp>
        <p:nvSpPr>
          <p:cNvPr id="11" name="Flecha derecha 10">
            <a:hlinkClick r:id="rId10" action="ppaction://hlinksldjump"/>
          </p:cNvPr>
          <p:cNvSpPr/>
          <p:nvPr/>
        </p:nvSpPr>
        <p:spPr>
          <a:xfrm rot="16200000">
            <a:off x="8703434" y="6323718"/>
            <a:ext cx="373662" cy="26008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12" name="CuadroTexto 11"/>
          <p:cNvSpPr txBox="1"/>
          <p:nvPr/>
        </p:nvSpPr>
        <p:spPr>
          <a:xfrm>
            <a:off x="960997" y="2058965"/>
            <a:ext cx="2243178" cy="307777"/>
          </a:xfrm>
          <a:prstGeom prst="rect">
            <a:avLst/>
          </a:prstGeom>
          <a:noFill/>
        </p:spPr>
        <p:txBody>
          <a:bodyPr wrap="none" rtlCol="0">
            <a:spAutoFit/>
          </a:bodyPr>
          <a:lstStyle/>
          <a:p>
            <a:r>
              <a:rPr lang="es-MX" sz="1400" dirty="0" smtClean="0"/>
              <a:t>Subasta Ascendente (SMRA)</a:t>
            </a:r>
            <a:endParaRPr lang="es-MX" sz="1400" dirty="0"/>
          </a:p>
        </p:txBody>
      </p:sp>
      <p:sp>
        <p:nvSpPr>
          <p:cNvPr id="13" name="CuadroTexto 12"/>
          <p:cNvSpPr txBox="1"/>
          <p:nvPr/>
        </p:nvSpPr>
        <p:spPr>
          <a:xfrm>
            <a:off x="3741273" y="2054843"/>
            <a:ext cx="2252411" cy="307777"/>
          </a:xfrm>
          <a:prstGeom prst="rect">
            <a:avLst/>
          </a:prstGeom>
          <a:noFill/>
        </p:spPr>
        <p:txBody>
          <a:bodyPr wrap="none" rtlCol="0">
            <a:spAutoFit/>
          </a:bodyPr>
          <a:lstStyle/>
          <a:p>
            <a:r>
              <a:rPr lang="es-MX" sz="1400" dirty="0" smtClean="0"/>
              <a:t>Combinatoria de Reloj (CCA)</a:t>
            </a:r>
            <a:endParaRPr lang="es-MX" sz="1400" dirty="0"/>
          </a:p>
        </p:txBody>
      </p:sp>
      <p:sp>
        <p:nvSpPr>
          <p:cNvPr id="14" name="CuadroTexto 13"/>
          <p:cNvSpPr txBox="1"/>
          <p:nvPr/>
        </p:nvSpPr>
        <p:spPr>
          <a:xfrm>
            <a:off x="6505062" y="2058960"/>
            <a:ext cx="1228606" cy="307777"/>
          </a:xfrm>
          <a:prstGeom prst="rect">
            <a:avLst/>
          </a:prstGeom>
          <a:noFill/>
        </p:spPr>
        <p:txBody>
          <a:bodyPr wrap="none" rtlCol="0">
            <a:spAutoFit/>
          </a:bodyPr>
          <a:lstStyle/>
          <a:p>
            <a:r>
              <a:rPr lang="es-MX" sz="1400" dirty="0" smtClean="0"/>
              <a:t>Sobre Cerrado</a:t>
            </a:r>
            <a:endParaRPr lang="es-MX" sz="1400" dirty="0"/>
          </a:p>
        </p:txBody>
      </p:sp>
      <p:sp>
        <p:nvSpPr>
          <p:cNvPr id="15" name="CuadroTexto 14"/>
          <p:cNvSpPr txBox="1"/>
          <p:nvPr/>
        </p:nvSpPr>
        <p:spPr>
          <a:xfrm>
            <a:off x="2290486" y="6299469"/>
            <a:ext cx="1642053" cy="307777"/>
          </a:xfrm>
          <a:prstGeom prst="rect">
            <a:avLst/>
          </a:prstGeom>
          <a:noFill/>
        </p:spPr>
        <p:txBody>
          <a:bodyPr wrap="none" rtlCol="0">
            <a:spAutoFit/>
          </a:bodyPr>
          <a:lstStyle/>
          <a:p>
            <a:r>
              <a:rPr lang="es-MX" sz="1400" dirty="0" smtClean="0"/>
              <a:t>Concurso de Belleza</a:t>
            </a:r>
            <a:endParaRPr lang="es-MX" sz="1400" dirty="0"/>
          </a:p>
        </p:txBody>
      </p:sp>
      <p:sp>
        <p:nvSpPr>
          <p:cNvPr id="17" name="CuadroTexto 16"/>
          <p:cNvSpPr txBox="1"/>
          <p:nvPr/>
        </p:nvSpPr>
        <p:spPr>
          <a:xfrm>
            <a:off x="5111951" y="6295347"/>
            <a:ext cx="1438151" cy="307777"/>
          </a:xfrm>
          <a:prstGeom prst="rect">
            <a:avLst/>
          </a:prstGeom>
          <a:noFill/>
        </p:spPr>
        <p:txBody>
          <a:bodyPr wrap="none" rtlCol="0">
            <a:spAutoFit/>
          </a:bodyPr>
          <a:lstStyle/>
          <a:p>
            <a:r>
              <a:rPr lang="es-MX" sz="1400" dirty="0" smtClean="0"/>
              <a:t>Sin conocimiento</a:t>
            </a:r>
            <a:endParaRPr lang="es-MX" sz="1400" dirty="0"/>
          </a:p>
        </p:txBody>
      </p:sp>
      <p:sp>
        <p:nvSpPr>
          <p:cNvPr id="18" name="TextBox 529"/>
          <p:cNvSpPr txBox="1">
            <a:spLocks noChangeArrowheads="1"/>
          </p:cNvSpPr>
          <p:nvPr/>
        </p:nvSpPr>
        <p:spPr bwMode="auto">
          <a:xfrm>
            <a:off x="594111" y="1505776"/>
            <a:ext cx="82121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50000"/>
              </a:spcBef>
              <a:spcAft>
                <a:spcPct val="0"/>
              </a:spcAft>
              <a:defRPr sz="2400">
                <a:solidFill>
                  <a:schemeClr val="tx1"/>
                </a:solidFill>
                <a:latin typeface="Arial" panose="020B0604020202020204" pitchFamily="34" charset="0"/>
              </a:defRPr>
            </a:lvl6pPr>
            <a:lvl7pPr marL="2971800" indent="-228600" algn="ctr" eaLnBrk="0" fontAlgn="base" hangingPunct="0">
              <a:spcBef>
                <a:spcPct val="50000"/>
              </a:spcBef>
              <a:spcAft>
                <a:spcPct val="0"/>
              </a:spcAft>
              <a:defRPr sz="2400">
                <a:solidFill>
                  <a:schemeClr val="tx1"/>
                </a:solidFill>
                <a:latin typeface="Arial" panose="020B0604020202020204" pitchFamily="34" charset="0"/>
              </a:defRPr>
            </a:lvl7pPr>
            <a:lvl8pPr marL="3429000" indent="-228600" algn="ctr" eaLnBrk="0" fontAlgn="base" hangingPunct="0">
              <a:spcBef>
                <a:spcPct val="50000"/>
              </a:spcBef>
              <a:spcAft>
                <a:spcPct val="0"/>
              </a:spcAft>
              <a:defRPr sz="2400">
                <a:solidFill>
                  <a:schemeClr val="tx1"/>
                </a:solidFill>
                <a:latin typeface="Arial" panose="020B0604020202020204" pitchFamily="34" charset="0"/>
              </a:defRPr>
            </a:lvl8pPr>
            <a:lvl9pPr marL="3886200" indent="-228600" algn="ctr" eaLnBrk="0" fontAlgn="base" hangingPunct="0">
              <a:spcBef>
                <a:spcPct val="50000"/>
              </a:spcBef>
              <a:spcAft>
                <a:spcPct val="0"/>
              </a:spcAft>
              <a:defRPr sz="2400">
                <a:solidFill>
                  <a:schemeClr val="tx1"/>
                </a:solidFill>
                <a:latin typeface="Arial" panose="020B0604020202020204" pitchFamily="34" charset="0"/>
              </a:defRPr>
            </a:lvl9pPr>
          </a:lstStyle>
          <a:p>
            <a:r>
              <a:rPr lang="es-MX" altLang="en-US" sz="1400" dirty="0" smtClean="0">
                <a:latin typeface="+mn-lt"/>
              </a:rPr>
              <a:t>Ejemplos de formatos seleccionados para Licitaciones de Espectro recientes alrededor del mundo.</a:t>
            </a:r>
            <a:endParaRPr lang="es-MX" altLang="en-US" sz="1400" dirty="0">
              <a:latin typeface="+mn-lt"/>
            </a:endParaRPr>
          </a:p>
        </p:txBody>
      </p:sp>
    </p:spTree>
    <p:extLst>
      <p:ext uri="{BB962C8B-B14F-4D97-AF65-F5344CB8AC3E}">
        <p14:creationId xmlns:p14="http://schemas.microsoft.com/office/powerpoint/2010/main" val="339273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6" name="TextBox 5"/>
          <p:cNvSpPr txBox="1"/>
          <p:nvPr/>
        </p:nvSpPr>
        <p:spPr>
          <a:xfrm>
            <a:off x="440616" y="1073781"/>
            <a:ext cx="2864951"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III. Formato de Asignación</a:t>
            </a:r>
            <a:endParaRPr lang="es-MX" dirty="0"/>
          </a:p>
        </p:txBody>
      </p:sp>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3115966" y="1668241"/>
            <a:ext cx="5943600" cy="4553585"/>
          </a:xfrm>
          <a:prstGeom prst="rect">
            <a:avLst/>
          </a:prstGeom>
          <a:noFill/>
          <a:ln>
            <a:noFill/>
          </a:ln>
        </p:spPr>
      </p:pic>
      <p:sp>
        <p:nvSpPr>
          <p:cNvPr id="7" name="CuadroTexto 6"/>
          <p:cNvSpPr txBox="1"/>
          <p:nvPr/>
        </p:nvSpPr>
        <p:spPr>
          <a:xfrm>
            <a:off x="4779552" y="6221724"/>
            <a:ext cx="3136564" cy="276999"/>
          </a:xfrm>
          <a:prstGeom prst="rect">
            <a:avLst/>
          </a:prstGeom>
          <a:noFill/>
        </p:spPr>
        <p:txBody>
          <a:bodyPr wrap="none" rtlCol="0">
            <a:spAutoFit/>
          </a:bodyPr>
          <a:lstStyle/>
          <a:p>
            <a:r>
              <a:rPr lang="es-MX" sz="1200" dirty="0"/>
              <a:t>Figura </a:t>
            </a:r>
            <a:r>
              <a:rPr lang="es-MX" sz="1200" dirty="0" smtClean="0"/>
              <a:t>7. Visión general del proceso de subasta.</a:t>
            </a:r>
            <a:endParaRPr lang="es-MX" sz="1200" dirty="0"/>
          </a:p>
        </p:txBody>
      </p:sp>
      <p:sp>
        <p:nvSpPr>
          <p:cNvPr id="8" name="CuadroTexto 7"/>
          <p:cNvSpPr txBox="1"/>
          <p:nvPr/>
        </p:nvSpPr>
        <p:spPr>
          <a:xfrm>
            <a:off x="90616" y="2001430"/>
            <a:ext cx="2940917" cy="4455066"/>
          </a:xfrm>
          <a:prstGeom prst="rect">
            <a:avLst/>
          </a:prstGeom>
          <a:noFill/>
        </p:spPr>
        <p:txBody>
          <a:bodyPr wrap="square" rtlCol="0">
            <a:spAutoFit/>
          </a:bodyPr>
          <a:lstStyle/>
          <a:p>
            <a:pPr algn="just"/>
            <a:r>
              <a:rPr lang="es-MX" sz="1350" dirty="0"/>
              <a:t>La subasta consiste de dos etapas</a:t>
            </a:r>
            <a:r>
              <a:rPr lang="es-MX" sz="1350" dirty="0" smtClean="0"/>
              <a:t>:</a:t>
            </a:r>
          </a:p>
          <a:p>
            <a:pPr algn="just"/>
            <a:endParaRPr lang="es-MX" sz="1350" dirty="0" smtClean="0"/>
          </a:p>
          <a:p>
            <a:pPr marL="285750" indent="-285750" algn="just">
              <a:buFont typeface="Arial" panose="020B0604020202020204" pitchFamily="34" charset="0"/>
              <a:buChar char="•"/>
            </a:pPr>
            <a:r>
              <a:rPr lang="es-MX" sz="1350" dirty="0" smtClean="0"/>
              <a:t>La </a:t>
            </a:r>
            <a:r>
              <a:rPr lang="es-MX" sz="1350" dirty="0"/>
              <a:t>Fase Primaria donde se determina el número de bloques de cada categoría otorgados a cada participante y el precio de subasta por el paquete de bloques que ganen. La fase consiste </a:t>
            </a:r>
            <a:r>
              <a:rPr lang="es-MX" sz="1350" dirty="0" smtClean="0"/>
              <a:t>en:</a:t>
            </a:r>
          </a:p>
          <a:p>
            <a:pPr marL="742950" lvl="1" indent="-285750">
              <a:buFont typeface="Arial" panose="020B0604020202020204" pitchFamily="34" charset="0"/>
              <a:buChar char="•"/>
            </a:pPr>
            <a:r>
              <a:rPr lang="es-MX" sz="1350" dirty="0" smtClean="0"/>
              <a:t>Una o más rondas de reloj; seguido de,</a:t>
            </a:r>
          </a:p>
          <a:p>
            <a:pPr marL="742950" lvl="1" indent="-285750">
              <a:buFont typeface="Arial" panose="020B0604020202020204" pitchFamily="34" charset="0"/>
              <a:buChar char="•"/>
            </a:pPr>
            <a:r>
              <a:rPr lang="es-MX" sz="1350" dirty="0" smtClean="0"/>
              <a:t>Una única ronda suplementaria.</a:t>
            </a:r>
          </a:p>
          <a:p>
            <a:pPr marL="742950" lvl="1" indent="-285750" algn="just">
              <a:buFont typeface="Arial" panose="020B0604020202020204" pitchFamily="34" charset="0"/>
              <a:buChar char="•"/>
            </a:pPr>
            <a:endParaRPr lang="es-MX" sz="1350" dirty="0" smtClean="0"/>
          </a:p>
          <a:p>
            <a:pPr marL="285750" indent="-285750" algn="just">
              <a:buFont typeface="Arial" panose="020B0604020202020204" pitchFamily="34" charset="0"/>
              <a:buChar char="•"/>
            </a:pPr>
            <a:r>
              <a:rPr lang="es-MX" sz="1350" dirty="0" smtClean="0"/>
              <a:t>La </a:t>
            </a:r>
            <a:r>
              <a:rPr lang="es-MX" sz="1350" dirty="0"/>
              <a:t>Fase de Asignación determina las frecuencias específicas que serán asignadas a los participantes ganadores (incluyendo cualquier reordenamiento de concesiones existentes en AWS-1, si es requerido</a:t>
            </a:r>
            <a:r>
              <a:rPr lang="es-MX" sz="1350" dirty="0" smtClean="0"/>
              <a:t>). Este proceso se ilustra en la Figura 7.</a:t>
            </a:r>
          </a:p>
        </p:txBody>
      </p:sp>
      <p:sp>
        <p:nvSpPr>
          <p:cNvPr id="3" name="CuadroTexto 2"/>
          <p:cNvSpPr txBox="1"/>
          <p:nvPr/>
        </p:nvSpPr>
        <p:spPr>
          <a:xfrm>
            <a:off x="3237834" y="5226134"/>
            <a:ext cx="1541718" cy="953453"/>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s-MX" sz="1000" dirty="0"/>
          </a:p>
          <a:p>
            <a:pPr algn="ctr"/>
            <a:r>
              <a:rPr lang="es-MX" sz="1000" dirty="0" smtClean="0"/>
              <a:t>Asignación de frecuencias y contraprestaciones</a:t>
            </a:r>
          </a:p>
          <a:p>
            <a:endParaRPr lang="es-MX" sz="1000" dirty="0" smtClean="0"/>
          </a:p>
        </p:txBody>
      </p:sp>
      <p:sp>
        <p:nvSpPr>
          <p:cNvPr id="5" name="CuadroTexto 4"/>
          <p:cNvSpPr txBox="1"/>
          <p:nvPr/>
        </p:nvSpPr>
        <p:spPr>
          <a:xfrm>
            <a:off x="7859486" y="1483575"/>
            <a:ext cx="957943" cy="307777"/>
          </a:xfrm>
          <a:prstGeom prst="rect">
            <a:avLst/>
          </a:prstGeom>
          <a:noFill/>
        </p:spPr>
        <p:txBody>
          <a:bodyPr wrap="square" rtlCol="0">
            <a:spAutoFit/>
          </a:bodyPr>
          <a:lstStyle/>
          <a:p>
            <a:r>
              <a:rPr lang="es-MX" sz="1400" dirty="0" smtClean="0">
                <a:hlinkClick r:id="rId5" action="ppaction://hlinksldjump"/>
              </a:rPr>
              <a:t>Ejemplo</a:t>
            </a:r>
            <a:endParaRPr lang="es-MX" sz="1400" dirty="0"/>
          </a:p>
        </p:txBody>
      </p:sp>
      <p:sp>
        <p:nvSpPr>
          <p:cNvPr id="9" name="CuadroTexto 8"/>
          <p:cNvSpPr txBox="1"/>
          <p:nvPr/>
        </p:nvSpPr>
        <p:spPr>
          <a:xfrm>
            <a:off x="4492488" y="3286539"/>
            <a:ext cx="344556" cy="307777"/>
          </a:xfrm>
          <a:prstGeom prst="rect">
            <a:avLst/>
          </a:prstGeom>
          <a:noFill/>
        </p:spPr>
        <p:txBody>
          <a:bodyPr wrap="square" rtlCol="0">
            <a:spAutoFit/>
          </a:bodyPr>
          <a:lstStyle/>
          <a:p>
            <a:r>
              <a:rPr lang="es-MX" sz="1400" dirty="0" smtClean="0"/>
              <a:t>Sí</a:t>
            </a:r>
            <a:endParaRPr lang="es-MX" sz="1400" dirty="0"/>
          </a:p>
        </p:txBody>
      </p:sp>
      <p:sp>
        <p:nvSpPr>
          <p:cNvPr id="11" name="CuadroTexto 10"/>
          <p:cNvSpPr txBox="1"/>
          <p:nvPr/>
        </p:nvSpPr>
        <p:spPr>
          <a:xfrm>
            <a:off x="3909393" y="3921186"/>
            <a:ext cx="404190" cy="307777"/>
          </a:xfrm>
          <a:prstGeom prst="rect">
            <a:avLst/>
          </a:prstGeom>
          <a:noFill/>
        </p:spPr>
        <p:txBody>
          <a:bodyPr wrap="square" rtlCol="0">
            <a:spAutoFit/>
          </a:bodyPr>
          <a:lstStyle/>
          <a:p>
            <a:r>
              <a:rPr lang="es-MX" sz="1400" dirty="0" smtClean="0"/>
              <a:t>No</a:t>
            </a:r>
            <a:endParaRPr lang="es-MX" sz="1400" dirty="0"/>
          </a:p>
        </p:txBody>
      </p:sp>
    </p:spTree>
    <p:extLst>
      <p:ext uri="{BB962C8B-B14F-4D97-AF65-F5344CB8AC3E}">
        <p14:creationId xmlns:p14="http://schemas.microsoft.com/office/powerpoint/2010/main" val="3114896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6" name="TextBox 5"/>
          <p:cNvSpPr txBox="1"/>
          <p:nvPr/>
        </p:nvSpPr>
        <p:spPr>
          <a:xfrm>
            <a:off x="440616" y="1073781"/>
            <a:ext cx="2523127"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IV. </a:t>
            </a:r>
            <a:r>
              <a:rPr lang="es-MX" dirty="0"/>
              <a:t>Precios de Reserva</a:t>
            </a:r>
          </a:p>
        </p:txBody>
      </p:sp>
      <p:sp>
        <p:nvSpPr>
          <p:cNvPr id="5" name="CuadroTexto 4"/>
          <p:cNvSpPr txBox="1"/>
          <p:nvPr/>
        </p:nvSpPr>
        <p:spPr>
          <a:xfrm>
            <a:off x="204395" y="3179445"/>
            <a:ext cx="8229599" cy="3323987"/>
          </a:xfrm>
          <a:prstGeom prst="rect">
            <a:avLst/>
          </a:prstGeom>
          <a:noFill/>
        </p:spPr>
        <p:txBody>
          <a:bodyPr wrap="square" rtlCol="0">
            <a:spAutoFit/>
          </a:bodyPr>
          <a:lstStyle/>
          <a:p>
            <a:pPr algn="just"/>
            <a:endParaRPr lang="es-MX" sz="1400" dirty="0" smtClean="0"/>
          </a:p>
          <a:p>
            <a:pPr algn="just"/>
            <a:r>
              <a:rPr lang="es-MX" sz="1400" dirty="0"/>
              <a:t>El Valor Mínimo de </a:t>
            </a:r>
            <a:r>
              <a:rPr lang="es-MX" sz="1400" dirty="0" smtClean="0"/>
              <a:t>Referencia (VMR) </a:t>
            </a:r>
            <a:r>
              <a:rPr lang="es-MX" sz="1400" dirty="0"/>
              <a:t>toma en consideración el tiempo en que estarán disponibles los equipos para la Banda AWS. Por lo tanto</a:t>
            </a:r>
            <a:r>
              <a:rPr lang="es-MX" sz="1400" dirty="0" smtClean="0"/>
              <a:t>, el VMR se </a:t>
            </a:r>
            <a:r>
              <a:rPr lang="es-MX" sz="1400" dirty="0"/>
              <a:t>establece en dos </a:t>
            </a:r>
            <a:r>
              <a:rPr lang="es-MX" sz="1400" dirty="0" smtClean="0"/>
              <a:t>bloques </a:t>
            </a:r>
            <a:r>
              <a:rPr lang="es-MX" sz="1400" dirty="0"/>
              <a:t>(uno en la sub-banda AWS-1 y otro en la sub-banda AWS-3</a:t>
            </a:r>
            <a:r>
              <a:rPr lang="es-MX" sz="1400" dirty="0" smtClean="0"/>
              <a:t>).</a:t>
            </a:r>
          </a:p>
          <a:p>
            <a:pPr algn="just"/>
            <a:endParaRPr lang="es-MX" sz="1400" dirty="0"/>
          </a:p>
          <a:p>
            <a:pPr algn="just"/>
            <a:r>
              <a:rPr lang="es-MX" sz="1400" dirty="0" smtClean="0"/>
              <a:t>Los VMR para las sub-bandas </a:t>
            </a:r>
            <a:r>
              <a:rPr lang="es-MX" sz="1400" dirty="0"/>
              <a:t>consideran </a:t>
            </a:r>
            <a:r>
              <a:rPr lang="es-MX" sz="1400" dirty="0" smtClean="0"/>
              <a:t>bloques </a:t>
            </a:r>
            <a:r>
              <a:rPr lang="es-MX" sz="1400" dirty="0"/>
              <a:t>nacionales de </a:t>
            </a:r>
            <a:r>
              <a:rPr lang="es-MX" sz="1400" dirty="0" smtClean="0"/>
              <a:t>5+5 MHz </a:t>
            </a:r>
            <a:r>
              <a:rPr lang="es-MX" sz="1400" dirty="0"/>
              <a:t>y la vigencia propuesta de la concesión de la presente </a:t>
            </a:r>
            <a:r>
              <a:rPr lang="es-MX" sz="1400" dirty="0" smtClean="0"/>
              <a:t>licitación.</a:t>
            </a:r>
          </a:p>
          <a:p>
            <a:pPr marL="285750" indent="-285750" algn="just">
              <a:buFont typeface="Arial" panose="020B0604020202020204" pitchFamily="34" charset="0"/>
              <a:buChar char="•"/>
            </a:pPr>
            <a:endParaRPr lang="es-MX" sz="1400" b="1" dirty="0" smtClean="0"/>
          </a:p>
          <a:p>
            <a:pPr marL="285750" indent="-285750" algn="just">
              <a:buFont typeface="Arial" panose="020B0604020202020204" pitchFamily="34" charset="0"/>
              <a:buChar char="•"/>
            </a:pPr>
            <a:r>
              <a:rPr lang="es-MX" sz="1400" i="1" u="sng" dirty="0" smtClean="0"/>
              <a:t>VMR para la Sub-banda AWS-1: </a:t>
            </a:r>
            <a:r>
              <a:rPr lang="es-MX" sz="1400" dirty="0" smtClean="0"/>
              <a:t>el valor está sujeto al promedio actualizado de lo pagado en las  </a:t>
            </a:r>
            <a:r>
              <a:rPr lang="es-MX" sz="1400" dirty="0"/>
              <a:t>frecuencias entre 1725-1755 </a:t>
            </a:r>
            <a:r>
              <a:rPr lang="es-MX" sz="1400" dirty="0" smtClean="0"/>
              <a:t>MHz </a:t>
            </a:r>
            <a:r>
              <a:rPr lang="es-MX" sz="1400" dirty="0"/>
              <a:t>/ 2125-2155 </a:t>
            </a:r>
            <a:r>
              <a:rPr lang="es-MX" sz="1400" dirty="0" smtClean="0"/>
              <a:t>MHz </a:t>
            </a:r>
            <a:r>
              <a:rPr lang="es-MX" sz="1400" dirty="0"/>
              <a:t>y el </a:t>
            </a:r>
            <a:r>
              <a:rPr lang="es-MX" sz="1400" dirty="0" smtClean="0"/>
              <a:t>promedio de las </a:t>
            </a:r>
            <a:r>
              <a:rPr lang="es-MX" sz="1400" dirty="0"/>
              <a:t>frecuencias entre 1725-1740 </a:t>
            </a:r>
            <a:r>
              <a:rPr lang="es-MX" sz="1400" dirty="0" smtClean="0"/>
              <a:t>MHz </a:t>
            </a:r>
            <a:r>
              <a:rPr lang="es-MX" sz="1400" dirty="0"/>
              <a:t>/ 2125-2140 </a:t>
            </a:r>
            <a:r>
              <a:rPr lang="es-MX" sz="1400" dirty="0" smtClean="0"/>
              <a:t>MHz en la Licitación No. 21.  Lo </a:t>
            </a:r>
            <a:r>
              <a:rPr lang="es-MX" sz="1400" dirty="0"/>
              <a:t>anterior sujeto a lo establecido en los artículos 79 y 99 de la ley. </a:t>
            </a:r>
            <a:endParaRPr lang="es-MX" sz="1400" dirty="0" smtClean="0"/>
          </a:p>
          <a:p>
            <a:pPr marL="285750" indent="-285750" algn="just">
              <a:buFont typeface="Arial" panose="020B0604020202020204" pitchFamily="34" charset="0"/>
              <a:buChar char="•"/>
            </a:pPr>
            <a:endParaRPr lang="es-MX" sz="1400" dirty="0"/>
          </a:p>
          <a:p>
            <a:pPr marL="285750" indent="-285750" algn="just">
              <a:buFont typeface="Arial" panose="020B0604020202020204" pitchFamily="34" charset="0"/>
              <a:buChar char="•"/>
            </a:pPr>
            <a:r>
              <a:rPr lang="es-MX" sz="1400" i="1" u="sng" dirty="0" smtClean="0"/>
              <a:t>VMR </a:t>
            </a:r>
            <a:r>
              <a:rPr lang="es-MX" sz="1400" i="1" u="sng" dirty="0"/>
              <a:t>para la Sub-banda </a:t>
            </a:r>
            <a:r>
              <a:rPr lang="es-MX" sz="1400" i="1" u="sng" dirty="0" smtClean="0"/>
              <a:t>AWS-3: </a:t>
            </a:r>
            <a:r>
              <a:rPr lang="es-MX" sz="1400" dirty="0" smtClean="0"/>
              <a:t> el valor está relacionado con la actualización de los VMR y </a:t>
            </a:r>
            <a:r>
              <a:rPr lang="es-MX" sz="1400" dirty="0"/>
              <a:t>el valor de mercado establecidos en la </a:t>
            </a:r>
            <a:r>
              <a:rPr lang="es-MX" sz="1400" dirty="0" smtClean="0"/>
              <a:t>licitación No. 21.</a:t>
            </a:r>
            <a:endParaRPr lang="es-MX" sz="1400" dirty="0"/>
          </a:p>
        </p:txBody>
      </p:sp>
      <p:sp>
        <p:nvSpPr>
          <p:cNvPr id="3" name="Rectángulo 2"/>
          <p:cNvSpPr/>
          <p:nvPr/>
        </p:nvSpPr>
        <p:spPr>
          <a:xfrm>
            <a:off x="2298357" y="1696890"/>
            <a:ext cx="4572000" cy="276999"/>
          </a:xfrm>
          <a:prstGeom prst="rect">
            <a:avLst/>
          </a:prstGeom>
        </p:spPr>
        <p:txBody>
          <a:bodyPr>
            <a:spAutoFit/>
          </a:bodyPr>
          <a:lstStyle/>
          <a:p>
            <a:pPr algn="ctr">
              <a:spcAft>
                <a:spcPts val="1200"/>
              </a:spcAft>
            </a:pPr>
            <a:r>
              <a:rPr lang="es-ES" sz="1200" dirty="0"/>
              <a:t>Tabla 1: Precios de reserva por categoría</a:t>
            </a:r>
            <a:endParaRPr lang="es-MX" sz="1200" dirty="0"/>
          </a:p>
        </p:txBody>
      </p:sp>
      <p:graphicFrame>
        <p:nvGraphicFramePr>
          <p:cNvPr id="2" name="Tabla 1"/>
          <p:cNvGraphicFramePr>
            <a:graphicFrameLocks noGrp="1"/>
          </p:cNvGraphicFramePr>
          <p:nvPr>
            <p:extLst>
              <p:ext uri="{D42A27DB-BD31-4B8C-83A1-F6EECF244321}">
                <p14:modId xmlns:p14="http://schemas.microsoft.com/office/powerpoint/2010/main" val="2129327595"/>
              </p:ext>
            </p:extLst>
          </p:nvPr>
        </p:nvGraphicFramePr>
        <p:xfrm>
          <a:off x="914399" y="2011656"/>
          <a:ext cx="7132708" cy="1320390"/>
        </p:xfrm>
        <a:graphic>
          <a:graphicData uri="http://schemas.openxmlformats.org/drawingml/2006/table">
            <a:tbl>
              <a:tblPr>
                <a:tableStyleId>{22838BEF-8BB2-4498-84A7-C5851F593DF1}</a:tableStyleId>
              </a:tblPr>
              <a:tblGrid>
                <a:gridCol w="1808703"/>
                <a:gridCol w="875179"/>
                <a:gridCol w="1762027"/>
                <a:gridCol w="1155236"/>
                <a:gridCol w="1531563"/>
              </a:tblGrid>
              <a:tr h="499029">
                <a:tc>
                  <a:txBody>
                    <a:bodyPr/>
                    <a:lstStyle/>
                    <a:p>
                      <a:pPr algn="ctr" fontAlgn="ctr"/>
                      <a:r>
                        <a:rPr lang="es-MX" sz="1000" b="1" u="none" strike="noStrike" dirty="0">
                          <a:effectLst/>
                        </a:rPr>
                        <a:t>Sub-banda</a:t>
                      </a:r>
                      <a:endParaRPr lang="es-MX" sz="1000" b="1" i="0" u="none" strike="noStrike" dirty="0">
                        <a:effectLst/>
                        <a:latin typeface="ITC Avant Garde" panose="020B0402020203020304" pitchFamily="34" charset="0"/>
                      </a:endParaRPr>
                    </a:p>
                  </a:txBody>
                  <a:tcPr marL="8755" marR="8755" marT="8755" marB="0" anchor="ctr">
                    <a:solidFill>
                      <a:schemeClr val="accent5">
                        <a:lumMod val="40000"/>
                        <a:lumOff val="60000"/>
                      </a:schemeClr>
                    </a:solidFill>
                  </a:tcPr>
                </a:tc>
                <a:tc>
                  <a:txBody>
                    <a:bodyPr/>
                    <a:lstStyle/>
                    <a:p>
                      <a:pPr algn="ctr" fontAlgn="ctr"/>
                      <a:r>
                        <a:rPr lang="es-MX" sz="1000" b="1" u="none" strike="noStrike">
                          <a:effectLst/>
                        </a:rPr>
                        <a:t>Bloques de categoría </a:t>
                      </a:r>
                      <a:endParaRPr lang="es-MX" sz="1000" b="1" i="0" u="none" strike="noStrike">
                        <a:effectLst/>
                        <a:latin typeface="ITC Avant Garde" panose="020B0402020203020304" pitchFamily="34" charset="0"/>
                      </a:endParaRPr>
                    </a:p>
                  </a:txBody>
                  <a:tcPr marL="8755" marR="8755" marT="8755" marB="0" anchor="ctr">
                    <a:solidFill>
                      <a:schemeClr val="accent5">
                        <a:lumMod val="40000"/>
                        <a:lumOff val="60000"/>
                      </a:schemeClr>
                    </a:solidFill>
                  </a:tcPr>
                </a:tc>
                <a:tc>
                  <a:txBody>
                    <a:bodyPr/>
                    <a:lstStyle/>
                    <a:p>
                      <a:pPr algn="ctr" fontAlgn="ctr"/>
                      <a:r>
                        <a:rPr lang="es-MX" sz="1000" b="1" u="none" strike="noStrike">
                          <a:effectLst/>
                        </a:rPr>
                        <a:t>Rango de Frecuencias en MHz</a:t>
                      </a:r>
                      <a:endParaRPr lang="es-MX" sz="1000" b="1" i="0" u="none" strike="noStrike">
                        <a:effectLst/>
                        <a:latin typeface="ITC Avant Garde" panose="020B0402020203020304" pitchFamily="34" charset="0"/>
                      </a:endParaRPr>
                    </a:p>
                  </a:txBody>
                  <a:tcPr marL="8755" marR="8755" marT="8755" marB="0" anchor="ctr">
                    <a:solidFill>
                      <a:schemeClr val="accent5">
                        <a:lumMod val="40000"/>
                        <a:lumOff val="60000"/>
                      </a:schemeClr>
                    </a:solidFill>
                  </a:tcPr>
                </a:tc>
                <a:tc>
                  <a:txBody>
                    <a:bodyPr/>
                    <a:lstStyle/>
                    <a:p>
                      <a:pPr algn="ctr" fontAlgn="ctr"/>
                      <a:r>
                        <a:rPr lang="es-MX" sz="1000" b="1" u="none" strike="noStrike" dirty="0">
                          <a:effectLst/>
                        </a:rPr>
                        <a:t>No. de Bloques a licitar</a:t>
                      </a:r>
                      <a:endParaRPr lang="es-MX" sz="1000" b="1" i="0" u="none" strike="noStrike" dirty="0">
                        <a:effectLst/>
                        <a:latin typeface="ITC Avant Garde" panose="020B0402020203020304" pitchFamily="34" charset="0"/>
                      </a:endParaRPr>
                    </a:p>
                  </a:txBody>
                  <a:tcPr marL="8755" marR="8755" marT="8755" marB="0" anchor="ctr">
                    <a:solidFill>
                      <a:schemeClr val="accent5">
                        <a:lumMod val="40000"/>
                        <a:lumOff val="60000"/>
                      </a:schemeClr>
                    </a:solidFill>
                  </a:tcPr>
                </a:tc>
                <a:tc>
                  <a:txBody>
                    <a:bodyPr/>
                    <a:lstStyle/>
                    <a:p>
                      <a:pPr algn="ctr" fontAlgn="ctr"/>
                      <a:r>
                        <a:rPr lang="es-MX" sz="1000" b="1" u="none" strike="noStrike" dirty="0">
                          <a:effectLst/>
                        </a:rPr>
                        <a:t>Precio de reserva por bloque (pesos)</a:t>
                      </a:r>
                      <a:endParaRPr lang="es-MX" sz="1000" b="1" i="0" u="none" strike="noStrike" dirty="0">
                        <a:effectLst/>
                        <a:latin typeface="ITC Avant Garde" panose="020B0402020203020304" pitchFamily="34" charset="0"/>
                      </a:endParaRPr>
                    </a:p>
                  </a:txBody>
                  <a:tcPr marL="8755" marR="8755" marT="8755" marB="0" anchor="ctr">
                    <a:solidFill>
                      <a:schemeClr val="accent5">
                        <a:lumMod val="40000"/>
                        <a:lumOff val="60000"/>
                      </a:schemeClr>
                    </a:solidFill>
                  </a:tcPr>
                </a:tc>
              </a:tr>
              <a:tr h="257229">
                <a:tc>
                  <a:txBody>
                    <a:bodyPr/>
                    <a:lstStyle/>
                    <a:p>
                      <a:pPr algn="ctr" fontAlgn="ctr"/>
                      <a:r>
                        <a:rPr lang="es-MX" sz="1000" u="none" strike="noStrike">
                          <a:effectLst/>
                        </a:rPr>
                        <a:t>AWS-1</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A</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1710-1755/2110-2155</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3</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900" u="none" strike="noStrike">
                          <a:effectLst/>
                        </a:rPr>
                        <a:t>$ x</a:t>
                      </a:r>
                      <a:endParaRPr lang="es-MX" sz="900" b="0" i="0" u="none" strike="noStrike">
                        <a:effectLst/>
                        <a:latin typeface="Arial" panose="020B0604020202020204" pitchFamily="34" charset="0"/>
                      </a:endParaRPr>
                    </a:p>
                  </a:txBody>
                  <a:tcPr marL="8755" marR="8755" marT="8755" marB="0" anchor="ctr"/>
                </a:tc>
              </a:tr>
              <a:tr h="222691">
                <a:tc>
                  <a:txBody>
                    <a:bodyPr/>
                    <a:lstStyle/>
                    <a:p>
                      <a:pPr algn="ctr" fontAlgn="ctr"/>
                      <a:r>
                        <a:rPr lang="es-MX" sz="1000" u="none" strike="noStrike">
                          <a:effectLst/>
                        </a:rPr>
                        <a:t>AWS-3 Base</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G</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1755-1770/2155-2170</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3</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900" u="none" strike="noStrike">
                          <a:effectLst/>
                        </a:rPr>
                        <a:t>$ y</a:t>
                      </a:r>
                      <a:endParaRPr lang="es-MX" sz="900" b="0" i="0" u="none" strike="noStrike">
                        <a:effectLst/>
                        <a:latin typeface="Arial" panose="020B0604020202020204" pitchFamily="34" charset="0"/>
                      </a:endParaRPr>
                    </a:p>
                  </a:txBody>
                  <a:tcPr marL="8755" marR="8755" marT="8755" marB="0" anchor="ctr"/>
                </a:tc>
              </a:tr>
              <a:tr h="341441">
                <a:tc>
                  <a:txBody>
                    <a:bodyPr/>
                    <a:lstStyle/>
                    <a:p>
                      <a:pPr algn="ctr" fontAlgn="ctr"/>
                      <a:r>
                        <a:rPr lang="es-MX" sz="1000" u="none" strike="noStrike">
                          <a:effectLst/>
                        </a:rPr>
                        <a:t>AWS-3 Extendida</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J</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1770-1780/2170-2180</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1000" u="none" strike="noStrike">
                          <a:effectLst/>
                        </a:rPr>
                        <a:t>2</a:t>
                      </a:r>
                      <a:endParaRPr lang="es-MX" sz="1000" b="0" i="0" u="none" strike="noStrike">
                        <a:effectLst/>
                        <a:latin typeface="ITC Avant Garde" panose="020B0402020203020304" pitchFamily="34" charset="0"/>
                      </a:endParaRPr>
                    </a:p>
                  </a:txBody>
                  <a:tcPr marL="8755" marR="8755" marT="8755" marB="0" anchor="ctr"/>
                </a:tc>
                <a:tc>
                  <a:txBody>
                    <a:bodyPr/>
                    <a:lstStyle/>
                    <a:p>
                      <a:pPr algn="ctr" fontAlgn="ctr"/>
                      <a:r>
                        <a:rPr lang="es-MX" sz="900" u="none" strike="noStrike" dirty="0">
                          <a:effectLst/>
                        </a:rPr>
                        <a:t>$ y</a:t>
                      </a:r>
                      <a:endParaRPr lang="es-MX" sz="900" b="0" i="0" u="none" strike="noStrike" dirty="0">
                        <a:effectLst/>
                        <a:latin typeface="Arial" panose="020B0604020202020204" pitchFamily="34" charset="0"/>
                      </a:endParaRPr>
                    </a:p>
                  </a:txBody>
                  <a:tcPr marL="8755" marR="8755" marT="8755" marB="0" anchor="ctr"/>
                </a:tc>
              </a:tr>
            </a:tbl>
          </a:graphicData>
        </a:graphic>
      </p:graphicFrame>
    </p:spTree>
    <p:extLst>
      <p:ext uri="{BB962C8B-B14F-4D97-AF65-F5344CB8AC3E}">
        <p14:creationId xmlns:p14="http://schemas.microsoft.com/office/powerpoint/2010/main" val="3174183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6" name="TextBox 5"/>
          <p:cNvSpPr txBox="1"/>
          <p:nvPr/>
        </p:nvSpPr>
        <p:spPr>
          <a:xfrm>
            <a:off x="440616" y="1073781"/>
            <a:ext cx="3036088"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V. Consideraciones Finales</a:t>
            </a:r>
            <a:endParaRPr lang="es-MX" dirty="0"/>
          </a:p>
        </p:txBody>
      </p:sp>
      <p:sp>
        <p:nvSpPr>
          <p:cNvPr id="5" name="CuadroTexto 4"/>
          <p:cNvSpPr txBox="1"/>
          <p:nvPr/>
        </p:nvSpPr>
        <p:spPr>
          <a:xfrm>
            <a:off x="481806" y="1647205"/>
            <a:ext cx="7517135" cy="3970318"/>
          </a:xfrm>
          <a:prstGeom prst="rect">
            <a:avLst/>
          </a:prstGeom>
          <a:noFill/>
        </p:spPr>
        <p:txBody>
          <a:bodyPr wrap="square" rtlCol="0">
            <a:spAutoFit/>
          </a:bodyPr>
          <a:lstStyle/>
          <a:p>
            <a:pPr algn="just"/>
            <a:r>
              <a:rPr lang="es-MX" sz="1400" dirty="0" smtClean="0"/>
              <a:t>Las reglas descritas han sido diseñadas para:</a:t>
            </a:r>
          </a:p>
          <a:p>
            <a:pPr algn="just"/>
            <a:endParaRPr lang="es-MX" sz="1400" dirty="0" smtClean="0"/>
          </a:p>
          <a:p>
            <a:pPr marL="285750" indent="-285750" algn="just">
              <a:buFont typeface="Arial" panose="020B0604020202020204" pitchFamily="34" charset="0"/>
              <a:buChar char="•"/>
            </a:pPr>
            <a:r>
              <a:rPr lang="es-MX" sz="1400" dirty="0" smtClean="0"/>
              <a:t>Promover </a:t>
            </a:r>
            <a:r>
              <a:rPr lang="es-MX" sz="1400" dirty="0"/>
              <a:t>resultados que apoyen el </a:t>
            </a:r>
            <a:r>
              <a:rPr lang="es-MX" sz="1400" b="1" dirty="0"/>
              <a:t>uso eficiente </a:t>
            </a:r>
            <a:r>
              <a:rPr lang="es-MX" sz="1400" dirty="0"/>
              <a:t>del espectro y promuevan la </a:t>
            </a:r>
            <a:r>
              <a:rPr lang="es-MX" sz="1400" b="1" dirty="0"/>
              <a:t>competencia </a:t>
            </a:r>
            <a:r>
              <a:rPr lang="es-MX" sz="1400" b="1" dirty="0" smtClean="0"/>
              <a:t>efectiva</a:t>
            </a:r>
            <a:r>
              <a:rPr lang="es-MX" sz="1400" dirty="0" smtClean="0"/>
              <a:t> a </a:t>
            </a:r>
            <a:r>
              <a:rPr lang="es-MX" sz="1400" dirty="0"/>
              <a:t>largo plazo en el mercado </a:t>
            </a:r>
            <a:r>
              <a:rPr lang="es-MX" sz="1400" dirty="0" smtClean="0"/>
              <a:t>de </a:t>
            </a:r>
            <a:r>
              <a:rPr lang="es-MX" sz="1400" dirty="0"/>
              <a:t>servicios </a:t>
            </a:r>
            <a:r>
              <a:rPr lang="es-MX" sz="1400" dirty="0" smtClean="0"/>
              <a:t>móviles en México; </a:t>
            </a:r>
          </a:p>
          <a:p>
            <a:pPr marL="285750" indent="-285750" algn="just">
              <a:buFont typeface="Arial" panose="020B0604020202020204" pitchFamily="34" charset="0"/>
              <a:buChar char="•"/>
            </a:pPr>
            <a:endParaRPr lang="es-MX" sz="1400" dirty="0" smtClean="0"/>
          </a:p>
          <a:p>
            <a:pPr marL="285750" indent="-285750" algn="just">
              <a:buFont typeface="Arial" panose="020B0604020202020204" pitchFamily="34" charset="0"/>
              <a:buChar char="•"/>
            </a:pPr>
            <a:r>
              <a:rPr lang="es-MX" sz="1400" dirty="0" smtClean="0"/>
              <a:t>Incentive </a:t>
            </a:r>
            <a:r>
              <a:rPr lang="es-MX" sz="1400" dirty="0"/>
              <a:t>la realización de ofertas consistentes, </a:t>
            </a:r>
            <a:r>
              <a:rPr lang="es-MX" sz="1400" dirty="0" smtClean="0"/>
              <a:t>con base en las valuaciones objetivas, </a:t>
            </a:r>
            <a:r>
              <a:rPr lang="es-MX" sz="1400" dirty="0"/>
              <a:t>y (en la medida de lo posible), desincentive comportamientos indeseables, tales como pujas estratégicas o la realización de ofertas en colusión </a:t>
            </a:r>
            <a:r>
              <a:rPr lang="es-MX" sz="1400" dirty="0" smtClean="0"/>
              <a:t>(tácita o expresa);</a:t>
            </a:r>
          </a:p>
          <a:p>
            <a:pPr marL="285750" indent="-285750" algn="just">
              <a:buFont typeface="Arial" panose="020B0604020202020204" pitchFamily="34" charset="0"/>
              <a:buChar char="•"/>
            </a:pPr>
            <a:endParaRPr lang="es-MX" sz="1400" dirty="0"/>
          </a:p>
          <a:p>
            <a:pPr marL="285750" indent="-285750" algn="just">
              <a:buFont typeface="Arial" panose="020B0604020202020204" pitchFamily="34" charset="0"/>
              <a:buChar char="•"/>
            </a:pPr>
            <a:r>
              <a:rPr lang="es-MX" sz="1400" dirty="0"/>
              <a:t>El precio óptimo </a:t>
            </a:r>
            <a:r>
              <a:rPr lang="es-MX" sz="1400" dirty="0" smtClean="0"/>
              <a:t>en </a:t>
            </a:r>
            <a:r>
              <a:rPr lang="es-MX" sz="1400" dirty="0"/>
              <a:t>la licitación </a:t>
            </a:r>
            <a:r>
              <a:rPr lang="es-MX" sz="1400" dirty="0" smtClean="0"/>
              <a:t>incide directamente en el </a:t>
            </a:r>
            <a:r>
              <a:rPr lang="es-MX" sz="1400" dirty="0"/>
              <a:t>bienestar del consumidor, </a:t>
            </a:r>
            <a:r>
              <a:rPr lang="es-MX" sz="1400" dirty="0" smtClean="0"/>
              <a:t>debido </a:t>
            </a:r>
            <a:r>
              <a:rPr lang="es-MX" sz="1400" dirty="0"/>
              <a:t>a que se </a:t>
            </a:r>
            <a:r>
              <a:rPr lang="es-MX" sz="1400" dirty="0" smtClean="0"/>
              <a:t>evita el alza de precios derivado de la especulación (pujas estratégicas). La determinación del precio en la CCA se basa en el concepto de “Costo de Oportunidad”; de igual forma, el formato también </a:t>
            </a:r>
            <a:r>
              <a:rPr lang="es-MX" sz="1400" dirty="0"/>
              <a:t>reduce el riesgo de que el espectro se venda por debajo del nivel de mercado en caso de participación baja o comportamiento </a:t>
            </a:r>
            <a:r>
              <a:rPr lang="es-MX" sz="1400" dirty="0" smtClean="0"/>
              <a:t>colusivo </a:t>
            </a:r>
            <a:r>
              <a:rPr lang="es-MX" sz="1400" dirty="0"/>
              <a:t>por parte de los </a:t>
            </a:r>
            <a:r>
              <a:rPr lang="es-MX" sz="1400" dirty="0" smtClean="0"/>
              <a:t>participantes.</a:t>
            </a:r>
            <a:endParaRPr lang="es-ES" sz="1400" dirty="0"/>
          </a:p>
          <a:p>
            <a:pPr marL="285750" lvl="0" indent="-285750" algn="just">
              <a:buFont typeface="Arial" panose="020B0604020202020204" pitchFamily="34" charset="0"/>
              <a:buChar char="•"/>
            </a:pPr>
            <a:endParaRPr lang="es-MX" sz="1400" dirty="0"/>
          </a:p>
          <a:p>
            <a:pPr marL="285750" lvl="0" indent="-285750" algn="just">
              <a:buFont typeface="Arial" panose="020B0604020202020204" pitchFamily="34" charset="0"/>
              <a:buChar char="•"/>
            </a:pPr>
            <a:r>
              <a:rPr lang="es-MX" sz="1400" dirty="0" smtClean="0"/>
              <a:t>Si bien la generación de ingresos es importante, no es prioridad del Instituto; </a:t>
            </a:r>
            <a:r>
              <a:rPr lang="es-MX" sz="1400" dirty="0"/>
              <a:t>uno de los objetivos de este mecanismo de </a:t>
            </a:r>
            <a:r>
              <a:rPr lang="es-MX" sz="1400" dirty="0" smtClean="0"/>
              <a:t>asignación </a:t>
            </a:r>
            <a:r>
              <a:rPr lang="es-MX" sz="1400" dirty="0"/>
              <a:t>de espectro es coadyuvar al despliegue eficiente de las redes de telecomunicaciones del </a:t>
            </a:r>
            <a:r>
              <a:rPr lang="es-MX" sz="1400" dirty="0" smtClean="0"/>
              <a:t>país.</a:t>
            </a:r>
            <a:endParaRPr lang="es-ES" sz="1400" dirty="0" smtClean="0"/>
          </a:p>
        </p:txBody>
      </p:sp>
    </p:spTree>
    <p:extLst>
      <p:ext uri="{BB962C8B-B14F-4D97-AF65-F5344CB8AC3E}">
        <p14:creationId xmlns:p14="http://schemas.microsoft.com/office/powerpoint/2010/main" val="3064630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2" name="CuadroTexto 1"/>
          <p:cNvSpPr txBox="1"/>
          <p:nvPr/>
        </p:nvSpPr>
        <p:spPr>
          <a:xfrm>
            <a:off x="438616" y="1419926"/>
            <a:ext cx="8058615" cy="738664"/>
          </a:xfrm>
          <a:prstGeom prst="rect">
            <a:avLst/>
          </a:prstGeom>
          <a:noFill/>
        </p:spPr>
        <p:txBody>
          <a:bodyPr wrap="square" rtlCol="0">
            <a:spAutoFit/>
          </a:bodyPr>
          <a:lstStyle/>
          <a:p>
            <a:pPr algn="just"/>
            <a:r>
              <a:rPr lang="es-MX" sz="1400" b="1" dirty="0" smtClean="0"/>
              <a:t>Etapa de Rondas de Reloj</a:t>
            </a:r>
            <a:r>
              <a:rPr lang="es-MX" sz="1400" dirty="0" smtClean="0"/>
              <a:t>: En esta etapa se llevan a cabo una o varias “Rondas de Reloj”. Las rondas terminan cuando existe una demanda total por parte de los licitantes que es igual a la oferta de Bloques en la Licitación. </a:t>
            </a:r>
          </a:p>
        </p:txBody>
      </p:sp>
      <p:sp>
        <p:nvSpPr>
          <p:cNvPr id="5" name="CuadroTexto 4"/>
          <p:cNvSpPr txBox="1"/>
          <p:nvPr/>
        </p:nvSpPr>
        <p:spPr>
          <a:xfrm>
            <a:off x="6576086" y="2291237"/>
            <a:ext cx="1352806" cy="307777"/>
          </a:xfrm>
          <a:prstGeom prst="rect">
            <a:avLst/>
          </a:prstGeom>
          <a:noFill/>
        </p:spPr>
        <p:txBody>
          <a:bodyPr wrap="none" rtlCol="0">
            <a:spAutoFit/>
          </a:bodyPr>
          <a:lstStyle/>
          <a:p>
            <a:r>
              <a:rPr lang="es-MX" sz="1400" dirty="0" smtClean="0"/>
              <a:t>Ronda inicial (1)</a:t>
            </a:r>
            <a:endParaRPr lang="es-MX" sz="1400" dirty="0"/>
          </a:p>
        </p:txBody>
      </p:sp>
      <p:grpSp>
        <p:nvGrpSpPr>
          <p:cNvPr id="25" name="Grupo 24"/>
          <p:cNvGrpSpPr/>
          <p:nvPr/>
        </p:nvGrpSpPr>
        <p:grpSpPr>
          <a:xfrm>
            <a:off x="4189812" y="2478246"/>
            <a:ext cx="976053" cy="1643124"/>
            <a:chOff x="4189812" y="2478246"/>
            <a:chExt cx="976053" cy="1643124"/>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dirty="0" smtClean="0">
                  <a:solidFill>
                    <a:schemeClr val="tx2"/>
                  </a:solidFill>
                </a:rPr>
                <a:t>$2.00</a:t>
              </a:r>
              <a:endParaRPr lang="es-MX" sz="1600"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a:t>$1.00</a:t>
              </a:r>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a:t>$</a:t>
              </a:r>
              <a:r>
                <a:rPr lang="es-MX" sz="1600" dirty="0" smtClean="0"/>
                <a:t>1.50</a:t>
              </a:r>
              <a:endParaRPr lang="es-MX" sz="1600" dirty="0"/>
            </a:p>
          </p:txBody>
        </p:sp>
      </p:grpSp>
      <p:grpSp>
        <p:nvGrpSpPr>
          <p:cNvPr id="38" name="Grupo 37"/>
          <p:cNvGrpSpPr/>
          <p:nvPr/>
        </p:nvGrpSpPr>
        <p:grpSpPr>
          <a:xfrm>
            <a:off x="5077124" y="2478246"/>
            <a:ext cx="831283" cy="1655461"/>
            <a:chOff x="5077124" y="2478246"/>
            <a:chExt cx="831283" cy="1655461"/>
          </a:xfrm>
        </p:grpSpPr>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tx2"/>
                  </a:solidFill>
                </a:rPr>
                <a:t>$8.00</a:t>
              </a:r>
              <a:endParaRPr lang="es-MX" sz="1600"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$3.00</a:t>
              </a:r>
              <a:endParaRPr lang="es-MX" sz="1600"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$3.00</a:t>
              </a:r>
              <a:endParaRPr lang="es-MX" sz="1600"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grp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dirty="0" smtClean="0"/>
              <a:t>$14.00</a:t>
            </a:r>
            <a:endParaRPr lang="es-MX" sz="1600" b="1" dirty="0"/>
          </a:p>
        </p:txBody>
      </p:sp>
      <p:grpSp>
        <p:nvGrpSpPr>
          <p:cNvPr id="39" name="Grupo 38"/>
          <p:cNvGrpSpPr/>
          <p:nvPr/>
        </p:nvGrpSpPr>
        <p:grpSpPr>
          <a:xfrm>
            <a:off x="6652342" y="2553237"/>
            <a:ext cx="1224790" cy="338554"/>
            <a:chOff x="6652342" y="2553237"/>
            <a:chExt cx="1224790" cy="338554"/>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grpSp>
      <p:grpSp>
        <p:nvGrpSpPr>
          <p:cNvPr id="40" name="Grupo 39"/>
          <p:cNvGrpSpPr/>
          <p:nvPr/>
        </p:nvGrpSpPr>
        <p:grpSpPr>
          <a:xfrm>
            <a:off x="6249164" y="2932105"/>
            <a:ext cx="349404" cy="1181896"/>
            <a:chOff x="6249164" y="2932105"/>
            <a:chExt cx="349404" cy="1181896"/>
          </a:xfrm>
        </p:grpSpPr>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grpSp>
        <p:nvGrpSpPr>
          <p:cNvPr id="63" name="Grupo 62"/>
          <p:cNvGrpSpPr/>
          <p:nvPr/>
        </p:nvGrpSpPr>
        <p:grpSpPr>
          <a:xfrm>
            <a:off x="6652342" y="2932105"/>
            <a:ext cx="349404" cy="1181896"/>
            <a:chOff x="6652342" y="2932105"/>
            <a:chExt cx="349404" cy="1181896"/>
          </a:xfrm>
        </p:grpSpPr>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grpSp>
      <p:grpSp>
        <p:nvGrpSpPr>
          <p:cNvPr id="70" name="Grupo 69"/>
          <p:cNvGrpSpPr/>
          <p:nvPr/>
        </p:nvGrpSpPr>
        <p:grpSpPr>
          <a:xfrm>
            <a:off x="7087245" y="2932105"/>
            <a:ext cx="349404" cy="1181896"/>
            <a:chOff x="7087245" y="2932105"/>
            <a:chExt cx="349404" cy="1181896"/>
          </a:xfrm>
        </p:grpSpPr>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grpSp>
      <p:grpSp>
        <p:nvGrpSpPr>
          <p:cNvPr id="71" name="Grupo 70"/>
          <p:cNvGrpSpPr/>
          <p:nvPr/>
        </p:nvGrpSpPr>
        <p:grpSpPr>
          <a:xfrm>
            <a:off x="7527728" y="2932105"/>
            <a:ext cx="349404" cy="1181896"/>
            <a:chOff x="7527728" y="2932105"/>
            <a:chExt cx="349404" cy="1181896"/>
          </a:xfrm>
        </p:grpSpPr>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3</a:t>
              </a:r>
              <a:endParaRPr lang="es-MX" sz="1600" b="1"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grpSp>
      <p:grpSp>
        <p:nvGrpSpPr>
          <p:cNvPr id="127" name="Grupo 126"/>
          <p:cNvGrpSpPr/>
          <p:nvPr/>
        </p:nvGrpSpPr>
        <p:grpSpPr>
          <a:xfrm>
            <a:off x="7021214" y="5714511"/>
            <a:ext cx="1347582" cy="341516"/>
            <a:chOff x="7021214" y="5714511"/>
            <a:chExt cx="1347582" cy="341516"/>
          </a:xfrm>
        </p:grpSpPr>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grpSp>
      <p:grpSp>
        <p:nvGrpSpPr>
          <p:cNvPr id="137" name="Grupo 136"/>
          <p:cNvGrpSpPr/>
          <p:nvPr/>
        </p:nvGrpSpPr>
        <p:grpSpPr>
          <a:xfrm>
            <a:off x="7021214" y="6136182"/>
            <a:ext cx="1347582" cy="341516"/>
            <a:chOff x="7021214" y="6136182"/>
            <a:chExt cx="1347582" cy="341516"/>
          </a:xfrm>
        </p:grpSpPr>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grpSp>
      <p:grpSp>
        <p:nvGrpSpPr>
          <p:cNvPr id="23" name="Grupo 22"/>
          <p:cNvGrpSpPr/>
          <p:nvPr/>
        </p:nvGrpSpPr>
        <p:grpSpPr>
          <a:xfrm>
            <a:off x="6617654" y="4127315"/>
            <a:ext cx="1322588" cy="630142"/>
            <a:chOff x="6617654" y="4127315"/>
            <a:chExt cx="1322588" cy="630142"/>
          </a:xfrm>
        </p:grpSpPr>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grpSp>
          <p:nvGrpSpPr>
            <p:cNvPr id="72" name="Grupo 71"/>
            <p:cNvGrpSpPr/>
            <p:nvPr/>
          </p:nvGrpSpPr>
          <p:grpSpPr>
            <a:xfrm>
              <a:off x="6617654" y="4161018"/>
              <a:ext cx="1322588" cy="596439"/>
              <a:chOff x="6617654" y="4161018"/>
              <a:chExt cx="1322588" cy="596439"/>
            </a:xfrm>
          </p:grpSpPr>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7</a:t>
                </a:r>
                <a:endParaRPr lang="es-MX" sz="1600" b="1" dirty="0"/>
              </a:p>
            </p:txBody>
          </p:sp>
          <p:sp>
            <p:nvSpPr>
              <p:cNvPr id="74" name="CuadroTexto 73"/>
              <p:cNvSpPr txBox="1"/>
              <p:nvPr/>
            </p:nvSpPr>
            <p:spPr>
              <a:xfrm>
                <a:off x="6617654" y="4526625"/>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$9</a:t>
                </a:r>
                <a:endParaRPr lang="es-MX" sz="900" dirty="0"/>
              </a:p>
            </p:txBody>
          </p:sp>
          <p:sp>
            <p:nvSpPr>
              <p:cNvPr id="77" name="CuadroTexto 76"/>
              <p:cNvSpPr txBox="1"/>
              <p:nvPr/>
            </p:nvSpPr>
            <p:spPr>
              <a:xfrm>
                <a:off x="7048890" y="4524038"/>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$7</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$11</a:t>
                </a:r>
                <a:endParaRPr lang="es-MX" sz="900" dirty="0"/>
              </a:p>
            </p:txBody>
          </p:sp>
        </p:grpSp>
      </p:grpSp>
      <p:grpSp>
        <p:nvGrpSpPr>
          <p:cNvPr id="21" name="Grupo 20"/>
          <p:cNvGrpSpPr/>
          <p:nvPr/>
        </p:nvGrpSpPr>
        <p:grpSpPr>
          <a:xfrm>
            <a:off x="439231" y="2478246"/>
            <a:ext cx="2541864" cy="1620493"/>
            <a:chOff x="439231" y="2478246"/>
            <a:chExt cx="2541864" cy="1620493"/>
          </a:xfrm>
        </p:grpSpPr>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grpSp>
      <p:grpSp>
        <p:nvGrpSpPr>
          <p:cNvPr id="24" name="Grupo 23"/>
          <p:cNvGrpSpPr/>
          <p:nvPr/>
        </p:nvGrpSpPr>
        <p:grpSpPr>
          <a:xfrm>
            <a:off x="2949798" y="2478246"/>
            <a:ext cx="1442797" cy="1643124"/>
            <a:chOff x="2949798" y="2478246"/>
            <a:chExt cx="1442797"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139" name="Grupo 138"/>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grpSp>
        <p:nvGrpSpPr>
          <p:cNvPr id="73" name="Grupo 72"/>
          <p:cNvGrpSpPr/>
          <p:nvPr/>
        </p:nvGrpSpPr>
        <p:grpSpPr>
          <a:xfrm>
            <a:off x="443040" y="5027112"/>
            <a:ext cx="692818" cy="1569029"/>
            <a:chOff x="443040" y="5027112"/>
            <a:chExt cx="692818" cy="1569029"/>
          </a:xfrm>
        </p:grpSpPr>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grpSp>
      <p:grpSp>
        <p:nvGrpSpPr>
          <p:cNvPr id="75" name="Grupo 74"/>
          <p:cNvGrpSpPr/>
          <p:nvPr/>
        </p:nvGrpSpPr>
        <p:grpSpPr>
          <a:xfrm>
            <a:off x="1049379" y="4950167"/>
            <a:ext cx="744027" cy="1649701"/>
            <a:chOff x="1049379" y="4950167"/>
            <a:chExt cx="744027" cy="1649701"/>
          </a:xfrm>
        </p:grpSpPr>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grpSp>
      <p:grpSp>
        <p:nvGrpSpPr>
          <p:cNvPr id="76" name="Grupo 75"/>
          <p:cNvGrpSpPr/>
          <p:nvPr/>
        </p:nvGrpSpPr>
        <p:grpSpPr>
          <a:xfrm>
            <a:off x="1663160" y="4873223"/>
            <a:ext cx="780001" cy="1726645"/>
            <a:chOff x="1663160" y="4873223"/>
            <a:chExt cx="780001" cy="1726645"/>
          </a:xfrm>
        </p:grpSpPr>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7</a:t>
              </a:r>
              <a:endParaRPr lang="es-MX" sz="1600" b="1"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grpSp>
      <p:grpSp>
        <p:nvGrpSpPr>
          <p:cNvPr id="84" name="Grupo 83"/>
          <p:cNvGrpSpPr/>
          <p:nvPr/>
        </p:nvGrpSpPr>
        <p:grpSpPr>
          <a:xfrm>
            <a:off x="2277681" y="4873223"/>
            <a:ext cx="832066" cy="1730365"/>
            <a:chOff x="2277681" y="4873223"/>
            <a:chExt cx="832066" cy="1730365"/>
          </a:xfrm>
        </p:grpSpPr>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grpSp>
      <p:grpSp>
        <p:nvGrpSpPr>
          <p:cNvPr id="85" name="Grupo 84"/>
          <p:cNvGrpSpPr/>
          <p:nvPr/>
        </p:nvGrpSpPr>
        <p:grpSpPr>
          <a:xfrm>
            <a:off x="2977186" y="4873223"/>
            <a:ext cx="856226" cy="1665090"/>
            <a:chOff x="2977186" y="4873223"/>
            <a:chExt cx="856226" cy="1665090"/>
          </a:xfrm>
        </p:grpSpPr>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700" y="542101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$9</a:t>
              </a:r>
              <a:endParaRPr lang="es-MX" sz="1200" dirty="0"/>
            </a:p>
          </p:txBody>
        </p:sp>
        <p:sp>
          <p:nvSpPr>
            <p:cNvPr id="109" name="CuadroTexto 108"/>
            <p:cNvSpPr txBox="1"/>
            <p:nvPr/>
          </p:nvSpPr>
          <p:spPr>
            <a:xfrm>
              <a:off x="3201700" y="58419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$7</a:t>
              </a:r>
              <a:endParaRPr lang="es-MX" sz="1200" dirty="0"/>
            </a:p>
          </p:txBody>
        </p:sp>
        <p:sp>
          <p:nvSpPr>
            <p:cNvPr id="110" name="CuadroTexto 109"/>
            <p:cNvSpPr txBox="1"/>
            <p:nvPr/>
          </p:nvSpPr>
          <p:spPr>
            <a:xfrm>
              <a:off x="3170449" y="6261314"/>
              <a:ext cx="469700"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$11</a:t>
              </a:r>
              <a:endParaRPr lang="es-MX" sz="1200" dirty="0"/>
            </a:p>
          </p:txBody>
        </p:sp>
      </p:grpSp>
      <p:grpSp>
        <p:nvGrpSpPr>
          <p:cNvPr id="107" name="Grupo 106"/>
          <p:cNvGrpSpPr/>
          <p:nvPr/>
        </p:nvGrpSpPr>
        <p:grpSpPr>
          <a:xfrm>
            <a:off x="3689839" y="4873223"/>
            <a:ext cx="1551234" cy="1655283"/>
            <a:chOff x="3689839" y="4873223"/>
            <a:chExt cx="1551234" cy="1655283"/>
          </a:xfrm>
        </p:grpSpPr>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gr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grpSp>
        <p:nvGrpSpPr>
          <p:cNvPr id="114" name="Grupo 113"/>
          <p:cNvGrpSpPr/>
          <p:nvPr/>
        </p:nvGrpSpPr>
        <p:grpSpPr>
          <a:xfrm>
            <a:off x="5890256" y="6477653"/>
            <a:ext cx="675000" cy="361492"/>
            <a:chOff x="5890256" y="6477653"/>
            <a:chExt cx="675000" cy="361492"/>
          </a:xfrm>
        </p:grpSpPr>
        <p:cxnSp>
          <p:nvCxnSpPr>
            <p:cNvPr id="124" name="Conector angular 123"/>
            <p:cNvCxnSpPr>
              <a:stCxn id="120" idx="2"/>
            </p:cNvCxnSpPr>
            <p:nvPr/>
          </p:nvCxnSpPr>
          <p:spPr>
            <a:xfrm rot="16200000" flipH="1">
              <a:off x="6058841" y="6376559"/>
              <a:ext cx="99520" cy="43669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6" name="CuadroTexto 125"/>
            <p:cNvSpPr txBox="1"/>
            <p:nvPr/>
          </p:nvSpPr>
          <p:spPr>
            <a:xfrm>
              <a:off x="5930507" y="6592924"/>
              <a:ext cx="356188" cy="246221"/>
            </a:xfrm>
            <a:prstGeom prst="rect">
              <a:avLst/>
            </a:prstGeom>
            <a:noFill/>
          </p:spPr>
          <p:txBody>
            <a:bodyPr wrap="none" rtlCol="0">
              <a:spAutoFit/>
            </a:bodyPr>
            <a:lstStyle/>
            <a:p>
              <a:r>
                <a:rPr lang="es-MX" sz="1000" b="1" dirty="0" smtClean="0"/>
                <a:t>NO</a:t>
              </a:r>
              <a:endParaRPr lang="es-MX" sz="1000" b="1" dirty="0"/>
            </a:p>
          </p:txBody>
        </p:sp>
        <p:pic>
          <p:nvPicPr>
            <p:cNvPr id="128" name="Imagen 1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6531" y="6477653"/>
              <a:ext cx="218725" cy="293468"/>
            </a:xfrm>
            <a:prstGeom prst="rect">
              <a:avLst/>
            </a:prstGeom>
          </p:spPr>
        </p:pic>
      </p:grpSp>
      <p:grpSp>
        <p:nvGrpSpPr>
          <p:cNvPr id="121" name="Grupo 120"/>
          <p:cNvGrpSpPr/>
          <p:nvPr/>
        </p:nvGrpSpPr>
        <p:grpSpPr>
          <a:xfrm>
            <a:off x="5890257" y="4994175"/>
            <a:ext cx="1014600" cy="553998"/>
            <a:chOff x="5890257" y="4994175"/>
            <a:chExt cx="1014600" cy="553998"/>
          </a:xfrm>
        </p:grpSpPr>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grpSp>
        <p:nvGrpSpPr>
          <p:cNvPr id="123" name="Grupo 122"/>
          <p:cNvGrpSpPr/>
          <p:nvPr/>
        </p:nvGrpSpPr>
        <p:grpSpPr>
          <a:xfrm>
            <a:off x="7021214" y="5102462"/>
            <a:ext cx="1541010" cy="531894"/>
            <a:chOff x="7021214" y="5102462"/>
            <a:chExt cx="1541010" cy="531894"/>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grpSp>
      <p:grpSp>
        <p:nvGrpSpPr>
          <p:cNvPr id="138" name="Grupo 137"/>
          <p:cNvGrpSpPr/>
          <p:nvPr/>
        </p:nvGrpSpPr>
        <p:grpSpPr>
          <a:xfrm>
            <a:off x="7786839" y="5311142"/>
            <a:ext cx="279270" cy="1141049"/>
            <a:chOff x="7786839" y="5311142"/>
            <a:chExt cx="279270" cy="1141049"/>
          </a:xfrm>
        </p:grpSpPr>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dirty="0" smtClean="0"/>
                <a:t>&gt;</a:t>
              </a:r>
              <a:endParaRPr lang="es-MX" sz="1400" b="1"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dirty="0" smtClean="0"/>
                <a:t>&gt;</a:t>
              </a:r>
              <a:endParaRPr lang="es-MX" sz="1400" b="1"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Tree>
    <p:extLst>
      <p:ext uri="{BB962C8B-B14F-4D97-AF65-F5344CB8AC3E}">
        <p14:creationId xmlns:p14="http://schemas.microsoft.com/office/powerpoint/2010/main" val="402057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wipe(up)">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up)">
                                      <p:cBhvr>
                                        <p:cTn id="38" dur="500"/>
                                        <p:tgtEl>
                                          <p:spTgt spid="3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wipe(left)">
                                      <p:cBhvr>
                                        <p:cTn id="47" dur="500"/>
                                        <p:tgtEl>
                                          <p:spTgt spid="4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wipe(up)">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wipe(up)">
                                      <p:cBhvr>
                                        <p:cTn id="57" dur="500"/>
                                        <p:tgtEl>
                                          <p:spTgt spid="6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70"/>
                                        </p:tgtEl>
                                        <p:attrNameLst>
                                          <p:attrName>style.visibility</p:attrName>
                                        </p:attrNameLst>
                                      </p:cBhvr>
                                      <p:to>
                                        <p:strVal val="visible"/>
                                      </p:to>
                                    </p:set>
                                    <p:animEffect transition="in" filter="wipe(up)">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71"/>
                                        </p:tgtEl>
                                        <p:attrNameLst>
                                          <p:attrName>style.visibility</p:attrName>
                                        </p:attrNameLst>
                                      </p:cBhvr>
                                      <p:to>
                                        <p:strVal val="visible"/>
                                      </p:to>
                                    </p:set>
                                    <p:animEffect transition="in" filter="wipe(up)">
                                      <p:cBhvr>
                                        <p:cTn id="67" dur="500"/>
                                        <p:tgtEl>
                                          <p:spTgt spid="7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up)">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8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7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7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nodeType="clickEffect">
                                  <p:stCondLst>
                                    <p:cond delay="0"/>
                                  </p:stCondLst>
                                  <p:childTnLst>
                                    <p:set>
                                      <p:cBhvr>
                                        <p:cTn id="92" dur="1" fill="hold">
                                          <p:stCondLst>
                                            <p:cond delay="0"/>
                                          </p:stCondLst>
                                        </p:cTn>
                                        <p:tgtEl>
                                          <p:spTgt spid="84"/>
                                        </p:tgtEl>
                                        <p:attrNameLst>
                                          <p:attrName>style.visibility</p:attrName>
                                        </p:attrNameLst>
                                      </p:cBhvr>
                                      <p:to>
                                        <p:strVal val="visible"/>
                                      </p:to>
                                    </p:set>
                                    <p:animEffect transition="in" filter="wipe(up)">
                                      <p:cBhvr>
                                        <p:cTn id="93" dur="500"/>
                                        <p:tgtEl>
                                          <p:spTgt spid="84"/>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85"/>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47" presetClass="entr" presetSubtype="0" fill="hold" nodeType="clickEffect">
                                  <p:stCondLst>
                                    <p:cond delay="0"/>
                                  </p:stCondLst>
                                  <p:childTnLst>
                                    <p:set>
                                      <p:cBhvr>
                                        <p:cTn id="101" dur="1" fill="hold">
                                          <p:stCondLst>
                                            <p:cond delay="0"/>
                                          </p:stCondLst>
                                        </p:cTn>
                                        <p:tgtEl>
                                          <p:spTgt spid="107"/>
                                        </p:tgtEl>
                                        <p:attrNameLst>
                                          <p:attrName>style.visibility</p:attrName>
                                        </p:attrNameLst>
                                      </p:cBhvr>
                                      <p:to>
                                        <p:strVal val="visible"/>
                                      </p:to>
                                    </p:set>
                                    <p:animEffect transition="in" filter="fade">
                                      <p:cBhvr>
                                        <p:cTn id="102" dur="1000"/>
                                        <p:tgtEl>
                                          <p:spTgt spid="107"/>
                                        </p:tgtEl>
                                      </p:cBhvr>
                                    </p:animEffect>
                                    <p:anim calcmode="lin" valueType="num">
                                      <p:cBhvr>
                                        <p:cTn id="103" dur="1000" fill="hold"/>
                                        <p:tgtEl>
                                          <p:spTgt spid="107"/>
                                        </p:tgtEl>
                                        <p:attrNameLst>
                                          <p:attrName>ppt_x</p:attrName>
                                        </p:attrNameLst>
                                      </p:cBhvr>
                                      <p:tavLst>
                                        <p:tav tm="0">
                                          <p:val>
                                            <p:strVal val="#ppt_x"/>
                                          </p:val>
                                        </p:tav>
                                        <p:tav tm="100000">
                                          <p:val>
                                            <p:strVal val="#ppt_x"/>
                                          </p:val>
                                        </p:tav>
                                      </p:tavLst>
                                    </p:anim>
                                    <p:anim calcmode="lin" valueType="num">
                                      <p:cBhvr>
                                        <p:cTn id="104"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2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114"/>
                                        </p:tgtEl>
                                        <p:attrNameLst>
                                          <p:attrName>style.visibility</p:attrName>
                                        </p:attrNameLst>
                                      </p:cBhvr>
                                      <p:to>
                                        <p:strVal val="visible"/>
                                      </p:to>
                                    </p:set>
                                    <p:animEffect transition="in" filter="wipe(left)">
                                      <p:cBhvr>
                                        <p:cTn id="113" dur="500"/>
                                        <p:tgtEl>
                                          <p:spTgt spid="114"/>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121"/>
                                        </p:tgtEl>
                                        <p:attrNameLst>
                                          <p:attrName>style.visibility</p:attrName>
                                        </p:attrNameLst>
                                      </p:cBhvr>
                                      <p:to>
                                        <p:strVal val="visible"/>
                                      </p:to>
                                    </p:set>
                                    <p:animEffect transition="in" filter="wipe(left)">
                                      <p:cBhvr>
                                        <p:cTn id="118" dur="500"/>
                                        <p:tgtEl>
                                          <p:spTgt spid="121"/>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30"/>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 presetClass="entr" presetSubtype="2" fill="hold" nodeType="clickEffect">
                                  <p:stCondLst>
                                    <p:cond delay="0"/>
                                  </p:stCondLst>
                                  <p:childTnLst>
                                    <p:set>
                                      <p:cBhvr>
                                        <p:cTn id="126" dur="1" fill="hold">
                                          <p:stCondLst>
                                            <p:cond delay="0"/>
                                          </p:stCondLst>
                                        </p:cTn>
                                        <p:tgtEl>
                                          <p:spTgt spid="139"/>
                                        </p:tgtEl>
                                        <p:attrNameLst>
                                          <p:attrName>style.visibility</p:attrName>
                                        </p:attrNameLst>
                                      </p:cBhvr>
                                      <p:to>
                                        <p:strVal val="visible"/>
                                      </p:to>
                                    </p:set>
                                    <p:anim calcmode="lin" valueType="num">
                                      <p:cBhvr additive="base">
                                        <p:cTn id="127" dur="500" fill="hold"/>
                                        <p:tgtEl>
                                          <p:spTgt spid="139"/>
                                        </p:tgtEl>
                                        <p:attrNameLst>
                                          <p:attrName>ppt_x</p:attrName>
                                        </p:attrNameLst>
                                      </p:cBhvr>
                                      <p:tavLst>
                                        <p:tav tm="0">
                                          <p:val>
                                            <p:strVal val="1+#ppt_w/2"/>
                                          </p:val>
                                        </p:tav>
                                        <p:tav tm="100000">
                                          <p:val>
                                            <p:strVal val="#ppt_x"/>
                                          </p:val>
                                        </p:tav>
                                      </p:tavLst>
                                    </p:anim>
                                    <p:anim calcmode="lin" valueType="num">
                                      <p:cBhvr additive="base">
                                        <p:cTn id="128" dur="500" fill="hold"/>
                                        <p:tgtEl>
                                          <p:spTgt spid="139"/>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123"/>
                                        </p:tgtEl>
                                        <p:attrNameLst>
                                          <p:attrName>style.visibility</p:attrName>
                                        </p:attrNameLst>
                                      </p:cBhvr>
                                      <p:to>
                                        <p:strVal val="visible"/>
                                      </p:to>
                                    </p:set>
                                    <p:animEffect transition="in" filter="wipe(left)">
                                      <p:cBhvr>
                                        <p:cTn id="133" dur="500"/>
                                        <p:tgtEl>
                                          <p:spTgt spid="123"/>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childTnLst>
                                    <p:set>
                                      <p:cBhvr>
                                        <p:cTn id="137" dur="1" fill="hold">
                                          <p:stCondLst>
                                            <p:cond delay="0"/>
                                          </p:stCondLst>
                                        </p:cTn>
                                        <p:tgtEl>
                                          <p:spTgt spid="127"/>
                                        </p:tgtEl>
                                        <p:attrNameLst>
                                          <p:attrName>style.visibility</p:attrName>
                                        </p:attrNameLst>
                                      </p:cBhvr>
                                      <p:to>
                                        <p:strVal val="visible"/>
                                      </p:to>
                                    </p:set>
                                    <p:animEffect transition="in" filter="wipe(left)">
                                      <p:cBhvr>
                                        <p:cTn id="138" dur="500"/>
                                        <p:tgtEl>
                                          <p:spTgt spid="127"/>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childTnLst>
                                    <p:set>
                                      <p:cBhvr>
                                        <p:cTn id="142" dur="1" fill="hold">
                                          <p:stCondLst>
                                            <p:cond delay="0"/>
                                          </p:stCondLst>
                                        </p:cTn>
                                        <p:tgtEl>
                                          <p:spTgt spid="137"/>
                                        </p:tgtEl>
                                        <p:attrNameLst>
                                          <p:attrName>style.visibility</p:attrName>
                                        </p:attrNameLst>
                                      </p:cBhvr>
                                      <p:to>
                                        <p:strVal val="visible"/>
                                      </p:to>
                                    </p:set>
                                    <p:animEffect transition="in" filter="wipe(left)">
                                      <p:cBhvr>
                                        <p:cTn id="143" dur="500"/>
                                        <p:tgtEl>
                                          <p:spTgt spid="137"/>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1" fill="hold" nodeType="clickEffect">
                                  <p:stCondLst>
                                    <p:cond delay="0"/>
                                  </p:stCondLst>
                                  <p:childTnLst>
                                    <p:set>
                                      <p:cBhvr>
                                        <p:cTn id="147" dur="1" fill="hold">
                                          <p:stCondLst>
                                            <p:cond delay="0"/>
                                          </p:stCondLst>
                                        </p:cTn>
                                        <p:tgtEl>
                                          <p:spTgt spid="138"/>
                                        </p:tgtEl>
                                        <p:attrNameLst>
                                          <p:attrName>style.visibility</p:attrName>
                                        </p:attrNameLst>
                                      </p:cBhvr>
                                      <p:to>
                                        <p:strVal val="visible"/>
                                      </p:to>
                                    </p:set>
                                    <p:animEffect transition="in" filter="wipe(up)">
                                      <p:cBhvr>
                                        <p:cTn id="148" dur="1000"/>
                                        <p:tgtEl>
                                          <p:spTgt spid="138"/>
                                        </p:tgtEl>
                                      </p:cBhvr>
                                    </p:animEffec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animBg="1"/>
      <p:bldP spid="89" grpId="0"/>
      <p:bldP spid="120" grpId="0" animBg="1"/>
      <p:bldP spid="130" grpId="0"/>
      <p:bldP spid="1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grpSp>
        <p:nvGrpSpPr>
          <p:cNvPr id="40" name="Grupo 39"/>
          <p:cNvGrpSpPr/>
          <p:nvPr/>
        </p:nvGrpSpPr>
        <p:grpSpPr>
          <a:xfrm>
            <a:off x="6249164" y="2553237"/>
            <a:ext cx="1627968" cy="1560764"/>
            <a:chOff x="6249164" y="2553237"/>
            <a:chExt cx="1627968" cy="1560764"/>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grpSp>
          <p:nvGrpSpPr>
            <p:cNvPr id="39" name="Grupo 38"/>
            <p:cNvGrpSpPr/>
            <p:nvPr/>
          </p:nvGrpSpPr>
          <p:grpSpPr>
            <a:xfrm>
              <a:off x="6249164" y="2932105"/>
              <a:ext cx="349404" cy="1181896"/>
              <a:chOff x="6249164" y="2932105"/>
              <a:chExt cx="349404" cy="1181896"/>
            </a:xfrm>
          </p:grpSpPr>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grpSp>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2" name="CuadroTexto 1"/>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(2)</a:t>
            </a:r>
            <a:endParaRPr lang="es-MX" sz="1400" i="1" u="sng" dirty="0"/>
          </a:p>
        </p:txBody>
      </p:sp>
      <p:grpSp>
        <p:nvGrpSpPr>
          <p:cNvPr id="25" name="Grupo 24"/>
          <p:cNvGrpSpPr/>
          <p:nvPr/>
        </p:nvGrpSpPr>
        <p:grpSpPr>
          <a:xfrm>
            <a:off x="4189812" y="2478246"/>
            <a:ext cx="976053" cy="1643124"/>
            <a:chOff x="4189812" y="2478246"/>
            <a:chExt cx="976053" cy="1643124"/>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$2.50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a:t>$</a:t>
              </a:r>
              <a:r>
                <a:rPr lang="es-MX" sz="1600" i="1" u="sng" dirty="0" smtClean="0"/>
                <a:t>1.50</a:t>
              </a:r>
              <a:endParaRPr lang="es-MX" sz="1600" i="1" u="sng"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$2.00</a:t>
              </a:r>
              <a:endParaRPr lang="es-MX" sz="1600" i="1" u="sng" dirty="0"/>
            </a:p>
          </p:txBody>
        </p:sp>
      </p:grpSp>
      <p:grpSp>
        <p:nvGrpSpPr>
          <p:cNvPr id="38" name="Grupo 37"/>
          <p:cNvGrpSpPr/>
          <p:nvPr/>
        </p:nvGrpSpPr>
        <p:grpSpPr>
          <a:xfrm>
            <a:off x="5048367" y="2478246"/>
            <a:ext cx="903665" cy="2023619"/>
            <a:chOff x="5048367" y="2478246"/>
            <a:chExt cx="903665" cy="2023619"/>
          </a:xfrm>
        </p:grpSpPr>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$10.00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$18.50</a:t>
              </a:r>
              <a:endParaRPr lang="es-MX" sz="1600" b="1" i="1" u="sng" dirty="0"/>
            </a:p>
          </p:txBody>
        </p:sp>
      </p:grpSp>
      <p:grpSp>
        <p:nvGrpSpPr>
          <p:cNvPr id="53" name="Grupo 52"/>
          <p:cNvGrpSpPr/>
          <p:nvPr/>
        </p:nvGrpSpPr>
        <p:grpSpPr>
          <a:xfrm>
            <a:off x="6598568" y="2932105"/>
            <a:ext cx="1297229" cy="1825352"/>
            <a:chOff x="6598568" y="2932105"/>
            <a:chExt cx="1297229" cy="1825352"/>
          </a:xfrm>
        </p:grpSpPr>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74" name="CuadroTexto 73"/>
            <p:cNvSpPr txBox="1"/>
            <p:nvPr/>
          </p:nvSpPr>
          <p:spPr>
            <a:xfrm>
              <a:off x="6598568" y="4526625"/>
              <a:ext cx="42628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a:t>
              </a:r>
              <a:endParaRPr lang="es-MX" sz="900" dirty="0"/>
            </a:p>
          </p:txBody>
        </p:sp>
      </p:grpSp>
      <p:grpSp>
        <p:nvGrpSpPr>
          <p:cNvPr id="54" name="Grupo 53"/>
          <p:cNvGrpSpPr/>
          <p:nvPr/>
        </p:nvGrpSpPr>
        <p:grpSpPr>
          <a:xfrm>
            <a:off x="7048890" y="2932105"/>
            <a:ext cx="407198" cy="1822765"/>
            <a:chOff x="7048890" y="2932105"/>
            <a:chExt cx="407198" cy="1822765"/>
          </a:xfrm>
        </p:grpSpPr>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77" name="CuadroTexto 76"/>
            <p:cNvSpPr txBox="1"/>
            <p:nvPr/>
          </p:nvSpPr>
          <p:spPr>
            <a:xfrm>
              <a:off x="7048890" y="4524038"/>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$9.5</a:t>
              </a:r>
              <a:endParaRPr lang="es-MX" sz="900" dirty="0"/>
            </a:p>
          </p:txBody>
        </p:sp>
      </p:grpSp>
      <p:grpSp>
        <p:nvGrpSpPr>
          <p:cNvPr id="55" name="Grupo 54"/>
          <p:cNvGrpSpPr/>
          <p:nvPr/>
        </p:nvGrpSpPr>
        <p:grpSpPr>
          <a:xfrm>
            <a:off x="7470542" y="2932105"/>
            <a:ext cx="469700" cy="1825352"/>
            <a:chOff x="7470542" y="2932105"/>
            <a:chExt cx="469700" cy="1825352"/>
          </a:xfrm>
        </p:grpSpPr>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3</a:t>
              </a:r>
              <a:endParaRPr lang="es-MX" sz="1600" b="1"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8</a:t>
              </a:r>
              <a:endParaRPr lang="es-MX" sz="1600" b="1" i="1" u="sng"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grpSp>
      <p:grpSp>
        <p:nvGrpSpPr>
          <p:cNvPr id="23" name="Grupo 22"/>
          <p:cNvGrpSpPr/>
          <p:nvPr/>
        </p:nvGrpSpPr>
        <p:grpSpPr>
          <a:xfrm>
            <a:off x="439231" y="2478246"/>
            <a:ext cx="3953364" cy="1643124"/>
            <a:chOff x="439231" y="2478246"/>
            <a:chExt cx="3953364"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57" name="Grupo 56"/>
          <p:cNvGrpSpPr/>
          <p:nvPr/>
        </p:nvGrpSpPr>
        <p:grpSpPr>
          <a:xfrm>
            <a:off x="443040" y="4584136"/>
            <a:ext cx="2666707" cy="2019452"/>
            <a:chOff x="443040" y="4584136"/>
            <a:chExt cx="2666707"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8</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grpSp>
      <p:grpSp>
        <p:nvGrpSpPr>
          <p:cNvPr id="58" name="Grupo 57"/>
          <p:cNvGrpSpPr/>
          <p:nvPr/>
        </p:nvGrpSpPr>
        <p:grpSpPr>
          <a:xfrm>
            <a:off x="2977186" y="4873223"/>
            <a:ext cx="856226" cy="1665090"/>
            <a:chOff x="2977186" y="4873223"/>
            <a:chExt cx="856226" cy="1665090"/>
          </a:xfrm>
        </p:grpSpPr>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699" y="5421016"/>
              <a:ext cx="464349"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a:t>
              </a:r>
              <a:endParaRPr lang="es-MX" sz="1200" i="1" u="sng" dirty="0"/>
            </a:p>
          </p:txBody>
        </p:sp>
        <p:sp>
          <p:nvSpPr>
            <p:cNvPr id="109" name="CuadroTexto 108"/>
            <p:cNvSpPr txBox="1"/>
            <p:nvPr/>
          </p:nvSpPr>
          <p:spPr>
            <a:xfrm>
              <a:off x="3201700" y="5841989"/>
              <a:ext cx="46434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$9.5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grpSp>
      <p:grpSp>
        <p:nvGrpSpPr>
          <p:cNvPr id="59" name="Grupo 58"/>
          <p:cNvGrpSpPr/>
          <p:nvPr/>
        </p:nvGrpSpPr>
        <p:grpSpPr>
          <a:xfrm>
            <a:off x="3689839" y="4873223"/>
            <a:ext cx="1164478" cy="1234615"/>
            <a:chOff x="3689839" y="4873223"/>
            <a:chExt cx="1164478" cy="1234615"/>
          </a:xfrm>
        </p:grpSpPr>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gr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Si</a:t>
            </a:r>
            <a:endParaRPr lang="es-MX" sz="1200" i="1" u="sng" dirty="0"/>
          </a:p>
        </p:txBody>
      </p:sp>
      <p:grpSp>
        <p:nvGrpSpPr>
          <p:cNvPr id="60" name="Grupo 59"/>
          <p:cNvGrpSpPr/>
          <p:nvPr/>
        </p:nvGrpSpPr>
        <p:grpSpPr>
          <a:xfrm>
            <a:off x="4710678" y="4946452"/>
            <a:ext cx="530395" cy="1559336"/>
            <a:chOff x="4710678" y="4946452"/>
            <a:chExt cx="530395" cy="1559336"/>
          </a:xfrm>
        </p:grpSpPr>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i="1" dirty="0" smtClean="0">
                  <a:sym typeface="Wingdings" panose="05000000000000000000" pitchFamily="2" charset="2"/>
                </a:rPr>
                <a:t></a:t>
              </a:r>
              <a:endParaRPr lang="es-MX" sz="1200" b="1" i="1" dirty="0"/>
            </a:p>
          </p:txBody>
        </p:sp>
      </p:grpSp>
      <p:grpSp>
        <p:nvGrpSpPr>
          <p:cNvPr id="56" name="Grupo 55"/>
          <p:cNvGrpSpPr/>
          <p:nvPr/>
        </p:nvGrpSpPr>
        <p:grpSpPr>
          <a:xfrm>
            <a:off x="5261439" y="5309463"/>
            <a:ext cx="3414943" cy="1529682"/>
            <a:chOff x="5261439" y="5309463"/>
            <a:chExt cx="3414943" cy="1529682"/>
          </a:xfrm>
        </p:grpSpPr>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4" name="Conector angular 123"/>
            <p:cNvCxnSpPr>
              <a:stCxn id="120" idx="2"/>
            </p:cNvCxnSpPr>
            <p:nvPr/>
          </p:nvCxnSpPr>
          <p:spPr>
            <a:xfrm rot="16200000" flipH="1">
              <a:off x="6058841" y="6376559"/>
              <a:ext cx="99520" cy="43669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6" name="CuadroTexto 125"/>
            <p:cNvSpPr txBox="1"/>
            <p:nvPr/>
          </p:nvSpPr>
          <p:spPr>
            <a:xfrm>
              <a:off x="5930507" y="6592924"/>
              <a:ext cx="356188" cy="246221"/>
            </a:xfrm>
            <a:prstGeom prst="rect">
              <a:avLst/>
            </a:prstGeom>
            <a:noFill/>
          </p:spPr>
          <p:txBody>
            <a:bodyPr wrap="none" rtlCol="0">
              <a:spAutoFit/>
            </a:bodyPr>
            <a:lstStyle/>
            <a:p>
              <a:r>
                <a:rPr lang="es-MX" sz="1000" b="1" dirty="0" smtClean="0"/>
                <a:t>NO</a:t>
              </a:r>
              <a:endParaRPr lang="es-MX" sz="1000" b="1" dirty="0"/>
            </a:p>
          </p:txBody>
        </p:sp>
        <p:pic>
          <p:nvPicPr>
            <p:cNvPr id="128" name="Imagen 1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6531" y="6477653"/>
              <a:ext cx="218725" cy="293468"/>
            </a:xfrm>
            <a:prstGeom prst="rect">
              <a:avLst/>
            </a:prstGeom>
          </p:spPr>
        </p:pic>
        <p:grpSp>
          <p:nvGrpSpPr>
            <p:cNvPr id="63" name="Grupo 62"/>
            <p:cNvGrpSpPr/>
            <p:nvPr/>
          </p:nvGrpSpPr>
          <p:grpSpPr>
            <a:xfrm>
              <a:off x="6565256" y="5309463"/>
              <a:ext cx="2111126" cy="1314924"/>
              <a:chOff x="6565256" y="5309463"/>
              <a:chExt cx="2111126" cy="1314924"/>
            </a:xfrm>
          </p:grpSpPr>
          <p:sp>
            <p:nvSpPr>
              <p:cNvPr id="21" name="CuadroTexto 20"/>
              <p:cNvSpPr txBox="1"/>
              <p:nvPr/>
            </p:nvSpPr>
            <p:spPr>
              <a:xfrm>
                <a:off x="7115212" y="5309463"/>
                <a:ext cx="1561170" cy="1200329"/>
              </a:xfrm>
              <a:prstGeom prst="rect">
                <a:avLst/>
              </a:prstGeom>
              <a:noFill/>
            </p:spPr>
            <p:txBody>
              <a:bodyPr wrap="square" rtlCol="0">
                <a:spAutoFit/>
              </a:bodyPr>
              <a:lstStyle/>
              <a:p>
                <a:r>
                  <a:rPr lang="es-MX" sz="1200" dirty="0" smtClean="0"/>
                  <a:t>Por el monto ofertado (16) el licitante Z pudo haber solicitado lo mismo a un precio menor (12) en la Ronda anterior.</a:t>
                </a:r>
                <a:endParaRPr lang="es-MX" sz="1200" dirty="0"/>
              </a:p>
            </p:txBody>
          </p:sp>
          <p:cxnSp>
            <p:nvCxnSpPr>
              <p:cNvPr id="24" name="Conector angular 23"/>
              <p:cNvCxnSpPr>
                <a:stCxn id="128" idx="3"/>
                <a:endCxn id="21" idx="1"/>
              </p:cNvCxnSpPr>
              <p:nvPr/>
            </p:nvCxnSpPr>
            <p:spPr>
              <a:xfrm flipV="1">
                <a:off x="6565256" y="5909628"/>
                <a:ext cx="549956" cy="714759"/>
              </a:xfrm>
              <a:prstGeom prst="bentConnector3">
                <a:avLst/>
              </a:prstGeom>
              <a:ln w="12700">
                <a:solidFill>
                  <a:srgbClr val="FF0000"/>
                </a:solidFill>
                <a:prstDash val="sysDash"/>
                <a:tailEnd type="triangle"/>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20907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up)">
                                      <p:cBhvr>
                                        <p:cTn id="29" dur="5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ipe(up)">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wipe(up)">
                                      <p:cBhvr>
                                        <p:cTn id="43" dur="500"/>
                                        <p:tgtEl>
                                          <p:spTgt spid="5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54"/>
                                        </p:tgtEl>
                                        <p:attrNameLst>
                                          <p:attrName>style.visibility</p:attrName>
                                        </p:attrNameLst>
                                      </p:cBhvr>
                                      <p:to>
                                        <p:strVal val="visible"/>
                                      </p:to>
                                    </p:set>
                                    <p:animEffect transition="in" filter="wipe(up)">
                                      <p:cBhvr>
                                        <p:cTn id="48" dur="500"/>
                                        <p:tgtEl>
                                          <p:spTgt spid="5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wipe(up)">
                                      <p:cBhvr>
                                        <p:cTn id="53" dur="500"/>
                                        <p:tgtEl>
                                          <p:spTgt spid="5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up)">
                                      <p:cBhvr>
                                        <p:cTn id="63" dur="500"/>
                                        <p:tgtEl>
                                          <p:spTgt spid="5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59"/>
                                        </p:tgtEl>
                                        <p:attrNameLst>
                                          <p:attrName>style.visibility</p:attrName>
                                        </p:attrNameLst>
                                      </p:cBhvr>
                                      <p:to>
                                        <p:strVal val="visible"/>
                                      </p:to>
                                    </p:set>
                                    <p:animEffect transition="in" filter="wipe(up)">
                                      <p:cBhvr>
                                        <p:cTn id="68" dur="500"/>
                                        <p:tgtEl>
                                          <p:spTgt spid="59"/>
                                        </p:tgtEl>
                                      </p:cBhvr>
                                    </p:animEffect>
                                  </p:childTnLst>
                                </p:cTn>
                              </p:par>
                            </p:childTnLst>
                          </p:cTn>
                        </p:par>
                      </p:childTnLst>
                    </p:cTn>
                  </p:par>
                  <p:par>
                    <p:cTn id="69" fill="hold">
                      <p:stCondLst>
                        <p:cond delay="indefinite"/>
                      </p:stCondLst>
                      <p:childTnLst>
                        <p:par>
                          <p:cTn id="70" fill="hold">
                            <p:stCondLst>
                              <p:cond delay="0"/>
                            </p:stCondLst>
                            <p:childTnLst>
                              <p:par>
                                <p:cTn id="71" presetID="14" presetClass="entr" presetSubtype="10" fill="hold" grpId="0" nodeType="clickEffect">
                                  <p:stCondLst>
                                    <p:cond delay="0"/>
                                  </p:stCondLst>
                                  <p:childTnLst>
                                    <p:set>
                                      <p:cBhvr>
                                        <p:cTn id="72" dur="1" fill="hold">
                                          <p:stCondLst>
                                            <p:cond delay="0"/>
                                          </p:stCondLst>
                                        </p:cTn>
                                        <p:tgtEl>
                                          <p:spTgt spid="115"/>
                                        </p:tgtEl>
                                        <p:attrNameLst>
                                          <p:attrName>style.visibility</p:attrName>
                                        </p:attrNameLst>
                                      </p:cBhvr>
                                      <p:to>
                                        <p:strVal val="visible"/>
                                      </p:to>
                                    </p:set>
                                    <p:animEffect transition="in" filter="randombar(horizontal)">
                                      <p:cBhvr>
                                        <p:cTn id="73" dur="500"/>
                                        <p:tgtEl>
                                          <p:spTgt spid="11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1" fill="hold" nodeType="clickEffect">
                                  <p:stCondLst>
                                    <p:cond delay="0"/>
                                  </p:stCondLst>
                                  <p:childTnLst>
                                    <p:set>
                                      <p:cBhvr>
                                        <p:cTn id="77" dur="1" fill="hold">
                                          <p:stCondLst>
                                            <p:cond delay="0"/>
                                          </p:stCondLst>
                                        </p:cTn>
                                        <p:tgtEl>
                                          <p:spTgt spid="60"/>
                                        </p:tgtEl>
                                        <p:attrNameLst>
                                          <p:attrName>style.visibility</p:attrName>
                                        </p:attrNameLst>
                                      </p:cBhvr>
                                      <p:to>
                                        <p:strVal val="visible"/>
                                      </p:to>
                                    </p:set>
                                    <p:animEffect transition="in" filter="wipe(up)">
                                      <p:cBhvr>
                                        <p:cTn id="78" dur="500"/>
                                        <p:tgtEl>
                                          <p:spTgt spid="60"/>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56"/>
                                        </p:tgtEl>
                                        <p:attrNameLst>
                                          <p:attrName>style.visibility</p:attrName>
                                        </p:attrNameLst>
                                      </p:cBhvr>
                                      <p:to>
                                        <p:strVal val="visible"/>
                                      </p:to>
                                    </p:set>
                                    <p:animEffect transition="in" filter="wipe(left)">
                                      <p:cBhvr>
                                        <p:cTn id="83"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1"/>
            <a:ext cx="9144000" cy="6856629"/>
          </a:xfrm>
          <a:prstGeom prst="rect">
            <a:avLst/>
          </a:prstGeom>
        </p:spPr>
      </p:pic>
      <p:sp>
        <p:nvSpPr>
          <p:cNvPr id="6" name="TextBox 5"/>
          <p:cNvSpPr txBox="1"/>
          <p:nvPr/>
        </p:nvSpPr>
        <p:spPr>
          <a:xfrm>
            <a:off x="440616" y="1073781"/>
            <a:ext cx="1236236" cy="369332"/>
          </a:xfrm>
          <a:prstGeom prst="rect">
            <a:avLst/>
          </a:prstGeom>
          <a:noFill/>
        </p:spPr>
        <p:txBody>
          <a:bodyPr wrap="none" rtlCol="0">
            <a:spAutoFit/>
          </a:bodyPr>
          <a:lstStyle/>
          <a:p>
            <a:r>
              <a:rPr lang="es-ES_tradnl" dirty="0" smtClean="0">
                <a:solidFill>
                  <a:schemeClr val="bg1">
                    <a:lumMod val="65000"/>
                  </a:schemeClr>
                </a:solidFill>
                <a:latin typeface="Arial"/>
                <a:cs typeface="Arial"/>
              </a:rPr>
              <a:t>Contenido</a:t>
            </a:r>
            <a:endParaRPr lang="en-US" dirty="0">
              <a:solidFill>
                <a:schemeClr val="bg1">
                  <a:lumMod val="65000"/>
                </a:schemeClr>
              </a:solidFill>
              <a:latin typeface="Arial"/>
              <a:cs typeface="Arial"/>
            </a:endParaRPr>
          </a:p>
        </p:txBody>
      </p:sp>
      <p:sp>
        <p:nvSpPr>
          <p:cNvPr id="2" name="CuadroTexto 1"/>
          <p:cNvSpPr txBox="1"/>
          <p:nvPr/>
        </p:nvSpPr>
        <p:spPr>
          <a:xfrm>
            <a:off x="740230" y="1436903"/>
            <a:ext cx="7489370" cy="954107"/>
          </a:xfrm>
          <a:prstGeom prst="rect">
            <a:avLst/>
          </a:prstGeom>
          <a:noFill/>
        </p:spPr>
        <p:txBody>
          <a:bodyPr wrap="square" rtlCol="0">
            <a:spAutoFit/>
          </a:bodyPr>
          <a:lstStyle/>
          <a:p>
            <a:pPr lvl="1" algn="just"/>
            <a:endParaRPr lang="es-MX" sz="1000" dirty="0" smtClean="0"/>
          </a:p>
          <a:p>
            <a:pPr lvl="1" algn="just"/>
            <a:endParaRPr lang="es-MX" sz="1000" dirty="0" smtClean="0"/>
          </a:p>
          <a:p>
            <a:pPr marL="285750" indent="-285750">
              <a:buFont typeface="Arial" panose="020B0604020202020204" pitchFamily="34" charset="0"/>
              <a:buChar char="•"/>
            </a:pPr>
            <a:endParaRPr lang="es-MX" dirty="0" smtClean="0"/>
          </a:p>
          <a:p>
            <a:pPr marL="285750" indent="-285750">
              <a:buFont typeface="Arial" panose="020B0604020202020204" pitchFamily="34" charset="0"/>
              <a:buChar char="•"/>
            </a:pPr>
            <a:endParaRPr lang="es-MX" dirty="0"/>
          </a:p>
        </p:txBody>
      </p:sp>
      <p:sp>
        <p:nvSpPr>
          <p:cNvPr id="3" name="CuadroTexto 2"/>
          <p:cNvSpPr txBox="1"/>
          <p:nvPr/>
        </p:nvSpPr>
        <p:spPr>
          <a:xfrm>
            <a:off x="454679" y="1600171"/>
            <a:ext cx="8153862" cy="4801314"/>
          </a:xfrm>
          <a:prstGeom prst="rect">
            <a:avLst/>
          </a:prstGeom>
          <a:noFill/>
        </p:spPr>
        <p:txBody>
          <a:bodyPr wrap="square" rtlCol="0">
            <a:spAutoFit/>
          </a:bodyPr>
          <a:lstStyle/>
          <a:p>
            <a:pPr marL="400050" indent="-400050">
              <a:buFontTx/>
              <a:buAutoNum type="romanUcPeriod"/>
            </a:pPr>
            <a:r>
              <a:rPr lang="es-MX" dirty="0" smtClean="0"/>
              <a:t>Situación Actual</a:t>
            </a:r>
            <a:endParaRPr lang="es-MX" dirty="0"/>
          </a:p>
          <a:p>
            <a:pPr marL="400050" indent="-400050">
              <a:buAutoNum type="romanUcPeriod"/>
            </a:pPr>
            <a:endParaRPr lang="es-MX" dirty="0" smtClean="0"/>
          </a:p>
          <a:p>
            <a:pPr marL="400050" indent="-400050">
              <a:buAutoNum type="romanUcPeriod"/>
            </a:pPr>
            <a:r>
              <a:rPr lang="es-MX" dirty="0" smtClean="0"/>
              <a:t>Bloques de Espectro</a:t>
            </a:r>
          </a:p>
          <a:p>
            <a:r>
              <a:rPr lang="es-MX" dirty="0"/>
              <a:t>	</a:t>
            </a:r>
            <a:r>
              <a:rPr lang="es-MX" dirty="0" smtClean="0"/>
              <a:t>II.I Configuración de los Concursos</a:t>
            </a:r>
          </a:p>
          <a:p>
            <a:r>
              <a:rPr lang="es-MX" dirty="0"/>
              <a:t>	</a:t>
            </a:r>
            <a:r>
              <a:rPr lang="es-MX" dirty="0" smtClean="0"/>
              <a:t>II.II Bloques Nacionales </a:t>
            </a:r>
          </a:p>
          <a:p>
            <a:r>
              <a:rPr lang="es-MX" dirty="0"/>
              <a:t>	</a:t>
            </a:r>
            <a:r>
              <a:rPr lang="es-MX" dirty="0" smtClean="0"/>
              <a:t>II.III Reorganización </a:t>
            </a:r>
            <a:r>
              <a:rPr lang="es-MX" dirty="0"/>
              <a:t>de la Banda (Bloque </a:t>
            </a:r>
            <a:r>
              <a:rPr lang="es-MX" dirty="0" smtClean="0"/>
              <a:t>D)</a:t>
            </a:r>
          </a:p>
          <a:p>
            <a:r>
              <a:rPr lang="es-MX" dirty="0"/>
              <a:t>	</a:t>
            </a:r>
            <a:r>
              <a:rPr lang="es-MX" dirty="0" smtClean="0"/>
              <a:t>II.IV Tope de Espectro</a:t>
            </a:r>
          </a:p>
          <a:p>
            <a:r>
              <a:rPr lang="es-MX" dirty="0"/>
              <a:t>	</a:t>
            </a:r>
            <a:r>
              <a:rPr lang="es-MX" dirty="0" smtClean="0"/>
              <a:t>II.V Contigüidad del Espectro</a:t>
            </a:r>
          </a:p>
          <a:p>
            <a:r>
              <a:rPr lang="es-MX" dirty="0"/>
              <a:t>	</a:t>
            </a:r>
            <a:r>
              <a:rPr lang="es-MX" dirty="0" smtClean="0"/>
              <a:t>II.VI Garantía de Seriedad</a:t>
            </a:r>
          </a:p>
          <a:p>
            <a:endParaRPr lang="es-MX" dirty="0"/>
          </a:p>
          <a:p>
            <a:r>
              <a:rPr lang="es-MX" dirty="0" smtClean="0"/>
              <a:t>III. Formato de Asignación: Subasta de Reloj Combinatoria (CCA: </a:t>
            </a:r>
            <a:r>
              <a:rPr lang="es-MX" dirty="0" err="1" smtClean="0"/>
              <a:t>Combinatorial</a:t>
            </a:r>
            <a:r>
              <a:rPr lang="es-MX" dirty="0" smtClean="0"/>
              <a:t> </a:t>
            </a:r>
            <a:r>
              <a:rPr lang="es-MX" dirty="0" err="1" smtClean="0"/>
              <a:t>Clock</a:t>
            </a:r>
            <a:r>
              <a:rPr lang="es-MX" dirty="0" smtClean="0"/>
              <a:t> </a:t>
            </a:r>
            <a:r>
              <a:rPr lang="es-MX" dirty="0" err="1" smtClean="0"/>
              <a:t>Auction</a:t>
            </a:r>
            <a:r>
              <a:rPr lang="es-MX" dirty="0" smtClean="0"/>
              <a:t>)</a:t>
            </a:r>
          </a:p>
          <a:p>
            <a:pPr marL="400050" indent="-400050">
              <a:buFontTx/>
              <a:buAutoNum type="romanUcPeriod"/>
            </a:pPr>
            <a:endParaRPr lang="es-MX" dirty="0" smtClean="0"/>
          </a:p>
          <a:p>
            <a:r>
              <a:rPr lang="es-MX" dirty="0" smtClean="0"/>
              <a:t>IV. Precios de Reserva</a:t>
            </a:r>
          </a:p>
          <a:p>
            <a:pPr marL="400050" indent="-400050">
              <a:buFontTx/>
              <a:buAutoNum type="romanUcPeriod"/>
            </a:pPr>
            <a:endParaRPr lang="es-MX" dirty="0" smtClean="0"/>
          </a:p>
          <a:p>
            <a:r>
              <a:rPr lang="es-MX" dirty="0" smtClean="0"/>
              <a:t>V. Consideraciones Finales</a:t>
            </a:r>
            <a:endParaRPr lang="es-MX" dirty="0"/>
          </a:p>
          <a:p>
            <a:pPr marL="400050" indent="-400050">
              <a:buAutoNum type="romanUcPeriod"/>
            </a:pPr>
            <a:endParaRPr lang="es-MX" dirty="0"/>
          </a:p>
        </p:txBody>
      </p:sp>
    </p:spTree>
    <p:extLst>
      <p:ext uri="{BB962C8B-B14F-4D97-AF65-F5344CB8AC3E}">
        <p14:creationId xmlns:p14="http://schemas.microsoft.com/office/powerpoint/2010/main" val="1380171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grpSp>
        <p:nvGrpSpPr>
          <p:cNvPr id="25" name="Grupo 24"/>
          <p:cNvGrpSpPr/>
          <p:nvPr/>
        </p:nvGrpSpPr>
        <p:grpSpPr>
          <a:xfrm>
            <a:off x="7470542" y="2553237"/>
            <a:ext cx="469700" cy="2204220"/>
            <a:chOff x="7470542" y="2553237"/>
            <a:chExt cx="469700" cy="2204220"/>
          </a:xfrm>
        </p:grpSpPr>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3</a:t>
              </a:r>
              <a:endParaRPr lang="es-MX" sz="1600" b="1"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solidFill>
                    <a:srgbClr val="FF0000"/>
                  </a:solidFill>
                </a:rPr>
                <a:t>4</a:t>
              </a:r>
              <a:endParaRPr lang="es-MX" sz="1600" b="1" i="1" u="sng" dirty="0">
                <a:solidFill>
                  <a:srgbClr val="FF0000"/>
                </a:solidFill>
              </a:endParaRPr>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7</a:t>
              </a:r>
              <a:endParaRPr lang="es-MX" sz="1600" b="1" i="1" u="sng"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$13.5</a:t>
              </a:r>
              <a:endParaRPr lang="es-MX" sz="900" dirty="0"/>
            </a:p>
          </p:txBody>
        </p:sp>
      </p:grpSp>
      <p:grpSp>
        <p:nvGrpSpPr>
          <p:cNvPr id="54" name="Grupo 53"/>
          <p:cNvGrpSpPr/>
          <p:nvPr/>
        </p:nvGrpSpPr>
        <p:grpSpPr>
          <a:xfrm>
            <a:off x="439231" y="2291237"/>
            <a:ext cx="7456566" cy="2466220"/>
            <a:chOff x="439231" y="2291237"/>
            <a:chExt cx="7456566" cy="2466220"/>
          </a:xfrm>
        </p:grpSpPr>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nvGrpSpPr>
            <p:cNvPr id="23" name="Grupo 22"/>
            <p:cNvGrpSpPr/>
            <p:nvPr/>
          </p:nvGrpSpPr>
          <p:grpSpPr>
            <a:xfrm>
              <a:off x="439231" y="2291237"/>
              <a:ext cx="7456566" cy="2466220"/>
              <a:chOff x="439231" y="2291237"/>
              <a:chExt cx="7456566" cy="2466220"/>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(2)</a:t>
                </a:r>
                <a:endParaRPr lang="es-MX" sz="1400" i="1" u="sng" dirty="0"/>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$2.50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a:t>$</a:t>
                </a:r>
                <a:r>
                  <a:rPr lang="es-MX" sz="1600" i="1" u="sng" dirty="0" smtClean="0"/>
                  <a:t>1.50</a:t>
                </a:r>
                <a:endParaRPr lang="es-MX" sz="1600" i="1" u="sng"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$10.00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$18.50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74" name="CuadroTexto 73"/>
              <p:cNvSpPr txBox="1"/>
              <p:nvPr/>
            </p:nvSpPr>
            <p:spPr>
              <a:xfrm>
                <a:off x="6598568" y="4526625"/>
                <a:ext cx="42628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a:t>
                </a:r>
                <a:endParaRPr lang="es-MX" sz="900" dirty="0"/>
              </a:p>
            </p:txBody>
          </p:sp>
          <p:sp>
            <p:nvSpPr>
              <p:cNvPr id="77" name="CuadroTexto 76"/>
              <p:cNvSpPr txBox="1"/>
              <p:nvPr/>
            </p:nvSpPr>
            <p:spPr>
              <a:xfrm>
                <a:off x="7048890" y="4524038"/>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$9.5</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grpSp>
        <p:nvGrpSpPr>
          <p:cNvPr id="38" name="Grupo 37"/>
          <p:cNvGrpSpPr/>
          <p:nvPr/>
        </p:nvGrpSpPr>
        <p:grpSpPr>
          <a:xfrm>
            <a:off x="443040" y="4584136"/>
            <a:ext cx="4798033" cy="2019452"/>
            <a:chOff x="443040" y="4584136"/>
            <a:chExt cx="4798033"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7</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699" y="5421016"/>
              <a:ext cx="464349"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a:t>
              </a:r>
              <a:endParaRPr lang="es-MX" sz="1200" i="1" u="sng" dirty="0"/>
            </a:p>
          </p:txBody>
        </p:sp>
        <p:sp>
          <p:nvSpPr>
            <p:cNvPr id="109" name="CuadroTexto 108"/>
            <p:cNvSpPr txBox="1"/>
            <p:nvPr/>
          </p:nvSpPr>
          <p:spPr>
            <a:xfrm>
              <a:off x="3201700" y="5841989"/>
              <a:ext cx="46434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$9.5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$13.5</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grpSp>
      <p:grpSp>
        <p:nvGrpSpPr>
          <p:cNvPr id="39" name="Grupo 38"/>
          <p:cNvGrpSpPr/>
          <p:nvPr/>
        </p:nvGrpSpPr>
        <p:grpSpPr>
          <a:xfrm>
            <a:off x="4068478" y="6228789"/>
            <a:ext cx="1110996" cy="299717"/>
            <a:chOff x="4068478" y="6228789"/>
            <a:chExt cx="1110996" cy="299717"/>
          </a:xfrm>
        </p:grpSpPr>
        <p:sp>
          <p:nvSpPr>
            <p:cNvPr id="115" name="CuadroTexto 114"/>
            <p:cNvSpPr txBox="1"/>
            <p:nvPr/>
          </p:nvSpPr>
          <p:spPr>
            <a:xfrm>
              <a:off x="4068478" y="6251507"/>
              <a:ext cx="46510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No*</a:t>
              </a:r>
              <a:endParaRPr lang="es-MX" sz="1200" i="1" u="sng"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i="1" dirty="0" smtClean="0">
                  <a:sym typeface="Wingdings" panose="05000000000000000000" pitchFamily="2" charset="2"/>
                </a:rPr>
                <a:t></a:t>
              </a:r>
              <a:endParaRPr lang="es-MX" sz="1200" b="1" i="1" dirty="0"/>
            </a:p>
          </p:txBody>
        </p:sp>
      </p:grpSp>
      <p:grpSp>
        <p:nvGrpSpPr>
          <p:cNvPr id="2" name="Grupo 1"/>
          <p:cNvGrpSpPr/>
          <p:nvPr/>
        </p:nvGrpSpPr>
        <p:grpSpPr>
          <a:xfrm>
            <a:off x="5261439" y="4847304"/>
            <a:ext cx="3787758" cy="1991841"/>
            <a:chOff x="5261439" y="4847304"/>
            <a:chExt cx="3787758" cy="1991841"/>
          </a:xfrm>
        </p:grpSpPr>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4" name="Conector angular 123"/>
            <p:cNvCxnSpPr>
              <a:stCxn id="120" idx="2"/>
            </p:cNvCxnSpPr>
            <p:nvPr/>
          </p:nvCxnSpPr>
          <p:spPr>
            <a:xfrm rot="16200000" flipH="1">
              <a:off x="6058841" y="6376559"/>
              <a:ext cx="99520" cy="43669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6" name="CuadroTexto 125"/>
            <p:cNvSpPr txBox="1"/>
            <p:nvPr/>
          </p:nvSpPr>
          <p:spPr>
            <a:xfrm>
              <a:off x="5930507" y="6592924"/>
              <a:ext cx="356188" cy="246221"/>
            </a:xfrm>
            <a:prstGeom prst="rect">
              <a:avLst/>
            </a:prstGeom>
            <a:noFill/>
          </p:spPr>
          <p:txBody>
            <a:bodyPr wrap="none" rtlCol="0">
              <a:spAutoFit/>
            </a:bodyPr>
            <a:lstStyle/>
            <a:p>
              <a:r>
                <a:rPr lang="es-MX" sz="1000" b="1" dirty="0" smtClean="0"/>
                <a:t>NO</a:t>
              </a:r>
              <a:endParaRPr lang="es-MX" sz="1000" b="1" dirty="0"/>
            </a:p>
          </p:txBody>
        </p:sp>
        <p:pic>
          <p:nvPicPr>
            <p:cNvPr id="128" name="Imagen 1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6531" y="6477653"/>
              <a:ext cx="218725" cy="293468"/>
            </a:xfrm>
            <a:prstGeom prst="rect">
              <a:avLst/>
            </a:prstGeom>
          </p:spPr>
        </p:pic>
        <p:grpSp>
          <p:nvGrpSpPr>
            <p:cNvPr id="53" name="Grupo 52"/>
            <p:cNvGrpSpPr/>
            <p:nvPr/>
          </p:nvGrpSpPr>
          <p:grpSpPr>
            <a:xfrm>
              <a:off x="6565256" y="4847304"/>
              <a:ext cx="2483941" cy="1938992"/>
              <a:chOff x="6565256" y="4847304"/>
              <a:chExt cx="2483941" cy="1938992"/>
            </a:xfrm>
          </p:grpSpPr>
          <p:sp>
            <p:nvSpPr>
              <p:cNvPr id="21" name="CuadroTexto 20"/>
              <p:cNvSpPr txBox="1"/>
              <p:nvPr/>
            </p:nvSpPr>
            <p:spPr>
              <a:xfrm>
                <a:off x="6874834" y="4847304"/>
                <a:ext cx="2174363" cy="1938992"/>
              </a:xfrm>
              <a:prstGeom prst="rect">
                <a:avLst/>
              </a:prstGeom>
              <a:noFill/>
            </p:spPr>
            <p:txBody>
              <a:bodyPr wrap="square" rtlCol="0">
                <a:spAutoFit/>
              </a:bodyPr>
              <a:lstStyle/>
              <a:p>
                <a:r>
                  <a:rPr lang="es-MX" sz="1200" dirty="0" smtClean="0"/>
                  <a:t>Por el monto ofertado (13.5) Z pudo haber solicitado lo mismo a un precio menor (10) en la Ronda anterior, pero su Oferta anterior con los nuevos precios sería (14.5) por lo que sería valida la nueva oferta, pero esta ofertando un bloque que no puede existir (4 en G, cuando sólo hay 3).</a:t>
                </a:r>
                <a:endParaRPr lang="es-MX" sz="1200" dirty="0"/>
              </a:p>
            </p:txBody>
          </p:sp>
          <p:cxnSp>
            <p:nvCxnSpPr>
              <p:cNvPr id="24" name="Conector angular 23"/>
              <p:cNvCxnSpPr>
                <a:stCxn id="128" idx="3"/>
                <a:endCxn id="21" idx="1"/>
              </p:cNvCxnSpPr>
              <p:nvPr/>
            </p:nvCxnSpPr>
            <p:spPr>
              <a:xfrm flipV="1">
                <a:off x="6565256" y="5816800"/>
                <a:ext cx="309578" cy="807587"/>
              </a:xfrm>
              <a:prstGeom prst="bentConnector3">
                <a:avLst/>
              </a:prstGeom>
              <a:ln w="12700">
                <a:solidFill>
                  <a:srgbClr val="FF0000"/>
                </a:solidFill>
                <a:prstDash val="sysDash"/>
                <a:tailEnd type="triangle"/>
              </a:ln>
            </p:spPr>
            <p:style>
              <a:lnRef idx="2">
                <a:schemeClr val="accent1"/>
              </a:lnRef>
              <a:fillRef idx="0">
                <a:schemeClr val="accent1"/>
              </a:fillRef>
              <a:effectRef idx="1">
                <a:schemeClr val="accent1"/>
              </a:effectRef>
              <a:fontRef idx="minor">
                <a:schemeClr val="tx1"/>
              </a:fontRef>
            </p:style>
          </p:cxnSp>
        </p:grpSp>
      </p:grpSp>
      <p:sp>
        <p:nvSpPr>
          <p:cNvPr id="114" name="CuadroTexto 113"/>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340758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wipe(left)">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grpSp>
        <p:nvGrpSpPr>
          <p:cNvPr id="23" name="Grupo 22"/>
          <p:cNvGrpSpPr/>
          <p:nvPr/>
        </p:nvGrpSpPr>
        <p:grpSpPr>
          <a:xfrm>
            <a:off x="6629221" y="2553237"/>
            <a:ext cx="1311021" cy="2204220"/>
            <a:chOff x="6629221" y="2553237"/>
            <a:chExt cx="1311021" cy="2204220"/>
          </a:xfrm>
        </p:grpSpPr>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3</a:t>
              </a:r>
              <a:endParaRPr lang="es-MX" sz="1600" b="1"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6</a:t>
              </a:r>
              <a:endParaRPr lang="es-MX" sz="1600" b="1" i="1" u="sng"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$13</a:t>
              </a:r>
              <a:endParaRPr lang="es-MX" sz="900" dirty="0"/>
            </a:p>
          </p:txBody>
        </p:sp>
      </p:gr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(2)</a:t>
            </a:r>
            <a:endParaRPr lang="es-MX" sz="1400" i="1" u="sng" dirty="0"/>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grpSp>
        <p:nvGrpSpPr>
          <p:cNvPr id="38" name="Grupo 37"/>
          <p:cNvGrpSpPr/>
          <p:nvPr/>
        </p:nvGrpSpPr>
        <p:grpSpPr>
          <a:xfrm>
            <a:off x="439231" y="2478246"/>
            <a:ext cx="7016857" cy="2279211"/>
            <a:chOff x="439231" y="2478246"/>
            <a:chExt cx="7016857" cy="2279211"/>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$2.50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a:t>$</a:t>
              </a:r>
              <a:r>
                <a:rPr lang="es-MX" sz="1600" i="1" u="sng" dirty="0" smtClean="0"/>
                <a:t>1.50</a:t>
              </a:r>
              <a:endParaRPr lang="es-MX" sz="1600" i="1" u="sng"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$10.00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$18.50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74" name="CuadroTexto 73"/>
            <p:cNvSpPr txBox="1"/>
            <p:nvPr/>
          </p:nvSpPr>
          <p:spPr>
            <a:xfrm>
              <a:off x="6598568" y="4526625"/>
              <a:ext cx="42628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a:t>
              </a:r>
              <a:endParaRPr lang="es-MX" sz="900" dirty="0"/>
            </a:p>
          </p:txBody>
        </p:sp>
        <p:sp>
          <p:nvSpPr>
            <p:cNvPr id="77" name="CuadroTexto 76"/>
            <p:cNvSpPr txBox="1"/>
            <p:nvPr/>
          </p:nvSpPr>
          <p:spPr>
            <a:xfrm>
              <a:off x="7048890" y="4524038"/>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$9.5</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39" name="Grupo 38"/>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grpSp>
        <p:nvGrpSpPr>
          <p:cNvPr id="25" name="Grupo 24"/>
          <p:cNvGrpSpPr/>
          <p:nvPr/>
        </p:nvGrpSpPr>
        <p:grpSpPr>
          <a:xfrm>
            <a:off x="443040" y="4584136"/>
            <a:ext cx="4798033" cy="2019452"/>
            <a:chOff x="443040" y="4584136"/>
            <a:chExt cx="4798033" cy="2019452"/>
          </a:xfrm>
        </p:grpSpPr>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grpSp>
          <p:nvGrpSpPr>
            <p:cNvPr id="24" name="Grupo 23"/>
            <p:cNvGrpSpPr/>
            <p:nvPr/>
          </p:nvGrpSpPr>
          <p:grpSpPr>
            <a:xfrm>
              <a:off x="443040" y="4584136"/>
              <a:ext cx="4736434" cy="2019452"/>
              <a:chOff x="443040" y="4584136"/>
              <a:chExt cx="4736434"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6</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699" y="5421016"/>
                <a:ext cx="464349"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a:t>
                </a:r>
                <a:endParaRPr lang="es-MX" sz="1200" i="1" u="sng" dirty="0"/>
              </a:p>
            </p:txBody>
          </p:sp>
          <p:sp>
            <p:nvSpPr>
              <p:cNvPr id="109" name="CuadroTexto 108"/>
              <p:cNvSpPr txBox="1"/>
              <p:nvPr/>
            </p:nvSpPr>
            <p:spPr>
              <a:xfrm>
                <a:off x="3201700" y="5841989"/>
                <a:ext cx="46434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$9.5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$13</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No</a:t>
                </a:r>
                <a:endParaRPr lang="es-MX" sz="1200" i="1" u="sng" dirty="0"/>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grpSp>
      </p:grpSp>
      <p:grpSp>
        <p:nvGrpSpPr>
          <p:cNvPr id="2" name="Grupo 1"/>
          <p:cNvGrpSpPr/>
          <p:nvPr/>
        </p:nvGrpSpPr>
        <p:grpSpPr>
          <a:xfrm>
            <a:off x="5261439" y="4994175"/>
            <a:ext cx="1643418" cy="1550969"/>
            <a:chOff x="5261439" y="4994175"/>
            <a:chExt cx="1643418" cy="1550969"/>
          </a:xfrm>
        </p:grpSpPr>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grpSp>
        <p:nvGrpSpPr>
          <p:cNvPr id="40" name="Grupo 39"/>
          <p:cNvGrpSpPr/>
          <p:nvPr/>
        </p:nvGrpSpPr>
        <p:grpSpPr>
          <a:xfrm>
            <a:off x="6895633" y="4847870"/>
            <a:ext cx="1666591" cy="1629828"/>
            <a:chOff x="6895633" y="4847870"/>
            <a:chExt cx="1666591" cy="1629828"/>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5</a:t>
              </a:r>
              <a:endParaRPr lang="es-MX" sz="1600"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grpSp>
      <p:grpSp>
        <p:nvGrpSpPr>
          <p:cNvPr id="63" name="Grupo 62"/>
          <p:cNvGrpSpPr/>
          <p:nvPr/>
        </p:nvGrpSpPr>
        <p:grpSpPr>
          <a:xfrm>
            <a:off x="6632188" y="5311142"/>
            <a:ext cx="2154976" cy="1439145"/>
            <a:chOff x="6632188" y="5311142"/>
            <a:chExt cx="2154976" cy="1439145"/>
          </a:xfrm>
        </p:grpSpPr>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dirty="0" smtClean="0"/>
                <a:t>&gt;</a:t>
              </a:r>
              <a:endParaRPr lang="es-MX" sz="1400" b="1"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dirty="0" smtClean="0"/>
                <a:t>&gt;</a:t>
              </a:r>
              <a:endParaRPr lang="es-MX" sz="1400" b="1"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grpSp>
      <p:sp>
        <p:nvSpPr>
          <p:cNvPr id="127" name="CuadroTexto 126"/>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408859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up)">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ipe(left)">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up)">
                                      <p:cBhvr>
                                        <p:cTn id="47" dur="1250"/>
                                        <p:tgtEl>
                                          <p:spTgt spid="4"/>
                                        </p:tgtEl>
                                      </p:cBhvr>
                                    </p:animEffect>
                                  </p:childTnLst>
                                </p:cTn>
                              </p:par>
                              <p:par>
                                <p:cTn id="48" presetID="22" presetClass="entr" presetSubtype="1" fill="hold" nodeType="with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wipe(up)">
                                      <p:cBhvr>
                                        <p:cTn id="50" dur="12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grpSp>
        <p:nvGrpSpPr>
          <p:cNvPr id="71" name="Grupo 70"/>
          <p:cNvGrpSpPr/>
          <p:nvPr/>
        </p:nvGrpSpPr>
        <p:grpSpPr>
          <a:xfrm>
            <a:off x="5261439" y="4994175"/>
            <a:ext cx="1643418" cy="1550969"/>
            <a:chOff x="5261439" y="4994175"/>
            <a:chExt cx="1643418" cy="1550969"/>
          </a:xfrm>
        </p:grpSpPr>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(3)</a:t>
            </a:r>
            <a:endParaRPr lang="es-MX" sz="1400" i="1" u="sng" dirty="0"/>
          </a:p>
        </p:txBody>
      </p:sp>
      <p:grpSp>
        <p:nvGrpSpPr>
          <p:cNvPr id="23" name="Grupo 22"/>
          <p:cNvGrpSpPr/>
          <p:nvPr/>
        </p:nvGrpSpPr>
        <p:grpSpPr>
          <a:xfrm>
            <a:off x="4189812" y="2478246"/>
            <a:ext cx="1762220" cy="2023619"/>
            <a:chOff x="4189812" y="2478246"/>
            <a:chExt cx="1762220" cy="2023619"/>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$3.00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$2.00</a:t>
              </a:r>
              <a:endParaRPr lang="es-MX" sz="1600" i="1" u="sng"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$2.50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$12.00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$6.00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$5.00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$23.00</a:t>
              </a:r>
              <a:endParaRPr lang="es-MX" sz="1600" b="1" i="1" u="sng" dirty="0"/>
            </a:p>
          </p:txBody>
        </p:sp>
      </p:grpSp>
      <p:grpSp>
        <p:nvGrpSpPr>
          <p:cNvPr id="24" name="Grupo 23"/>
          <p:cNvGrpSpPr/>
          <p:nvPr/>
        </p:nvGrpSpPr>
        <p:grpSpPr>
          <a:xfrm>
            <a:off x="6249164" y="2553237"/>
            <a:ext cx="1691078" cy="2204220"/>
            <a:chOff x="6249164" y="2553237"/>
            <a:chExt cx="1691078" cy="2204220"/>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3</a:t>
              </a:r>
              <a:endParaRPr lang="es-MX" sz="1600" b="1"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6</a:t>
              </a:r>
              <a:endParaRPr lang="es-MX" sz="1600" b="1" i="1" u="sng" dirty="0"/>
            </a:p>
          </p:txBody>
        </p:sp>
        <p:sp>
          <p:nvSpPr>
            <p:cNvPr id="74" name="CuadroTexto 73"/>
            <p:cNvSpPr txBox="1"/>
            <p:nvPr/>
          </p:nvSpPr>
          <p:spPr>
            <a:xfrm>
              <a:off x="6598568" y="4526625"/>
              <a:ext cx="42628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$15</a:t>
              </a:r>
              <a:endParaRPr lang="es-MX" sz="900" dirty="0"/>
            </a:p>
          </p:txBody>
        </p:sp>
        <p:sp>
          <p:nvSpPr>
            <p:cNvPr id="77" name="CuadroTexto 76"/>
            <p:cNvSpPr txBox="1"/>
            <p:nvPr/>
          </p:nvSpPr>
          <p:spPr>
            <a:xfrm>
              <a:off x="7048890" y="4524038"/>
              <a:ext cx="407198"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grpSp>
      <p:grpSp>
        <p:nvGrpSpPr>
          <p:cNvPr id="21" name="Grupo 20"/>
          <p:cNvGrpSpPr/>
          <p:nvPr/>
        </p:nvGrpSpPr>
        <p:grpSpPr>
          <a:xfrm>
            <a:off x="439231" y="2478246"/>
            <a:ext cx="3953364" cy="1643124"/>
            <a:chOff x="439231" y="2478246"/>
            <a:chExt cx="3953364"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63" name="Grupo 62"/>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grpSp>
        <p:nvGrpSpPr>
          <p:cNvPr id="25" name="Grupo 24"/>
          <p:cNvGrpSpPr/>
          <p:nvPr/>
        </p:nvGrpSpPr>
        <p:grpSpPr>
          <a:xfrm>
            <a:off x="443040" y="4584136"/>
            <a:ext cx="4798033" cy="2019452"/>
            <a:chOff x="443040" y="4584136"/>
            <a:chExt cx="4798033"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5</a:t>
              </a:r>
              <a:endParaRPr lang="es-MX" sz="1600" b="1"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6</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699" y="5421016"/>
              <a:ext cx="464349"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$15</a:t>
              </a:r>
              <a:endParaRPr lang="es-MX" sz="1200" i="1" u="sng" dirty="0"/>
            </a:p>
          </p:txBody>
        </p:sp>
        <p:sp>
          <p:nvSpPr>
            <p:cNvPr id="109" name="CuadroTexto 108"/>
            <p:cNvSpPr txBox="1"/>
            <p:nvPr/>
          </p:nvSpPr>
          <p:spPr>
            <a:xfrm>
              <a:off x="3201700" y="5841989"/>
              <a:ext cx="46434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$10</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grpSp>
      <p:grpSp>
        <p:nvGrpSpPr>
          <p:cNvPr id="39" name="Grupo 38"/>
          <p:cNvGrpSpPr/>
          <p:nvPr/>
        </p:nvGrpSpPr>
        <p:grpSpPr>
          <a:xfrm>
            <a:off x="6895633" y="4847870"/>
            <a:ext cx="1666591" cy="1629828"/>
            <a:chOff x="6895633" y="4847870"/>
            <a:chExt cx="1666591" cy="1629828"/>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6</a:t>
              </a:r>
              <a:endParaRPr lang="es-MX" sz="1600" b="1"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5</a:t>
              </a:r>
              <a:endParaRPr lang="es-MX" sz="1600"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grpSp>
      <p:grpSp>
        <p:nvGrpSpPr>
          <p:cNvPr id="40" name="Grupo 39"/>
          <p:cNvGrpSpPr/>
          <p:nvPr/>
        </p:nvGrpSpPr>
        <p:grpSpPr>
          <a:xfrm>
            <a:off x="7786839" y="5311142"/>
            <a:ext cx="279270" cy="1141049"/>
            <a:chOff x="7786839" y="5311142"/>
            <a:chExt cx="279270" cy="1141049"/>
          </a:xfrm>
        </p:grpSpPr>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dirty="0" smtClean="0"/>
                <a:t>&gt;</a:t>
              </a:r>
              <a:endParaRPr lang="es-MX" sz="1400" b="1"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dirty="0" smtClean="0"/>
                <a:t>&gt;</a:t>
              </a:r>
              <a:endParaRPr lang="es-MX" sz="1400" b="1"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7" name="CuadroTexto 126"/>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317308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up)">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71"/>
                                        </p:tgtEl>
                                        <p:attrNameLst>
                                          <p:attrName>style.visibility</p:attrName>
                                        </p:attrNameLst>
                                      </p:cBhvr>
                                      <p:to>
                                        <p:strVal val="visible"/>
                                      </p:to>
                                    </p:set>
                                    <p:animEffect transition="in" filter="wipe(left)">
                                      <p:cBhvr>
                                        <p:cTn id="44" dur="500"/>
                                        <p:tgtEl>
                                          <p:spTgt spid="7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wipe(up)">
                                      <p:cBhvr>
                                        <p:cTn id="49" dur="500"/>
                                        <p:tgtEl>
                                          <p:spTgt spid="6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wipe(up)">
                                      <p:cBhvr>
                                        <p:cTn id="54" dur="500"/>
                                        <p:tgtEl>
                                          <p:spTgt spid="3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nodeType="click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wipe(up)">
                                      <p:cBhvr>
                                        <p:cTn id="59" dur="500"/>
                                        <p:tgtEl>
                                          <p:spTgt spid="40"/>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(4)</a:t>
            </a:r>
            <a:endParaRPr lang="es-MX" sz="1400" i="1" u="sng" dirty="0"/>
          </a:p>
        </p:txBody>
      </p:sp>
      <p:grpSp>
        <p:nvGrpSpPr>
          <p:cNvPr id="23" name="Grupo 22"/>
          <p:cNvGrpSpPr/>
          <p:nvPr/>
        </p:nvGrpSpPr>
        <p:grpSpPr>
          <a:xfrm>
            <a:off x="4189812" y="2478246"/>
            <a:ext cx="1762220" cy="2023619"/>
            <a:chOff x="4189812" y="2478246"/>
            <a:chExt cx="1762220" cy="2023619"/>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$3.50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$2.50</a:t>
              </a:r>
              <a:endParaRPr lang="es-MX" sz="1600" i="1" u="sng"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$3.50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$14.00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$7.50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$7.00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$28.50</a:t>
              </a:r>
              <a:endParaRPr lang="es-MX" sz="1600" b="1" i="1" u="sng" dirty="0"/>
            </a:p>
          </p:txBody>
        </p:sp>
      </p:grpSp>
      <p:grpSp>
        <p:nvGrpSpPr>
          <p:cNvPr id="24" name="Grupo 23"/>
          <p:cNvGrpSpPr/>
          <p:nvPr/>
        </p:nvGrpSpPr>
        <p:grpSpPr>
          <a:xfrm>
            <a:off x="6249164" y="2553237"/>
            <a:ext cx="1691078" cy="2204220"/>
            <a:chOff x="6249164" y="2553237"/>
            <a:chExt cx="1691078" cy="2204220"/>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74" name="CuadroTexto 73"/>
            <p:cNvSpPr txBox="1"/>
            <p:nvPr/>
          </p:nvSpPr>
          <p:spPr>
            <a:xfrm>
              <a:off x="6598568" y="4526625"/>
              <a:ext cx="42628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$19</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$13</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$14</a:t>
              </a:r>
              <a:endParaRPr lang="es-MX" sz="900" dirty="0"/>
            </a:p>
          </p:txBody>
        </p:sp>
      </p:grpSp>
      <p:grpSp>
        <p:nvGrpSpPr>
          <p:cNvPr id="21" name="Grupo 20"/>
          <p:cNvGrpSpPr/>
          <p:nvPr/>
        </p:nvGrpSpPr>
        <p:grpSpPr>
          <a:xfrm>
            <a:off x="439231" y="2478246"/>
            <a:ext cx="3953364" cy="1643124"/>
            <a:chOff x="439231" y="2478246"/>
            <a:chExt cx="3953364"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38" name="Grupo 37"/>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5</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grpSp>
        <p:nvGrpSpPr>
          <p:cNvPr id="2" name="Grupo 1"/>
          <p:cNvGrpSpPr/>
          <p:nvPr/>
        </p:nvGrpSpPr>
        <p:grpSpPr>
          <a:xfrm>
            <a:off x="443040" y="4584136"/>
            <a:ext cx="6461817" cy="2019452"/>
            <a:chOff x="443040" y="4584136"/>
            <a:chExt cx="6461817"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6</a:t>
              </a:r>
              <a:endParaRPr lang="es-MX" sz="1600" b="1"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201699" y="5421016"/>
              <a:ext cx="464349"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$19</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$13</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$14</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a:t>
            </a:r>
            <a:endParaRPr lang="es-MX" sz="1400" b="1" i="1" u="sng" dirty="0"/>
          </a:p>
        </p:txBody>
      </p:sp>
      <p:grpSp>
        <p:nvGrpSpPr>
          <p:cNvPr id="39" name="Grupo 38"/>
          <p:cNvGrpSpPr/>
          <p:nvPr/>
        </p:nvGrpSpPr>
        <p:grpSpPr>
          <a:xfrm>
            <a:off x="7021214" y="5102462"/>
            <a:ext cx="1541010" cy="1375236"/>
            <a:chOff x="7021214" y="5102462"/>
            <a:chExt cx="1541010" cy="1375236"/>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5</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dirty="0" smtClean="0"/>
                <a:t>&gt;</a:t>
              </a:r>
              <a:endParaRPr lang="es-MX" sz="1400" b="1"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3" name="CuadroTexto 122"/>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68966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up)">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left)">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up)">
                                      <p:cBhvr>
                                        <p:cTn id="44" dur="500"/>
                                        <p:tgtEl>
                                          <p:spTgt spid="38"/>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nodeType="clickEffect">
                                  <p:stCondLst>
                                    <p:cond delay="0"/>
                                  </p:stCondLst>
                                  <p:childTnLst>
                                    <p:set>
                                      <p:cBhvr>
                                        <p:cTn id="57" dur="1" fill="hold">
                                          <p:stCondLst>
                                            <p:cond delay="0"/>
                                          </p:stCondLst>
                                        </p:cTn>
                                        <p:tgtEl>
                                          <p:spTgt spid="134">
                                            <p:txEl>
                                              <p:pRg st="0" end="0"/>
                                            </p:txEl>
                                          </p:spTgt>
                                        </p:tgtEl>
                                        <p:attrNameLst>
                                          <p:attrName>style.visibility</p:attrName>
                                        </p:attrNameLst>
                                      </p:cBhvr>
                                      <p:to>
                                        <p:strVal val="visible"/>
                                      </p:to>
                                    </p:set>
                                    <p:anim calcmode="lin" valueType="num">
                                      <p:cBhvr>
                                        <p:cTn id="58" dur="1000" fill="hold"/>
                                        <p:tgtEl>
                                          <p:spTgt spid="134">
                                            <p:txEl>
                                              <p:pRg st="0" end="0"/>
                                            </p:txEl>
                                          </p:spTgt>
                                        </p:tgtEl>
                                        <p:attrNameLst>
                                          <p:attrName>ppt_w</p:attrName>
                                        </p:attrNameLst>
                                      </p:cBhvr>
                                      <p:tavLst>
                                        <p:tav tm="0">
                                          <p:val>
                                            <p:fltVal val="0"/>
                                          </p:val>
                                        </p:tav>
                                        <p:tav tm="100000">
                                          <p:val>
                                            <p:strVal val="#ppt_w"/>
                                          </p:val>
                                        </p:tav>
                                      </p:tavLst>
                                    </p:anim>
                                    <p:anim calcmode="lin" valueType="num">
                                      <p:cBhvr>
                                        <p:cTn id="59" dur="1000" fill="hold"/>
                                        <p:tgtEl>
                                          <p:spTgt spid="134">
                                            <p:txEl>
                                              <p:pRg st="0" end="0"/>
                                            </p:txEl>
                                          </p:spTgt>
                                        </p:tgtEl>
                                        <p:attrNameLst>
                                          <p:attrName>ppt_h</p:attrName>
                                        </p:attrNameLst>
                                      </p:cBhvr>
                                      <p:tavLst>
                                        <p:tav tm="0">
                                          <p:val>
                                            <p:fltVal val="0"/>
                                          </p:val>
                                        </p:tav>
                                        <p:tav tm="100000">
                                          <p:val>
                                            <p:strVal val="#ppt_h"/>
                                          </p:val>
                                        </p:tav>
                                      </p:tavLst>
                                    </p:anim>
                                    <p:anim calcmode="lin" valueType="num">
                                      <p:cBhvr>
                                        <p:cTn id="60" dur="1000" fill="hold"/>
                                        <p:tgtEl>
                                          <p:spTgt spid="134">
                                            <p:txEl>
                                              <p:pRg st="0" end="0"/>
                                            </p:txEl>
                                          </p:spTgt>
                                        </p:tgtEl>
                                        <p:attrNameLst>
                                          <p:attrName>style.rotation</p:attrName>
                                        </p:attrNameLst>
                                      </p:cBhvr>
                                      <p:tavLst>
                                        <p:tav tm="0">
                                          <p:val>
                                            <p:fltVal val="90"/>
                                          </p:val>
                                        </p:tav>
                                        <p:tav tm="100000">
                                          <p:val>
                                            <p:fltVal val="0"/>
                                          </p:val>
                                        </p:tav>
                                      </p:tavLst>
                                    </p:anim>
                                    <p:animEffect transition="in" filter="fade">
                                      <p:cBhvr>
                                        <p:cTn id="61" dur="1000"/>
                                        <p:tgtEl>
                                          <p:spTgt spid="134">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0" grpId="0"/>
      <p:bldP spid="13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(5)</a:t>
            </a:r>
            <a:endParaRPr lang="es-MX" sz="1400" i="1" u="sng" dirty="0"/>
          </a:p>
        </p:txBody>
      </p:sp>
      <p:grpSp>
        <p:nvGrpSpPr>
          <p:cNvPr id="24" name="Grupo 23"/>
          <p:cNvGrpSpPr/>
          <p:nvPr/>
        </p:nvGrpSpPr>
        <p:grpSpPr>
          <a:xfrm>
            <a:off x="4189812" y="2478246"/>
            <a:ext cx="1762220" cy="2023619"/>
            <a:chOff x="4189812" y="2478246"/>
            <a:chExt cx="1762220" cy="2023619"/>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$4.00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$4.00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$16.00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$7.50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$8.00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$31.50</a:t>
              </a:r>
              <a:endParaRPr lang="es-MX" sz="1600" b="1" i="1" u="sng" dirty="0"/>
            </a:p>
          </p:txBody>
        </p:sp>
      </p:grpSp>
      <p:grpSp>
        <p:nvGrpSpPr>
          <p:cNvPr id="38" name="Grupo 37"/>
          <p:cNvGrpSpPr/>
          <p:nvPr/>
        </p:nvGrpSpPr>
        <p:grpSpPr>
          <a:xfrm>
            <a:off x="6249164" y="2553237"/>
            <a:ext cx="1691078" cy="2204220"/>
            <a:chOff x="6249164" y="2553237"/>
            <a:chExt cx="1691078" cy="2204220"/>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5</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$18.5</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$14.5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a:t>
              </a:r>
              <a:endParaRPr lang="es-MX" sz="900" dirty="0"/>
            </a:p>
          </p:txBody>
        </p:sp>
      </p:grpSp>
      <p:grpSp>
        <p:nvGrpSpPr>
          <p:cNvPr id="21" name="Grupo 20"/>
          <p:cNvGrpSpPr/>
          <p:nvPr/>
        </p:nvGrpSpPr>
        <p:grpSpPr>
          <a:xfrm>
            <a:off x="439231" y="2478246"/>
            <a:ext cx="3953364" cy="1643124"/>
            <a:chOff x="439231" y="2478246"/>
            <a:chExt cx="3953364"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40" name="Grupo 39"/>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4</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grpSp>
        <p:nvGrpSpPr>
          <p:cNvPr id="2" name="Grupo 1"/>
          <p:cNvGrpSpPr/>
          <p:nvPr/>
        </p:nvGrpSpPr>
        <p:grpSpPr>
          <a:xfrm>
            <a:off x="443040" y="4584136"/>
            <a:ext cx="6461817" cy="2019452"/>
            <a:chOff x="443040" y="4584136"/>
            <a:chExt cx="6461817"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5</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$18.5</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$14.5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grpSp>
        <p:nvGrpSpPr>
          <p:cNvPr id="63" name="Grupo 62"/>
          <p:cNvGrpSpPr/>
          <p:nvPr/>
        </p:nvGrpSpPr>
        <p:grpSpPr>
          <a:xfrm>
            <a:off x="6895633" y="4847870"/>
            <a:ext cx="1666591" cy="1629828"/>
            <a:chOff x="6895633" y="4847870"/>
            <a:chExt cx="1666591" cy="1629828"/>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4</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smtClean="0"/>
                <a:t>6</a:t>
              </a:r>
              <a:endParaRPr lang="es-MX" sz="1600"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grpSp>
      <p:grpSp>
        <p:nvGrpSpPr>
          <p:cNvPr id="70" name="Grupo 69"/>
          <p:cNvGrpSpPr/>
          <p:nvPr/>
        </p:nvGrpSpPr>
        <p:grpSpPr>
          <a:xfrm>
            <a:off x="7786839" y="5311142"/>
            <a:ext cx="279270" cy="1141049"/>
            <a:chOff x="7786839" y="5311142"/>
            <a:chExt cx="279270" cy="1141049"/>
          </a:xfrm>
        </p:grpSpPr>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7" name="CuadroTexto 126"/>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159308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randombar(horizontal)">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ipe(up)">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left)">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up)">
                                      <p:cBhvr>
                                        <p:cTn id="44" dur="500"/>
                                        <p:tgtEl>
                                          <p:spTgt spid="4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wipe(up)">
                                      <p:cBhvr>
                                        <p:cTn id="49" dur="500"/>
                                        <p:tgtEl>
                                          <p:spTgt spid="63"/>
                                        </p:tgtEl>
                                      </p:cBhvr>
                                    </p:animEffec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nodeType="click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(6)</a:t>
            </a:r>
            <a:endParaRPr lang="es-MX" sz="1400" i="1" u="sng" dirty="0"/>
          </a:p>
        </p:txBody>
      </p:sp>
      <p:grpSp>
        <p:nvGrpSpPr>
          <p:cNvPr id="23" name="Grupo 22"/>
          <p:cNvGrpSpPr/>
          <p:nvPr/>
        </p:nvGrpSpPr>
        <p:grpSpPr>
          <a:xfrm>
            <a:off x="4189812" y="2478246"/>
            <a:ext cx="1762220" cy="2023619"/>
            <a:chOff x="4189812" y="2478246"/>
            <a:chExt cx="1762220" cy="2023619"/>
          </a:xfrm>
        </p:grpSpPr>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$4.00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$5.00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$16.00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$7.50</a:t>
              </a:r>
              <a:endParaRPr lang="es-MX" sz="1600" i="1" u="sng"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$10.00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$33.50</a:t>
              </a:r>
              <a:endParaRPr lang="es-MX" sz="1600" b="1" i="1" u="sng" dirty="0"/>
            </a:p>
          </p:txBody>
        </p:sp>
      </p:grpSp>
      <p:grpSp>
        <p:nvGrpSpPr>
          <p:cNvPr id="21" name="Grupo 20"/>
          <p:cNvGrpSpPr/>
          <p:nvPr/>
        </p:nvGrpSpPr>
        <p:grpSpPr>
          <a:xfrm>
            <a:off x="439231" y="2478246"/>
            <a:ext cx="3953364" cy="1643124"/>
            <a:chOff x="439231" y="2478246"/>
            <a:chExt cx="3953364" cy="1643124"/>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grpSp>
      <p:grpSp>
        <p:nvGrpSpPr>
          <p:cNvPr id="39" name="Grupo 38"/>
          <p:cNvGrpSpPr/>
          <p:nvPr/>
        </p:nvGrpSpPr>
        <p:grpSpPr>
          <a:xfrm>
            <a:off x="6249164" y="2553237"/>
            <a:ext cx="1691078" cy="2204220"/>
            <a:chOff x="6249164" y="2553237"/>
            <a:chExt cx="1691078" cy="2204220"/>
          </a:xfrm>
        </p:grpSpPr>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$16.5</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$11.5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$14</a:t>
              </a:r>
              <a:endParaRPr lang="es-MX" sz="900" dirty="0"/>
            </a:p>
          </p:txBody>
        </p:sp>
      </p:grpSp>
      <p:grpSp>
        <p:nvGrpSpPr>
          <p:cNvPr id="40" name="Grupo 39"/>
          <p:cNvGrpSpPr/>
          <p:nvPr/>
        </p:nvGrpSpPr>
        <p:grpSpPr>
          <a:xfrm>
            <a:off x="7791721" y="2791231"/>
            <a:ext cx="592206" cy="1424832"/>
            <a:chOff x="7791721" y="2791231"/>
            <a:chExt cx="592206" cy="1424832"/>
          </a:xfrm>
        </p:grpSpPr>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3</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grpSp>
      <p:grpSp>
        <p:nvGrpSpPr>
          <p:cNvPr id="2" name="Grupo 1"/>
          <p:cNvGrpSpPr/>
          <p:nvPr/>
        </p:nvGrpSpPr>
        <p:grpSpPr>
          <a:xfrm>
            <a:off x="443040" y="4584136"/>
            <a:ext cx="6461817" cy="2019452"/>
            <a:chOff x="443040" y="4584136"/>
            <a:chExt cx="6461817" cy="2019452"/>
          </a:xfrm>
        </p:grpSpPr>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$16.5</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$11.5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$14</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gr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grpSp>
        <p:nvGrpSpPr>
          <p:cNvPr id="38" name="Grupo 37"/>
          <p:cNvGrpSpPr/>
          <p:nvPr/>
        </p:nvGrpSpPr>
        <p:grpSpPr>
          <a:xfrm>
            <a:off x="7021214" y="5102462"/>
            <a:ext cx="1541010" cy="1375236"/>
            <a:chOff x="7021214" y="5102462"/>
            <a:chExt cx="1541010" cy="1375236"/>
          </a:xfrm>
        </p:grpSpPr>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3</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1" name="CuadroTexto 120"/>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126556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up)">
                                      <p:cBhvr>
                                        <p:cTn id="34" dur="500"/>
                                        <p:tgtEl>
                                          <p:spTgt spid="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left)">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up)">
                                      <p:cBhvr>
                                        <p:cTn id="44" dur="500"/>
                                        <p:tgtEl>
                                          <p:spTgt spid="40"/>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up)">
                                      <p:cBhvr>
                                        <p:cTn id="53" dur="500"/>
                                        <p:tgtEl>
                                          <p:spTgt spid="38"/>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0" grpId="0"/>
      <p:bldP spid="13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(7)</a:t>
            </a:r>
            <a:endParaRPr lang="es-MX" sz="1400" i="1" u="sng" dirty="0"/>
          </a:p>
        </p:txBody>
      </p:sp>
      <p:grpSp>
        <p:nvGrpSpPr>
          <p:cNvPr id="2" name="Grupo 1"/>
          <p:cNvGrpSpPr/>
          <p:nvPr/>
        </p:nvGrpSpPr>
        <p:grpSpPr>
          <a:xfrm>
            <a:off x="439231" y="2478246"/>
            <a:ext cx="8347933" cy="4272041"/>
            <a:chOff x="439231" y="2478246"/>
            <a:chExt cx="8347933" cy="4272041"/>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dirty="0" smtClean="0">
                  <a:solidFill>
                    <a:schemeClr val="tx2"/>
                  </a:solidFill>
                </a:rPr>
                <a:t>$4.00</a:t>
              </a:r>
              <a:endParaRPr lang="es-MX" sz="1600"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$6.00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tx2"/>
                  </a:solidFill>
                </a:rPr>
                <a:t>$16.00</a:t>
              </a:r>
              <a:endParaRPr lang="es-MX" sz="1600"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$7.50</a:t>
              </a:r>
              <a:endParaRPr lang="es-MX" sz="1600"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$12.00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$35.50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3</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3</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5</a:t>
              </a:r>
              <a:endParaRPr lang="es-MX" sz="1600"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$18.5</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$18.5</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grpSp>
      <p:sp>
        <p:nvSpPr>
          <p:cNvPr id="121" name="CuadroTexto 120"/>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362069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(8)</a:t>
            </a:r>
            <a:endParaRPr lang="es-MX" sz="1400" i="1" u="sng" dirty="0"/>
          </a:p>
        </p:txBody>
      </p:sp>
      <p:grpSp>
        <p:nvGrpSpPr>
          <p:cNvPr id="2" name="Grupo 1"/>
          <p:cNvGrpSpPr/>
          <p:nvPr/>
        </p:nvGrpSpPr>
        <p:grpSpPr>
          <a:xfrm>
            <a:off x="439231" y="2478246"/>
            <a:ext cx="8122993" cy="4125342"/>
            <a:chOff x="439231" y="2478246"/>
            <a:chExt cx="8122993" cy="4125342"/>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dirty="0" smtClean="0">
                  <a:solidFill>
                    <a:schemeClr val="tx2"/>
                  </a:solidFill>
                </a:rPr>
                <a:t>$4.00</a:t>
              </a:r>
              <a:endParaRPr lang="es-MX" sz="1600"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$7.00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tx2"/>
                  </a:solidFill>
                </a:rPr>
                <a:t>$16.00</a:t>
              </a:r>
              <a:endParaRPr lang="es-MX" sz="1600"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$7.50</a:t>
              </a:r>
              <a:endParaRPr lang="es-MX" sz="1600"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$14.00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$37.50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1</a:t>
              </a:r>
              <a:endParaRPr lang="es-MX" sz="1600" b="1"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5</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1</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5</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1</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$13.5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$14</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$13.5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$14</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&gt;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dirty="0" smtClean="0"/>
                <a:t>&gt;</a:t>
              </a:r>
              <a:endParaRPr lang="es-MX" sz="1400" b="1"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1" name="CuadroTexto 120"/>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70550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sp>
        <p:nvSpPr>
          <p:cNvPr id="5" name="CuadroTexto 4"/>
          <p:cNvSpPr txBox="1"/>
          <p:nvPr/>
        </p:nvSpPr>
        <p:spPr>
          <a:xfrm>
            <a:off x="6576086" y="2291237"/>
            <a:ext cx="889539" cy="307777"/>
          </a:xfrm>
          <a:prstGeom prst="rect">
            <a:avLst/>
          </a:prstGeom>
          <a:noFill/>
        </p:spPr>
        <p:txBody>
          <a:bodyPr wrap="none" rtlCol="0">
            <a:spAutoFit/>
          </a:bodyPr>
          <a:lstStyle/>
          <a:p>
            <a:r>
              <a:rPr lang="es-MX" sz="1400" i="1" u="sng" dirty="0" smtClean="0"/>
              <a:t>Ronda (9)</a:t>
            </a:r>
            <a:endParaRPr lang="es-MX" sz="1400" i="1" u="sng" dirty="0"/>
          </a:p>
        </p:txBody>
      </p:sp>
      <p:grpSp>
        <p:nvGrpSpPr>
          <p:cNvPr id="2" name="Grupo 1"/>
          <p:cNvGrpSpPr/>
          <p:nvPr/>
        </p:nvGrpSpPr>
        <p:grpSpPr>
          <a:xfrm>
            <a:off x="439231" y="2478246"/>
            <a:ext cx="8122993" cy="4125342"/>
            <a:chOff x="439231" y="2478246"/>
            <a:chExt cx="8122993" cy="4125342"/>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$5.00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$8.00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$20.00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$7.50</a:t>
              </a:r>
              <a:endParaRPr lang="es-MX" sz="1600"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$16.00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$43.50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6</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1</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6</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1</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$20</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$12.5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$20</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$12.5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&gt;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&lt;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i="1" u="sng" dirty="0" smtClean="0"/>
                <a:t>=</a:t>
              </a:r>
              <a:endParaRPr lang="es-MX" sz="1400" b="1" i="1" u="sng" dirty="0"/>
            </a:p>
          </p:txBody>
        </p:sp>
      </p:grpSp>
      <p:sp>
        <p:nvSpPr>
          <p:cNvPr id="136" name="CuadroTexto 135"/>
          <p:cNvSpPr txBox="1"/>
          <p:nvPr/>
        </p:nvSpPr>
        <p:spPr>
          <a:xfrm>
            <a:off x="6632188" y="6504066"/>
            <a:ext cx="2154976" cy="246221"/>
          </a:xfrm>
          <a:prstGeom prst="rect">
            <a:avLst/>
          </a:prstGeom>
          <a:noFill/>
        </p:spPr>
        <p:txBody>
          <a:bodyPr wrap="square" rtlCol="0">
            <a:spAutoFit/>
          </a:bodyPr>
          <a:lstStyle/>
          <a:p>
            <a:pPr algn="ctr"/>
            <a:r>
              <a:rPr lang="es-MX" sz="1000" b="1" dirty="0" smtClean="0"/>
              <a:t>Demanda &gt; Oferta</a:t>
            </a:r>
            <a:r>
              <a:rPr lang="es-MX" sz="1000" b="1" dirty="0" smtClean="0">
                <a:sym typeface="Wingdings" panose="05000000000000000000" pitchFamily="2" charset="2"/>
              </a:rPr>
              <a:t> Ir a otra Ronda</a:t>
            </a:r>
            <a:endParaRPr lang="es-MX" sz="1000" b="1" dirty="0"/>
          </a:p>
        </p:txBody>
      </p:sp>
      <p:sp>
        <p:nvSpPr>
          <p:cNvPr id="121" name="CuadroTexto 120"/>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353999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50636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a:t>Etapa de Rondas de </a:t>
            </a:r>
            <a:r>
              <a:rPr lang="pt-BR" dirty="0" smtClean="0"/>
              <a:t>Reloj.</a:t>
            </a:r>
            <a:endParaRPr lang="es-MX" dirty="0"/>
          </a:p>
        </p:txBody>
      </p:sp>
      <p:grpSp>
        <p:nvGrpSpPr>
          <p:cNvPr id="2" name="Grupo 1"/>
          <p:cNvGrpSpPr/>
          <p:nvPr/>
        </p:nvGrpSpPr>
        <p:grpSpPr>
          <a:xfrm>
            <a:off x="439231" y="2478246"/>
            <a:ext cx="8122993" cy="4125342"/>
            <a:chOff x="439231" y="2478246"/>
            <a:chExt cx="8122993" cy="4125342"/>
          </a:xfrm>
        </p:grpSpPr>
        <p:sp>
          <p:nvSpPr>
            <p:cNvPr id="3" name="CuadroTexto 2"/>
            <p:cNvSpPr txBox="1"/>
            <p:nvPr/>
          </p:nvSpPr>
          <p:spPr>
            <a:xfrm>
              <a:off x="3214089" y="2939474"/>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7" name="CuadroTexto 6"/>
            <p:cNvSpPr txBox="1"/>
            <p:nvPr/>
          </p:nvSpPr>
          <p:spPr>
            <a:xfrm>
              <a:off x="3214089" y="336114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8" name="CuadroTexto 7"/>
            <p:cNvSpPr txBox="1"/>
            <p:nvPr/>
          </p:nvSpPr>
          <p:spPr>
            <a:xfrm>
              <a:off x="3214089" y="3782816"/>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9" name="CuadroTexto 8"/>
            <p:cNvSpPr txBox="1"/>
            <p:nvPr/>
          </p:nvSpPr>
          <p:spPr>
            <a:xfrm>
              <a:off x="3709395" y="2570579"/>
              <a:ext cx="683200" cy="276999"/>
            </a:xfrm>
            <a:prstGeom prst="rect">
              <a:avLst/>
            </a:prstGeom>
            <a:noFill/>
          </p:spPr>
          <p:txBody>
            <a:bodyPr wrap="none" rtlCol="0">
              <a:spAutoFit/>
            </a:bodyPr>
            <a:lstStyle/>
            <a:p>
              <a:r>
                <a:rPr lang="es-MX" sz="1200" dirty="0" smtClean="0">
                  <a:solidFill>
                    <a:schemeClr val="tx2"/>
                  </a:solidFill>
                </a:rPr>
                <a:t>Bloques</a:t>
              </a:r>
              <a:endParaRPr lang="es-MX" sz="1200" dirty="0">
                <a:solidFill>
                  <a:schemeClr val="tx2"/>
                </a:solidFill>
              </a:endParaRPr>
            </a:p>
          </p:txBody>
        </p:sp>
        <p:sp>
          <p:nvSpPr>
            <p:cNvPr id="10" name="CuadroTexto 9"/>
            <p:cNvSpPr txBox="1"/>
            <p:nvPr/>
          </p:nvSpPr>
          <p:spPr>
            <a:xfrm>
              <a:off x="3855425" y="2939474"/>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11" name="CuadroTexto 10"/>
            <p:cNvSpPr txBox="1"/>
            <p:nvPr/>
          </p:nvSpPr>
          <p:spPr>
            <a:xfrm>
              <a:off x="3855425" y="3361145"/>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12" name="CuadroTexto 11"/>
            <p:cNvSpPr txBox="1"/>
            <p:nvPr/>
          </p:nvSpPr>
          <p:spPr>
            <a:xfrm>
              <a:off x="3855425" y="3782816"/>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13" name="CuadroTexto 12"/>
            <p:cNvSpPr txBox="1"/>
            <p:nvPr/>
          </p:nvSpPr>
          <p:spPr>
            <a:xfrm>
              <a:off x="4189812" y="2478246"/>
              <a:ext cx="976053" cy="461665"/>
            </a:xfrm>
            <a:prstGeom prst="rect">
              <a:avLst/>
            </a:prstGeom>
            <a:noFill/>
          </p:spPr>
          <p:txBody>
            <a:bodyPr wrap="square" rtlCol="0">
              <a:spAutoFit/>
            </a:bodyPr>
            <a:lstStyle/>
            <a:p>
              <a:pPr algn="ctr"/>
              <a:r>
                <a:rPr lang="es-MX" sz="1200" dirty="0" smtClean="0">
                  <a:solidFill>
                    <a:schemeClr val="tx2"/>
                  </a:solidFill>
                </a:rPr>
                <a:t>Precio de Salida</a:t>
              </a:r>
              <a:endParaRPr lang="es-MX" sz="1200" dirty="0">
                <a:solidFill>
                  <a:schemeClr val="tx2"/>
                </a:solidFill>
              </a:endParaRPr>
            </a:p>
          </p:txBody>
        </p:sp>
        <p:sp>
          <p:nvSpPr>
            <p:cNvPr id="14" name="CuadroTexto 13"/>
            <p:cNvSpPr txBox="1"/>
            <p:nvPr/>
          </p:nvSpPr>
          <p:spPr>
            <a:xfrm>
              <a:off x="4294324" y="2939474"/>
              <a:ext cx="767028" cy="338554"/>
            </a:xfrm>
            <a:prstGeom prst="rect">
              <a:avLst/>
            </a:prstGeom>
            <a:solidFill>
              <a:schemeClr val="tx2">
                <a:lumMod val="20000"/>
                <a:lumOff val="80000"/>
              </a:schemeClr>
            </a:solidFill>
          </p:spPr>
          <p:txBody>
            <a:bodyPr wrap="square" rtlCol="0">
              <a:spAutoFit/>
            </a:bodyPr>
            <a:lstStyle/>
            <a:p>
              <a:pPr algn="ctr"/>
              <a:r>
                <a:rPr lang="es-MX" sz="1600" i="1" u="sng" dirty="0" smtClean="0">
                  <a:solidFill>
                    <a:schemeClr val="tx2"/>
                  </a:solidFill>
                </a:rPr>
                <a:t>$6.00</a:t>
              </a:r>
              <a:endParaRPr lang="es-MX" sz="1600" i="1" u="sng" dirty="0">
                <a:solidFill>
                  <a:schemeClr val="tx2"/>
                </a:solidFill>
              </a:endParaRPr>
            </a:p>
          </p:txBody>
        </p:sp>
        <p:sp>
          <p:nvSpPr>
            <p:cNvPr id="15" name="CuadroTexto 14"/>
            <p:cNvSpPr txBox="1"/>
            <p:nvPr/>
          </p:nvSpPr>
          <p:spPr>
            <a:xfrm>
              <a:off x="4294325" y="3361145"/>
              <a:ext cx="767027"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$2.50</a:t>
              </a:r>
              <a:endParaRPr lang="es-MX" sz="1600" dirty="0"/>
            </a:p>
          </p:txBody>
        </p:sp>
        <p:sp>
          <p:nvSpPr>
            <p:cNvPr id="16" name="CuadroTexto 15"/>
            <p:cNvSpPr txBox="1"/>
            <p:nvPr/>
          </p:nvSpPr>
          <p:spPr>
            <a:xfrm>
              <a:off x="4294325" y="3782816"/>
              <a:ext cx="767026" cy="338554"/>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$8.00</a:t>
              </a:r>
              <a:endParaRPr lang="es-MX" sz="1600" i="1" u="sng" dirty="0"/>
            </a:p>
          </p:txBody>
        </p:sp>
        <p:sp>
          <p:nvSpPr>
            <p:cNvPr id="17" name="CuadroTexto 16"/>
            <p:cNvSpPr txBox="1"/>
            <p:nvPr/>
          </p:nvSpPr>
          <p:spPr>
            <a:xfrm>
              <a:off x="5104902" y="2478246"/>
              <a:ext cx="790594" cy="461665"/>
            </a:xfrm>
            <a:prstGeom prst="rect">
              <a:avLst/>
            </a:prstGeom>
            <a:noFill/>
          </p:spPr>
          <p:txBody>
            <a:bodyPr wrap="square" rtlCol="0">
              <a:spAutoFit/>
            </a:bodyPr>
            <a:lstStyle/>
            <a:p>
              <a:pPr algn="ctr"/>
              <a:r>
                <a:rPr lang="es-MX" sz="1200" dirty="0" smtClean="0">
                  <a:solidFill>
                    <a:schemeClr val="tx2"/>
                  </a:solidFill>
                </a:rPr>
                <a:t>Monto Total</a:t>
              </a:r>
              <a:endParaRPr lang="es-MX" sz="1200" dirty="0">
                <a:solidFill>
                  <a:schemeClr val="tx2"/>
                </a:solidFill>
              </a:endParaRPr>
            </a:p>
          </p:txBody>
        </p:sp>
        <p:sp>
          <p:nvSpPr>
            <p:cNvPr id="18" name="CuadroTexto 17"/>
            <p:cNvSpPr txBox="1"/>
            <p:nvPr/>
          </p:nvSpPr>
          <p:spPr>
            <a:xfrm>
              <a:off x="5116685" y="2939474"/>
              <a:ext cx="767028" cy="338554"/>
            </a:xfrm>
            <a:prstGeom prst="rect">
              <a:avLst/>
            </a:prstGeom>
            <a:solidFill>
              <a:schemeClr val="accent6">
                <a:lumMod val="20000"/>
                <a:lumOff val="80000"/>
              </a:schemeClr>
            </a:solidFill>
          </p:spPr>
          <p:txBody>
            <a:bodyPr wrap="square" rtlCol="0">
              <a:spAutoFit/>
            </a:bodyPr>
            <a:lstStyle/>
            <a:p>
              <a:pPr algn="ctr"/>
              <a:r>
                <a:rPr lang="es-MX" sz="1600" i="1" u="sng" dirty="0" smtClean="0">
                  <a:solidFill>
                    <a:schemeClr val="tx2"/>
                  </a:solidFill>
                </a:rPr>
                <a:t>$24.00</a:t>
              </a:r>
              <a:endParaRPr lang="es-MX" sz="1600" i="1" u="sng" dirty="0">
                <a:solidFill>
                  <a:schemeClr val="tx2"/>
                </a:solidFill>
              </a:endParaRPr>
            </a:p>
          </p:txBody>
        </p:sp>
        <p:sp>
          <p:nvSpPr>
            <p:cNvPr id="19" name="CuadroTexto 18"/>
            <p:cNvSpPr txBox="1"/>
            <p:nvPr/>
          </p:nvSpPr>
          <p:spPr>
            <a:xfrm>
              <a:off x="5116686" y="3361145"/>
              <a:ext cx="767027"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t>$7.50</a:t>
              </a:r>
              <a:endParaRPr lang="es-MX" sz="1600" dirty="0"/>
            </a:p>
          </p:txBody>
        </p:sp>
        <p:sp>
          <p:nvSpPr>
            <p:cNvPr id="20" name="CuadroTexto 19"/>
            <p:cNvSpPr txBox="1"/>
            <p:nvPr/>
          </p:nvSpPr>
          <p:spPr>
            <a:xfrm>
              <a:off x="5116686" y="3782816"/>
              <a:ext cx="767026"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i="1" u="sng" dirty="0" smtClean="0"/>
                <a:t>$16.00</a:t>
              </a:r>
              <a:endParaRPr lang="es-MX" sz="1600" i="1" u="sng" dirty="0"/>
            </a:p>
          </p:txBody>
        </p:sp>
        <p:cxnSp>
          <p:nvCxnSpPr>
            <p:cNvPr id="22" name="Conector recto 21"/>
            <p:cNvCxnSpPr/>
            <p:nvPr/>
          </p:nvCxnSpPr>
          <p:spPr>
            <a:xfrm>
              <a:off x="5077124" y="4133707"/>
              <a:ext cx="831283"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26" name="CuadroTexto 25"/>
            <p:cNvSpPr txBox="1"/>
            <p:nvPr/>
          </p:nvSpPr>
          <p:spPr>
            <a:xfrm>
              <a:off x="5048367" y="416331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b="1" i="1" u="sng" dirty="0" smtClean="0"/>
                <a:t>$47.50</a:t>
              </a:r>
              <a:endParaRPr lang="es-MX" sz="1600" b="1" i="1" u="sng" dirty="0"/>
            </a:p>
          </p:txBody>
        </p:sp>
        <p:sp>
          <p:nvSpPr>
            <p:cNvPr id="27" name="CuadroTexto 26"/>
            <p:cNvSpPr txBox="1"/>
            <p:nvPr/>
          </p:nvSpPr>
          <p:spPr>
            <a:xfrm>
              <a:off x="439231" y="2570579"/>
              <a:ext cx="789062" cy="276999"/>
            </a:xfrm>
            <a:prstGeom prst="rect">
              <a:avLst/>
            </a:prstGeom>
            <a:noFill/>
          </p:spPr>
          <p:txBody>
            <a:bodyPr wrap="none" rtlCol="0">
              <a:spAutoFit/>
            </a:bodyPr>
            <a:lstStyle>
              <a:defPPr>
                <a:defRPr lang="en-US"/>
              </a:defPPr>
              <a:lvl1pPr>
                <a:defRPr sz="1200">
                  <a:solidFill>
                    <a:schemeClr val="tx2"/>
                  </a:solidFill>
                </a:defRPr>
              </a:lvl1pPr>
            </a:lstStyle>
            <a:p>
              <a:r>
                <a:rPr lang="es-MX" b="1" dirty="0">
                  <a:solidFill>
                    <a:schemeClr val="tx1"/>
                  </a:solidFill>
                </a:rPr>
                <a:t>Licitantes</a:t>
              </a:r>
            </a:p>
          </p:txBody>
        </p:sp>
        <p:sp>
          <p:nvSpPr>
            <p:cNvPr id="28" name="CuadroTexto 27"/>
            <p:cNvSpPr txBox="1"/>
            <p:nvPr/>
          </p:nvSpPr>
          <p:spPr>
            <a:xfrm>
              <a:off x="659060" y="290947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9" name="CuadroTexto 28"/>
            <p:cNvSpPr txBox="1"/>
            <p:nvPr/>
          </p:nvSpPr>
          <p:spPr>
            <a:xfrm>
              <a:off x="659060" y="3332206"/>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0" name="CuadroTexto 29"/>
            <p:cNvSpPr txBox="1"/>
            <p:nvPr/>
          </p:nvSpPr>
          <p:spPr>
            <a:xfrm>
              <a:off x="659060" y="3760185"/>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31" name="CuadroTexto 30"/>
            <p:cNvSpPr txBox="1"/>
            <p:nvPr/>
          </p:nvSpPr>
          <p:spPr>
            <a:xfrm>
              <a:off x="1119546" y="2909477"/>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$20.00</a:t>
              </a:r>
              <a:endParaRPr lang="es-MX" sz="1600" dirty="0">
                <a:solidFill>
                  <a:schemeClr val="accent6">
                    <a:lumMod val="50000"/>
                  </a:schemeClr>
                </a:solidFill>
              </a:endParaRPr>
            </a:p>
          </p:txBody>
        </p:sp>
        <p:sp>
          <p:nvSpPr>
            <p:cNvPr id="32" name="CuadroTexto 31"/>
            <p:cNvSpPr txBox="1"/>
            <p:nvPr/>
          </p:nvSpPr>
          <p:spPr>
            <a:xfrm>
              <a:off x="1119546" y="3334831"/>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$15.00</a:t>
              </a:r>
              <a:endParaRPr lang="es-MX" sz="1600" dirty="0">
                <a:solidFill>
                  <a:schemeClr val="accent6">
                    <a:lumMod val="50000"/>
                  </a:schemeClr>
                </a:solidFill>
              </a:endParaRPr>
            </a:p>
          </p:txBody>
        </p:sp>
        <p:sp>
          <p:nvSpPr>
            <p:cNvPr id="33" name="CuadroTexto 32"/>
            <p:cNvSpPr txBox="1"/>
            <p:nvPr/>
          </p:nvSpPr>
          <p:spPr>
            <a:xfrm>
              <a:off x="1119546" y="3760185"/>
              <a:ext cx="903665" cy="338554"/>
            </a:xfrm>
            <a:prstGeom prst="rect">
              <a:avLst/>
            </a:prstGeom>
            <a:solidFill>
              <a:schemeClr val="accent6">
                <a:lumMod val="20000"/>
                <a:lumOff val="80000"/>
              </a:schemeClr>
            </a:solidFill>
          </p:spPr>
          <p:txBody>
            <a:bodyPr wrap="square" rtlCol="0">
              <a:spAutoFit/>
            </a:bodyPr>
            <a:lstStyle>
              <a:defPPr>
                <a:defRPr lang="en-US"/>
              </a:defPPr>
              <a:lvl1pPr algn="ctr">
                <a:defRPr>
                  <a:solidFill>
                    <a:schemeClr val="tx2"/>
                  </a:solidFill>
                </a:defRPr>
              </a:lvl1pPr>
            </a:lstStyle>
            <a:p>
              <a:r>
                <a:rPr lang="es-MX" sz="1600" dirty="0" smtClean="0">
                  <a:solidFill>
                    <a:schemeClr val="accent6">
                      <a:lumMod val="50000"/>
                    </a:schemeClr>
                  </a:solidFill>
                </a:rPr>
                <a:t>$16.00</a:t>
              </a:r>
              <a:endParaRPr lang="es-MX" sz="1600" dirty="0">
                <a:solidFill>
                  <a:schemeClr val="accent6">
                    <a:lumMod val="50000"/>
                  </a:schemeClr>
                </a:solidFill>
              </a:endParaRPr>
            </a:p>
          </p:txBody>
        </p:sp>
        <p:sp>
          <p:nvSpPr>
            <p:cNvPr id="34" name="CuadroTexto 33"/>
            <p:cNvSpPr txBox="1"/>
            <p:nvPr/>
          </p:nvSpPr>
          <p:spPr>
            <a:xfrm>
              <a:off x="1769104" y="2478246"/>
              <a:ext cx="1211991" cy="461665"/>
            </a:xfrm>
            <a:prstGeom prst="rect">
              <a:avLst/>
            </a:prstGeom>
            <a:noFill/>
          </p:spPr>
          <p:txBody>
            <a:bodyPr wrap="square" rtlCol="0">
              <a:spAutoFit/>
            </a:bodyPr>
            <a:lstStyle>
              <a:defPPr>
                <a:defRPr lang="en-US"/>
              </a:defPPr>
              <a:lvl1pPr>
                <a:defRPr sz="1200">
                  <a:solidFill>
                    <a:schemeClr val="tx2"/>
                  </a:solidFill>
                </a:defRPr>
              </a:lvl1pPr>
            </a:lstStyle>
            <a:p>
              <a:pPr algn="ctr"/>
              <a:r>
                <a:rPr lang="es-MX" dirty="0">
                  <a:solidFill>
                    <a:schemeClr val="tx1"/>
                  </a:solidFill>
                </a:rPr>
                <a:t>Lotes Max Permitidos</a:t>
              </a:r>
            </a:p>
          </p:txBody>
        </p:sp>
        <p:sp>
          <p:nvSpPr>
            <p:cNvPr id="35" name="CuadroTexto 34"/>
            <p:cNvSpPr txBox="1"/>
            <p:nvPr/>
          </p:nvSpPr>
          <p:spPr>
            <a:xfrm>
              <a:off x="6652342" y="2553237"/>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6" name="CuadroTexto 35"/>
            <p:cNvSpPr txBox="1"/>
            <p:nvPr/>
          </p:nvSpPr>
          <p:spPr>
            <a:xfrm>
              <a:off x="7087245"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37" name="CuadroTexto 36"/>
            <p:cNvSpPr txBox="1"/>
            <p:nvPr/>
          </p:nvSpPr>
          <p:spPr>
            <a:xfrm>
              <a:off x="7527728" y="255323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41" name="CuadroTexto 40"/>
            <p:cNvSpPr txBox="1"/>
            <p:nvPr/>
          </p:nvSpPr>
          <p:spPr>
            <a:xfrm>
              <a:off x="6249164" y="2932105"/>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42" name="CuadroTexto 41"/>
            <p:cNvSpPr txBox="1"/>
            <p:nvPr/>
          </p:nvSpPr>
          <p:spPr>
            <a:xfrm>
              <a:off x="6249164" y="3355379"/>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43" name="CuadroTexto 42"/>
            <p:cNvSpPr txBox="1"/>
            <p:nvPr/>
          </p:nvSpPr>
          <p:spPr>
            <a:xfrm>
              <a:off x="6249164" y="3775447"/>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44" name="CuadroTexto 43"/>
            <p:cNvSpPr txBox="1"/>
            <p:nvPr/>
          </p:nvSpPr>
          <p:spPr>
            <a:xfrm>
              <a:off x="6652342"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45" name="CuadroTexto 44"/>
            <p:cNvSpPr txBox="1"/>
            <p:nvPr/>
          </p:nvSpPr>
          <p:spPr>
            <a:xfrm>
              <a:off x="6652342"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46" name="CuadroTexto 45"/>
            <p:cNvSpPr txBox="1"/>
            <p:nvPr/>
          </p:nvSpPr>
          <p:spPr>
            <a:xfrm>
              <a:off x="6652342"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47" name="CuadroTexto 46"/>
            <p:cNvSpPr txBox="1"/>
            <p:nvPr/>
          </p:nvSpPr>
          <p:spPr>
            <a:xfrm>
              <a:off x="7087245"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48" name="CuadroTexto 47"/>
            <p:cNvSpPr txBox="1"/>
            <p:nvPr/>
          </p:nvSpPr>
          <p:spPr>
            <a:xfrm>
              <a:off x="7087245"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1</a:t>
              </a:r>
              <a:endParaRPr lang="es-MX" sz="1600" b="1" i="1" u="sng" dirty="0"/>
            </a:p>
          </p:txBody>
        </p:sp>
        <p:sp>
          <p:nvSpPr>
            <p:cNvPr id="49" name="CuadroTexto 48"/>
            <p:cNvSpPr txBox="1"/>
            <p:nvPr/>
          </p:nvSpPr>
          <p:spPr>
            <a:xfrm>
              <a:off x="7087245" y="3775447"/>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0" name="CuadroTexto 49"/>
            <p:cNvSpPr txBox="1"/>
            <p:nvPr/>
          </p:nvSpPr>
          <p:spPr>
            <a:xfrm>
              <a:off x="7527728" y="2932105"/>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1" name="CuadroTexto 50"/>
            <p:cNvSpPr txBox="1"/>
            <p:nvPr/>
          </p:nvSpPr>
          <p:spPr>
            <a:xfrm>
              <a:off x="7527728" y="3355379"/>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0</a:t>
              </a:r>
              <a:endParaRPr lang="es-MX" sz="1600" b="1" i="1" u="sng" dirty="0"/>
            </a:p>
          </p:txBody>
        </p:sp>
        <p:sp>
          <p:nvSpPr>
            <p:cNvPr id="52" name="CuadroTexto 51"/>
            <p:cNvSpPr txBox="1"/>
            <p:nvPr/>
          </p:nvSpPr>
          <p:spPr>
            <a:xfrm>
              <a:off x="7527728" y="3775447"/>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t>2</a:t>
              </a:r>
              <a:endParaRPr lang="es-MX" sz="1600" b="1" dirty="0"/>
            </a:p>
          </p:txBody>
        </p:sp>
        <p:sp>
          <p:nvSpPr>
            <p:cNvPr id="53" name="CuadroTexto 52"/>
            <p:cNvSpPr txBox="1"/>
            <p:nvPr/>
          </p:nvSpPr>
          <p:spPr>
            <a:xfrm>
              <a:off x="7021214" y="5292840"/>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54" name="CuadroTexto 53"/>
            <p:cNvSpPr txBox="1"/>
            <p:nvPr/>
          </p:nvSpPr>
          <p:spPr>
            <a:xfrm>
              <a:off x="7021214" y="571451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55" name="CuadroTexto 54"/>
            <p:cNvSpPr txBox="1"/>
            <p:nvPr/>
          </p:nvSpPr>
          <p:spPr>
            <a:xfrm>
              <a:off x="7021214" y="6136182"/>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sp>
          <p:nvSpPr>
            <p:cNvPr id="56" name="CuadroTexto 55"/>
            <p:cNvSpPr txBox="1"/>
            <p:nvPr/>
          </p:nvSpPr>
          <p:spPr>
            <a:xfrm>
              <a:off x="8019392" y="5292840"/>
              <a:ext cx="349404" cy="338554"/>
            </a:xfrm>
            <a:prstGeom prst="rect">
              <a:avLst/>
            </a:prstGeom>
            <a:solidFill>
              <a:schemeClr val="tx2">
                <a:lumMod val="20000"/>
                <a:lumOff val="80000"/>
              </a:schemeClr>
            </a:solidFill>
          </p:spPr>
          <p:txBody>
            <a:bodyPr wrap="square" rtlCol="0">
              <a:spAutoFit/>
            </a:bodyPr>
            <a:lstStyle/>
            <a:p>
              <a:pPr algn="ctr"/>
              <a:r>
                <a:rPr lang="es-MX" sz="1600" b="1" dirty="0" smtClean="0"/>
                <a:t>4</a:t>
              </a:r>
              <a:endParaRPr lang="es-MX" sz="1600" b="1" dirty="0"/>
            </a:p>
          </p:txBody>
        </p:sp>
        <p:sp>
          <p:nvSpPr>
            <p:cNvPr id="57" name="CuadroTexto 56"/>
            <p:cNvSpPr txBox="1"/>
            <p:nvPr/>
          </p:nvSpPr>
          <p:spPr>
            <a:xfrm>
              <a:off x="8019392" y="5714511"/>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3</a:t>
              </a:r>
            </a:p>
          </p:txBody>
        </p:sp>
        <p:sp>
          <p:nvSpPr>
            <p:cNvPr id="58" name="CuadroTexto 57"/>
            <p:cNvSpPr txBox="1"/>
            <p:nvPr/>
          </p:nvSpPr>
          <p:spPr>
            <a:xfrm>
              <a:off x="8019392" y="6136182"/>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dirty="0"/>
                <a:t>2</a:t>
              </a:r>
            </a:p>
          </p:txBody>
        </p:sp>
        <p:sp>
          <p:nvSpPr>
            <p:cNvPr id="59" name="CuadroTexto 58"/>
            <p:cNvSpPr txBox="1"/>
            <p:nvPr/>
          </p:nvSpPr>
          <p:spPr>
            <a:xfrm>
              <a:off x="7482894" y="5295802"/>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4</a:t>
              </a:r>
              <a:endParaRPr lang="es-MX" sz="1600" b="1" i="1" u="sng" dirty="0"/>
            </a:p>
          </p:txBody>
        </p:sp>
        <p:sp>
          <p:nvSpPr>
            <p:cNvPr id="60" name="CuadroTexto 59"/>
            <p:cNvSpPr txBox="1"/>
            <p:nvPr/>
          </p:nvSpPr>
          <p:spPr>
            <a:xfrm>
              <a:off x="7482894" y="5717473"/>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sp>
          <p:nvSpPr>
            <p:cNvPr id="61" name="CuadroTexto 60"/>
            <p:cNvSpPr txBox="1"/>
            <p:nvPr/>
          </p:nvSpPr>
          <p:spPr>
            <a:xfrm>
              <a:off x="7482894" y="6139144"/>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cxnSp>
          <p:nvCxnSpPr>
            <p:cNvPr id="62" name="Conector recto 61"/>
            <p:cNvCxnSpPr/>
            <p:nvPr/>
          </p:nvCxnSpPr>
          <p:spPr>
            <a:xfrm>
              <a:off x="6629221" y="4127315"/>
              <a:ext cx="1266576" cy="0"/>
            </a:xfrm>
            <a:prstGeom prst="line">
              <a:avLst/>
            </a:prstGeom>
            <a:ln cmpd="dbl"/>
          </p:spPr>
          <p:style>
            <a:lnRef idx="2">
              <a:schemeClr val="accent1"/>
            </a:lnRef>
            <a:fillRef idx="0">
              <a:schemeClr val="accent1"/>
            </a:fillRef>
            <a:effectRef idx="1">
              <a:schemeClr val="accent1"/>
            </a:effectRef>
            <a:fontRef idx="minor">
              <a:schemeClr val="tx1"/>
            </a:fontRef>
          </p:style>
        </p:cxnSp>
        <p:sp>
          <p:nvSpPr>
            <p:cNvPr id="64" name="CuadroTexto 63"/>
            <p:cNvSpPr txBox="1"/>
            <p:nvPr/>
          </p:nvSpPr>
          <p:spPr>
            <a:xfrm>
              <a:off x="6652342"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65" name="CuadroTexto 64"/>
            <p:cNvSpPr txBox="1"/>
            <p:nvPr/>
          </p:nvSpPr>
          <p:spPr>
            <a:xfrm>
              <a:off x="7087245" y="4161018"/>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66" name="CuadroTexto 65"/>
            <p:cNvSpPr txBox="1"/>
            <p:nvPr/>
          </p:nvSpPr>
          <p:spPr>
            <a:xfrm>
              <a:off x="7527728" y="416679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67" name="CuadroTexto 66"/>
            <p:cNvSpPr txBox="1"/>
            <p:nvPr/>
          </p:nvSpPr>
          <p:spPr>
            <a:xfrm>
              <a:off x="8034523" y="2932105"/>
              <a:ext cx="349404" cy="338554"/>
            </a:xfrm>
            <a:prstGeom prst="rect">
              <a:avLst/>
            </a:prstGeom>
            <a:solidFill>
              <a:schemeClr val="tx2">
                <a:lumMod val="20000"/>
                <a:lumOff val="80000"/>
              </a:schemeClr>
            </a:solidFill>
          </p:spPr>
          <p:txBody>
            <a:bodyPr wrap="square" rtlCol="0">
              <a:spAutoFit/>
            </a:bodyPr>
            <a:lstStyle/>
            <a:p>
              <a:pPr algn="ctr"/>
              <a:r>
                <a:rPr lang="es-MX" sz="1600" b="1" i="1" u="sng" dirty="0" smtClean="0"/>
                <a:t>4</a:t>
              </a:r>
              <a:endParaRPr lang="es-MX" sz="1600" b="1" i="1" u="sng" dirty="0"/>
            </a:p>
          </p:txBody>
        </p:sp>
        <p:sp>
          <p:nvSpPr>
            <p:cNvPr id="68" name="CuadroTexto 67"/>
            <p:cNvSpPr txBox="1"/>
            <p:nvPr/>
          </p:nvSpPr>
          <p:spPr>
            <a:xfrm>
              <a:off x="8034523" y="3355379"/>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3</a:t>
              </a:r>
              <a:endParaRPr lang="es-MX" sz="1600" i="1" u="sng" dirty="0"/>
            </a:p>
          </p:txBody>
        </p:sp>
        <p:sp>
          <p:nvSpPr>
            <p:cNvPr id="69" name="CuadroTexto 68"/>
            <p:cNvSpPr txBox="1"/>
            <p:nvPr/>
          </p:nvSpPr>
          <p:spPr>
            <a:xfrm>
              <a:off x="8034523" y="3775447"/>
              <a:ext cx="349404" cy="338554"/>
            </a:xfrm>
            <a:prstGeom prst="rect">
              <a:avLst/>
            </a:prstGeom>
            <a:solidFill>
              <a:schemeClr val="tx2">
                <a:lumMod val="20000"/>
                <a:lumOff val="80000"/>
              </a:schemeClr>
            </a:solidFill>
          </p:spPr>
          <p:txBody>
            <a:bodyPr wrap="square" rtlCol="0">
              <a:spAutoFit/>
            </a:bodyPr>
            <a:lstStyle>
              <a:defPPr>
                <a:defRPr lang="en-US"/>
              </a:defPPr>
              <a:lvl1pPr algn="ctr">
                <a:defRPr b="1"/>
              </a:lvl1pPr>
            </a:lstStyle>
            <a:p>
              <a:r>
                <a:rPr lang="es-MX" sz="1600" i="1" u="sng" dirty="0" smtClean="0"/>
                <a:t>2</a:t>
              </a:r>
              <a:endParaRPr lang="es-MX" sz="1600" i="1" u="sng" dirty="0"/>
            </a:p>
          </p:txBody>
        </p:sp>
        <p:sp>
          <p:nvSpPr>
            <p:cNvPr id="74" name="CuadroTexto 73"/>
            <p:cNvSpPr txBox="1"/>
            <p:nvPr/>
          </p:nvSpPr>
          <p:spPr>
            <a:xfrm>
              <a:off x="6576086" y="4526625"/>
              <a:ext cx="448766"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$17</a:t>
              </a:r>
              <a:endParaRPr lang="es-MX" sz="900" dirty="0"/>
            </a:p>
          </p:txBody>
        </p:sp>
        <p:sp>
          <p:nvSpPr>
            <p:cNvPr id="77" name="CuadroTexto 76"/>
            <p:cNvSpPr txBox="1"/>
            <p:nvPr/>
          </p:nvSpPr>
          <p:spPr>
            <a:xfrm>
              <a:off x="7001747" y="4524038"/>
              <a:ext cx="477004"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$14.5</a:t>
              </a:r>
              <a:endParaRPr lang="es-MX" sz="900" dirty="0"/>
            </a:p>
          </p:txBody>
        </p:sp>
        <p:sp>
          <p:nvSpPr>
            <p:cNvPr id="78" name="CuadroTexto 77"/>
            <p:cNvSpPr txBox="1"/>
            <p:nvPr/>
          </p:nvSpPr>
          <p:spPr>
            <a:xfrm>
              <a:off x="7470542" y="4526625"/>
              <a:ext cx="469700" cy="230832"/>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900" dirty="0" smtClean="0"/>
                <a:t>$16</a:t>
              </a:r>
              <a:endParaRPr lang="es-MX" sz="900" dirty="0"/>
            </a:p>
          </p:txBody>
        </p:sp>
        <p:sp>
          <p:nvSpPr>
            <p:cNvPr id="79" name="CuadroTexto 78"/>
            <p:cNvSpPr txBox="1"/>
            <p:nvPr/>
          </p:nvSpPr>
          <p:spPr>
            <a:xfrm>
              <a:off x="1200379" y="2570579"/>
              <a:ext cx="741998" cy="276999"/>
            </a:xfrm>
            <a:prstGeom prst="rect">
              <a:avLst/>
            </a:prstGeom>
            <a:noFill/>
          </p:spPr>
          <p:txBody>
            <a:bodyPr wrap="none" rtlCol="0">
              <a:spAutoFit/>
            </a:bodyPr>
            <a:lstStyle>
              <a:defPPr>
                <a:defRPr lang="en-US"/>
              </a:defPPr>
              <a:lvl1pPr>
                <a:defRPr sz="1200">
                  <a:solidFill>
                    <a:schemeClr val="tx2"/>
                  </a:solidFill>
                </a:defRPr>
              </a:lvl1pPr>
            </a:lstStyle>
            <a:p>
              <a:r>
                <a:rPr lang="es-MX" dirty="0">
                  <a:solidFill>
                    <a:schemeClr val="tx1"/>
                  </a:solidFill>
                </a:rPr>
                <a:t>Recursos</a:t>
              </a:r>
            </a:p>
          </p:txBody>
        </p:sp>
        <p:sp>
          <p:nvSpPr>
            <p:cNvPr id="80" name="CuadroTexto 79"/>
            <p:cNvSpPr txBox="1"/>
            <p:nvPr/>
          </p:nvSpPr>
          <p:spPr>
            <a:xfrm>
              <a:off x="2167085" y="2909477"/>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81" name="CuadroTexto 80"/>
            <p:cNvSpPr txBox="1"/>
            <p:nvPr/>
          </p:nvSpPr>
          <p:spPr>
            <a:xfrm>
              <a:off x="2167084" y="3334831"/>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82" name="CuadroTexto 81"/>
            <p:cNvSpPr txBox="1"/>
            <p:nvPr/>
          </p:nvSpPr>
          <p:spPr>
            <a:xfrm>
              <a:off x="2167085" y="3754156"/>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83" name="CuadroTexto 82"/>
            <p:cNvSpPr txBox="1"/>
            <p:nvPr/>
          </p:nvSpPr>
          <p:spPr>
            <a:xfrm>
              <a:off x="2949798" y="2478246"/>
              <a:ext cx="853182" cy="461665"/>
            </a:xfrm>
            <a:prstGeom prst="rect">
              <a:avLst/>
            </a:prstGeom>
            <a:noFill/>
          </p:spPr>
          <p:txBody>
            <a:bodyPr wrap="none" rtlCol="0">
              <a:spAutoFit/>
            </a:bodyPr>
            <a:lstStyle>
              <a:defPPr>
                <a:defRPr lang="en-US"/>
              </a:defPPr>
              <a:lvl1pPr>
                <a:defRPr sz="1200">
                  <a:solidFill>
                    <a:schemeClr val="tx2"/>
                  </a:solidFill>
                </a:defRPr>
              </a:lvl1pPr>
            </a:lstStyle>
            <a:p>
              <a:pPr algn="ctr"/>
              <a:r>
                <a:rPr lang="es-MX" b="1" dirty="0" smtClean="0">
                  <a:solidFill>
                    <a:schemeClr val="tx1"/>
                  </a:solidFill>
                </a:rPr>
                <a:t>Licitador</a:t>
              </a:r>
            </a:p>
            <a:p>
              <a:pPr algn="ctr"/>
              <a:r>
                <a:rPr lang="es-MX" dirty="0" smtClean="0">
                  <a:solidFill>
                    <a:schemeClr val="tx1"/>
                  </a:solidFill>
                </a:rPr>
                <a:t>Categorías</a:t>
              </a:r>
              <a:endParaRPr lang="es-MX" dirty="0">
                <a:solidFill>
                  <a:schemeClr val="tx1"/>
                </a:solidFill>
              </a:endParaRPr>
            </a:p>
          </p:txBody>
        </p:sp>
        <p:sp>
          <p:nvSpPr>
            <p:cNvPr id="86" name="CuadroTexto 85"/>
            <p:cNvSpPr txBox="1"/>
            <p:nvPr/>
          </p:nvSpPr>
          <p:spPr>
            <a:xfrm>
              <a:off x="7791721" y="2791231"/>
              <a:ext cx="198198" cy="584775"/>
            </a:xfrm>
            <a:prstGeom prst="rect">
              <a:avLst/>
            </a:prstGeom>
            <a:noFill/>
          </p:spPr>
          <p:txBody>
            <a:bodyPr wrap="square" rtlCol="0">
              <a:spAutoFit/>
            </a:bodyPr>
            <a:lstStyle/>
            <a:p>
              <a:r>
                <a:rPr lang="es-MX" sz="3200" dirty="0" smtClean="0"/>
                <a:t>}</a:t>
              </a:r>
              <a:endParaRPr lang="es-MX" sz="3200" dirty="0"/>
            </a:p>
          </p:txBody>
        </p:sp>
        <p:sp>
          <p:nvSpPr>
            <p:cNvPr id="87" name="CuadroTexto 86"/>
            <p:cNvSpPr txBox="1"/>
            <p:nvPr/>
          </p:nvSpPr>
          <p:spPr>
            <a:xfrm>
              <a:off x="7795441" y="3196387"/>
              <a:ext cx="198198" cy="584775"/>
            </a:xfrm>
            <a:prstGeom prst="rect">
              <a:avLst/>
            </a:prstGeom>
            <a:noFill/>
          </p:spPr>
          <p:txBody>
            <a:bodyPr wrap="square" rtlCol="0">
              <a:spAutoFit/>
            </a:bodyPr>
            <a:lstStyle/>
            <a:p>
              <a:r>
                <a:rPr lang="es-MX" sz="3200" dirty="0" smtClean="0"/>
                <a:t>}</a:t>
              </a:r>
              <a:endParaRPr lang="es-MX" sz="3200" dirty="0"/>
            </a:p>
          </p:txBody>
        </p:sp>
        <p:sp>
          <p:nvSpPr>
            <p:cNvPr id="88" name="CuadroTexto 87"/>
            <p:cNvSpPr txBox="1"/>
            <p:nvPr/>
          </p:nvSpPr>
          <p:spPr>
            <a:xfrm>
              <a:off x="7806593" y="3631288"/>
              <a:ext cx="198198" cy="584775"/>
            </a:xfrm>
            <a:prstGeom prst="rect">
              <a:avLst/>
            </a:prstGeom>
            <a:noFill/>
          </p:spPr>
          <p:txBody>
            <a:bodyPr wrap="square" rtlCol="0">
              <a:spAutoFit/>
            </a:bodyPr>
            <a:lstStyle/>
            <a:p>
              <a:r>
                <a:rPr lang="es-MX" sz="3200" dirty="0" smtClean="0"/>
                <a:t>}</a:t>
              </a:r>
              <a:endParaRPr lang="es-MX" sz="3200" dirty="0"/>
            </a:p>
          </p:txBody>
        </p:sp>
        <p:sp>
          <p:nvSpPr>
            <p:cNvPr id="89" name="CuadroTexto 88"/>
            <p:cNvSpPr txBox="1"/>
            <p:nvPr/>
          </p:nvSpPr>
          <p:spPr>
            <a:xfrm>
              <a:off x="498320" y="4584136"/>
              <a:ext cx="1669881" cy="307777"/>
            </a:xfrm>
            <a:prstGeom prst="rect">
              <a:avLst/>
            </a:prstGeom>
            <a:noFill/>
          </p:spPr>
          <p:txBody>
            <a:bodyPr wrap="none" rtlCol="0">
              <a:spAutoFit/>
            </a:bodyPr>
            <a:lstStyle/>
            <a:p>
              <a:r>
                <a:rPr lang="es-MX" sz="1400" dirty="0" smtClean="0"/>
                <a:t>Validez de la Ofertas</a:t>
              </a:r>
              <a:endParaRPr lang="es-MX" sz="1400" dirty="0"/>
            </a:p>
          </p:txBody>
        </p:sp>
        <p:sp>
          <p:nvSpPr>
            <p:cNvPr id="90" name="CuadroTexto 89"/>
            <p:cNvSpPr txBox="1"/>
            <p:nvPr/>
          </p:nvSpPr>
          <p:spPr>
            <a:xfrm>
              <a:off x="443040" y="5027112"/>
              <a:ext cx="692818" cy="246221"/>
            </a:xfrm>
            <a:prstGeom prst="rect">
              <a:avLst/>
            </a:prstGeom>
            <a:noFill/>
          </p:spPr>
          <p:txBody>
            <a:bodyPr wrap="none" rtlCol="0">
              <a:spAutoFit/>
            </a:bodyPr>
            <a:lstStyle>
              <a:defPPr>
                <a:defRPr lang="en-US"/>
              </a:defPPr>
              <a:lvl1pPr>
                <a:defRPr sz="1200">
                  <a:solidFill>
                    <a:schemeClr val="tx2"/>
                  </a:solidFill>
                </a:defRPr>
              </a:lvl1pPr>
            </a:lstStyle>
            <a:p>
              <a:r>
                <a:rPr lang="es-MX" sz="1000" b="1" dirty="0">
                  <a:solidFill>
                    <a:schemeClr val="tx1"/>
                  </a:solidFill>
                </a:rPr>
                <a:t>Licitantes</a:t>
              </a:r>
            </a:p>
          </p:txBody>
        </p:sp>
        <p:sp>
          <p:nvSpPr>
            <p:cNvPr id="91" name="CuadroTexto 90"/>
            <p:cNvSpPr txBox="1"/>
            <p:nvPr/>
          </p:nvSpPr>
          <p:spPr>
            <a:xfrm>
              <a:off x="614747" y="5406879"/>
              <a:ext cx="349404" cy="338554"/>
            </a:xfrm>
            <a:prstGeom prst="rect">
              <a:avLst/>
            </a:prstGeom>
            <a:solidFill>
              <a:schemeClr val="accent6">
                <a:lumMod val="75000"/>
              </a:schemeClr>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92" name="CuadroTexto 91"/>
            <p:cNvSpPr txBox="1"/>
            <p:nvPr/>
          </p:nvSpPr>
          <p:spPr>
            <a:xfrm>
              <a:off x="614747" y="5829608"/>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Y</a:t>
              </a:r>
            </a:p>
          </p:txBody>
        </p:sp>
        <p:sp>
          <p:nvSpPr>
            <p:cNvPr id="93" name="CuadroTexto 92"/>
            <p:cNvSpPr txBox="1"/>
            <p:nvPr/>
          </p:nvSpPr>
          <p:spPr>
            <a:xfrm>
              <a:off x="614747" y="6257587"/>
              <a:ext cx="349404" cy="338554"/>
            </a:xfrm>
            <a:prstGeom prst="rect">
              <a:avLst/>
            </a:prstGeom>
            <a:solidFill>
              <a:schemeClr val="accent6">
                <a:lumMod val="75000"/>
              </a:schemeClr>
            </a:solidFill>
          </p:spPr>
          <p:txBody>
            <a:bodyPr wrap="square" rtlCol="0">
              <a:spAutoFit/>
            </a:bodyPr>
            <a:lstStyle/>
            <a:p>
              <a:pPr algn="ctr"/>
              <a:r>
                <a:rPr lang="es-MX" sz="1600" b="1" dirty="0">
                  <a:solidFill>
                    <a:schemeClr val="bg1"/>
                  </a:solidFill>
                </a:rPr>
                <a:t>Z</a:t>
              </a:r>
            </a:p>
          </p:txBody>
        </p:sp>
        <p:sp>
          <p:nvSpPr>
            <p:cNvPr id="94" name="CuadroTexto 93"/>
            <p:cNvSpPr txBox="1"/>
            <p:nvPr/>
          </p:nvSpPr>
          <p:spPr>
            <a:xfrm>
              <a:off x="1049379" y="4950167"/>
              <a:ext cx="744027"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Max Permitidos</a:t>
              </a:r>
            </a:p>
          </p:txBody>
        </p:sp>
        <p:sp>
          <p:nvSpPr>
            <p:cNvPr id="95" name="CuadroTexto 94"/>
            <p:cNvSpPr txBox="1"/>
            <p:nvPr/>
          </p:nvSpPr>
          <p:spPr>
            <a:xfrm>
              <a:off x="1213378" y="5416635"/>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6</a:t>
              </a:r>
              <a:endParaRPr lang="es-MX" sz="1600" dirty="0">
                <a:solidFill>
                  <a:schemeClr val="accent6">
                    <a:lumMod val="75000"/>
                  </a:schemeClr>
                </a:solidFill>
              </a:endParaRPr>
            </a:p>
          </p:txBody>
        </p:sp>
        <p:sp>
          <p:nvSpPr>
            <p:cNvPr id="96" name="CuadroTexto 95"/>
            <p:cNvSpPr txBox="1"/>
            <p:nvPr/>
          </p:nvSpPr>
          <p:spPr>
            <a:xfrm>
              <a:off x="1213378" y="5841989"/>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5</a:t>
              </a:r>
              <a:endParaRPr lang="es-MX" sz="1600" dirty="0">
                <a:solidFill>
                  <a:schemeClr val="accent6">
                    <a:lumMod val="75000"/>
                  </a:schemeClr>
                </a:solidFill>
              </a:endParaRPr>
            </a:p>
          </p:txBody>
        </p:sp>
        <p:sp>
          <p:nvSpPr>
            <p:cNvPr id="97" name="CuadroTexto 96"/>
            <p:cNvSpPr txBox="1"/>
            <p:nvPr/>
          </p:nvSpPr>
          <p:spPr>
            <a:xfrm>
              <a:off x="1213378" y="6261314"/>
              <a:ext cx="416029" cy="338554"/>
            </a:xfrm>
            <a:prstGeom prst="rect">
              <a:avLst/>
            </a:prstGeom>
            <a:solidFill>
              <a:schemeClr val="accent6">
                <a:lumMod val="20000"/>
                <a:lumOff val="80000"/>
              </a:schemeClr>
            </a:solidFill>
          </p:spPr>
          <p:txBody>
            <a:bodyPr wrap="square" rtlCol="0">
              <a:spAutoFit/>
            </a:bodyPr>
            <a:lstStyle/>
            <a:p>
              <a:pPr algn="ctr"/>
              <a:r>
                <a:rPr lang="es-MX" sz="1600" dirty="0" smtClean="0">
                  <a:solidFill>
                    <a:schemeClr val="accent6">
                      <a:lumMod val="75000"/>
                    </a:schemeClr>
                  </a:solidFill>
                </a:rPr>
                <a:t>8</a:t>
              </a:r>
              <a:endParaRPr lang="es-MX" sz="1600" dirty="0">
                <a:solidFill>
                  <a:schemeClr val="accent6">
                    <a:lumMod val="75000"/>
                  </a:schemeClr>
                </a:solidFill>
              </a:endParaRPr>
            </a:p>
          </p:txBody>
        </p:sp>
        <p:sp>
          <p:nvSpPr>
            <p:cNvPr id="98" name="CuadroTexto 97"/>
            <p:cNvSpPr txBox="1"/>
            <p:nvPr/>
          </p:nvSpPr>
          <p:spPr>
            <a:xfrm>
              <a:off x="1878458" y="5412410"/>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4</a:t>
              </a:r>
              <a:endParaRPr lang="es-MX" sz="1600" b="1" i="1" u="sng" dirty="0"/>
            </a:p>
          </p:txBody>
        </p:sp>
        <p:sp>
          <p:nvSpPr>
            <p:cNvPr id="99" name="CuadroTexto 98"/>
            <p:cNvSpPr txBox="1"/>
            <p:nvPr/>
          </p:nvSpPr>
          <p:spPr>
            <a:xfrm>
              <a:off x="1878458" y="5839416"/>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3</a:t>
              </a:r>
              <a:endParaRPr lang="es-MX" sz="1600" b="1" i="1" u="sng" dirty="0"/>
            </a:p>
          </p:txBody>
        </p:sp>
        <p:sp>
          <p:nvSpPr>
            <p:cNvPr id="100" name="CuadroTexto 99"/>
            <p:cNvSpPr txBox="1"/>
            <p:nvPr/>
          </p:nvSpPr>
          <p:spPr>
            <a:xfrm>
              <a:off x="1878458" y="6261314"/>
              <a:ext cx="349404" cy="338554"/>
            </a:xfrm>
            <a:prstGeom prst="rect">
              <a:avLst/>
            </a:prstGeom>
            <a:solidFill>
              <a:schemeClr val="accent6">
                <a:lumMod val="40000"/>
                <a:lumOff val="60000"/>
              </a:schemeClr>
            </a:solidFill>
          </p:spPr>
          <p:txBody>
            <a:bodyPr wrap="square" rtlCol="0">
              <a:spAutoFit/>
            </a:bodyPr>
            <a:lstStyle/>
            <a:p>
              <a:pPr algn="ctr"/>
              <a:r>
                <a:rPr lang="es-MX" sz="1600" b="1" i="1" u="sng" dirty="0" smtClean="0"/>
                <a:t>2</a:t>
              </a:r>
              <a:endParaRPr lang="es-MX" sz="1600" b="1" i="1" u="sng" dirty="0"/>
            </a:p>
          </p:txBody>
        </p:sp>
        <p:sp>
          <p:nvSpPr>
            <p:cNvPr id="101" name="CuadroTexto 100"/>
            <p:cNvSpPr txBox="1"/>
            <p:nvPr/>
          </p:nvSpPr>
          <p:spPr>
            <a:xfrm>
              <a:off x="1663160" y="4873223"/>
              <a:ext cx="780001"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en Ronda</a:t>
              </a:r>
              <a:endParaRPr lang="es-MX" sz="1000" dirty="0">
                <a:solidFill>
                  <a:schemeClr val="tx1"/>
                </a:solidFill>
              </a:endParaRPr>
            </a:p>
          </p:txBody>
        </p:sp>
        <p:sp>
          <p:nvSpPr>
            <p:cNvPr id="102" name="CuadroTexto 101"/>
            <p:cNvSpPr txBox="1"/>
            <p:nvPr/>
          </p:nvSpPr>
          <p:spPr>
            <a:xfrm>
              <a:off x="2277681" y="4873223"/>
              <a:ext cx="83206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Lotes </a:t>
              </a:r>
              <a:r>
                <a:rPr lang="es-MX" sz="1000" dirty="0" smtClean="0">
                  <a:solidFill>
                    <a:schemeClr val="tx1"/>
                  </a:solidFill>
                </a:rPr>
                <a:t>Solicitados </a:t>
              </a:r>
            </a:p>
            <a:p>
              <a:pPr algn="ctr"/>
              <a:r>
                <a:rPr lang="es-MX" sz="1000" dirty="0" smtClean="0">
                  <a:solidFill>
                    <a:schemeClr val="tx1"/>
                  </a:solidFill>
                </a:rPr>
                <a:t>&lt; </a:t>
              </a:r>
              <a:r>
                <a:rPr lang="es-MX" sz="1000" dirty="0" err="1" smtClean="0">
                  <a:solidFill>
                    <a:schemeClr val="tx1"/>
                  </a:solidFill>
                </a:rPr>
                <a:t>ó</a:t>
              </a:r>
              <a:r>
                <a:rPr lang="es-MX" sz="1000" dirty="0" smtClean="0">
                  <a:solidFill>
                    <a:schemeClr val="tx1"/>
                  </a:solidFill>
                </a:rPr>
                <a:t> = al Max</a:t>
              </a:r>
              <a:endParaRPr lang="es-MX" sz="1000" dirty="0">
                <a:solidFill>
                  <a:schemeClr val="tx1"/>
                </a:solidFill>
              </a:endParaRPr>
            </a:p>
          </p:txBody>
        </p:sp>
        <p:sp>
          <p:nvSpPr>
            <p:cNvPr id="103" name="CuadroTexto 102"/>
            <p:cNvSpPr txBox="1"/>
            <p:nvPr/>
          </p:nvSpPr>
          <p:spPr>
            <a:xfrm>
              <a:off x="2519012" y="5416130"/>
              <a:ext cx="349404" cy="338554"/>
            </a:xfrm>
            <a:prstGeom prst="rect">
              <a:avLst/>
            </a:prstGeom>
            <a:solidFill>
              <a:schemeClr val="accent6">
                <a:lumMod val="40000"/>
                <a:lumOff val="60000"/>
              </a:schemeClr>
            </a:solidFill>
          </p:spPr>
          <p:txBody>
            <a:bodyPr wrap="square" rtlCol="0">
              <a:spAutoFit/>
            </a:bodyPr>
            <a:lstStyle/>
            <a:p>
              <a:pPr algn="ctr"/>
              <a:r>
                <a:rPr lang="es-MX" sz="1600" b="1" dirty="0" smtClean="0">
                  <a:solidFill>
                    <a:schemeClr val="tx2"/>
                  </a:solidFill>
                  <a:sym typeface="Wingdings" panose="05000000000000000000" pitchFamily="2" charset="2"/>
                </a:rPr>
                <a:t></a:t>
              </a:r>
              <a:endParaRPr lang="es-MX" sz="1600" b="1" dirty="0">
                <a:solidFill>
                  <a:schemeClr val="tx2"/>
                </a:solidFill>
              </a:endParaRPr>
            </a:p>
          </p:txBody>
        </p:sp>
        <p:sp>
          <p:nvSpPr>
            <p:cNvPr id="104" name="CuadroTexto 103"/>
            <p:cNvSpPr txBox="1"/>
            <p:nvPr/>
          </p:nvSpPr>
          <p:spPr>
            <a:xfrm>
              <a:off x="2519012" y="5843136"/>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5" name="CuadroTexto 104"/>
            <p:cNvSpPr txBox="1"/>
            <p:nvPr/>
          </p:nvSpPr>
          <p:spPr>
            <a:xfrm>
              <a:off x="2519012" y="6265034"/>
              <a:ext cx="349404" cy="338554"/>
            </a:xfrm>
            <a:prstGeom prst="rect">
              <a:avLst/>
            </a:prstGeom>
            <a:solidFill>
              <a:schemeClr val="accent6">
                <a:lumMod val="40000"/>
                <a:lumOff val="60000"/>
              </a:schemeClr>
            </a:solidFill>
          </p:spPr>
          <p:txBody>
            <a:bodyPr wrap="square" rtlCol="0">
              <a:spAutoFit/>
            </a:bodyPr>
            <a:lstStyle/>
            <a:p>
              <a:pPr algn="ctr"/>
              <a:r>
                <a:rPr lang="es-MX" sz="1600" b="1" dirty="0">
                  <a:solidFill>
                    <a:schemeClr val="tx2"/>
                  </a:solidFill>
                  <a:sym typeface="Wingdings" panose="05000000000000000000" pitchFamily="2" charset="2"/>
                </a:rPr>
                <a:t></a:t>
              </a:r>
              <a:endParaRPr lang="es-MX" sz="1600" b="1" dirty="0">
                <a:solidFill>
                  <a:schemeClr val="tx2"/>
                </a:solidFill>
              </a:endParaRPr>
            </a:p>
          </p:txBody>
        </p:sp>
        <p:sp>
          <p:nvSpPr>
            <p:cNvPr id="106" name="CuadroTexto 105"/>
            <p:cNvSpPr txBox="1"/>
            <p:nvPr/>
          </p:nvSpPr>
          <p:spPr>
            <a:xfrm>
              <a:off x="2977186" y="4873223"/>
              <a:ext cx="856226"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Monto Ofertado por paquete</a:t>
              </a:r>
              <a:endParaRPr lang="es-MX" sz="1000" dirty="0">
                <a:solidFill>
                  <a:schemeClr val="tx1"/>
                </a:solidFill>
              </a:endParaRPr>
            </a:p>
          </p:txBody>
        </p:sp>
        <p:sp>
          <p:nvSpPr>
            <p:cNvPr id="108" name="CuadroTexto 107"/>
            <p:cNvSpPr txBox="1"/>
            <p:nvPr/>
          </p:nvSpPr>
          <p:spPr>
            <a:xfrm>
              <a:off x="3177196" y="5421016"/>
              <a:ext cx="547071"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$17</a:t>
              </a:r>
              <a:endParaRPr lang="es-MX" sz="1200" i="1" u="sng" dirty="0"/>
            </a:p>
          </p:txBody>
        </p:sp>
        <p:sp>
          <p:nvSpPr>
            <p:cNvPr id="109" name="CuadroTexto 108"/>
            <p:cNvSpPr txBox="1"/>
            <p:nvPr/>
          </p:nvSpPr>
          <p:spPr>
            <a:xfrm>
              <a:off x="3177197" y="5841989"/>
              <a:ext cx="532197"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$14.5</a:t>
              </a:r>
              <a:endParaRPr lang="es-MX" sz="1200" i="1" u="sng" dirty="0"/>
            </a:p>
          </p:txBody>
        </p:sp>
        <p:sp>
          <p:nvSpPr>
            <p:cNvPr id="110" name="CuadroTexto 109"/>
            <p:cNvSpPr txBox="1"/>
            <p:nvPr/>
          </p:nvSpPr>
          <p:spPr>
            <a:xfrm>
              <a:off x="3170449" y="6261314"/>
              <a:ext cx="538306"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i="1" u="sng" dirty="0" smtClean="0"/>
                <a:t>$16</a:t>
              </a:r>
              <a:endParaRPr lang="es-MX" sz="1200" i="1" u="sng" dirty="0"/>
            </a:p>
          </p:txBody>
        </p:sp>
        <p:sp>
          <p:nvSpPr>
            <p:cNvPr id="111" name="CuadroTexto 110"/>
            <p:cNvSpPr txBox="1"/>
            <p:nvPr/>
          </p:nvSpPr>
          <p:spPr>
            <a:xfrm>
              <a:off x="3689839" y="4873223"/>
              <a:ext cx="1164478" cy="553998"/>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a:solidFill>
                    <a:schemeClr val="tx1"/>
                  </a:solidFill>
                </a:rPr>
                <a:t>¿</a:t>
              </a:r>
              <a:r>
                <a:rPr lang="es-MX" sz="1000" dirty="0" smtClean="0">
                  <a:solidFill>
                    <a:schemeClr val="tx1"/>
                  </a:solidFill>
                </a:rPr>
                <a:t>Con ese $ pudo ofertar un paquete mejor antes?</a:t>
              </a:r>
              <a:endParaRPr lang="es-MX" sz="1000" dirty="0">
                <a:solidFill>
                  <a:schemeClr val="tx1"/>
                </a:solidFill>
              </a:endParaRPr>
            </a:p>
          </p:txBody>
        </p:sp>
        <p:sp>
          <p:nvSpPr>
            <p:cNvPr id="112" name="CuadroTexto 111"/>
            <p:cNvSpPr txBox="1"/>
            <p:nvPr/>
          </p:nvSpPr>
          <p:spPr>
            <a:xfrm>
              <a:off x="4068479" y="5409866"/>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3" name="CuadroTexto 112"/>
            <p:cNvSpPr txBox="1"/>
            <p:nvPr/>
          </p:nvSpPr>
          <p:spPr>
            <a:xfrm>
              <a:off x="4068479" y="583083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5" name="CuadroTexto 114"/>
            <p:cNvSpPr txBox="1"/>
            <p:nvPr/>
          </p:nvSpPr>
          <p:spPr>
            <a:xfrm>
              <a:off x="4068479" y="6251507"/>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dirty="0" smtClean="0"/>
                <a:t>No</a:t>
              </a:r>
              <a:endParaRPr lang="es-MX" sz="1200" dirty="0"/>
            </a:p>
          </p:txBody>
        </p:sp>
        <p:sp>
          <p:nvSpPr>
            <p:cNvPr id="116" name="CuadroTexto 115"/>
            <p:cNvSpPr txBox="1"/>
            <p:nvPr/>
          </p:nvSpPr>
          <p:spPr>
            <a:xfrm>
              <a:off x="4710678" y="4946452"/>
              <a:ext cx="530395" cy="400110"/>
            </a:xfrm>
            <a:prstGeom prst="rect">
              <a:avLst/>
            </a:prstGeom>
            <a:noFill/>
          </p:spPr>
          <p:txBody>
            <a:bodyPr wrap="square" rtlCol="0">
              <a:spAutoFit/>
            </a:bodyPr>
            <a:lstStyle>
              <a:defPPr>
                <a:defRPr lang="en-US"/>
              </a:defPPr>
              <a:lvl1pPr>
                <a:defRPr sz="1200">
                  <a:solidFill>
                    <a:schemeClr val="tx2"/>
                  </a:solidFill>
                </a:defRPr>
              </a:lvl1pPr>
            </a:lstStyle>
            <a:p>
              <a:pPr algn="ctr"/>
              <a:r>
                <a:rPr lang="es-MX" sz="1000" dirty="0" smtClean="0">
                  <a:solidFill>
                    <a:schemeClr val="tx1"/>
                  </a:solidFill>
                </a:rPr>
                <a:t>Oferta Válida</a:t>
              </a:r>
              <a:endParaRPr lang="es-MX" sz="1000" dirty="0">
                <a:solidFill>
                  <a:schemeClr val="tx1"/>
                </a:solidFill>
              </a:endParaRPr>
            </a:p>
          </p:txBody>
        </p:sp>
        <p:sp>
          <p:nvSpPr>
            <p:cNvPr id="117" name="CuadroTexto 116"/>
            <p:cNvSpPr txBox="1"/>
            <p:nvPr/>
          </p:nvSpPr>
          <p:spPr>
            <a:xfrm>
              <a:off x="4772276" y="5387148"/>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8" name="CuadroTexto 117"/>
            <p:cNvSpPr txBox="1"/>
            <p:nvPr/>
          </p:nvSpPr>
          <p:spPr>
            <a:xfrm>
              <a:off x="4772276" y="5808121"/>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19" name="CuadroTexto 118"/>
            <p:cNvSpPr txBox="1"/>
            <p:nvPr/>
          </p:nvSpPr>
          <p:spPr>
            <a:xfrm>
              <a:off x="4772276" y="6228789"/>
              <a:ext cx="407198" cy="276999"/>
            </a:xfrm>
            <a:prstGeom prst="rect">
              <a:avLst/>
            </a:prstGeom>
            <a:solidFill>
              <a:schemeClr val="tx2">
                <a:lumMod val="20000"/>
                <a:lumOff val="80000"/>
              </a:schemeClr>
            </a:solidFill>
          </p:spPr>
          <p:txBody>
            <a:bodyPr wrap="square" rtlCol="0">
              <a:spAutoFit/>
            </a:bodyPr>
            <a:lstStyle>
              <a:defPPr>
                <a:defRPr lang="en-US"/>
              </a:defPPr>
              <a:lvl1pPr algn="ctr">
                <a:defRPr>
                  <a:solidFill>
                    <a:schemeClr val="tx2"/>
                  </a:solidFill>
                </a:defRPr>
              </a:lvl1pPr>
            </a:lstStyle>
            <a:p>
              <a:r>
                <a:rPr lang="es-MX" sz="1200" b="1" dirty="0">
                  <a:sym typeface="Wingdings" panose="05000000000000000000" pitchFamily="2" charset="2"/>
                </a:rPr>
                <a:t></a:t>
              </a:r>
              <a:endParaRPr lang="es-MX" sz="1200" b="1" dirty="0"/>
            </a:p>
          </p:txBody>
        </p:sp>
        <p:sp>
          <p:nvSpPr>
            <p:cNvPr id="120" name="Rombo 119"/>
            <p:cNvSpPr/>
            <p:nvPr/>
          </p:nvSpPr>
          <p:spPr>
            <a:xfrm>
              <a:off x="5261439" y="5387148"/>
              <a:ext cx="1257633" cy="1157996"/>
            </a:xfrm>
            <a:prstGeom prst="diamond">
              <a:avLst/>
            </a:prstGeom>
            <a:gradFill flip="none" rotWithShape="1">
              <a:gsLst>
                <a:gs pos="0">
                  <a:schemeClr val="accent3">
                    <a:lumMod val="89000"/>
                  </a:schemeClr>
                </a:gs>
                <a:gs pos="18000">
                  <a:schemeClr val="accent3">
                    <a:lumMod val="89000"/>
                  </a:schemeClr>
                </a:gs>
                <a:gs pos="69000">
                  <a:schemeClr val="accent3">
                    <a:lumMod val="75000"/>
                  </a:schemeClr>
                </a:gs>
                <a:gs pos="99000">
                  <a:schemeClr val="accent3">
                    <a:lumMod val="7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000" dirty="0" smtClean="0">
                  <a:solidFill>
                    <a:schemeClr val="tx1"/>
                  </a:solidFill>
                </a:rPr>
                <a:t>¿Ofertas Válidas?</a:t>
              </a:r>
              <a:endParaRPr lang="es-MX" sz="1000" dirty="0">
                <a:solidFill>
                  <a:schemeClr val="tx1"/>
                </a:solidFill>
              </a:endParaRPr>
            </a:p>
          </p:txBody>
        </p:sp>
        <p:cxnSp>
          <p:nvCxnSpPr>
            <p:cNvPr id="122" name="Conector angular 121"/>
            <p:cNvCxnSpPr>
              <a:stCxn id="120" idx="0"/>
            </p:cNvCxnSpPr>
            <p:nvPr/>
          </p:nvCxnSpPr>
          <p:spPr>
            <a:xfrm rot="5400000" flipH="1" flipV="1">
              <a:off x="6040299" y="5123291"/>
              <a:ext cx="113815" cy="41390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125" name="CuadroTexto 124"/>
            <p:cNvSpPr txBox="1"/>
            <p:nvPr/>
          </p:nvSpPr>
          <p:spPr>
            <a:xfrm>
              <a:off x="5908407" y="5085920"/>
              <a:ext cx="279244" cy="246221"/>
            </a:xfrm>
            <a:prstGeom prst="rect">
              <a:avLst/>
            </a:prstGeom>
            <a:noFill/>
          </p:spPr>
          <p:txBody>
            <a:bodyPr wrap="none" rtlCol="0">
              <a:spAutoFit/>
            </a:bodyPr>
            <a:lstStyle/>
            <a:p>
              <a:r>
                <a:rPr lang="es-MX" sz="1000" b="1" dirty="0" smtClean="0"/>
                <a:t>SI</a:t>
              </a:r>
              <a:endParaRPr lang="es-MX" sz="1000" b="1" dirty="0"/>
            </a:p>
          </p:txBody>
        </p:sp>
        <p:sp>
          <p:nvSpPr>
            <p:cNvPr id="129" name="CuadroTexto 128"/>
            <p:cNvSpPr txBox="1"/>
            <p:nvPr/>
          </p:nvSpPr>
          <p:spPr>
            <a:xfrm>
              <a:off x="6225655" y="4994175"/>
              <a:ext cx="679202" cy="553998"/>
            </a:xfrm>
            <a:prstGeom prst="rect">
              <a:avLst/>
            </a:prstGeom>
            <a:noFill/>
          </p:spPr>
          <p:txBody>
            <a:bodyPr wrap="square" rtlCol="0">
              <a:spAutoFit/>
            </a:bodyPr>
            <a:lstStyle/>
            <a:p>
              <a:pPr algn="ctr"/>
              <a:r>
                <a:rPr lang="es-MX" sz="1000" b="1" dirty="0" smtClean="0"/>
                <a:t>Ver demanda total</a:t>
              </a:r>
              <a:endParaRPr lang="es-MX" sz="1000" b="1" dirty="0"/>
            </a:p>
          </p:txBody>
        </p:sp>
        <p:sp>
          <p:nvSpPr>
            <p:cNvPr id="130" name="CuadroTexto 129"/>
            <p:cNvSpPr txBox="1"/>
            <p:nvPr/>
          </p:nvSpPr>
          <p:spPr>
            <a:xfrm>
              <a:off x="6895633" y="4847870"/>
              <a:ext cx="1632755" cy="307777"/>
            </a:xfrm>
            <a:prstGeom prst="rect">
              <a:avLst/>
            </a:prstGeom>
            <a:noFill/>
          </p:spPr>
          <p:txBody>
            <a:bodyPr wrap="none" rtlCol="0">
              <a:spAutoFit/>
            </a:bodyPr>
            <a:lstStyle/>
            <a:p>
              <a:r>
                <a:rPr lang="es-MX" sz="1400" dirty="0" smtClean="0"/>
                <a:t>Demanda vs. Oferta</a:t>
              </a:r>
              <a:endParaRPr lang="es-MX" sz="1400" dirty="0"/>
            </a:p>
          </p:txBody>
        </p:sp>
        <p:sp>
          <p:nvSpPr>
            <p:cNvPr id="131" name="CuadroTexto 130"/>
            <p:cNvSpPr txBox="1"/>
            <p:nvPr/>
          </p:nvSpPr>
          <p:spPr>
            <a:xfrm>
              <a:off x="7307287" y="5102462"/>
              <a:ext cx="734669" cy="246221"/>
            </a:xfrm>
            <a:prstGeom prst="rect">
              <a:avLst/>
            </a:prstGeom>
            <a:noFill/>
          </p:spPr>
          <p:txBody>
            <a:bodyPr wrap="square" rtlCol="0">
              <a:spAutoFit/>
            </a:bodyPr>
            <a:lstStyle/>
            <a:p>
              <a:pPr algn="ctr"/>
              <a:r>
                <a:rPr lang="es-MX" sz="1000" b="1" dirty="0" smtClean="0"/>
                <a:t>Demanda</a:t>
              </a:r>
              <a:endParaRPr lang="es-MX" sz="1000" b="1" dirty="0"/>
            </a:p>
          </p:txBody>
        </p:sp>
        <p:sp>
          <p:nvSpPr>
            <p:cNvPr id="132" name="CuadroTexto 131"/>
            <p:cNvSpPr txBox="1"/>
            <p:nvPr/>
          </p:nvSpPr>
          <p:spPr>
            <a:xfrm>
              <a:off x="7827555" y="5114001"/>
              <a:ext cx="734669" cy="246221"/>
            </a:xfrm>
            <a:prstGeom prst="rect">
              <a:avLst/>
            </a:prstGeom>
            <a:noFill/>
          </p:spPr>
          <p:txBody>
            <a:bodyPr wrap="square" rtlCol="0">
              <a:spAutoFit/>
            </a:bodyPr>
            <a:lstStyle/>
            <a:p>
              <a:pPr algn="ctr"/>
              <a:r>
                <a:rPr lang="es-MX" sz="1000" b="1" dirty="0" smtClean="0"/>
                <a:t>Oferta</a:t>
              </a:r>
              <a:endParaRPr lang="es-MX" sz="1000" b="1" dirty="0"/>
            </a:p>
          </p:txBody>
        </p:sp>
        <p:sp>
          <p:nvSpPr>
            <p:cNvPr id="133" name="CuadroTexto 132"/>
            <p:cNvSpPr txBox="1"/>
            <p:nvPr/>
          </p:nvSpPr>
          <p:spPr>
            <a:xfrm>
              <a:off x="7791675" y="5311142"/>
              <a:ext cx="274434" cy="307777"/>
            </a:xfrm>
            <a:prstGeom prst="rect">
              <a:avLst/>
            </a:prstGeom>
            <a:noFill/>
          </p:spPr>
          <p:txBody>
            <a:bodyPr wrap="none" rtlCol="0">
              <a:spAutoFit/>
            </a:bodyPr>
            <a:lstStyle/>
            <a:p>
              <a:r>
                <a:rPr lang="es-MX" sz="1400" b="1" i="1" u="sng" dirty="0" smtClean="0"/>
                <a:t>=</a:t>
              </a:r>
              <a:endParaRPr lang="es-MX" sz="1400" b="1" i="1" u="sng" dirty="0"/>
            </a:p>
          </p:txBody>
        </p:sp>
        <p:sp>
          <p:nvSpPr>
            <p:cNvPr id="134" name="CuadroTexto 133"/>
            <p:cNvSpPr txBox="1"/>
            <p:nvPr/>
          </p:nvSpPr>
          <p:spPr>
            <a:xfrm>
              <a:off x="7786839" y="5738606"/>
              <a:ext cx="274434" cy="307777"/>
            </a:xfrm>
            <a:prstGeom prst="rect">
              <a:avLst/>
            </a:prstGeom>
            <a:noFill/>
          </p:spPr>
          <p:txBody>
            <a:bodyPr wrap="none" rtlCol="0">
              <a:spAutoFit/>
            </a:bodyPr>
            <a:lstStyle/>
            <a:p>
              <a:r>
                <a:rPr lang="es-MX" sz="1400" b="1" i="1" u="sng" dirty="0" smtClean="0"/>
                <a:t>=</a:t>
              </a:r>
              <a:endParaRPr lang="es-MX" sz="1400" b="1" i="1" u="sng" dirty="0"/>
            </a:p>
          </p:txBody>
        </p:sp>
        <p:sp>
          <p:nvSpPr>
            <p:cNvPr id="135" name="CuadroTexto 134"/>
            <p:cNvSpPr txBox="1"/>
            <p:nvPr/>
          </p:nvSpPr>
          <p:spPr>
            <a:xfrm>
              <a:off x="7791675" y="6144414"/>
              <a:ext cx="274434" cy="307777"/>
            </a:xfrm>
            <a:prstGeom prst="rect">
              <a:avLst/>
            </a:prstGeom>
            <a:noFill/>
          </p:spPr>
          <p:txBody>
            <a:bodyPr wrap="none" rtlCol="0">
              <a:spAutoFit/>
            </a:bodyPr>
            <a:lstStyle/>
            <a:p>
              <a:r>
                <a:rPr lang="es-MX" sz="1400" b="1" i="1" u="sng" dirty="0" smtClean="0"/>
                <a:t>=</a:t>
              </a:r>
              <a:endParaRPr lang="es-MX" sz="1400" b="1" i="1" u="sng" dirty="0"/>
            </a:p>
          </p:txBody>
        </p:sp>
      </p:grpSp>
      <p:sp>
        <p:nvSpPr>
          <p:cNvPr id="136" name="CuadroTexto 135"/>
          <p:cNvSpPr txBox="1"/>
          <p:nvPr/>
        </p:nvSpPr>
        <p:spPr>
          <a:xfrm>
            <a:off x="6632187" y="6437160"/>
            <a:ext cx="2279907" cy="400110"/>
          </a:xfrm>
          <a:prstGeom prst="rect">
            <a:avLst/>
          </a:prstGeom>
          <a:noFill/>
        </p:spPr>
        <p:txBody>
          <a:bodyPr wrap="square" rtlCol="0">
            <a:spAutoFit/>
          </a:bodyPr>
          <a:lstStyle/>
          <a:p>
            <a:pPr algn="ctr"/>
            <a:r>
              <a:rPr lang="es-MX" sz="1000" b="1" dirty="0" smtClean="0"/>
              <a:t>Demanda = Oferta</a:t>
            </a:r>
            <a:r>
              <a:rPr lang="es-MX" sz="1000" b="1" dirty="0" smtClean="0">
                <a:sym typeface="Wingdings" panose="05000000000000000000" pitchFamily="2" charset="2"/>
              </a:rPr>
              <a:t> Ir a Ronda Suplementaria</a:t>
            </a:r>
            <a:endParaRPr lang="es-MX" sz="1000" b="1" dirty="0"/>
          </a:p>
        </p:txBody>
      </p:sp>
      <p:sp>
        <p:nvSpPr>
          <p:cNvPr id="5" name="CuadroTexto 4"/>
          <p:cNvSpPr txBox="1"/>
          <p:nvPr/>
        </p:nvSpPr>
        <p:spPr>
          <a:xfrm>
            <a:off x="6576086" y="2291237"/>
            <a:ext cx="980910" cy="307777"/>
          </a:xfrm>
          <a:prstGeom prst="rect">
            <a:avLst/>
          </a:prstGeom>
          <a:noFill/>
        </p:spPr>
        <p:txBody>
          <a:bodyPr wrap="none" rtlCol="0">
            <a:spAutoFit/>
          </a:bodyPr>
          <a:lstStyle/>
          <a:p>
            <a:r>
              <a:rPr lang="es-MX" sz="1400" i="1" u="sng" dirty="0" smtClean="0"/>
              <a:t>Ronda (10)</a:t>
            </a:r>
            <a:endParaRPr lang="es-MX" sz="1400" i="1" u="sng" dirty="0"/>
          </a:p>
        </p:txBody>
      </p:sp>
      <p:sp>
        <p:nvSpPr>
          <p:cNvPr id="121" name="CuadroTexto 120"/>
          <p:cNvSpPr txBox="1"/>
          <p:nvPr/>
        </p:nvSpPr>
        <p:spPr>
          <a:xfrm>
            <a:off x="438616" y="1419926"/>
            <a:ext cx="8058615" cy="738664"/>
          </a:xfrm>
          <a:prstGeom prst="rect">
            <a:avLst/>
          </a:prstGeom>
          <a:noFill/>
        </p:spPr>
        <p:txBody>
          <a:bodyPr wrap="square" rtlCol="0">
            <a:spAutoFit/>
          </a:bodyPr>
          <a:lstStyle/>
          <a:p>
            <a:pPr algn="just"/>
            <a:r>
              <a:rPr lang="es-MX" sz="1400" b="1" dirty="0"/>
              <a:t>Etapa de Rondas de Reloj</a:t>
            </a:r>
            <a:r>
              <a:rPr lang="es-MX" sz="1400" dirty="0"/>
              <a:t>: En esta etapa se llevan a cabo una o varias “Rondas de Reloj”. Las rondas terminan cuando existe una demanda total por parte de los licitantes que es igual a la oferta de Bloques en la Licitación. </a:t>
            </a:r>
          </a:p>
        </p:txBody>
      </p:sp>
    </p:spTree>
    <p:extLst>
      <p:ext uri="{BB962C8B-B14F-4D97-AF65-F5344CB8AC3E}">
        <p14:creationId xmlns:p14="http://schemas.microsoft.com/office/powerpoint/2010/main" val="169672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9" fill="hold" grpId="0" nodeType="clickEffect">
                                  <p:stCondLst>
                                    <p:cond delay="0"/>
                                  </p:stCondLst>
                                  <p:childTnLst>
                                    <p:set>
                                      <p:cBhvr>
                                        <p:cTn id="29" dur="1" fill="hold">
                                          <p:stCondLst>
                                            <p:cond delay="0"/>
                                          </p:stCondLst>
                                        </p:cTn>
                                        <p:tgtEl>
                                          <p:spTgt spid="136"/>
                                        </p:tgtEl>
                                        <p:attrNameLst>
                                          <p:attrName>style.visibility</p:attrName>
                                        </p:attrNameLst>
                                      </p:cBhvr>
                                      <p:to>
                                        <p:strVal val="visible"/>
                                      </p:to>
                                    </p:set>
                                    <p:anim calcmode="lin" valueType="num">
                                      <p:cBhvr additive="base">
                                        <p:cTn id="30" dur="500" fill="hold"/>
                                        <p:tgtEl>
                                          <p:spTgt spid="136"/>
                                        </p:tgtEl>
                                        <p:attrNameLst>
                                          <p:attrName>ppt_x</p:attrName>
                                        </p:attrNameLst>
                                      </p:cBhvr>
                                      <p:tavLst>
                                        <p:tav tm="0">
                                          <p:val>
                                            <p:strVal val="0-#ppt_w/2"/>
                                          </p:val>
                                        </p:tav>
                                        <p:tav tm="100000">
                                          <p:val>
                                            <p:strVal val="#ppt_x"/>
                                          </p:val>
                                        </p:tav>
                                      </p:tavLst>
                                    </p:anim>
                                    <p:anim calcmode="lin" valueType="num">
                                      <p:cBhvr additive="base">
                                        <p:cTn id="31" dur="500" fill="hold"/>
                                        <p:tgtEl>
                                          <p:spTgt spid="13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7951"/>
            <a:ext cx="9144000" cy="6856629"/>
          </a:xfrm>
          <a:prstGeom prst="rect">
            <a:avLst/>
          </a:prstGeom>
        </p:spPr>
      </p:pic>
      <p:sp>
        <p:nvSpPr>
          <p:cNvPr id="6" name="TextBox 5"/>
          <p:cNvSpPr txBox="1"/>
          <p:nvPr/>
        </p:nvSpPr>
        <p:spPr>
          <a:xfrm>
            <a:off x="440616" y="1073781"/>
            <a:ext cx="5325870" cy="369332"/>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marL="400050"/>
            <a:r>
              <a:rPr lang="es-MX" dirty="0" smtClean="0"/>
              <a:t>Situación Actual</a:t>
            </a:r>
            <a:endParaRPr lang="es-MX" dirty="0"/>
          </a:p>
        </p:txBody>
      </p:sp>
      <p:sp>
        <p:nvSpPr>
          <p:cNvPr id="5" name="CuadroTexto 4"/>
          <p:cNvSpPr txBox="1"/>
          <p:nvPr/>
        </p:nvSpPr>
        <p:spPr>
          <a:xfrm>
            <a:off x="322755" y="1509267"/>
            <a:ext cx="8515303" cy="4401205"/>
          </a:xfrm>
          <a:prstGeom prst="rect">
            <a:avLst/>
          </a:prstGeom>
          <a:noFill/>
        </p:spPr>
        <p:txBody>
          <a:bodyPr wrap="square" rtlCol="0">
            <a:spAutoFit/>
          </a:bodyPr>
          <a:lstStyle/>
          <a:p>
            <a:pPr algn="just"/>
            <a:r>
              <a:rPr lang="es-MX" sz="1400" dirty="0"/>
              <a:t>El Instituto pondrá a disposición del mercado 80 MHz de espectro radioeléctrico en la banda AWS </a:t>
            </a:r>
            <a:r>
              <a:rPr lang="es-ES_tradnl" sz="1400" dirty="0" smtClean="0"/>
              <a:t>1710-1780 MHz / 2110-2180 MHz</a:t>
            </a:r>
            <a:r>
              <a:rPr lang="es-MX" sz="1400" dirty="0" smtClean="0"/>
              <a:t> (el total de dicha banda es de 140 MHz)*</a:t>
            </a:r>
            <a:r>
              <a:rPr lang="es-MX" sz="1400" baseline="30000" dirty="0" smtClean="0"/>
              <a:t>1</a:t>
            </a:r>
            <a:r>
              <a:rPr lang="es-MX" sz="1400" dirty="0" smtClean="0"/>
              <a:t>, útiles </a:t>
            </a:r>
            <a:r>
              <a:rPr lang="es-MX" sz="1400" dirty="0"/>
              <a:t>para la provisión de servicios móviles de banda ancha. </a:t>
            </a:r>
            <a:r>
              <a:rPr lang="es-MX" sz="1400" dirty="0" smtClean="0"/>
              <a:t>Dentro de sus características están:</a:t>
            </a:r>
          </a:p>
          <a:p>
            <a:pPr algn="just"/>
            <a:endParaRPr lang="es-MX" sz="1400" dirty="0"/>
          </a:p>
          <a:p>
            <a:pPr marL="285750" lvl="0" indent="-285750" algn="just">
              <a:buFont typeface="Arial" panose="020B0604020202020204" pitchFamily="34" charset="0"/>
              <a:buChar char="•"/>
            </a:pPr>
            <a:r>
              <a:rPr lang="es-ES_tradnl" sz="1400" dirty="0" smtClean="0"/>
              <a:t>La banda AWS cuenta </a:t>
            </a:r>
            <a:r>
              <a:rPr lang="es-ES_tradnl" sz="1400" dirty="0"/>
              <a:t>con un nivel de adopción tecnológica avanzado </a:t>
            </a:r>
            <a:r>
              <a:rPr lang="es-ES_tradnl" sz="1400" dirty="0" smtClean="0"/>
              <a:t>dentro </a:t>
            </a:r>
            <a:r>
              <a:rPr lang="es-ES_tradnl" sz="1400" dirty="0"/>
              <a:t>de los </a:t>
            </a:r>
            <a:r>
              <a:rPr lang="es-MX" sz="1400" dirty="0"/>
              <a:t>estándares generados por la </a:t>
            </a:r>
            <a:r>
              <a:rPr lang="es-MX" sz="1400" dirty="0" err="1"/>
              <a:t>Third</a:t>
            </a:r>
            <a:r>
              <a:rPr lang="es-MX" sz="1400" dirty="0"/>
              <a:t> </a:t>
            </a:r>
            <a:r>
              <a:rPr lang="es-MX" sz="1400" dirty="0" err="1"/>
              <a:t>Generation</a:t>
            </a:r>
            <a:r>
              <a:rPr lang="es-MX" sz="1400" dirty="0"/>
              <a:t> </a:t>
            </a:r>
            <a:r>
              <a:rPr lang="es-MX" sz="1400" dirty="0" err="1"/>
              <a:t>Partnership</a:t>
            </a:r>
            <a:r>
              <a:rPr lang="es-MX" sz="1400" dirty="0"/>
              <a:t> Project (3GPP</a:t>
            </a:r>
            <a:r>
              <a:rPr lang="es-MX" sz="1400" dirty="0" smtClean="0"/>
              <a:t>);</a:t>
            </a:r>
          </a:p>
          <a:p>
            <a:pPr lvl="0" algn="just"/>
            <a:endParaRPr lang="es-MX" sz="1400" dirty="0" smtClean="0"/>
          </a:p>
          <a:p>
            <a:pPr marL="285750" lvl="0" indent="-285750" algn="just">
              <a:buFont typeface="Arial" panose="020B0604020202020204" pitchFamily="34" charset="0"/>
              <a:buChar char="•"/>
            </a:pPr>
            <a:r>
              <a:rPr lang="es-MX" sz="1400" dirty="0"/>
              <a:t>S</a:t>
            </a:r>
            <a:r>
              <a:rPr lang="es-MX" sz="1400" dirty="0" smtClean="0"/>
              <a:t>e identifica como espectro IMT (Telecomunicaciones Móviles Internacionales-Avanzadas) en las disposiciones aplicables del Reglamento de Radiocomunicaciones de la Unión Internacional de Telecomunicaciones  y en el Cuadro Nacional de Atribución de Frecuencias.</a:t>
            </a:r>
          </a:p>
          <a:p>
            <a:pPr lvl="0" algn="just"/>
            <a:endParaRPr lang="es-MX" sz="1400" dirty="0"/>
          </a:p>
          <a:p>
            <a:pPr marL="285750" lvl="0" indent="-285750" algn="just">
              <a:buFont typeface="Arial" panose="020B0604020202020204" pitchFamily="34" charset="0"/>
              <a:buChar char="•"/>
            </a:pPr>
            <a:r>
              <a:rPr lang="es-MX" sz="1400" dirty="0" smtClean="0"/>
              <a:t>Es </a:t>
            </a:r>
            <a:r>
              <a:rPr lang="es-MX" sz="1400" dirty="0"/>
              <a:t>útil para ofrecer servicios de voz y </a:t>
            </a:r>
            <a:r>
              <a:rPr lang="es-MX" sz="1400" dirty="0" smtClean="0"/>
              <a:t>transmisión  de datos </a:t>
            </a:r>
            <a:r>
              <a:rPr lang="es-MX" sz="1400" dirty="0"/>
              <a:t>a través del despliegue de redes 4G y </a:t>
            </a:r>
            <a:r>
              <a:rPr lang="es-MX" sz="1400" dirty="0" smtClean="0"/>
              <a:t>LTE que proveen </a:t>
            </a:r>
            <a:r>
              <a:rPr lang="es-MX" sz="1400" dirty="0"/>
              <a:t>servicios móviles más eficientes </a:t>
            </a:r>
            <a:r>
              <a:rPr lang="es-MX" sz="1400" dirty="0" smtClean="0"/>
              <a:t>y altas velocidades en </a:t>
            </a:r>
            <a:r>
              <a:rPr lang="es-MX" sz="1400" dirty="0"/>
              <a:t>la transmisión de </a:t>
            </a:r>
            <a:r>
              <a:rPr lang="es-MX" sz="1400" dirty="0" smtClean="0"/>
              <a:t>datos, permitiendo admitir </a:t>
            </a:r>
            <a:r>
              <a:rPr lang="es-MX" sz="1400" dirty="0"/>
              <a:t>aplicaciones y servicios avanzados</a:t>
            </a:r>
            <a:r>
              <a:rPr lang="es-MX" sz="1400" dirty="0" smtClean="0"/>
              <a:t>.</a:t>
            </a:r>
          </a:p>
          <a:p>
            <a:pPr marL="285750" lvl="0" indent="-285750" algn="just">
              <a:buFont typeface="Arial" panose="020B0604020202020204" pitchFamily="34" charset="0"/>
              <a:buChar char="•"/>
            </a:pPr>
            <a:endParaRPr lang="es-MX" sz="1400" dirty="0"/>
          </a:p>
          <a:p>
            <a:pPr marL="285750" lvl="0" indent="-285750" algn="just">
              <a:buFont typeface="Arial" panose="020B0604020202020204" pitchFamily="34" charset="0"/>
              <a:buChar char="•"/>
            </a:pPr>
            <a:r>
              <a:rPr lang="es-MX" sz="1400" dirty="0" smtClean="0"/>
              <a:t>Los dispositivos </a:t>
            </a:r>
            <a:r>
              <a:rPr lang="es-MX" sz="1400" dirty="0"/>
              <a:t>que </a:t>
            </a:r>
            <a:r>
              <a:rPr lang="es-MX" sz="1400" dirty="0" smtClean="0"/>
              <a:t>operan </a:t>
            </a:r>
            <a:r>
              <a:rPr lang="es-MX" sz="1400" dirty="0"/>
              <a:t>en esta banda se </a:t>
            </a:r>
            <a:r>
              <a:rPr lang="es-MX" sz="1400" dirty="0" smtClean="0"/>
              <a:t>han incrementado (particularmente en la sub-banda AWS-1)*</a:t>
            </a:r>
            <a:r>
              <a:rPr lang="es-MX" sz="1400" baseline="30000" dirty="0" smtClean="0"/>
              <a:t>2</a:t>
            </a:r>
            <a:r>
              <a:rPr lang="es-MX" sz="1400" dirty="0" smtClean="0"/>
              <a:t>, generando economías </a:t>
            </a:r>
            <a:r>
              <a:rPr lang="es-MX" sz="1400" dirty="0"/>
              <a:t>de escala. </a:t>
            </a:r>
            <a:r>
              <a:rPr lang="es-MX" sz="1400" dirty="0" smtClean="0"/>
              <a:t>Sin embargo, el ecosistema de la sub-banda AWS-3 tardará entre 18 y 24 meses en desarrollarse. </a:t>
            </a:r>
          </a:p>
          <a:p>
            <a:pPr marL="285750" lvl="0" indent="-285750" algn="just">
              <a:buFont typeface="Arial" panose="020B0604020202020204" pitchFamily="34" charset="0"/>
              <a:buChar char="•"/>
            </a:pPr>
            <a:endParaRPr lang="es-MX" sz="1400" dirty="0"/>
          </a:p>
          <a:p>
            <a:pPr marL="285750" lvl="0" indent="-285750" algn="just">
              <a:buFont typeface="Arial" panose="020B0604020202020204" pitchFamily="34" charset="0"/>
              <a:buChar char="•"/>
            </a:pPr>
            <a:r>
              <a:rPr lang="es-MX" sz="1400" dirty="0" smtClean="0"/>
              <a:t>La sub-banda AWS-3 ha sido subastada con éxito en EE.UU. Y Canadá.</a:t>
            </a:r>
            <a:endParaRPr lang="es-MX" sz="1400" dirty="0"/>
          </a:p>
        </p:txBody>
      </p:sp>
      <p:sp>
        <p:nvSpPr>
          <p:cNvPr id="2" name="CuadroTexto 1"/>
          <p:cNvSpPr txBox="1"/>
          <p:nvPr/>
        </p:nvSpPr>
        <p:spPr>
          <a:xfrm>
            <a:off x="304333" y="6297492"/>
            <a:ext cx="8533725" cy="553998"/>
          </a:xfrm>
          <a:prstGeom prst="rect">
            <a:avLst/>
          </a:prstGeom>
          <a:noFill/>
        </p:spPr>
        <p:txBody>
          <a:bodyPr wrap="square" rtlCol="0">
            <a:spAutoFit/>
          </a:bodyPr>
          <a:lstStyle/>
          <a:p>
            <a:r>
              <a:rPr lang="es-MX" sz="1000" dirty="0" smtClean="0"/>
              <a:t>*1	70 MHz en el segmento de banda 1710-1780 MHz y 70 MHz en 2110-2180 MHz.</a:t>
            </a:r>
          </a:p>
          <a:p>
            <a:r>
              <a:rPr lang="es-MX" sz="1000" dirty="0" smtClean="0"/>
              <a:t>*2</a:t>
            </a:r>
            <a:r>
              <a:rPr lang="es-MX" sz="1000" dirty="0"/>
              <a:t>	</a:t>
            </a:r>
            <a:r>
              <a:rPr lang="es-MX" sz="1000" dirty="0" smtClean="0"/>
              <a:t>Ambas licitaciones se dieron en 2015, el contar con dicha banda en Norteamérica general los incentivos para que los desarrolladores de equipos aceleren el paso, aun y cuando el segmento de 1770-1780 MHz / 2170-2180 MHz no se encuentre estandarizado.</a:t>
            </a:r>
            <a:endParaRPr lang="es-MX" sz="1000" dirty="0"/>
          </a:p>
        </p:txBody>
      </p:sp>
    </p:spTree>
    <p:extLst>
      <p:ext uri="{BB962C8B-B14F-4D97-AF65-F5344CB8AC3E}">
        <p14:creationId xmlns:p14="http://schemas.microsoft.com/office/powerpoint/2010/main" val="11205841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044697"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smtClean="0"/>
              <a:t>Ronda Suplementaria.</a:t>
            </a:r>
            <a:endParaRPr lang="es-MX" dirty="0"/>
          </a:p>
        </p:txBody>
      </p:sp>
      <p:sp>
        <p:nvSpPr>
          <p:cNvPr id="2" name="CuadroTexto 1"/>
          <p:cNvSpPr txBox="1"/>
          <p:nvPr/>
        </p:nvSpPr>
        <p:spPr>
          <a:xfrm>
            <a:off x="438616" y="1419926"/>
            <a:ext cx="8058615" cy="2108269"/>
          </a:xfrm>
          <a:prstGeom prst="rect">
            <a:avLst/>
          </a:prstGeom>
          <a:noFill/>
        </p:spPr>
        <p:txBody>
          <a:bodyPr wrap="square" rtlCol="0">
            <a:spAutoFit/>
          </a:bodyPr>
          <a:lstStyle/>
          <a:p>
            <a:pPr algn="just">
              <a:spcBef>
                <a:spcPts val="600"/>
              </a:spcBef>
            </a:pPr>
            <a:r>
              <a:rPr lang="es-MX" sz="1400" b="1" dirty="0" smtClean="0"/>
              <a:t>Etapa de Ronda Suplementaria: </a:t>
            </a:r>
            <a:r>
              <a:rPr lang="es-MX" sz="1400" dirty="0" smtClean="0"/>
              <a:t>En esta etapa se da una oportunidad adicional a los licitantes de hacer una </a:t>
            </a:r>
            <a:r>
              <a:rPr lang="es-MX" sz="1400" u="sng" dirty="0" smtClean="0"/>
              <a:t>última oferta por los paquetes posibles (ya sea que hayan ofertado por ellos o no)</a:t>
            </a:r>
            <a:r>
              <a:rPr lang="es-MX" sz="1400" dirty="0" smtClean="0"/>
              <a:t>. </a:t>
            </a:r>
          </a:p>
          <a:p>
            <a:pPr marL="285750" indent="-285750" algn="just">
              <a:spcBef>
                <a:spcPts val="600"/>
              </a:spcBef>
              <a:buFont typeface="Arial" panose="020B0604020202020204" pitchFamily="34" charset="0"/>
              <a:buChar char="•"/>
            </a:pPr>
            <a:r>
              <a:rPr lang="es-MX" sz="1400" dirty="0" smtClean="0"/>
              <a:t>La oferta en esta ronda es por monto ($)</a:t>
            </a:r>
          </a:p>
          <a:p>
            <a:pPr marL="285750" indent="-285750" algn="just">
              <a:buFont typeface="Arial" panose="020B0604020202020204" pitchFamily="34" charset="0"/>
              <a:buChar char="•"/>
            </a:pPr>
            <a:r>
              <a:rPr lang="es-MX" sz="1400" dirty="0" smtClean="0"/>
              <a:t>Las ofertas deben ser mayores o iguales que el monto resultante en los paquetes por los que ofertaron en las rondas de Reloj.</a:t>
            </a:r>
          </a:p>
          <a:p>
            <a:pPr marL="285750" indent="-285750" algn="just">
              <a:buFont typeface="Arial" panose="020B0604020202020204" pitchFamily="34" charset="0"/>
              <a:buChar char="•"/>
            </a:pPr>
            <a:r>
              <a:rPr lang="es-MX" sz="1400" dirty="0" smtClean="0"/>
              <a:t>En paquetes por los que no hayan ofertado, pero que es claro que valen al menos lo mismo que por un paquete que sí ofertaron el precio mínimo de ese paquete es igual al precio del paquete de referencia.</a:t>
            </a:r>
          </a:p>
          <a:p>
            <a:pPr marL="285750" indent="-285750" algn="just">
              <a:buFont typeface="Arial" panose="020B0604020202020204" pitchFamily="34" charset="0"/>
              <a:buChar char="•"/>
            </a:pPr>
            <a:r>
              <a:rPr lang="es-MX" sz="1400" dirty="0" smtClean="0"/>
              <a:t>No se puede ofertar más por un paquete que lo que hubiese resultado si en la Rondas de Reloj hubiese ofertado por ese paquete, pero decidió ofertar por un paquete menor. </a:t>
            </a:r>
          </a:p>
        </p:txBody>
      </p:sp>
      <p:sp>
        <p:nvSpPr>
          <p:cNvPr id="5" name="CuadroTexto 4"/>
          <p:cNvSpPr txBox="1"/>
          <p:nvPr/>
        </p:nvSpPr>
        <p:spPr>
          <a:xfrm>
            <a:off x="235666" y="3927606"/>
            <a:ext cx="4672189" cy="2462213"/>
          </a:xfrm>
          <a:prstGeom prst="rect">
            <a:avLst/>
          </a:prstGeom>
          <a:noFill/>
          <a:ln w="28575">
            <a:solidFill>
              <a:schemeClr val="accent2"/>
            </a:solidFill>
          </a:ln>
        </p:spPr>
        <p:txBody>
          <a:bodyPr wrap="square" rtlCol="0">
            <a:spAutoFit/>
          </a:bodyPr>
          <a:lstStyle/>
          <a:p>
            <a:pPr marL="268288" indent="-268288">
              <a:buFont typeface="Arial" panose="020B0604020202020204" pitchFamily="34" charset="0"/>
              <a:buChar char="•"/>
            </a:pPr>
            <a:r>
              <a:rPr lang="es-MX" sz="1400" dirty="0" smtClean="0"/>
              <a:t>En principio hay 60 paquetes posibles: (5x4x3)=60: </a:t>
            </a:r>
          </a:p>
          <a:p>
            <a:pPr indent="268288"/>
            <a:r>
              <a:rPr lang="es-MX" sz="1400" dirty="0" smtClean="0"/>
              <a:t>5 posibilidades para los </a:t>
            </a:r>
            <a:r>
              <a:rPr lang="es-MX" sz="1400" dirty="0"/>
              <a:t>b</a:t>
            </a:r>
            <a:r>
              <a:rPr lang="es-MX" sz="1400" dirty="0" smtClean="0"/>
              <a:t>loques A (0,1,2,3,4); </a:t>
            </a:r>
          </a:p>
          <a:p>
            <a:pPr marL="268288"/>
            <a:r>
              <a:rPr lang="es-MX" sz="1400" dirty="0" smtClean="0"/>
              <a:t>4 para el bloques G (0,1,2,3); y, </a:t>
            </a:r>
          </a:p>
          <a:p>
            <a:pPr marL="268288"/>
            <a:r>
              <a:rPr lang="es-MX" sz="1400" dirty="0" smtClean="0"/>
              <a:t>3 para el bloques J (0,1,2) </a:t>
            </a:r>
          </a:p>
          <a:p>
            <a:pPr marL="268288"/>
            <a:endParaRPr lang="es-MX" sz="1400" dirty="0" smtClean="0"/>
          </a:p>
          <a:p>
            <a:pPr marL="268288" indent="-268288">
              <a:buFont typeface="Arial" panose="020B0604020202020204" pitchFamily="34" charset="0"/>
              <a:buChar char="•"/>
            </a:pPr>
            <a:r>
              <a:rPr lang="es-MX" sz="1400" dirty="0" smtClean="0"/>
              <a:t>El paquete (0,0,0) no es posible</a:t>
            </a:r>
            <a:r>
              <a:rPr lang="es-MX" sz="1400" dirty="0" smtClean="0">
                <a:sym typeface="Wingdings" panose="05000000000000000000" pitchFamily="2" charset="2"/>
              </a:rPr>
              <a:t>59 paquetes.</a:t>
            </a:r>
          </a:p>
          <a:p>
            <a:pPr marL="268288" indent="-268288"/>
            <a:r>
              <a:rPr lang="es-MX" sz="1400" dirty="0">
                <a:sym typeface="Wingdings" panose="05000000000000000000" pitchFamily="2" charset="2"/>
              </a:rPr>
              <a:t> </a:t>
            </a:r>
            <a:r>
              <a:rPr lang="es-MX" sz="1400" dirty="0" smtClean="0">
                <a:sym typeface="Wingdings" panose="05000000000000000000" pitchFamily="2" charset="2"/>
              </a:rPr>
              <a:t>      </a:t>
            </a:r>
            <a:r>
              <a:rPr lang="es-MX" sz="1400" u="sng" dirty="0" smtClean="0">
                <a:sym typeface="Wingdings" panose="05000000000000000000" pitchFamily="2" charset="2"/>
              </a:rPr>
              <a:t>Para cada licitante hay paquetes que no pueden ofertar por su máximo permitido</a:t>
            </a:r>
            <a:r>
              <a:rPr lang="es-MX" sz="1400" dirty="0" smtClean="0">
                <a:sym typeface="Wingdings" panose="05000000000000000000" pitchFamily="2" charset="2"/>
              </a:rPr>
              <a:t>. Por lo tanto:</a:t>
            </a:r>
          </a:p>
          <a:p>
            <a:pPr marL="357188" indent="-88900">
              <a:buFont typeface="Wingdings" panose="05000000000000000000" pitchFamily="2" charset="2"/>
              <a:buChar char="ü"/>
            </a:pPr>
            <a:r>
              <a:rPr lang="es-MX" sz="1400" dirty="0" smtClean="0">
                <a:sym typeface="Wingdings" panose="05000000000000000000" pitchFamily="2" charset="2"/>
              </a:rPr>
              <a:t> X puede ofertar por 49 paquetes (máx. 6 Bloques);</a:t>
            </a:r>
          </a:p>
          <a:p>
            <a:pPr marL="357188" indent="-88900">
              <a:buFont typeface="Wingdings" panose="05000000000000000000" pitchFamily="2" charset="2"/>
              <a:buChar char="ü"/>
            </a:pPr>
            <a:r>
              <a:rPr lang="es-MX" sz="1400" dirty="0">
                <a:sym typeface="Wingdings" panose="05000000000000000000" pitchFamily="2" charset="2"/>
              </a:rPr>
              <a:t> </a:t>
            </a:r>
            <a:r>
              <a:rPr lang="es-MX" sz="1400" dirty="0" smtClean="0">
                <a:sym typeface="Wingdings" panose="05000000000000000000" pitchFamily="2" charset="2"/>
              </a:rPr>
              <a:t>Y puede ofertar por 40 paquetes (máx. 5 Bloques); y,</a:t>
            </a:r>
          </a:p>
          <a:p>
            <a:pPr marL="357188" indent="-88900">
              <a:buFont typeface="Wingdings" panose="05000000000000000000" pitchFamily="2" charset="2"/>
              <a:buChar char="ü"/>
            </a:pPr>
            <a:r>
              <a:rPr lang="es-MX" sz="1400" dirty="0">
                <a:sym typeface="Wingdings" panose="05000000000000000000" pitchFamily="2" charset="2"/>
              </a:rPr>
              <a:t> </a:t>
            </a:r>
            <a:r>
              <a:rPr lang="es-MX" sz="1400" dirty="0" smtClean="0">
                <a:sym typeface="Wingdings" panose="05000000000000000000" pitchFamily="2" charset="2"/>
              </a:rPr>
              <a:t>Z puede ofertar por 58 paquetes (máx. 8 Bloques).</a:t>
            </a:r>
            <a:endParaRPr lang="es-MX" sz="1400" dirty="0"/>
          </a:p>
        </p:txBody>
      </p:sp>
      <p:sp>
        <p:nvSpPr>
          <p:cNvPr id="36" name="CuadroTexto 35"/>
          <p:cNvSpPr txBox="1"/>
          <p:nvPr/>
        </p:nvSpPr>
        <p:spPr>
          <a:xfrm>
            <a:off x="5075474" y="3927606"/>
            <a:ext cx="3709639" cy="2677656"/>
          </a:xfrm>
          <a:prstGeom prst="rect">
            <a:avLst/>
          </a:prstGeom>
          <a:noFill/>
          <a:ln w="28575">
            <a:solidFill>
              <a:schemeClr val="accent2"/>
            </a:solidFill>
          </a:ln>
        </p:spPr>
        <p:txBody>
          <a:bodyPr wrap="square" rtlCol="0">
            <a:spAutoFit/>
          </a:bodyPr>
          <a:lstStyle/>
          <a:p>
            <a:pPr marL="268288" indent="-268288">
              <a:buFont typeface="Arial" panose="020B0604020202020204" pitchFamily="34" charset="0"/>
              <a:buChar char="•"/>
            </a:pPr>
            <a:r>
              <a:rPr lang="es-MX" sz="1400" dirty="0" smtClean="0"/>
              <a:t>Los precios mínimos y máximos dependen de sus ofertas anteriores.</a:t>
            </a:r>
          </a:p>
          <a:p>
            <a:pPr marL="268288" indent="-268288">
              <a:buFont typeface="Arial" panose="020B0604020202020204" pitchFamily="34" charset="0"/>
              <a:buChar char="•"/>
            </a:pPr>
            <a:endParaRPr lang="es-MX" sz="1400" dirty="0" smtClean="0"/>
          </a:p>
          <a:p>
            <a:pPr marL="268288" indent="-268288">
              <a:buFont typeface="Arial" panose="020B0604020202020204" pitchFamily="34" charset="0"/>
              <a:buChar char="•"/>
            </a:pPr>
            <a:r>
              <a:rPr lang="es-MX" sz="1400" dirty="0" smtClean="0"/>
              <a:t>Por ejemplo: </a:t>
            </a:r>
            <a:r>
              <a:rPr lang="es-MX" sz="1400" u="sng" dirty="0" smtClean="0"/>
              <a:t>Por el paquete (A=1,G=1,J=1), Y ofertó $11.5 en la R6;  $12.5 en la R7 y $13.5 en la R8. Por lo tanto en la Ronda Suplementaria deberá ofertar al menos $13.5 por dicho paquete.</a:t>
            </a:r>
          </a:p>
          <a:p>
            <a:pPr marL="268288" indent="-268288">
              <a:buFont typeface="Arial" panose="020B0604020202020204" pitchFamily="34" charset="0"/>
              <a:buChar char="•"/>
            </a:pPr>
            <a:endParaRPr lang="es-MX" sz="1400" u="sng" dirty="0" smtClean="0"/>
          </a:p>
          <a:p>
            <a:pPr marL="268288" indent="-268288">
              <a:buFont typeface="Arial" panose="020B0604020202020204" pitchFamily="34" charset="0"/>
              <a:buChar char="•"/>
            </a:pPr>
            <a:r>
              <a:rPr lang="es-MX" sz="1400" dirty="0" smtClean="0"/>
              <a:t>Así mismo, </a:t>
            </a:r>
            <a:r>
              <a:rPr lang="es-MX" sz="1400" u="sng" dirty="0" smtClean="0"/>
              <a:t>en la R10 ofertó (A=2 y G=1) por $14.5 por lo que no podrá ofertar más de $14.5 por paquetes con menos de 3 bloques</a:t>
            </a:r>
            <a:r>
              <a:rPr lang="es-MX" sz="1400" dirty="0" smtClean="0"/>
              <a:t>.  </a:t>
            </a:r>
          </a:p>
        </p:txBody>
      </p:sp>
    </p:spTree>
    <p:extLst>
      <p:ext uri="{BB962C8B-B14F-4D97-AF65-F5344CB8AC3E}">
        <p14:creationId xmlns:p14="http://schemas.microsoft.com/office/powerpoint/2010/main" val="1663150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852610"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smtClean="0"/>
              <a:t>Ronda Suplementaria-Caso 1.</a:t>
            </a:r>
            <a:endParaRPr lang="es-MX" dirty="0"/>
          </a:p>
        </p:txBody>
      </p:sp>
      <p:sp>
        <p:nvSpPr>
          <p:cNvPr id="2" name="CuadroTexto 1"/>
          <p:cNvSpPr txBox="1"/>
          <p:nvPr/>
        </p:nvSpPr>
        <p:spPr>
          <a:xfrm>
            <a:off x="438616" y="1419926"/>
            <a:ext cx="8058615" cy="1169551"/>
          </a:xfrm>
          <a:prstGeom prst="rect">
            <a:avLst/>
          </a:prstGeom>
          <a:noFill/>
        </p:spPr>
        <p:txBody>
          <a:bodyPr wrap="square" rtlCol="0">
            <a:spAutoFit/>
          </a:bodyPr>
          <a:lstStyle/>
          <a:p>
            <a:pPr algn="just"/>
            <a:r>
              <a:rPr lang="es-MX" sz="1400" dirty="0" smtClean="0"/>
              <a:t>Etapa de Ronda Suplementaria: Determinación de Paquetes y Licitantes Ganadores </a:t>
            </a:r>
          </a:p>
          <a:p>
            <a:pPr marL="285750" indent="-285750" algn="just">
              <a:buFont typeface="Arial" panose="020B0604020202020204" pitchFamily="34" charset="0"/>
              <a:buChar char="•"/>
            </a:pPr>
            <a:r>
              <a:rPr lang="es-MX" sz="1400" dirty="0" smtClean="0"/>
              <a:t>En este caso, los licitantes decidieron que en su ronda suplementaria dejaron las mismas ofertas que en las rondas de Reloj.</a:t>
            </a:r>
          </a:p>
          <a:p>
            <a:pPr marL="285750" indent="-285750" algn="just">
              <a:buFont typeface="Arial" panose="020B0604020202020204" pitchFamily="34" charset="0"/>
              <a:buChar char="•"/>
            </a:pPr>
            <a:r>
              <a:rPr lang="es-MX" sz="1400" dirty="0" smtClean="0"/>
              <a:t>Una vez que se tienen todas las ofertas de los licitantes por todos los paquetes se determinan los paquetes/licitantes ganadores. </a:t>
            </a:r>
          </a:p>
        </p:txBody>
      </p:sp>
      <p:grpSp>
        <p:nvGrpSpPr>
          <p:cNvPr id="12" name="Grupo 11"/>
          <p:cNvGrpSpPr/>
          <p:nvPr/>
        </p:nvGrpSpPr>
        <p:grpSpPr>
          <a:xfrm>
            <a:off x="165318" y="2582204"/>
            <a:ext cx="3744170" cy="2261348"/>
            <a:chOff x="165318" y="2433524"/>
            <a:chExt cx="3744170" cy="2261348"/>
          </a:xfrm>
        </p:grpSpPr>
        <p:pic>
          <p:nvPicPr>
            <p:cNvPr id="3" name="Imagen 2"/>
            <p:cNvPicPr>
              <a:picLocks noChangeAspect="1"/>
            </p:cNvPicPr>
            <p:nvPr/>
          </p:nvPicPr>
          <p:blipFill>
            <a:blip r:embed="rId4"/>
            <a:stretch>
              <a:fillRect/>
            </a:stretch>
          </p:blipFill>
          <p:spPr>
            <a:xfrm>
              <a:off x="165318" y="2433524"/>
              <a:ext cx="3744170" cy="1180980"/>
            </a:xfrm>
            <a:prstGeom prst="rect">
              <a:avLst/>
            </a:prstGeom>
          </p:spPr>
        </p:pic>
        <p:pic>
          <p:nvPicPr>
            <p:cNvPr id="7" name="Imagen 6"/>
            <p:cNvPicPr>
              <a:picLocks noChangeAspect="1"/>
            </p:cNvPicPr>
            <p:nvPr/>
          </p:nvPicPr>
          <p:blipFill>
            <a:blip r:embed="rId5"/>
            <a:stretch>
              <a:fillRect/>
            </a:stretch>
          </p:blipFill>
          <p:spPr>
            <a:xfrm>
              <a:off x="165318" y="3805492"/>
              <a:ext cx="3744170" cy="889380"/>
            </a:xfrm>
            <a:prstGeom prst="rect">
              <a:avLst/>
            </a:prstGeom>
          </p:spPr>
        </p:pic>
      </p:grpSp>
      <p:grpSp>
        <p:nvGrpSpPr>
          <p:cNvPr id="21" name="Grupo 20"/>
          <p:cNvGrpSpPr/>
          <p:nvPr/>
        </p:nvGrpSpPr>
        <p:grpSpPr>
          <a:xfrm>
            <a:off x="3672474" y="2877011"/>
            <a:ext cx="1815642" cy="652653"/>
            <a:chOff x="3672474" y="2728331"/>
            <a:chExt cx="1815642" cy="652653"/>
          </a:xfrm>
        </p:grpSpPr>
        <p:grpSp>
          <p:nvGrpSpPr>
            <p:cNvPr id="5" name="Grupo 4"/>
            <p:cNvGrpSpPr/>
            <p:nvPr/>
          </p:nvGrpSpPr>
          <p:grpSpPr>
            <a:xfrm>
              <a:off x="3672474" y="2728331"/>
              <a:ext cx="1815642" cy="514077"/>
              <a:chOff x="3672474" y="2728331"/>
              <a:chExt cx="1815642" cy="514077"/>
            </a:xfrm>
          </p:grpSpPr>
          <p:sp>
            <p:nvSpPr>
              <p:cNvPr id="9" name="CuadroTexto 8"/>
              <p:cNvSpPr txBox="1"/>
              <p:nvPr/>
            </p:nvSpPr>
            <p:spPr>
              <a:xfrm>
                <a:off x="4127668" y="2728331"/>
                <a:ext cx="1360448" cy="461665"/>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p:spPr>
            <p:txBody>
              <a:bodyPr wrap="square" rtlCol="0">
                <a:spAutoFit/>
              </a:bodyPr>
              <a:lstStyle/>
              <a:p>
                <a:pPr algn="ctr"/>
                <a:r>
                  <a:rPr lang="es-MX" sz="800" b="1" dirty="0">
                    <a:solidFill>
                      <a:schemeClr val="bg1"/>
                    </a:solidFill>
                  </a:rPr>
                  <a:t>No hay ofertas por estos </a:t>
                </a:r>
                <a:r>
                  <a:rPr lang="es-MX" sz="800" b="1" dirty="0" smtClean="0">
                    <a:solidFill>
                      <a:schemeClr val="bg1"/>
                    </a:solidFill>
                  </a:rPr>
                  <a:t>paquetes, </a:t>
                </a:r>
                <a:r>
                  <a:rPr lang="es-MX" sz="800" b="1" dirty="0">
                    <a:solidFill>
                      <a:schemeClr val="bg1"/>
                    </a:solidFill>
                  </a:rPr>
                  <a:t>se pone el Valor Mínimo de Referencia</a:t>
                </a:r>
              </a:p>
            </p:txBody>
          </p:sp>
          <p:cxnSp>
            <p:nvCxnSpPr>
              <p:cNvPr id="11" name="Conector recto 10"/>
              <p:cNvCxnSpPr/>
              <p:nvPr/>
            </p:nvCxnSpPr>
            <p:spPr>
              <a:xfrm flipV="1">
                <a:off x="3672475" y="2906752"/>
                <a:ext cx="455193" cy="5241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flipV="1">
                <a:off x="3672474" y="2906752"/>
                <a:ext cx="455193" cy="3356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16" name="Conector recto 15"/>
            <p:cNvCxnSpPr/>
            <p:nvPr/>
          </p:nvCxnSpPr>
          <p:spPr>
            <a:xfrm flipV="1">
              <a:off x="3681892" y="2913664"/>
              <a:ext cx="445775" cy="46732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8" name="Grupo 7"/>
          <p:cNvGrpSpPr/>
          <p:nvPr/>
        </p:nvGrpSpPr>
        <p:grpSpPr>
          <a:xfrm>
            <a:off x="3677182" y="3223260"/>
            <a:ext cx="1820350" cy="1533085"/>
            <a:chOff x="3677182" y="3074580"/>
            <a:chExt cx="1820350" cy="1533085"/>
          </a:xfrm>
        </p:grpSpPr>
        <p:sp>
          <p:nvSpPr>
            <p:cNvPr id="29" name="CuadroTexto 28"/>
            <p:cNvSpPr txBox="1"/>
            <p:nvPr/>
          </p:nvSpPr>
          <p:spPr>
            <a:xfrm>
              <a:off x="4137084" y="3307966"/>
              <a:ext cx="1360448" cy="830997"/>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txBody>
            <a:bodyPr wrap="square" rtlCol="0">
              <a:spAutoFit/>
            </a:bodyPr>
            <a:lstStyle/>
            <a:p>
              <a:pPr algn="ctr"/>
              <a:r>
                <a:rPr lang="es-MX" sz="800" b="1" dirty="0" smtClean="0">
                  <a:solidFill>
                    <a:schemeClr val="bg1"/>
                  </a:solidFill>
                </a:rPr>
                <a:t>Paquetes que son claramente superiores al paquete 2 (donde ofertó $16) , por lo tanto ese monto es el mínimo para esos paquetes.</a:t>
              </a:r>
              <a:endParaRPr lang="es-MX" sz="800" b="1" dirty="0">
                <a:solidFill>
                  <a:schemeClr val="bg1"/>
                </a:solidFill>
              </a:endParaRPr>
            </a:p>
          </p:txBody>
        </p:sp>
        <p:cxnSp>
          <p:nvCxnSpPr>
            <p:cNvPr id="30" name="Conector recto 29"/>
            <p:cNvCxnSpPr/>
            <p:nvPr/>
          </p:nvCxnSpPr>
          <p:spPr>
            <a:xfrm>
              <a:off x="3681892" y="3074580"/>
              <a:ext cx="445775" cy="648884"/>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Conector recto 31"/>
            <p:cNvCxnSpPr>
              <a:endCxn id="29" idx="1"/>
            </p:cNvCxnSpPr>
            <p:nvPr/>
          </p:nvCxnSpPr>
          <p:spPr>
            <a:xfrm>
              <a:off x="3677182" y="3552224"/>
              <a:ext cx="459902" cy="17124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Conector recto 33"/>
            <p:cNvCxnSpPr/>
            <p:nvPr/>
          </p:nvCxnSpPr>
          <p:spPr>
            <a:xfrm flipV="1">
              <a:off x="3749339" y="3715636"/>
              <a:ext cx="378328" cy="47030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Conector recto 36"/>
            <p:cNvCxnSpPr/>
            <p:nvPr/>
          </p:nvCxnSpPr>
          <p:spPr>
            <a:xfrm flipV="1">
              <a:off x="3737782" y="3690800"/>
              <a:ext cx="389885" cy="916865"/>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10" name="Grupo 9"/>
          <p:cNvGrpSpPr/>
          <p:nvPr/>
        </p:nvGrpSpPr>
        <p:grpSpPr>
          <a:xfrm>
            <a:off x="3283917" y="4390579"/>
            <a:ext cx="2213615" cy="954107"/>
            <a:chOff x="3283917" y="4241899"/>
            <a:chExt cx="2213615" cy="954107"/>
          </a:xfrm>
        </p:grpSpPr>
        <p:sp>
          <p:nvSpPr>
            <p:cNvPr id="39" name="CuadroTexto 38"/>
            <p:cNvSpPr txBox="1"/>
            <p:nvPr/>
          </p:nvSpPr>
          <p:spPr>
            <a:xfrm>
              <a:off x="4127668" y="4241899"/>
              <a:ext cx="1369864" cy="954107"/>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p:spPr>
          <p:txBody>
            <a:bodyPr wrap="square" rtlCol="0">
              <a:spAutoFit/>
            </a:bodyPr>
            <a:lstStyle/>
            <a:p>
              <a:pPr algn="ctr"/>
              <a:r>
                <a:rPr lang="es-MX" sz="800" b="1" dirty="0" smtClean="0">
                  <a:solidFill>
                    <a:schemeClr val="bg1"/>
                  </a:solidFill>
                </a:rPr>
                <a:t>Aunque la última oferta de Reloj de Y por el paquete 20 fue de $10, la oferta del paquete 17 de $14.5 es la que debe jugar al ser una oferta mayor por un paquete claramente menor.</a:t>
              </a:r>
              <a:endParaRPr lang="es-MX" sz="800" b="1" dirty="0">
                <a:solidFill>
                  <a:schemeClr val="bg1"/>
                </a:solidFill>
              </a:endParaRPr>
            </a:p>
          </p:txBody>
        </p:sp>
        <p:cxnSp>
          <p:nvCxnSpPr>
            <p:cNvPr id="41" name="Conector angular 40"/>
            <p:cNvCxnSpPr>
              <a:endCxn id="39" idx="1"/>
            </p:cNvCxnSpPr>
            <p:nvPr/>
          </p:nvCxnSpPr>
          <p:spPr>
            <a:xfrm>
              <a:off x="3283917" y="4607665"/>
              <a:ext cx="843751" cy="111288"/>
            </a:xfrm>
            <a:prstGeom prst="bentConnector3">
              <a:avLst>
                <a:gd name="adj1" fmla="val 21805"/>
              </a:avLst>
            </a:prstGeom>
            <a:ln w="9525">
              <a:solidFill>
                <a:schemeClr val="tx1"/>
              </a:solidFill>
              <a:tailEnd type="none"/>
            </a:ln>
          </p:spPr>
          <p:style>
            <a:lnRef idx="2">
              <a:schemeClr val="accent1"/>
            </a:lnRef>
            <a:fillRef idx="0">
              <a:schemeClr val="accent1"/>
            </a:fillRef>
            <a:effectRef idx="1">
              <a:schemeClr val="accent1"/>
            </a:effectRef>
            <a:fontRef idx="minor">
              <a:schemeClr val="tx1"/>
            </a:fontRef>
          </p:style>
        </p:cxnSp>
      </p:grpSp>
      <p:sp>
        <p:nvSpPr>
          <p:cNvPr id="50" name="CuadroTexto 49"/>
          <p:cNvSpPr txBox="1"/>
          <p:nvPr/>
        </p:nvSpPr>
        <p:spPr>
          <a:xfrm>
            <a:off x="5620034" y="2460059"/>
            <a:ext cx="3036434" cy="461665"/>
          </a:xfrm>
          <a:prstGeom prst="rect">
            <a:avLst/>
          </a:prstGeom>
          <a:noFill/>
        </p:spPr>
        <p:txBody>
          <a:bodyPr wrap="square" rtlCol="0">
            <a:spAutoFit/>
          </a:bodyPr>
          <a:lstStyle/>
          <a:p>
            <a:r>
              <a:rPr lang="es-MX" sz="1200" dirty="0" smtClean="0"/>
              <a:t>Para cada paquete se pone el máximo ofertado por los licitantes:</a:t>
            </a:r>
            <a:endParaRPr lang="es-MX" sz="1200" dirty="0"/>
          </a:p>
        </p:txBody>
      </p:sp>
      <p:grpSp>
        <p:nvGrpSpPr>
          <p:cNvPr id="13" name="Grupo 12"/>
          <p:cNvGrpSpPr/>
          <p:nvPr/>
        </p:nvGrpSpPr>
        <p:grpSpPr>
          <a:xfrm>
            <a:off x="5706296" y="2877011"/>
            <a:ext cx="2950172" cy="2210634"/>
            <a:chOff x="5706296" y="2728331"/>
            <a:chExt cx="2950172" cy="2210634"/>
          </a:xfrm>
        </p:grpSpPr>
        <p:pic>
          <p:nvPicPr>
            <p:cNvPr id="49" name="Imagen 48"/>
            <p:cNvPicPr>
              <a:picLocks noChangeAspect="1"/>
            </p:cNvPicPr>
            <p:nvPr/>
          </p:nvPicPr>
          <p:blipFill>
            <a:blip r:embed="rId6"/>
            <a:stretch>
              <a:fillRect/>
            </a:stretch>
          </p:blipFill>
          <p:spPr>
            <a:xfrm>
              <a:off x="5706296" y="2728331"/>
              <a:ext cx="2950172" cy="1180980"/>
            </a:xfrm>
            <a:prstGeom prst="rect">
              <a:avLst/>
            </a:prstGeom>
          </p:spPr>
        </p:pic>
        <p:pic>
          <p:nvPicPr>
            <p:cNvPr id="52" name="Imagen 51"/>
            <p:cNvPicPr>
              <a:picLocks noChangeAspect="1"/>
            </p:cNvPicPr>
            <p:nvPr/>
          </p:nvPicPr>
          <p:blipFill>
            <a:blip r:embed="rId7"/>
            <a:stretch>
              <a:fillRect/>
            </a:stretch>
          </p:blipFill>
          <p:spPr>
            <a:xfrm>
              <a:off x="5706296" y="4049585"/>
              <a:ext cx="2950172" cy="889380"/>
            </a:xfrm>
            <a:prstGeom prst="rect">
              <a:avLst/>
            </a:prstGeom>
          </p:spPr>
        </p:pic>
      </p:grpSp>
      <p:sp>
        <p:nvSpPr>
          <p:cNvPr id="53" name="CuadroTexto 52"/>
          <p:cNvSpPr txBox="1"/>
          <p:nvPr/>
        </p:nvSpPr>
        <p:spPr>
          <a:xfrm>
            <a:off x="5620034" y="5182577"/>
            <a:ext cx="3123444" cy="1384995"/>
          </a:xfrm>
          <a:prstGeom prst="rect">
            <a:avLst/>
          </a:prstGeom>
          <a:noFill/>
        </p:spPr>
        <p:txBody>
          <a:bodyPr wrap="square" rtlCol="0">
            <a:spAutoFit/>
          </a:bodyPr>
          <a:lstStyle/>
          <a:p>
            <a:pPr marL="90488" indent="-90488">
              <a:buFont typeface="Arial" panose="020B0604020202020204" pitchFamily="34" charset="0"/>
              <a:buChar char="•"/>
            </a:pPr>
            <a:r>
              <a:rPr lang="es-MX" sz="1200" dirty="0" smtClean="0"/>
              <a:t>Una vez que se tienen los máximos ofertados, se determinan los paquetes ganadores cuya suma genere el máximo resultado posible.</a:t>
            </a:r>
          </a:p>
          <a:p>
            <a:pPr marL="90488" indent="-90488">
              <a:buFont typeface="Arial" panose="020B0604020202020204" pitchFamily="34" charset="0"/>
              <a:buChar char="•"/>
            </a:pPr>
            <a:r>
              <a:rPr lang="es-MX" sz="1200" dirty="0" smtClean="0"/>
              <a:t>La restricción es que la suma de bloques sea igual o menor que los bloques </a:t>
            </a:r>
            <a:r>
              <a:rPr lang="es-MX" sz="1200" dirty="0"/>
              <a:t>s</a:t>
            </a:r>
            <a:r>
              <a:rPr lang="es-MX" sz="1200" dirty="0" smtClean="0"/>
              <a:t>olicitados.</a:t>
            </a:r>
          </a:p>
          <a:p>
            <a:pPr marL="90488" indent="-90488">
              <a:buFont typeface="Arial" panose="020B0604020202020204" pitchFamily="34" charset="0"/>
              <a:buChar char="•"/>
            </a:pPr>
            <a:r>
              <a:rPr lang="es-MX" sz="1200" dirty="0" smtClean="0"/>
              <a:t>En este caso fueron los paquetes 2, 27 y 30 para una suma de $47.5.</a:t>
            </a:r>
            <a:endParaRPr lang="es-MX" sz="1200" dirty="0"/>
          </a:p>
        </p:txBody>
      </p:sp>
      <p:grpSp>
        <p:nvGrpSpPr>
          <p:cNvPr id="15" name="Grupo 14"/>
          <p:cNvGrpSpPr/>
          <p:nvPr/>
        </p:nvGrpSpPr>
        <p:grpSpPr>
          <a:xfrm>
            <a:off x="5543716" y="3402475"/>
            <a:ext cx="3150911" cy="1769275"/>
            <a:chOff x="5543716" y="3253795"/>
            <a:chExt cx="3150911" cy="1769275"/>
          </a:xfrm>
        </p:grpSpPr>
        <p:sp>
          <p:nvSpPr>
            <p:cNvPr id="54" name="Elipse 53"/>
            <p:cNvSpPr/>
            <p:nvPr/>
          </p:nvSpPr>
          <p:spPr>
            <a:xfrm>
              <a:off x="5581875" y="3253795"/>
              <a:ext cx="3112752" cy="30653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55" name="Elipse 54"/>
            <p:cNvSpPr/>
            <p:nvPr/>
          </p:nvSpPr>
          <p:spPr>
            <a:xfrm>
              <a:off x="5543716" y="4269815"/>
              <a:ext cx="3112752" cy="30653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56" name="Elipse 55"/>
            <p:cNvSpPr/>
            <p:nvPr/>
          </p:nvSpPr>
          <p:spPr>
            <a:xfrm>
              <a:off x="5543716" y="4716532"/>
              <a:ext cx="3112752" cy="30653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grpSp>
      <p:grpSp>
        <p:nvGrpSpPr>
          <p:cNvPr id="17" name="Grupo 16"/>
          <p:cNvGrpSpPr/>
          <p:nvPr/>
        </p:nvGrpSpPr>
        <p:grpSpPr>
          <a:xfrm>
            <a:off x="1086653" y="5061749"/>
            <a:ext cx="1204205" cy="338554"/>
            <a:chOff x="1086653" y="5046881"/>
            <a:chExt cx="1204205" cy="338554"/>
          </a:xfrm>
        </p:grpSpPr>
        <p:sp>
          <p:nvSpPr>
            <p:cNvPr id="60" name="CuadroTexto 59"/>
            <p:cNvSpPr txBox="1"/>
            <p:nvPr/>
          </p:nvSpPr>
          <p:spPr>
            <a:xfrm>
              <a:off x="1086653"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61" name="CuadroTexto 60"/>
            <p:cNvSpPr txBox="1"/>
            <p:nvPr/>
          </p:nvSpPr>
          <p:spPr>
            <a:xfrm>
              <a:off x="151157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62" name="CuadroTexto 61"/>
            <p:cNvSpPr txBox="1"/>
            <p:nvPr/>
          </p:nvSpPr>
          <p:spPr>
            <a:xfrm>
              <a:off x="194145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grpSp>
        <p:nvGrpSpPr>
          <p:cNvPr id="18" name="Grupo 17"/>
          <p:cNvGrpSpPr/>
          <p:nvPr/>
        </p:nvGrpSpPr>
        <p:grpSpPr>
          <a:xfrm>
            <a:off x="614747" y="5425208"/>
            <a:ext cx="1676111" cy="338554"/>
            <a:chOff x="614747" y="5425208"/>
            <a:chExt cx="1676111" cy="338554"/>
          </a:xfrm>
        </p:grpSpPr>
        <p:sp>
          <p:nvSpPr>
            <p:cNvPr id="57" name="CuadroTexto 56"/>
            <p:cNvSpPr txBox="1"/>
            <p:nvPr/>
          </p:nvSpPr>
          <p:spPr>
            <a:xfrm>
              <a:off x="614747"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63" name="CuadroTexto 62"/>
            <p:cNvSpPr txBox="1"/>
            <p:nvPr/>
          </p:nvSpPr>
          <p:spPr>
            <a:xfrm>
              <a:off x="1086653" y="5425208"/>
              <a:ext cx="349404" cy="338554"/>
            </a:xfrm>
            <a:prstGeom prst="rect">
              <a:avLst/>
            </a:prstGeom>
            <a:solidFill>
              <a:schemeClr val="accent5"/>
            </a:solidFill>
          </p:spPr>
          <p:txBody>
            <a:bodyPr wrap="square" rtlCol="0">
              <a:spAutoFit/>
            </a:bodyPr>
            <a:lstStyle/>
            <a:p>
              <a:pPr algn="ctr"/>
              <a:r>
                <a:rPr lang="es-MX" sz="1600" b="1" dirty="0">
                  <a:solidFill>
                    <a:schemeClr val="bg1"/>
                  </a:solidFill>
                </a:rPr>
                <a:t>2</a:t>
              </a:r>
            </a:p>
          </p:txBody>
        </p:sp>
        <p:sp>
          <p:nvSpPr>
            <p:cNvPr id="64" name="CuadroTexto 63"/>
            <p:cNvSpPr txBox="1"/>
            <p:nvPr/>
          </p:nvSpPr>
          <p:spPr>
            <a:xfrm>
              <a:off x="1521450" y="5425208"/>
              <a:ext cx="349404" cy="338554"/>
            </a:xfrm>
            <a:prstGeom prst="rect">
              <a:avLst/>
            </a:prstGeom>
            <a:solidFill>
              <a:schemeClr val="accent5"/>
            </a:solidFill>
          </p:spPr>
          <p:txBody>
            <a:bodyPr wrap="square" rtlCol="0">
              <a:spAutoFit/>
            </a:bodyPr>
            <a:lstStyle/>
            <a:p>
              <a:pPr algn="ctr"/>
              <a:r>
                <a:rPr lang="es-MX" sz="1600" b="1" dirty="0">
                  <a:solidFill>
                    <a:schemeClr val="bg1"/>
                  </a:solidFill>
                </a:rPr>
                <a:t>2</a:t>
              </a:r>
            </a:p>
          </p:txBody>
        </p:sp>
        <p:sp>
          <p:nvSpPr>
            <p:cNvPr id="65" name="CuadroTexto 64"/>
            <p:cNvSpPr txBox="1"/>
            <p:nvPr/>
          </p:nvSpPr>
          <p:spPr>
            <a:xfrm>
              <a:off x="1941454"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19" name="Grupo 18"/>
          <p:cNvGrpSpPr/>
          <p:nvPr/>
        </p:nvGrpSpPr>
        <p:grpSpPr>
          <a:xfrm>
            <a:off x="614747" y="5825677"/>
            <a:ext cx="1676111" cy="338554"/>
            <a:chOff x="614747" y="5825677"/>
            <a:chExt cx="1676111" cy="338554"/>
          </a:xfrm>
        </p:grpSpPr>
        <p:sp>
          <p:nvSpPr>
            <p:cNvPr id="58" name="CuadroTexto 57"/>
            <p:cNvSpPr txBox="1"/>
            <p:nvPr/>
          </p:nvSpPr>
          <p:spPr>
            <a:xfrm>
              <a:off x="614747" y="5825677"/>
              <a:ext cx="349404" cy="338554"/>
            </a:xfrm>
            <a:prstGeom prst="rect">
              <a:avLst/>
            </a:prstGeom>
            <a:solidFill>
              <a:schemeClr val="accent2"/>
            </a:solidFill>
          </p:spPr>
          <p:txBody>
            <a:bodyPr wrap="square" rtlCol="0">
              <a:spAutoFit/>
            </a:bodyPr>
            <a:lstStyle/>
            <a:p>
              <a:pPr algn="ctr"/>
              <a:r>
                <a:rPr lang="es-MX" sz="1600" b="1" dirty="0">
                  <a:solidFill>
                    <a:schemeClr val="bg1"/>
                  </a:solidFill>
                </a:rPr>
                <a:t>Y</a:t>
              </a:r>
            </a:p>
          </p:txBody>
        </p:sp>
        <p:sp>
          <p:nvSpPr>
            <p:cNvPr id="66" name="CuadroTexto 65"/>
            <p:cNvSpPr txBox="1"/>
            <p:nvPr/>
          </p:nvSpPr>
          <p:spPr>
            <a:xfrm>
              <a:off x="1086653" y="5825677"/>
              <a:ext cx="349404" cy="338554"/>
            </a:xfrm>
            <a:prstGeom prst="rect">
              <a:avLst/>
            </a:prstGeom>
            <a:solidFill>
              <a:schemeClr val="accent2"/>
            </a:solidFill>
          </p:spPr>
          <p:txBody>
            <a:bodyPr wrap="square" rtlCol="0">
              <a:spAutoFit/>
            </a:bodyPr>
            <a:lstStyle/>
            <a:p>
              <a:pPr algn="ctr"/>
              <a:r>
                <a:rPr lang="es-MX" sz="1600" b="1" dirty="0">
                  <a:solidFill>
                    <a:schemeClr val="bg1"/>
                  </a:solidFill>
                </a:rPr>
                <a:t>2</a:t>
              </a:r>
            </a:p>
          </p:txBody>
        </p:sp>
        <p:sp>
          <p:nvSpPr>
            <p:cNvPr id="67" name="CuadroTexto 66"/>
            <p:cNvSpPr txBox="1"/>
            <p:nvPr/>
          </p:nvSpPr>
          <p:spPr>
            <a:xfrm>
              <a:off x="1528885"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1</a:t>
              </a:r>
              <a:endParaRPr lang="es-MX" sz="1600" b="1" dirty="0">
                <a:solidFill>
                  <a:schemeClr val="bg1"/>
                </a:solidFill>
              </a:endParaRPr>
            </a:p>
          </p:txBody>
        </p:sp>
        <p:sp>
          <p:nvSpPr>
            <p:cNvPr id="68" name="CuadroTexto 67"/>
            <p:cNvSpPr txBox="1"/>
            <p:nvPr/>
          </p:nvSpPr>
          <p:spPr>
            <a:xfrm>
              <a:off x="1941454"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20" name="Grupo 19"/>
          <p:cNvGrpSpPr/>
          <p:nvPr/>
        </p:nvGrpSpPr>
        <p:grpSpPr>
          <a:xfrm>
            <a:off x="614747" y="6249615"/>
            <a:ext cx="1678259" cy="338554"/>
            <a:chOff x="614747" y="6249615"/>
            <a:chExt cx="1678259" cy="338554"/>
          </a:xfrm>
        </p:grpSpPr>
        <p:sp>
          <p:nvSpPr>
            <p:cNvPr id="59" name="CuadroTexto 58"/>
            <p:cNvSpPr txBox="1"/>
            <p:nvPr/>
          </p:nvSpPr>
          <p:spPr>
            <a:xfrm>
              <a:off x="614747"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Z</a:t>
              </a:r>
            </a:p>
          </p:txBody>
        </p:sp>
        <p:sp>
          <p:nvSpPr>
            <p:cNvPr id="69" name="CuadroTexto 68"/>
            <p:cNvSpPr txBox="1"/>
            <p:nvPr/>
          </p:nvSpPr>
          <p:spPr>
            <a:xfrm>
              <a:off x="1086653"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70" name="CuadroTexto 69"/>
            <p:cNvSpPr txBox="1"/>
            <p:nvPr/>
          </p:nvSpPr>
          <p:spPr>
            <a:xfrm>
              <a:off x="1533582"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71" name="CuadroTexto 70"/>
            <p:cNvSpPr txBox="1"/>
            <p:nvPr/>
          </p:nvSpPr>
          <p:spPr>
            <a:xfrm>
              <a:off x="1943602"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2</a:t>
              </a:r>
            </a:p>
          </p:txBody>
        </p:sp>
      </p:grpSp>
    </p:spTree>
    <p:extLst>
      <p:ext uri="{BB962C8B-B14F-4D97-AF65-F5344CB8AC3E}">
        <p14:creationId xmlns:p14="http://schemas.microsoft.com/office/powerpoint/2010/main" val="233543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4)">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circle(in)">
                                      <p:cBhvr>
                                        <p:cTn id="31" dur="20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500" fill="hold"/>
                                        <p:tgtEl>
                                          <p:spTgt spid="53"/>
                                        </p:tgtEl>
                                        <p:attrNameLst>
                                          <p:attrName>ppt_x</p:attrName>
                                        </p:attrNameLst>
                                      </p:cBhvr>
                                      <p:tavLst>
                                        <p:tav tm="0">
                                          <p:val>
                                            <p:strVal val="1+#ppt_w/2"/>
                                          </p:val>
                                        </p:tav>
                                        <p:tav tm="100000">
                                          <p:val>
                                            <p:strVal val="#ppt_x"/>
                                          </p:val>
                                        </p:tav>
                                      </p:tavLst>
                                    </p:anim>
                                    <p:anim calcmode="lin" valueType="num">
                                      <p:cBhvr additive="base">
                                        <p:cTn id="37"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up)">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left)">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wipe(left)">
                                      <p:cBhvr>
                                        <p:cTn id="56" dur="5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left)">
                                      <p:cBhvr>
                                        <p:cTn id="6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4322" cy="6858000"/>
          </a:xfrm>
          <a:prstGeom prst="rect">
            <a:avLst/>
          </a:prstGeom>
        </p:spPr>
      </p:pic>
      <p:grpSp>
        <p:nvGrpSpPr>
          <p:cNvPr id="94" name="Grupo 93"/>
          <p:cNvGrpSpPr/>
          <p:nvPr/>
        </p:nvGrpSpPr>
        <p:grpSpPr>
          <a:xfrm>
            <a:off x="5760405" y="2829052"/>
            <a:ext cx="2754593" cy="2505891"/>
            <a:chOff x="5760405" y="2829052"/>
            <a:chExt cx="2754593" cy="2505891"/>
          </a:xfrm>
        </p:grpSpPr>
        <p:pic>
          <p:nvPicPr>
            <p:cNvPr id="87" name="Imagen 86"/>
            <p:cNvPicPr>
              <a:picLocks noChangeAspect="1"/>
            </p:cNvPicPr>
            <p:nvPr/>
          </p:nvPicPr>
          <p:blipFill>
            <a:blip r:embed="rId4"/>
            <a:stretch>
              <a:fillRect/>
            </a:stretch>
          </p:blipFill>
          <p:spPr>
            <a:xfrm>
              <a:off x="5761504" y="2829052"/>
              <a:ext cx="2753494" cy="2054808"/>
            </a:xfrm>
            <a:prstGeom prst="rect">
              <a:avLst/>
            </a:prstGeom>
          </p:spPr>
        </p:pic>
        <p:pic>
          <p:nvPicPr>
            <p:cNvPr id="88" name="Imagen 87"/>
            <p:cNvPicPr>
              <a:picLocks noChangeAspect="1"/>
            </p:cNvPicPr>
            <p:nvPr/>
          </p:nvPicPr>
          <p:blipFill>
            <a:blip r:embed="rId5"/>
            <a:stretch>
              <a:fillRect/>
            </a:stretch>
          </p:blipFill>
          <p:spPr>
            <a:xfrm>
              <a:off x="5760405" y="4913095"/>
              <a:ext cx="2753494" cy="421848"/>
            </a:xfrm>
            <a:prstGeom prst="rect">
              <a:avLst/>
            </a:prstGeom>
          </p:spPr>
        </p:pic>
      </p:grpSp>
      <p:sp>
        <p:nvSpPr>
          <p:cNvPr id="6" name="TextBox 5"/>
          <p:cNvSpPr txBox="1"/>
          <p:nvPr/>
        </p:nvSpPr>
        <p:spPr>
          <a:xfrm>
            <a:off x="440616" y="1073781"/>
            <a:ext cx="4852610"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a:t>
            </a:r>
            <a:r>
              <a:rPr lang="pt-BR" dirty="0" smtClean="0"/>
              <a:t>Ronda Suplementaria-Caso 2.</a:t>
            </a:r>
            <a:endParaRPr lang="es-MX" dirty="0"/>
          </a:p>
        </p:txBody>
      </p:sp>
      <p:sp>
        <p:nvSpPr>
          <p:cNvPr id="2" name="CuadroTexto 1"/>
          <p:cNvSpPr txBox="1"/>
          <p:nvPr/>
        </p:nvSpPr>
        <p:spPr>
          <a:xfrm>
            <a:off x="438616" y="1419926"/>
            <a:ext cx="8058615" cy="954107"/>
          </a:xfrm>
          <a:prstGeom prst="rect">
            <a:avLst/>
          </a:prstGeom>
          <a:noFill/>
        </p:spPr>
        <p:txBody>
          <a:bodyPr wrap="square" rtlCol="0">
            <a:spAutoFit/>
          </a:bodyPr>
          <a:lstStyle/>
          <a:p>
            <a:pPr algn="just"/>
            <a:r>
              <a:rPr lang="es-MX" sz="1400" dirty="0" smtClean="0"/>
              <a:t>Etapa de Ronda Suplementaria: Determinación de Paquetes y Licitantes Ganadores </a:t>
            </a:r>
          </a:p>
          <a:p>
            <a:pPr marL="285750" indent="-285750" algn="just">
              <a:buFont typeface="Arial" panose="020B0604020202020204" pitchFamily="34" charset="0"/>
              <a:buChar char="•"/>
            </a:pPr>
            <a:r>
              <a:rPr lang="es-MX" sz="1400" dirty="0" smtClean="0"/>
              <a:t>En este caso, los licitantes decidieron aumentar algunas de sus ofertas en la ronda suplementaria.</a:t>
            </a:r>
          </a:p>
          <a:p>
            <a:pPr marL="285750" indent="-285750" algn="just">
              <a:buFont typeface="Arial" panose="020B0604020202020204" pitchFamily="34" charset="0"/>
              <a:buChar char="•"/>
            </a:pPr>
            <a:r>
              <a:rPr lang="es-MX" sz="1400" dirty="0" smtClean="0"/>
              <a:t>Una vez que se tienen todas las ofertas de los licitantes por todos los paquetes se determinan los paquetes/licitantes ganadores. </a:t>
            </a:r>
          </a:p>
        </p:txBody>
      </p:sp>
      <p:sp>
        <p:nvSpPr>
          <p:cNvPr id="50" name="CuadroTexto 49"/>
          <p:cNvSpPr txBox="1"/>
          <p:nvPr/>
        </p:nvSpPr>
        <p:spPr>
          <a:xfrm>
            <a:off x="5620034" y="2238122"/>
            <a:ext cx="3036434" cy="646331"/>
          </a:xfrm>
          <a:prstGeom prst="rect">
            <a:avLst/>
          </a:prstGeom>
          <a:noFill/>
        </p:spPr>
        <p:txBody>
          <a:bodyPr wrap="square" rtlCol="0">
            <a:spAutoFit/>
          </a:bodyPr>
          <a:lstStyle/>
          <a:p>
            <a:r>
              <a:rPr lang="es-MX" sz="1200" dirty="0" smtClean="0"/>
              <a:t>Una vez subsanado el error, al igual que en el caso pasado, para cada paquete se pone el máximo ofertado por los licitantes.</a:t>
            </a:r>
            <a:endParaRPr lang="es-MX" sz="1200" dirty="0"/>
          </a:p>
        </p:txBody>
      </p:sp>
      <p:sp>
        <p:nvSpPr>
          <p:cNvPr id="53" name="CuadroTexto 52"/>
          <p:cNvSpPr txBox="1"/>
          <p:nvPr/>
        </p:nvSpPr>
        <p:spPr>
          <a:xfrm>
            <a:off x="5620034" y="5342251"/>
            <a:ext cx="3123444" cy="1384995"/>
          </a:xfrm>
          <a:prstGeom prst="rect">
            <a:avLst/>
          </a:prstGeom>
          <a:noFill/>
        </p:spPr>
        <p:txBody>
          <a:bodyPr wrap="square" rtlCol="0">
            <a:spAutoFit/>
          </a:bodyPr>
          <a:lstStyle/>
          <a:p>
            <a:pPr marL="90488" indent="-90488">
              <a:buFont typeface="Arial" panose="020B0604020202020204" pitchFamily="34" charset="0"/>
              <a:buChar char="•"/>
            </a:pPr>
            <a:r>
              <a:rPr lang="es-MX" sz="1200" dirty="0" smtClean="0"/>
              <a:t>Una vez que se tienen los máximos ofertados, se determinan los paquetes ganadores cuya suma genere el máximo resultado posible.</a:t>
            </a:r>
          </a:p>
          <a:p>
            <a:pPr marL="90488" indent="-90488">
              <a:buFont typeface="Arial" panose="020B0604020202020204" pitchFamily="34" charset="0"/>
              <a:buChar char="•"/>
            </a:pPr>
            <a:r>
              <a:rPr lang="es-MX" sz="1200" dirty="0" smtClean="0"/>
              <a:t>La restricción es que la suma de bloques sea igual o menor que los bloques </a:t>
            </a:r>
            <a:r>
              <a:rPr lang="es-MX" sz="1200" dirty="0"/>
              <a:t>s</a:t>
            </a:r>
            <a:r>
              <a:rPr lang="es-MX" sz="1200" dirty="0" smtClean="0"/>
              <a:t>olicitados.</a:t>
            </a:r>
          </a:p>
          <a:p>
            <a:pPr marL="90488" indent="-90488">
              <a:buFont typeface="Arial" panose="020B0604020202020204" pitchFamily="34" charset="0"/>
              <a:buChar char="•"/>
            </a:pPr>
            <a:r>
              <a:rPr lang="es-MX" sz="1200" dirty="0" smtClean="0"/>
              <a:t>En este caso fueron los paquetes 3, 5 y 48 para una suma de $48.</a:t>
            </a:r>
            <a:endParaRPr lang="es-MX" sz="1200" dirty="0"/>
          </a:p>
        </p:txBody>
      </p:sp>
      <p:grpSp>
        <p:nvGrpSpPr>
          <p:cNvPr id="17" name="Grupo 16"/>
          <p:cNvGrpSpPr/>
          <p:nvPr/>
        </p:nvGrpSpPr>
        <p:grpSpPr>
          <a:xfrm>
            <a:off x="4345365" y="4986352"/>
            <a:ext cx="1204205" cy="338554"/>
            <a:chOff x="1086653" y="5046881"/>
            <a:chExt cx="1204205" cy="338554"/>
          </a:xfrm>
        </p:grpSpPr>
        <p:sp>
          <p:nvSpPr>
            <p:cNvPr id="60" name="CuadroTexto 59"/>
            <p:cNvSpPr txBox="1"/>
            <p:nvPr/>
          </p:nvSpPr>
          <p:spPr>
            <a:xfrm>
              <a:off x="1086653"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61" name="CuadroTexto 60"/>
            <p:cNvSpPr txBox="1"/>
            <p:nvPr/>
          </p:nvSpPr>
          <p:spPr>
            <a:xfrm>
              <a:off x="151157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62" name="CuadroTexto 61"/>
            <p:cNvSpPr txBox="1"/>
            <p:nvPr/>
          </p:nvSpPr>
          <p:spPr>
            <a:xfrm>
              <a:off x="194145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grpSp>
        <p:nvGrpSpPr>
          <p:cNvPr id="18" name="Grupo 17"/>
          <p:cNvGrpSpPr/>
          <p:nvPr/>
        </p:nvGrpSpPr>
        <p:grpSpPr>
          <a:xfrm>
            <a:off x="3873459" y="5349811"/>
            <a:ext cx="1676111" cy="338554"/>
            <a:chOff x="614747" y="5425208"/>
            <a:chExt cx="1676111" cy="338554"/>
          </a:xfrm>
        </p:grpSpPr>
        <p:sp>
          <p:nvSpPr>
            <p:cNvPr id="57" name="CuadroTexto 56"/>
            <p:cNvSpPr txBox="1"/>
            <p:nvPr/>
          </p:nvSpPr>
          <p:spPr>
            <a:xfrm>
              <a:off x="614747"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63" name="CuadroTexto 62"/>
            <p:cNvSpPr txBox="1"/>
            <p:nvPr/>
          </p:nvSpPr>
          <p:spPr>
            <a:xfrm>
              <a:off x="1086653"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4</a:t>
              </a:r>
              <a:endParaRPr lang="es-MX" sz="1600" b="1" dirty="0">
                <a:solidFill>
                  <a:schemeClr val="bg1"/>
                </a:solidFill>
              </a:endParaRPr>
            </a:p>
          </p:txBody>
        </p:sp>
        <p:sp>
          <p:nvSpPr>
            <p:cNvPr id="64" name="CuadroTexto 63"/>
            <p:cNvSpPr txBox="1"/>
            <p:nvPr/>
          </p:nvSpPr>
          <p:spPr>
            <a:xfrm>
              <a:off x="1521450"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65" name="CuadroTexto 64"/>
            <p:cNvSpPr txBox="1"/>
            <p:nvPr/>
          </p:nvSpPr>
          <p:spPr>
            <a:xfrm>
              <a:off x="1941454"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19" name="Grupo 18"/>
          <p:cNvGrpSpPr/>
          <p:nvPr/>
        </p:nvGrpSpPr>
        <p:grpSpPr>
          <a:xfrm>
            <a:off x="3873459" y="5750280"/>
            <a:ext cx="1676111" cy="338554"/>
            <a:chOff x="614747" y="5825677"/>
            <a:chExt cx="1676111" cy="338554"/>
          </a:xfrm>
        </p:grpSpPr>
        <p:sp>
          <p:nvSpPr>
            <p:cNvPr id="58" name="CuadroTexto 57"/>
            <p:cNvSpPr txBox="1"/>
            <p:nvPr/>
          </p:nvSpPr>
          <p:spPr>
            <a:xfrm>
              <a:off x="614747" y="5825677"/>
              <a:ext cx="349404" cy="338554"/>
            </a:xfrm>
            <a:prstGeom prst="rect">
              <a:avLst/>
            </a:prstGeom>
            <a:solidFill>
              <a:schemeClr val="accent2"/>
            </a:solidFill>
          </p:spPr>
          <p:txBody>
            <a:bodyPr wrap="square" rtlCol="0">
              <a:spAutoFit/>
            </a:bodyPr>
            <a:lstStyle/>
            <a:p>
              <a:pPr algn="ctr"/>
              <a:r>
                <a:rPr lang="es-MX" sz="1600" b="1" dirty="0">
                  <a:solidFill>
                    <a:schemeClr val="bg1"/>
                  </a:solidFill>
                </a:rPr>
                <a:t>Y</a:t>
              </a:r>
            </a:p>
          </p:txBody>
        </p:sp>
        <p:sp>
          <p:nvSpPr>
            <p:cNvPr id="66" name="CuadroTexto 65"/>
            <p:cNvSpPr txBox="1"/>
            <p:nvPr/>
          </p:nvSpPr>
          <p:spPr>
            <a:xfrm>
              <a:off x="1086653"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67" name="CuadroTexto 66"/>
            <p:cNvSpPr txBox="1"/>
            <p:nvPr/>
          </p:nvSpPr>
          <p:spPr>
            <a:xfrm>
              <a:off x="1528885"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1</a:t>
              </a:r>
              <a:endParaRPr lang="es-MX" sz="1600" b="1" dirty="0">
                <a:solidFill>
                  <a:schemeClr val="bg1"/>
                </a:solidFill>
              </a:endParaRPr>
            </a:p>
          </p:txBody>
        </p:sp>
        <p:sp>
          <p:nvSpPr>
            <p:cNvPr id="68" name="CuadroTexto 67"/>
            <p:cNvSpPr txBox="1"/>
            <p:nvPr/>
          </p:nvSpPr>
          <p:spPr>
            <a:xfrm>
              <a:off x="1941454"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20" name="Grupo 19"/>
          <p:cNvGrpSpPr/>
          <p:nvPr/>
        </p:nvGrpSpPr>
        <p:grpSpPr>
          <a:xfrm>
            <a:off x="3873459" y="6174218"/>
            <a:ext cx="1678259" cy="338554"/>
            <a:chOff x="614747" y="6249615"/>
            <a:chExt cx="1678259" cy="338554"/>
          </a:xfrm>
        </p:grpSpPr>
        <p:sp>
          <p:nvSpPr>
            <p:cNvPr id="59" name="CuadroTexto 58"/>
            <p:cNvSpPr txBox="1"/>
            <p:nvPr/>
          </p:nvSpPr>
          <p:spPr>
            <a:xfrm>
              <a:off x="614747"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Z</a:t>
              </a:r>
            </a:p>
          </p:txBody>
        </p:sp>
        <p:sp>
          <p:nvSpPr>
            <p:cNvPr id="69" name="CuadroTexto 68"/>
            <p:cNvSpPr txBox="1"/>
            <p:nvPr/>
          </p:nvSpPr>
          <p:spPr>
            <a:xfrm>
              <a:off x="1086653"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70" name="CuadroTexto 69"/>
            <p:cNvSpPr txBox="1"/>
            <p:nvPr/>
          </p:nvSpPr>
          <p:spPr>
            <a:xfrm>
              <a:off x="1533582"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1</a:t>
              </a:r>
              <a:endParaRPr lang="es-MX" sz="1600" b="1" dirty="0">
                <a:solidFill>
                  <a:schemeClr val="bg1"/>
                </a:solidFill>
              </a:endParaRPr>
            </a:p>
          </p:txBody>
        </p:sp>
        <p:sp>
          <p:nvSpPr>
            <p:cNvPr id="71" name="CuadroTexto 70"/>
            <p:cNvSpPr txBox="1"/>
            <p:nvPr/>
          </p:nvSpPr>
          <p:spPr>
            <a:xfrm>
              <a:off x="1943602"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2</a:t>
              </a:r>
            </a:p>
          </p:txBody>
        </p:sp>
      </p:grpSp>
      <p:grpSp>
        <p:nvGrpSpPr>
          <p:cNvPr id="92" name="Grupo 91"/>
          <p:cNvGrpSpPr/>
          <p:nvPr/>
        </p:nvGrpSpPr>
        <p:grpSpPr>
          <a:xfrm>
            <a:off x="157235" y="2351764"/>
            <a:ext cx="3509461" cy="3629822"/>
            <a:chOff x="157235" y="2351764"/>
            <a:chExt cx="3509461" cy="3629822"/>
          </a:xfrm>
        </p:grpSpPr>
        <p:pic>
          <p:nvPicPr>
            <p:cNvPr id="24" name="Imagen 23"/>
            <p:cNvPicPr>
              <a:picLocks noChangeAspect="1"/>
            </p:cNvPicPr>
            <p:nvPr/>
          </p:nvPicPr>
          <p:blipFill>
            <a:blip r:embed="rId6"/>
            <a:stretch>
              <a:fillRect/>
            </a:stretch>
          </p:blipFill>
          <p:spPr>
            <a:xfrm>
              <a:off x="172138" y="2351764"/>
              <a:ext cx="3494558" cy="1918728"/>
            </a:xfrm>
            <a:prstGeom prst="rect">
              <a:avLst/>
            </a:prstGeom>
          </p:spPr>
        </p:pic>
        <p:pic>
          <p:nvPicPr>
            <p:cNvPr id="25" name="Imagen 24"/>
            <p:cNvPicPr>
              <a:picLocks noChangeAspect="1"/>
            </p:cNvPicPr>
            <p:nvPr/>
          </p:nvPicPr>
          <p:blipFill>
            <a:blip r:embed="rId7"/>
            <a:stretch>
              <a:fillRect/>
            </a:stretch>
          </p:blipFill>
          <p:spPr>
            <a:xfrm>
              <a:off x="172138" y="4363991"/>
              <a:ext cx="3494558" cy="557928"/>
            </a:xfrm>
            <a:prstGeom prst="rect">
              <a:avLst/>
            </a:prstGeom>
            <a:ln>
              <a:solidFill>
                <a:schemeClr val="tx1"/>
              </a:solidFill>
            </a:ln>
          </p:spPr>
        </p:pic>
        <p:pic>
          <p:nvPicPr>
            <p:cNvPr id="26" name="Imagen 25"/>
            <p:cNvPicPr>
              <a:picLocks noChangeAspect="1"/>
            </p:cNvPicPr>
            <p:nvPr/>
          </p:nvPicPr>
          <p:blipFill>
            <a:blip r:embed="rId8"/>
            <a:stretch>
              <a:fillRect/>
            </a:stretch>
          </p:blipFill>
          <p:spPr>
            <a:xfrm>
              <a:off x="157235" y="5015418"/>
              <a:ext cx="3494558" cy="966168"/>
            </a:xfrm>
            <a:prstGeom prst="rect">
              <a:avLst/>
            </a:prstGeom>
            <a:ln>
              <a:solidFill>
                <a:schemeClr val="tx1"/>
              </a:solidFill>
            </a:ln>
          </p:spPr>
        </p:pic>
      </p:grpSp>
      <p:grpSp>
        <p:nvGrpSpPr>
          <p:cNvPr id="45" name="Grupo 44"/>
          <p:cNvGrpSpPr/>
          <p:nvPr/>
        </p:nvGrpSpPr>
        <p:grpSpPr>
          <a:xfrm>
            <a:off x="3462875" y="3336010"/>
            <a:ext cx="2073408" cy="2386656"/>
            <a:chOff x="3462875" y="3336010"/>
            <a:chExt cx="2073408" cy="2386656"/>
          </a:xfrm>
        </p:grpSpPr>
        <p:sp>
          <p:nvSpPr>
            <p:cNvPr id="29" name="CuadroTexto 28"/>
            <p:cNvSpPr txBox="1"/>
            <p:nvPr/>
          </p:nvSpPr>
          <p:spPr>
            <a:xfrm>
              <a:off x="4175835" y="4126354"/>
              <a:ext cx="1360448" cy="584775"/>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txBody>
            <a:bodyPr wrap="square" rtlCol="0">
              <a:spAutoFit/>
            </a:bodyPr>
            <a:lstStyle/>
            <a:p>
              <a:pPr algn="ctr"/>
              <a:r>
                <a:rPr lang="es-MX" sz="800" b="1" dirty="0" smtClean="0">
                  <a:solidFill>
                    <a:schemeClr val="bg1"/>
                  </a:solidFill>
                </a:rPr>
                <a:t>Las ofertas del paquete 20, 23, 29 y 32 de Z no son consistentes con las ofertas de los paquetes 5 y 11</a:t>
              </a:r>
              <a:endParaRPr lang="es-MX" sz="800" b="1" dirty="0">
                <a:solidFill>
                  <a:schemeClr val="bg1"/>
                </a:solidFill>
              </a:endParaRPr>
            </a:p>
          </p:txBody>
        </p:sp>
        <p:cxnSp>
          <p:nvCxnSpPr>
            <p:cNvPr id="32" name="Conector recto 31"/>
            <p:cNvCxnSpPr>
              <a:endCxn id="29" idx="1"/>
            </p:cNvCxnSpPr>
            <p:nvPr/>
          </p:nvCxnSpPr>
          <p:spPr>
            <a:xfrm flipV="1">
              <a:off x="3491664" y="4418742"/>
              <a:ext cx="684171" cy="44647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Conector recto 33"/>
            <p:cNvCxnSpPr/>
            <p:nvPr/>
          </p:nvCxnSpPr>
          <p:spPr>
            <a:xfrm flipV="1">
              <a:off x="3476561" y="4408855"/>
              <a:ext cx="694264" cy="14949"/>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Conector recto 36"/>
            <p:cNvCxnSpPr>
              <a:endCxn id="29" idx="1"/>
            </p:cNvCxnSpPr>
            <p:nvPr/>
          </p:nvCxnSpPr>
          <p:spPr>
            <a:xfrm flipV="1">
              <a:off x="3530400" y="4418742"/>
              <a:ext cx="645435" cy="96422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Conector recto 71"/>
            <p:cNvCxnSpPr>
              <a:endCxn id="29" idx="1"/>
            </p:cNvCxnSpPr>
            <p:nvPr/>
          </p:nvCxnSpPr>
          <p:spPr>
            <a:xfrm flipV="1">
              <a:off x="3462875" y="4418742"/>
              <a:ext cx="712960" cy="1303924"/>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Conector recto 29"/>
            <p:cNvCxnSpPr/>
            <p:nvPr/>
          </p:nvCxnSpPr>
          <p:spPr>
            <a:xfrm>
              <a:off x="3610861" y="3336010"/>
              <a:ext cx="557541" cy="1072544"/>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Conector recto 72"/>
            <p:cNvCxnSpPr/>
            <p:nvPr/>
          </p:nvCxnSpPr>
          <p:spPr>
            <a:xfrm>
              <a:off x="3603428" y="4198265"/>
              <a:ext cx="567397" cy="202810"/>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85" name="Grupo 84"/>
          <p:cNvGrpSpPr/>
          <p:nvPr/>
        </p:nvGrpSpPr>
        <p:grpSpPr>
          <a:xfrm>
            <a:off x="2413375" y="2659775"/>
            <a:ext cx="2831637" cy="3072779"/>
            <a:chOff x="2413375" y="2659775"/>
            <a:chExt cx="2831637" cy="3072779"/>
          </a:xfrm>
        </p:grpSpPr>
        <p:sp>
          <p:nvSpPr>
            <p:cNvPr id="39" name="CuadroTexto 38"/>
            <p:cNvSpPr txBox="1"/>
            <p:nvPr/>
          </p:nvSpPr>
          <p:spPr>
            <a:xfrm>
              <a:off x="3875148" y="2659775"/>
              <a:ext cx="1369864" cy="338554"/>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p:spPr>
          <p:txBody>
            <a:bodyPr wrap="square" rtlCol="0">
              <a:spAutoFit/>
            </a:bodyPr>
            <a:lstStyle/>
            <a:p>
              <a:pPr algn="ctr"/>
              <a:r>
                <a:rPr lang="es-MX" sz="800" b="1" dirty="0" smtClean="0">
                  <a:solidFill>
                    <a:schemeClr val="bg1"/>
                  </a:solidFill>
                </a:rPr>
                <a:t>Cambios de Valuación en la ronda suplementaria.</a:t>
              </a:r>
              <a:endParaRPr lang="es-MX" sz="800" b="1" dirty="0">
                <a:solidFill>
                  <a:schemeClr val="bg1"/>
                </a:solidFill>
              </a:endParaRPr>
            </a:p>
          </p:txBody>
        </p:sp>
        <p:cxnSp>
          <p:nvCxnSpPr>
            <p:cNvPr id="51" name="Conector recto 50"/>
            <p:cNvCxnSpPr>
              <a:endCxn id="39" idx="1"/>
            </p:cNvCxnSpPr>
            <p:nvPr/>
          </p:nvCxnSpPr>
          <p:spPr>
            <a:xfrm>
              <a:off x="3092605" y="2829052"/>
              <a:ext cx="782543" cy="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Conector recto 73"/>
            <p:cNvCxnSpPr>
              <a:endCxn id="39" idx="1"/>
            </p:cNvCxnSpPr>
            <p:nvPr/>
          </p:nvCxnSpPr>
          <p:spPr>
            <a:xfrm flipV="1">
              <a:off x="3530400" y="2829052"/>
              <a:ext cx="344748" cy="51304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Conector recto 76"/>
            <p:cNvCxnSpPr/>
            <p:nvPr/>
          </p:nvCxnSpPr>
          <p:spPr>
            <a:xfrm flipV="1">
              <a:off x="2996038" y="2853923"/>
              <a:ext cx="857079" cy="793235"/>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Conector recto 79"/>
            <p:cNvCxnSpPr>
              <a:endCxn id="39" idx="1"/>
            </p:cNvCxnSpPr>
            <p:nvPr/>
          </p:nvCxnSpPr>
          <p:spPr>
            <a:xfrm flipV="1">
              <a:off x="2413375" y="2829052"/>
              <a:ext cx="1461773" cy="290350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Conector recto 82"/>
            <p:cNvCxnSpPr>
              <a:endCxn id="39" idx="1"/>
            </p:cNvCxnSpPr>
            <p:nvPr/>
          </p:nvCxnSpPr>
          <p:spPr>
            <a:xfrm flipV="1">
              <a:off x="2870079" y="2829052"/>
              <a:ext cx="1005069" cy="2792409"/>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93" name="Grupo 92"/>
          <p:cNvGrpSpPr/>
          <p:nvPr/>
        </p:nvGrpSpPr>
        <p:grpSpPr>
          <a:xfrm>
            <a:off x="5721121" y="3518516"/>
            <a:ext cx="2855482" cy="1643064"/>
            <a:chOff x="5721121" y="3518516"/>
            <a:chExt cx="2855482" cy="1643064"/>
          </a:xfrm>
        </p:grpSpPr>
        <p:sp>
          <p:nvSpPr>
            <p:cNvPr id="89" name="Elipse 88"/>
            <p:cNvSpPr/>
            <p:nvPr/>
          </p:nvSpPr>
          <p:spPr>
            <a:xfrm>
              <a:off x="5761504" y="3518516"/>
              <a:ext cx="2796999" cy="12080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90" name="Elipse 89"/>
            <p:cNvSpPr/>
            <p:nvPr/>
          </p:nvSpPr>
          <p:spPr>
            <a:xfrm>
              <a:off x="5721121" y="3793959"/>
              <a:ext cx="2796999" cy="123332"/>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91" name="Elipse 90"/>
            <p:cNvSpPr/>
            <p:nvPr/>
          </p:nvSpPr>
          <p:spPr>
            <a:xfrm>
              <a:off x="5779604" y="5040777"/>
              <a:ext cx="2796999" cy="12080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181397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wipe(up)">
                                      <p:cBhvr>
                                        <p:cTn id="11" dur="500"/>
                                        <p:tgtEl>
                                          <p:spTgt spid="8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1+#ppt_w/2"/>
                                          </p:val>
                                        </p:tav>
                                        <p:tav tm="100000">
                                          <p:val>
                                            <p:strVal val="#ppt_x"/>
                                          </p:val>
                                        </p:tav>
                                      </p:tavLst>
                                    </p:anim>
                                    <p:anim calcmode="lin" valueType="num">
                                      <p:cBhvr additive="base">
                                        <p:cTn id="34"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left)">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390946"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Fase Primaria: Determinación del </a:t>
            </a:r>
            <a:r>
              <a:rPr lang="es-MX" i="1" dirty="0" smtClean="0"/>
              <a:t>Precio</a:t>
            </a:r>
            <a:r>
              <a:rPr lang="es-MX" dirty="0" smtClean="0"/>
              <a:t>.</a:t>
            </a:r>
            <a:endParaRPr lang="es-MX" dirty="0"/>
          </a:p>
        </p:txBody>
      </p:sp>
      <p:sp>
        <p:nvSpPr>
          <p:cNvPr id="2" name="CuadroTexto 1"/>
          <p:cNvSpPr txBox="1"/>
          <p:nvPr/>
        </p:nvSpPr>
        <p:spPr>
          <a:xfrm>
            <a:off x="438616" y="1419926"/>
            <a:ext cx="8058615" cy="1677382"/>
          </a:xfrm>
          <a:prstGeom prst="rect">
            <a:avLst/>
          </a:prstGeom>
          <a:noFill/>
        </p:spPr>
        <p:txBody>
          <a:bodyPr wrap="square" rtlCol="0">
            <a:spAutoFit/>
          </a:bodyPr>
          <a:lstStyle/>
          <a:p>
            <a:pPr algn="just">
              <a:spcBef>
                <a:spcPts val="600"/>
              </a:spcBef>
            </a:pPr>
            <a:r>
              <a:rPr lang="es-MX" sz="1400" dirty="0" smtClean="0"/>
              <a:t>Una vez que se tienen los paquetes ganadores, el precio a pagar de cada uno por los paquetes se basa en el Costo de Oportunidad. Es decir, cuanto es lo menos que pudo haber ofertado para mantener el resultado de paquetes ganadores. El Costo de Oportunidad se determina como la diferencia de:</a:t>
            </a:r>
          </a:p>
          <a:p>
            <a:pPr marL="285750" indent="-285750" algn="just">
              <a:spcBef>
                <a:spcPts val="600"/>
              </a:spcBef>
              <a:buFont typeface="Arial" panose="020B0604020202020204" pitchFamily="34" charset="0"/>
              <a:buChar char="•"/>
            </a:pPr>
            <a:r>
              <a:rPr lang="es-MX" sz="1400" dirty="0" smtClean="0"/>
              <a:t>El </a:t>
            </a:r>
            <a:r>
              <a:rPr lang="es-MX" sz="1400" dirty="0"/>
              <a:t>valor de la asignación ganadora en un escenario donde todas las ofertas económicas del (los) Participante(s) en cuestión son excluidas, con bloques sin asignar valorados al precio de reserva; </a:t>
            </a:r>
            <a:r>
              <a:rPr lang="es-MX" sz="1400" dirty="0" smtClean="0"/>
              <a:t>y</a:t>
            </a:r>
          </a:p>
          <a:p>
            <a:pPr marL="285750" indent="-285750" algn="just">
              <a:buFont typeface="Arial" panose="020B0604020202020204" pitchFamily="34" charset="0"/>
              <a:buChar char="•"/>
            </a:pPr>
            <a:r>
              <a:rPr lang="es-MX" sz="1400" dirty="0" smtClean="0"/>
              <a:t>El valor de la asignación ganadora original, excluyendo el valor de las ofertas económicas ganadoras de los participantes en cuestión, con bloques sin asignar valorados al Precio de Reserva*. </a:t>
            </a:r>
          </a:p>
        </p:txBody>
      </p:sp>
      <p:sp>
        <p:nvSpPr>
          <p:cNvPr id="25" name="CuadroTexto 24"/>
          <p:cNvSpPr txBox="1"/>
          <p:nvPr/>
        </p:nvSpPr>
        <p:spPr>
          <a:xfrm>
            <a:off x="60003" y="3263914"/>
            <a:ext cx="3022445" cy="2277547"/>
          </a:xfrm>
          <a:prstGeom prst="rect">
            <a:avLst/>
          </a:prstGeom>
          <a:noFill/>
        </p:spPr>
        <p:txBody>
          <a:bodyPr wrap="square" rtlCol="0">
            <a:spAutoFit/>
          </a:bodyPr>
          <a:lstStyle/>
          <a:p>
            <a:pPr marL="90488" indent="-90488">
              <a:spcBef>
                <a:spcPts val="600"/>
              </a:spcBef>
              <a:buFont typeface="Arial" panose="020B0604020202020204" pitchFamily="34" charset="0"/>
              <a:buChar char="•"/>
            </a:pPr>
            <a:r>
              <a:rPr lang="es-MX" sz="1200" dirty="0" smtClean="0"/>
              <a:t>Al excluir las Ofertas Ganadoras de X y maximizar las otras ofertas, el resultado es la asignación del Paquete 2 y el Paquete 27 (sólo esos dos paquetes) con un valor de $30.5, y, el Valor de Reserva de los Bloques sin asignar es de $6. </a:t>
            </a:r>
            <a:r>
              <a:rPr lang="es-MX" sz="1200" b="1" dirty="0" smtClean="0"/>
              <a:t>Por lo tanto dicho Valor es de </a:t>
            </a:r>
            <a:r>
              <a:rPr lang="es-MX" sz="1200" b="1" dirty="0" smtClean="0">
                <a:solidFill>
                  <a:schemeClr val="tx2"/>
                </a:solidFill>
              </a:rPr>
              <a:t>$36.5</a:t>
            </a:r>
          </a:p>
          <a:p>
            <a:pPr marL="90488" indent="-90488">
              <a:spcBef>
                <a:spcPts val="600"/>
              </a:spcBef>
              <a:buFont typeface="Arial" panose="020B0604020202020204" pitchFamily="34" charset="0"/>
              <a:buChar char="•"/>
            </a:pPr>
            <a:r>
              <a:rPr lang="es-MX" sz="1200" dirty="0" smtClean="0"/>
              <a:t>El Valor de la asignación ganadora original sin las ofertas de X y valuando dichos Bloques al precio de reserva </a:t>
            </a:r>
            <a:r>
              <a:rPr lang="es-MX" sz="1200" b="1" dirty="0" smtClean="0"/>
              <a:t>es de $36.5.</a:t>
            </a:r>
          </a:p>
          <a:p>
            <a:pPr marL="90488" indent="-90488">
              <a:spcBef>
                <a:spcPts val="600"/>
              </a:spcBef>
              <a:buFont typeface="Arial" panose="020B0604020202020204" pitchFamily="34" charset="0"/>
              <a:buChar char="•"/>
            </a:pPr>
            <a:r>
              <a:rPr lang="es-MX" sz="1200" dirty="0" smtClean="0"/>
              <a:t>Por lo tanto, la diferencia es 0.</a:t>
            </a:r>
          </a:p>
        </p:txBody>
      </p:sp>
      <p:sp>
        <p:nvSpPr>
          <p:cNvPr id="27" name="CuadroTexto 26"/>
          <p:cNvSpPr txBox="1"/>
          <p:nvPr/>
        </p:nvSpPr>
        <p:spPr>
          <a:xfrm>
            <a:off x="2956700" y="4569293"/>
            <a:ext cx="3022445" cy="2277547"/>
          </a:xfrm>
          <a:prstGeom prst="rect">
            <a:avLst/>
          </a:prstGeom>
          <a:noFill/>
        </p:spPr>
        <p:txBody>
          <a:bodyPr wrap="square" rtlCol="0">
            <a:spAutoFit/>
          </a:bodyPr>
          <a:lstStyle/>
          <a:p>
            <a:pPr marL="90488" indent="-90488">
              <a:spcBef>
                <a:spcPts val="600"/>
              </a:spcBef>
              <a:buFont typeface="Arial" panose="020B0604020202020204" pitchFamily="34" charset="0"/>
              <a:buChar char="•"/>
            </a:pPr>
            <a:r>
              <a:rPr lang="es-MX" sz="1200" dirty="0" smtClean="0"/>
              <a:t>Al excluir las Ofertas Ganadoras de Y </a:t>
            </a:r>
            <a:r>
              <a:rPr lang="es-MX" sz="1200" dirty="0" err="1" smtClean="0"/>
              <a:t>y</a:t>
            </a:r>
            <a:r>
              <a:rPr lang="es-MX" sz="1200" dirty="0" smtClean="0"/>
              <a:t> maximizar las otras ofertas, el resultado es la asignación del Paquete 28 y el Paquete 30 (sólo esos dos paquetes) con un valor de $35.5, y, el Valor de Reserva del Bloque sin asignar es de $1.5. </a:t>
            </a:r>
            <a:r>
              <a:rPr lang="es-MX" sz="1200" b="1" dirty="0" smtClean="0"/>
              <a:t>Por lo tanto dicho Valor es de </a:t>
            </a:r>
            <a:r>
              <a:rPr lang="es-MX" sz="1200" b="1" dirty="0" smtClean="0">
                <a:solidFill>
                  <a:schemeClr val="tx2"/>
                </a:solidFill>
              </a:rPr>
              <a:t>$37</a:t>
            </a:r>
          </a:p>
          <a:p>
            <a:pPr marL="90488" indent="-90488">
              <a:spcBef>
                <a:spcPts val="600"/>
              </a:spcBef>
              <a:buFont typeface="Arial" panose="020B0604020202020204" pitchFamily="34" charset="0"/>
              <a:buChar char="•"/>
            </a:pPr>
            <a:r>
              <a:rPr lang="es-MX" sz="1200" dirty="0" smtClean="0"/>
              <a:t>El Valor de la asignación ganadora original sin las ofertas de Y y valuando dichos Bloques </a:t>
            </a:r>
            <a:r>
              <a:rPr lang="es-MX" sz="1200" b="1" dirty="0" smtClean="0"/>
              <a:t>al precio de reserva es de $38.</a:t>
            </a:r>
          </a:p>
          <a:p>
            <a:pPr marL="90488" indent="-90488">
              <a:spcBef>
                <a:spcPts val="600"/>
              </a:spcBef>
              <a:buFont typeface="Arial" panose="020B0604020202020204" pitchFamily="34" charset="0"/>
              <a:buChar char="•"/>
            </a:pPr>
            <a:r>
              <a:rPr lang="es-MX" sz="1200" dirty="0" smtClean="0"/>
              <a:t>Por lo tanto, la diferencia es -1.0.</a:t>
            </a:r>
          </a:p>
        </p:txBody>
      </p:sp>
      <p:sp>
        <p:nvSpPr>
          <p:cNvPr id="28" name="CuadroTexto 27"/>
          <p:cNvSpPr txBox="1"/>
          <p:nvPr/>
        </p:nvSpPr>
        <p:spPr>
          <a:xfrm>
            <a:off x="6051794" y="3263914"/>
            <a:ext cx="3022445" cy="2277547"/>
          </a:xfrm>
          <a:prstGeom prst="rect">
            <a:avLst/>
          </a:prstGeom>
          <a:noFill/>
        </p:spPr>
        <p:txBody>
          <a:bodyPr wrap="square" rtlCol="0">
            <a:spAutoFit/>
          </a:bodyPr>
          <a:lstStyle/>
          <a:p>
            <a:pPr marL="90488" indent="-90488">
              <a:spcBef>
                <a:spcPts val="600"/>
              </a:spcBef>
              <a:buFont typeface="Arial" panose="020B0604020202020204" pitchFamily="34" charset="0"/>
              <a:buChar char="•"/>
            </a:pPr>
            <a:r>
              <a:rPr lang="es-MX" sz="1200" dirty="0" smtClean="0"/>
              <a:t>Al excluir las Ofertas Ganadoras de Z y maximizar las otras ofertas, el resultado es la asignación del Paquete 17 y el Paquete 27 (sólo esos dos paquetes) con un valor de $33, y, el Valor de Reserva del Bloque sin asignar es de $3. </a:t>
            </a:r>
            <a:r>
              <a:rPr lang="es-MX" sz="1200" b="1" dirty="0" smtClean="0"/>
              <a:t>Por lo tanto dicho Valor es de </a:t>
            </a:r>
            <a:r>
              <a:rPr lang="es-MX" sz="1200" b="1" dirty="0" smtClean="0">
                <a:solidFill>
                  <a:schemeClr val="tx2"/>
                </a:solidFill>
              </a:rPr>
              <a:t>$36</a:t>
            </a:r>
            <a:r>
              <a:rPr lang="es-MX" sz="1200" b="1" dirty="0" smtClean="0"/>
              <a:t>.</a:t>
            </a:r>
          </a:p>
          <a:p>
            <a:pPr marL="90488" indent="-90488">
              <a:spcBef>
                <a:spcPts val="600"/>
              </a:spcBef>
              <a:buFont typeface="Arial" panose="020B0604020202020204" pitchFamily="34" charset="0"/>
              <a:buChar char="•"/>
            </a:pPr>
            <a:r>
              <a:rPr lang="es-MX" sz="1200" dirty="0" smtClean="0"/>
              <a:t>El Valor de la asignación ganadora original sin las ofertas de Y y valuando dichos </a:t>
            </a:r>
            <a:r>
              <a:rPr lang="es-MX" sz="1200" b="1" dirty="0" smtClean="0"/>
              <a:t>Bloques al precio de reserva es de </a:t>
            </a:r>
            <a:r>
              <a:rPr lang="es-MX" sz="1200" b="1" dirty="0" smtClean="0">
                <a:solidFill>
                  <a:schemeClr val="tx2"/>
                </a:solidFill>
              </a:rPr>
              <a:t>$35</a:t>
            </a:r>
            <a:r>
              <a:rPr lang="es-MX" sz="1200" b="1" dirty="0" smtClean="0"/>
              <a:t>.</a:t>
            </a:r>
          </a:p>
          <a:p>
            <a:pPr marL="90488" indent="-90488">
              <a:spcBef>
                <a:spcPts val="600"/>
              </a:spcBef>
              <a:buFont typeface="Arial" panose="020B0604020202020204" pitchFamily="34" charset="0"/>
              <a:buChar char="•"/>
            </a:pPr>
            <a:r>
              <a:rPr lang="es-MX" sz="1200" dirty="0" smtClean="0"/>
              <a:t>Por lo tanto, la diferencia es 1.0.</a:t>
            </a:r>
          </a:p>
        </p:txBody>
      </p:sp>
      <p:sp>
        <p:nvSpPr>
          <p:cNvPr id="3" name="CuadroTexto 2"/>
          <p:cNvSpPr txBox="1"/>
          <p:nvPr/>
        </p:nvSpPr>
        <p:spPr>
          <a:xfrm>
            <a:off x="6418157" y="6177189"/>
            <a:ext cx="2289717" cy="430887"/>
          </a:xfrm>
          <a:prstGeom prst="rect">
            <a:avLst/>
          </a:prstGeom>
          <a:noFill/>
        </p:spPr>
        <p:txBody>
          <a:bodyPr wrap="square" rtlCol="0">
            <a:spAutoFit/>
          </a:bodyPr>
          <a:lstStyle/>
          <a:p>
            <a:r>
              <a:rPr lang="es-MX" sz="1100" dirty="0" smtClean="0">
                <a:solidFill>
                  <a:schemeClr val="tx2"/>
                </a:solidFill>
              </a:rPr>
              <a:t>En este ejemplo, se dan las cifras para el primer caso. </a:t>
            </a:r>
            <a:endParaRPr lang="es-MX" sz="1100" dirty="0">
              <a:solidFill>
                <a:schemeClr val="tx2"/>
              </a:solidFill>
            </a:endParaRPr>
          </a:p>
        </p:txBody>
      </p:sp>
    </p:spTree>
    <p:extLst>
      <p:ext uri="{BB962C8B-B14F-4D97-AF65-F5344CB8AC3E}">
        <p14:creationId xmlns:p14="http://schemas.microsoft.com/office/powerpoint/2010/main" val="30034075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0"/>
            <a:ext cx="9144000" cy="6858000"/>
          </a:xfrm>
          <a:prstGeom prst="rect">
            <a:avLst/>
          </a:prstGeom>
        </p:spPr>
      </p:pic>
      <p:sp>
        <p:nvSpPr>
          <p:cNvPr id="6" name="TextBox 5"/>
          <p:cNvSpPr txBox="1"/>
          <p:nvPr/>
        </p:nvSpPr>
        <p:spPr>
          <a:xfrm>
            <a:off x="440616" y="1073781"/>
            <a:ext cx="4326826"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Primaria: Determinación del Precio</a:t>
            </a:r>
          </a:p>
        </p:txBody>
      </p:sp>
      <p:sp>
        <p:nvSpPr>
          <p:cNvPr id="2" name="CuadroTexto 1"/>
          <p:cNvSpPr txBox="1"/>
          <p:nvPr/>
        </p:nvSpPr>
        <p:spPr>
          <a:xfrm>
            <a:off x="438616" y="1419926"/>
            <a:ext cx="8058615" cy="523220"/>
          </a:xfrm>
          <a:prstGeom prst="rect">
            <a:avLst/>
          </a:prstGeom>
          <a:noFill/>
        </p:spPr>
        <p:txBody>
          <a:bodyPr wrap="square" rtlCol="0">
            <a:spAutoFit/>
          </a:bodyPr>
          <a:lstStyle/>
          <a:p>
            <a:pPr algn="just"/>
            <a:r>
              <a:rPr lang="es-MX" sz="1400" dirty="0" smtClean="0"/>
              <a:t>Una vez que se tienen el monto conjunto de precios con base en Costo de Oportunidad, se determinan los precios para llegar a dicho “</a:t>
            </a:r>
            <a:r>
              <a:rPr lang="es-MX" sz="1400" u="sng" dirty="0" smtClean="0"/>
              <a:t>Costo de Oportunidad Conjunto</a:t>
            </a:r>
            <a:r>
              <a:rPr lang="es-MX" sz="1400" dirty="0" smtClean="0"/>
              <a:t>”.</a:t>
            </a:r>
          </a:p>
        </p:txBody>
      </p:sp>
      <p:sp>
        <p:nvSpPr>
          <p:cNvPr id="50" name="CuadroTexto 49"/>
          <p:cNvSpPr txBox="1"/>
          <p:nvPr/>
        </p:nvSpPr>
        <p:spPr>
          <a:xfrm>
            <a:off x="438616" y="1943146"/>
            <a:ext cx="7974838" cy="523220"/>
          </a:xfrm>
          <a:prstGeom prst="rect">
            <a:avLst/>
          </a:prstGeom>
          <a:noFill/>
        </p:spPr>
        <p:txBody>
          <a:bodyPr wrap="square" rtlCol="0">
            <a:spAutoFit/>
          </a:bodyPr>
          <a:lstStyle/>
          <a:p>
            <a:r>
              <a:rPr lang="es-MX" sz="1400" dirty="0" smtClean="0"/>
              <a:t>Una forma de llevarlo a cabo es disminuir la oferta de cada participante en lo individual hasta que se llegue al límite de no cambiar el resultado ganador.</a:t>
            </a:r>
            <a:endParaRPr lang="es-MX" sz="1400" dirty="0"/>
          </a:p>
        </p:txBody>
      </p:sp>
      <p:sp>
        <p:nvSpPr>
          <p:cNvPr id="25" name="CuadroTexto 24"/>
          <p:cNvSpPr txBox="1"/>
          <p:nvPr/>
        </p:nvSpPr>
        <p:spPr>
          <a:xfrm>
            <a:off x="440616" y="2732129"/>
            <a:ext cx="3123444" cy="1815882"/>
          </a:xfrm>
          <a:prstGeom prst="rect">
            <a:avLst/>
          </a:prstGeom>
          <a:noFill/>
          <a:ln w="28575">
            <a:solidFill>
              <a:schemeClr val="accent2"/>
            </a:solidFill>
          </a:ln>
        </p:spPr>
        <p:txBody>
          <a:bodyPr wrap="square" rtlCol="0">
            <a:spAutoFit/>
          </a:bodyPr>
          <a:lstStyle/>
          <a:p>
            <a:pPr marL="90488" indent="-90488">
              <a:buFont typeface="Arial" panose="020B0604020202020204" pitchFamily="34" charset="0"/>
              <a:buChar char="•"/>
            </a:pPr>
            <a:r>
              <a:rPr lang="es-MX" sz="1400" b="1" dirty="0" smtClean="0">
                <a:solidFill>
                  <a:schemeClr val="tx2"/>
                </a:solidFill>
              </a:rPr>
              <a:t>Para X</a:t>
            </a:r>
            <a:r>
              <a:rPr lang="es-MX" sz="1400" dirty="0" smtClean="0"/>
              <a:t>: Se disminuye la oferta de X por el paquete 30 hasta que se modifique el resultado. </a:t>
            </a:r>
            <a:r>
              <a:rPr lang="es-MX" sz="1400" b="1" dirty="0" smtClean="0">
                <a:solidFill>
                  <a:schemeClr val="tx2"/>
                </a:solidFill>
              </a:rPr>
              <a:t>En este caso es $12.</a:t>
            </a:r>
          </a:p>
          <a:p>
            <a:pPr marL="90488" indent="-90488">
              <a:buFont typeface="Arial" panose="020B0604020202020204" pitchFamily="34" charset="0"/>
              <a:buChar char="•"/>
            </a:pPr>
            <a:r>
              <a:rPr lang="es-MX" sz="1400" dirty="0" smtClean="0"/>
              <a:t>El resultado de paquetes permanece con ofertas de X de $12 a $17. Con una oferta de $11, los paquetes resultantes serían el 2,3 y 42 (modificando el resultado).</a:t>
            </a:r>
          </a:p>
        </p:txBody>
      </p:sp>
      <p:sp>
        <p:nvSpPr>
          <p:cNvPr id="26" name="CuadroTexto 25"/>
          <p:cNvSpPr txBox="1"/>
          <p:nvPr/>
        </p:nvSpPr>
        <p:spPr>
          <a:xfrm>
            <a:off x="5290010" y="2732129"/>
            <a:ext cx="3123444" cy="2677656"/>
          </a:xfrm>
          <a:prstGeom prst="rect">
            <a:avLst/>
          </a:prstGeom>
          <a:noFill/>
          <a:ln w="28575">
            <a:solidFill>
              <a:schemeClr val="accent2"/>
            </a:solidFill>
          </a:ln>
        </p:spPr>
        <p:txBody>
          <a:bodyPr wrap="square" rtlCol="0">
            <a:spAutoFit/>
          </a:bodyPr>
          <a:lstStyle/>
          <a:p>
            <a:pPr marL="90488" indent="-90488">
              <a:buFont typeface="Arial" panose="020B0604020202020204" pitchFamily="34" charset="0"/>
              <a:buChar char="•"/>
            </a:pPr>
            <a:r>
              <a:rPr lang="es-MX" sz="1400" dirty="0" smtClean="0"/>
              <a:t>Siguiendo la misma metodología, las cantidades a pagar por cada uno serían:</a:t>
            </a:r>
            <a:endParaRPr lang="es-MX" sz="1400" b="1" dirty="0" smtClean="0">
              <a:solidFill>
                <a:schemeClr val="tx2"/>
              </a:solidFill>
            </a:endParaRPr>
          </a:p>
          <a:p>
            <a:pPr indent="88900"/>
            <a:r>
              <a:rPr lang="es-MX" sz="1400" b="1" dirty="0" smtClean="0">
                <a:solidFill>
                  <a:schemeClr val="tx2"/>
                </a:solidFill>
              </a:rPr>
              <a:t>X </a:t>
            </a:r>
            <a:r>
              <a:rPr lang="es-MX" sz="1400" b="1" dirty="0" smtClean="0">
                <a:solidFill>
                  <a:schemeClr val="tx2"/>
                </a:solidFill>
                <a:sym typeface="Wingdings" panose="05000000000000000000" pitchFamily="2" charset="2"/>
              </a:rPr>
              <a:t> $12.0;</a:t>
            </a:r>
          </a:p>
          <a:p>
            <a:pPr indent="88900"/>
            <a:r>
              <a:rPr lang="es-MX" sz="1400" b="1" dirty="0" smtClean="0">
                <a:solidFill>
                  <a:schemeClr val="tx2"/>
                </a:solidFill>
                <a:sym typeface="Wingdings" panose="05000000000000000000" pitchFamily="2" charset="2"/>
              </a:rPr>
              <a:t>Y  $11.0;</a:t>
            </a:r>
          </a:p>
          <a:p>
            <a:pPr indent="88900"/>
            <a:r>
              <a:rPr lang="es-MX" sz="1400" b="1" dirty="0" smtClean="0">
                <a:solidFill>
                  <a:schemeClr val="tx2"/>
                </a:solidFill>
                <a:sym typeface="Wingdings" panose="05000000000000000000" pitchFamily="2" charset="2"/>
              </a:rPr>
              <a:t>Z  $13.0.</a:t>
            </a:r>
          </a:p>
          <a:p>
            <a:pPr indent="88900"/>
            <a:endParaRPr lang="es-MX" sz="1400" dirty="0" smtClean="0">
              <a:sym typeface="Wingdings" panose="05000000000000000000" pitchFamily="2" charset="2"/>
            </a:endParaRPr>
          </a:p>
          <a:p>
            <a:pPr marL="90488" indent="-90488">
              <a:buFont typeface="Arial" panose="020B0604020202020204" pitchFamily="34" charset="0"/>
              <a:buChar char="•"/>
            </a:pPr>
            <a:r>
              <a:rPr lang="es-MX" sz="1400" u="sng" dirty="0" smtClean="0">
                <a:sym typeface="Wingdings" panose="05000000000000000000" pitchFamily="2" charset="2"/>
              </a:rPr>
              <a:t>Un total recaudado de $36 superior al Valor Mínimo de Referencia de $14.0</a:t>
            </a:r>
            <a:r>
              <a:rPr lang="es-MX" sz="1400" dirty="0" smtClean="0">
                <a:sym typeface="Wingdings" panose="05000000000000000000" pitchFamily="2" charset="2"/>
              </a:rPr>
              <a:t>.</a:t>
            </a:r>
          </a:p>
          <a:p>
            <a:pPr marL="90488" indent="-90488">
              <a:buFont typeface="Arial" panose="020B0604020202020204" pitchFamily="34" charset="0"/>
              <a:buChar char="•"/>
            </a:pPr>
            <a:r>
              <a:rPr lang="es-MX" sz="1400" dirty="0" smtClean="0">
                <a:sym typeface="Wingdings" panose="05000000000000000000" pitchFamily="2" charset="2"/>
              </a:rPr>
              <a:t>Es un conjunto de Precios donde todos los licitantes pagaron como máximo su propuesta de oferta económica. </a:t>
            </a:r>
          </a:p>
        </p:txBody>
      </p:sp>
    </p:spTree>
    <p:extLst>
      <p:ext uri="{BB962C8B-B14F-4D97-AF65-F5344CB8AC3E}">
        <p14:creationId xmlns:p14="http://schemas.microsoft.com/office/powerpoint/2010/main" val="32713836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 y="8033"/>
            <a:ext cx="9144000" cy="6858000"/>
          </a:xfrm>
          <a:prstGeom prst="rect">
            <a:avLst/>
          </a:prstGeom>
        </p:spPr>
      </p:pic>
      <p:sp>
        <p:nvSpPr>
          <p:cNvPr id="6" name="TextBox 5"/>
          <p:cNvSpPr txBox="1"/>
          <p:nvPr/>
        </p:nvSpPr>
        <p:spPr>
          <a:xfrm>
            <a:off x="440616" y="1073781"/>
            <a:ext cx="2198102" cy="369332"/>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a:t>Fase </a:t>
            </a:r>
            <a:r>
              <a:rPr lang="es-MX" dirty="0" smtClean="0"/>
              <a:t>de Asignación</a:t>
            </a:r>
            <a:endParaRPr lang="es-MX" dirty="0"/>
          </a:p>
        </p:txBody>
      </p:sp>
      <p:sp>
        <p:nvSpPr>
          <p:cNvPr id="2" name="CuadroTexto 1"/>
          <p:cNvSpPr txBox="1"/>
          <p:nvPr/>
        </p:nvSpPr>
        <p:spPr>
          <a:xfrm>
            <a:off x="438616" y="1419926"/>
            <a:ext cx="8058615" cy="523220"/>
          </a:xfrm>
          <a:prstGeom prst="rect">
            <a:avLst/>
          </a:prstGeom>
          <a:noFill/>
        </p:spPr>
        <p:txBody>
          <a:bodyPr wrap="square" rtlCol="0">
            <a:spAutoFit/>
          </a:bodyPr>
          <a:lstStyle/>
          <a:p>
            <a:pPr algn="just"/>
            <a:r>
              <a:rPr lang="es-MX" sz="1400" dirty="0" smtClean="0"/>
              <a:t>Una vez que se determinaron los precios y la cantidad de Bloques, se asignan éstos conforme a las Reglas para asegurar continuidad.</a:t>
            </a:r>
          </a:p>
        </p:txBody>
      </p:sp>
      <p:grpSp>
        <p:nvGrpSpPr>
          <p:cNvPr id="3" name="Grupo 2"/>
          <p:cNvGrpSpPr/>
          <p:nvPr/>
        </p:nvGrpSpPr>
        <p:grpSpPr>
          <a:xfrm>
            <a:off x="559853" y="2594277"/>
            <a:ext cx="4903738" cy="338554"/>
            <a:chOff x="559853" y="2594277"/>
            <a:chExt cx="4903738" cy="338554"/>
          </a:xfrm>
        </p:grpSpPr>
        <p:sp>
          <p:nvSpPr>
            <p:cNvPr id="10" name="CuadroTexto 9"/>
            <p:cNvSpPr txBox="1"/>
            <p:nvPr/>
          </p:nvSpPr>
          <p:spPr>
            <a:xfrm>
              <a:off x="559853"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11" name="CuadroTexto 10"/>
            <p:cNvSpPr txBox="1"/>
            <p:nvPr/>
          </p:nvSpPr>
          <p:spPr>
            <a:xfrm>
              <a:off x="909257"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12" name="CuadroTexto 11"/>
            <p:cNvSpPr txBox="1"/>
            <p:nvPr/>
          </p:nvSpPr>
          <p:spPr>
            <a:xfrm>
              <a:off x="1259097"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13" name="CuadroTexto 12"/>
            <p:cNvSpPr txBox="1"/>
            <p:nvPr/>
          </p:nvSpPr>
          <p:spPr>
            <a:xfrm>
              <a:off x="1608501" y="2594277"/>
              <a:ext cx="349404" cy="338554"/>
            </a:xfrm>
            <a:prstGeom prst="rect">
              <a:avLst/>
            </a:prstGeom>
            <a:solidFill>
              <a:schemeClr val="accent5"/>
            </a:solidFill>
            <a:ln>
              <a:solidFill>
                <a:schemeClr val="tx2"/>
              </a:solidFill>
            </a:ln>
          </p:spPr>
          <p:txBody>
            <a:bodyPr wrap="square" rtlCol="0">
              <a:spAutoFit/>
            </a:bodyPr>
            <a:lstStyle/>
            <a:p>
              <a:pPr algn="ctr"/>
              <a:endParaRPr lang="es-MX" sz="1600" b="1" dirty="0">
                <a:solidFill>
                  <a:schemeClr val="bg1"/>
                </a:solidFill>
              </a:endParaRPr>
            </a:p>
          </p:txBody>
        </p:sp>
        <p:sp>
          <p:nvSpPr>
            <p:cNvPr id="14" name="CuadroTexto 13"/>
            <p:cNvSpPr txBox="1"/>
            <p:nvPr/>
          </p:nvSpPr>
          <p:spPr>
            <a:xfrm>
              <a:off x="1953196" y="2594277"/>
              <a:ext cx="349404" cy="338554"/>
            </a:xfrm>
            <a:prstGeom prst="rect">
              <a:avLst/>
            </a:prstGeom>
            <a:solidFill>
              <a:schemeClr val="accent5"/>
            </a:solidFill>
            <a:ln>
              <a:solidFill>
                <a:schemeClr val="tx2"/>
              </a:solidFill>
            </a:ln>
          </p:spPr>
          <p:txBody>
            <a:bodyPr wrap="square" rtlCol="0">
              <a:spAutoFit/>
            </a:bodyPr>
            <a:lstStyle/>
            <a:p>
              <a:pPr algn="ctr"/>
              <a:endParaRPr lang="es-MX" sz="1600" b="1" dirty="0">
                <a:solidFill>
                  <a:schemeClr val="bg1"/>
                </a:solidFill>
              </a:endParaRPr>
            </a:p>
          </p:txBody>
        </p:sp>
        <p:sp>
          <p:nvSpPr>
            <p:cNvPr id="15" name="CuadroTexto 14"/>
            <p:cNvSpPr txBox="1"/>
            <p:nvPr/>
          </p:nvSpPr>
          <p:spPr>
            <a:xfrm>
              <a:off x="2302600"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16" name="CuadroTexto 15"/>
            <p:cNvSpPr txBox="1"/>
            <p:nvPr/>
          </p:nvSpPr>
          <p:spPr>
            <a:xfrm>
              <a:off x="2652440" y="2594277"/>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sp>
          <p:nvSpPr>
            <p:cNvPr id="17" name="CuadroTexto 16"/>
            <p:cNvSpPr txBox="1"/>
            <p:nvPr/>
          </p:nvSpPr>
          <p:spPr>
            <a:xfrm>
              <a:off x="3001844" y="2594277"/>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sp>
          <p:nvSpPr>
            <p:cNvPr id="18" name="CuadroTexto 17"/>
            <p:cNvSpPr txBox="1"/>
            <p:nvPr/>
          </p:nvSpPr>
          <p:spPr>
            <a:xfrm>
              <a:off x="3349696" y="2594277"/>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sp>
          <p:nvSpPr>
            <p:cNvPr id="19" name="CuadroTexto 18"/>
            <p:cNvSpPr txBox="1"/>
            <p:nvPr/>
          </p:nvSpPr>
          <p:spPr>
            <a:xfrm>
              <a:off x="3706970"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20" name="CuadroTexto 19"/>
            <p:cNvSpPr txBox="1"/>
            <p:nvPr/>
          </p:nvSpPr>
          <p:spPr>
            <a:xfrm>
              <a:off x="4056374"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21" name="CuadroTexto 20"/>
            <p:cNvSpPr txBox="1"/>
            <p:nvPr/>
          </p:nvSpPr>
          <p:spPr>
            <a:xfrm>
              <a:off x="4414943"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22" name="CuadroTexto 21"/>
            <p:cNvSpPr txBox="1"/>
            <p:nvPr/>
          </p:nvSpPr>
          <p:spPr>
            <a:xfrm>
              <a:off x="4764347"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sp>
          <p:nvSpPr>
            <p:cNvPr id="23" name="CuadroTexto 22"/>
            <p:cNvSpPr txBox="1"/>
            <p:nvPr/>
          </p:nvSpPr>
          <p:spPr>
            <a:xfrm>
              <a:off x="5114187" y="2594277"/>
              <a:ext cx="349404" cy="338554"/>
            </a:xfrm>
            <a:prstGeom prst="rect">
              <a:avLst/>
            </a:prstGeom>
            <a:noFill/>
            <a:ln>
              <a:solidFill>
                <a:schemeClr val="tx2"/>
              </a:solidFill>
            </a:ln>
          </p:spPr>
          <p:txBody>
            <a:bodyPr wrap="square" rtlCol="0">
              <a:spAutoFit/>
            </a:bodyPr>
            <a:lstStyle/>
            <a:p>
              <a:pPr algn="ctr"/>
              <a:endParaRPr lang="es-MX" sz="1600" b="1" dirty="0">
                <a:solidFill>
                  <a:schemeClr val="bg1"/>
                </a:solidFill>
              </a:endParaRPr>
            </a:p>
          </p:txBody>
        </p:sp>
      </p:grpSp>
      <p:grpSp>
        <p:nvGrpSpPr>
          <p:cNvPr id="25" name="Grupo 24"/>
          <p:cNvGrpSpPr/>
          <p:nvPr/>
        </p:nvGrpSpPr>
        <p:grpSpPr>
          <a:xfrm>
            <a:off x="520566" y="5713451"/>
            <a:ext cx="698808" cy="338554"/>
            <a:chOff x="520566" y="5713451"/>
            <a:chExt cx="698808" cy="338554"/>
          </a:xfrm>
        </p:grpSpPr>
        <p:sp>
          <p:nvSpPr>
            <p:cNvPr id="24" name="CuadroTexto 23"/>
            <p:cNvSpPr txBox="1"/>
            <p:nvPr/>
          </p:nvSpPr>
          <p:spPr>
            <a:xfrm>
              <a:off x="520566" y="5713451"/>
              <a:ext cx="349404" cy="338554"/>
            </a:xfrm>
            <a:prstGeom prst="rect">
              <a:avLst/>
            </a:prstGeom>
            <a:solidFill>
              <a:schemeClr val="accent5"/>
            </a:solidFill>
            <a:ln>
              <a:solidFill>
                <a:schemeClr val="tx2"/>
              </a:solidFill>
            </a:ln>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27" name="CuadroTexto 26"/>
            <p:cNvSpPr txBox="1"/>
            <p:nvPr/>
          </p:nvSpPr>
          <p:spPr>
            <a:xfrm>
              <a:off x="869970" y="5713451"/>
              <a:ext cx="349404" cy="338554"/>
            </a:xfrm>
            <a:prstGeom prst="rect">
              <a:avLst/>
            </a:prstGeom>
            <a:solidFill>
              <a:schemeClr val="accent5"/>
            </a:solidFill>
            <a:ln>
              <a:solidFill>
                <a:schemeClr val="tx2"/>
              </a:solidFill>
            </a:ln>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grpSp>
      <p:grpSp>
        <p:nvGrpSpPr>
          <p:cNvPr id="26" name="Grupo 25"/>
          <p:cNvGrpSpPr/>
          <p:nvPr/>
        </p:nvGrpSpPr>
        <p:grpSpPr>
          <a:xfrm>
            <a:off x="1913909" y="5713451"/>
            <a:ext cx="698808" cy="338554"/>
            <a:chOff x="1913909" y="5713451"/>
            <a:chExt cx="698808" cy="338554"/>
          </a:xfrm>
        </p:grpSpPr>
        <p:sp>
          <p:nvSpPr>
            <p:cNvPr id="30" name="CuadroTexto 29"/>
            <p:cNvSpPr txBox="1"/>
            <p:nvPr/>
          </p:nvSpPr>
          <p:spPr>
            <a:xfrm>
              <a:off x="1913909" y="5713451"/>
              <a:ext cx="349404" cy="338554"/>
            </a:xfrm>
            <a:prstGeom prst="rect">
              <a:avLst/>
            </a:prstGeom>
            <a:solidFill>
              <a:schemeClr val="accent2"/>
            </a:solidFill>
            <a:ln>
              <a:solidFill>
                <a:schemeClr val="tx2"/>
              </a:solidFill>
            </a:ln>
          </p:spPr>
          <p:txBody>
            <a:bodyPr wrap="square" rtlCol="0">
              <a:spAutoFit/>
            </a:bodyPr>
            <a:lstStyle/>
            <a:p>
              <a:pPr algn="ctr"/>
              <a:r>
                <a:rPr lang="es-MX" sz="1600" b="1" dirty="0">
                  <a:solidFill>
                    <a:schemeClr val="bg1"/>
                  </a:solidFill>
                </a:rPr>
                <a:t>Y</a:t>
              </a:r>
            </a:p>
          </p:txBody>
        </p:sp>
        <p:sp>
          <p:nvSpPr>
            <p:cNvPr id="31" name="CuadroTexto 30"/>
            <p:cNvSpPr txBox="1"/>
            <p:nvPr/>
          </p:nvSpPr>
          <p:spPr>
            <a:xfrm>
              <a:off x="2263313" y="5713451"/>
              <a:ext cx="349404" cy="338554"/>
            </a:xfrm>
            <a:prstGeom prst="rect">
              <a:avLst/>
            </a:prstGeom>
            <a:solidFill>
              <a:schemeClr val="accent2"/>
            </a:solidFill>
            <a:ln>
              <a:solidFill>
                <a:schemeClr val="tx2"/>
              </a:solidFill>
            </a:ln>
          </p:spPr>
          <p:txBody>
            <a:bodyPr wrap="square" rtlCol="0">
              <a:spAutoFit/>
            </a:bodyPr>
            <a:lstStyle/>
            <a:p>
              <a:pPr algn="ctr"/>
              <a:r>
                <a:rPr lang="es-MX" sz="1600" b="1" dirty="0" smtClean="0">
                  <a:solidFill>
                    <a:schemeClr val="bg1"/>
                  </a:solidFill>
                </a:rPr>
                <a:t>Y</a:t>
              </a:r>
              <a:endParaRPr lang="es-MX" sz="1600" b="1" dirty="0">
                <a:solidFill>
                  <a:schemeClr val="bg1"/>
                </a:solidFill>
              </a:endParaRPr>
            </a:p>
          </p:txBody>
        </p:sp>
      </p:grpSp>
      <p:grpSp>
        <p:nvGrpSpPr>
          <p:cNvPr id="9" name="Grupo 8"/>
          <p:cNvGrpSpPr/>
          <p:nvPr/>
        </p:nvGrpSpPr>
        <p:grpSpPr>
          <a:xfrm>
            <a:off x="1219810" y="5713451"/>
            <a:ext cx="2440003" cy="338554"/>
            <a:chOff x="1219810" y="5713451"/>
            <a:chExt cx="2440003" cy="338554"/>
          </a:xfrm>
        </p:grpSpPr>
        <p:sp>
          <p:nvSpPr>
            <p:cNvPr id="28" name="CuadroTexto 27"/>
            <p:cNvSpPr txBox="1"/>
            <p:nvPr/>
          </p:nvSpPr>
          <p:spPr>
            <a:xfrm>
              <a:off x="1219810" y="5713451"/>
              <a:ext cx="349404" cy="338554"/>
            </a:xfrm>
            <a:prstGeom prst="rect">
              <a:avLst/>
            </a:prstGeom>
            <a:solidFill>
              <a:schemeClr val="accent5"/>
            </a:solidFill>
            <a:ln>
              <a:solidFill>
                <a:schemeClr val="tx2"/>
              </a:solidFill>
            </a:ln>
          </p:spPr>
          <p:txBody>
            <a:bodyPr wrap="square" rtlCol="0">
              <a:spAutoFit/>
            </a:bodyPr>
            <a:lstStyle/>
            <a:p>
              <a:pPr algn="ctr"/>
              <a:endParaRPr lang="es-MX" sz="1600" b="1" dirty="0">
                <a:solidFill>
                  <a:schemeClr val="bg1"/>
                </a:solidFill>
              </a:endParaRPr>
            </a:p>
          </p:txBody>
        </p:sp>
        <p:sp>
          <p:nvSpPr>
            <p:cNvPr id="29" name="CuadroTexto 28"/>
            <p:cNvSpPr txBox="1"/>
            <p:nvPr/>
          </p:nvSpPr>
          <p:spPr>
            <a:xfrm>
              <a:off x="1569214" y="5713451"/>
              <a:ext cx="349404" cy="338554"/>
            </a:xfrm>
            <a:prstGeom prst="rect">
              <a:avLst/>
            </a:prstGeom>
            <a:solidFill>
              <a:schemeClr val="accent5"/>
            </a:solidFill>
            <a:ln>
              <a:solidFill>
                <a:schemeClr val="tx2"/>
              </a:solidFill>
            </a:ln>
          </p:spPr>
          <p:txBody>
            <a:bodyPr wrap="square" rtlCol="0">
              <a:spAutoFit/>
            </a:bodyPr>
            <a:lstStyle/>
            <a:p>
              <a:pPr algn="ctr"/>
              <a:endParaRPr lang="es-MX" sz="1600" b="1" dirty="0">
                <a:solidFill>
                  <a:schemeClr val="bg1"/>
                </a:solidFill>
              </a:endParaRPr>
            </a:p>
          </p:txBody>
        </p:sp>
        <p:sp>
          <p:nvSpPr>
            <p:cNvPr id="32" name="CuadroTexto 31"/>
            <p:cNvSpPr txBox="1"/>
            <p:nvPr/>
          </p:nvSpPr>
          <p:spPr>
            <a:xfrm>
              <a:off x="2613153" y="5713451"/>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sp>
          <p:nvSpPr>
            <p:cNvPr id="33" name="CuadroTexto 32"/>
            <p:cNvSpPr txBox="1"/>
            <p:nvPr/>
          </p:nvSpPr>
          <p:spPr>
            <a:xfrm>
              <a:off x="2962557" y="5713451"/>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sp>
          <p:nvSpPr>
            <p:cNvPr id="34" name="CuadroTexto 33"/>
            <p:cNvSpPr txBox="1"/>
            <p:nvPr/>
          </p:nvSpPr>
          <p:spPr>
            <a:xfrm>
              <a:off x="3310409" y="5713451"/>
              <a:ext cx="349404" cy="338554"/>
            </a:xfrm>
            <a:prstGeom prst="rect">
              <a:avLst/>
            </a:prstGeom>
            <a:solidFill>
              <a:schemeClr val="accent2"/>
            </a:solidFill>
            <a:ln>
              <a:solidFill>
                <a:schemeClr val="tx2"/>
              </a:solidFill>
            </a:ln>
          </p:spPr>
          <p:txBody>
            <a:bodyPr wrap="square" rtlCol="0">
              <a:spAutoFit/>
            </a:bodyPr>
            <a:lstStyle/>
            <a:p>
              <a:pPr algn="ctr"/>
              <a:endParaRPr lang="es-MX" sz="1600" b="1" dirty="0">
                <a:solidFill>
                  <a:schemeClr val="bg1"/>
                </a:solidFill>
              </a:endParaRPr>
            </a:p>
          </p:txBody>
        </p:sp>
      </p:grpSp>
      <p:sp>
        <p:nvSpPr>
          <p:cNvPr id="35" name="CuadroTexto 34"/>
          <p:cNvSpPr txBox="1"/>
          <p:nvPr/>
        </p:nvSpPr>
        <p:spPr>
          <a:xfrm>
            <a:off x="3667683" y="5713451"/>
            <a:ext cx="349404" cy="338554"/>
          </a:xfrm>
          <a:prstGeom prst="rect">
            <a:avLst/>
          </a:prstGeom>
          <a:solidFill>
            <a:schemeClr val="accent2"/>
          </a:solidFill>
          <a:ln>
            <a:solidFill>
              <a:schemeClr val="tx2"/>
            </a:solidFill>
          </a:ln>
        </p:spPr>
        <p:txBody>
          <a:bodyPr wrap="square" rtlCol="0">
            <a:spAutoFit/>
          </a:bodyPr>
          <a:lstStyle/>
          <a:p>
            <a:pPr algn="ctr"/>
            <a:r>
              <a:rPr lang="es-MX" sz="1600" b="1" dirty="0" smtClean="0">
                <a:solidFill>
                  <a:schemeClr val="bg1"/>
                </a:solidFill>
              </a:rPr>
              <a:t>Y</a:t>
            </a:r>
            <a:endParaRPr lang="es-MX" sz="1600" b="1" dirty="0">
              <a:solidFill>
                <a:schemeClr val="bg1"/>
              </a:solidFill>
            </a:endParaRPr>
          </a:p>
        </p:txBody>
      </p:sp>
      <p:grpSp>
        <p:nvGrpSpPr>
          <p:cNvPr id="50" name="Grupo 49"/>
          <p:cNvGrpSpPr/>
          <p:nvPr/>
        </p:nvGrpSpPr>
        <p:grpSpPr>
          <a:xfrm>
            <a:off x="4017087" y="5713451"/>
            <a:ext cx="693105" cy="338554"/>
            <a:chOff x="4017087" y="5713451"/>
            <a:chExt cx="693105" cy="338554"/>
          </a:xfrm>
        </p:grpSpPr>
        <p:sp>
          <p:nvSpPr>
            <p:cNvPr id="36" name="CuadroTexto 35"/>
            <p:cNvSpPr txBox="1"/>
            <p:nvPr/>
          </p:nvSpPr>
          <p:spPr>
            <a:xfrm>
              <a:off x="4017087" y="5713451"/>
              <a:ext cx="349404" cy="338554"/>
            </a:xfrm>
            <a:prstGeom prst="rect">
              <a:avLst/>
            </a:prstGeom>
            <a:solidFill>
              <a:schemeClr val="accent5"/>
            </a:solidFill>
            <a:ln>
              <a:solidFill>
                <a:schemeClr val="tx2"/>
              </a:solidFill>
            </a:ln>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37" name="CuadroTexto 36"/>
            <p:cNvSpPr txBox="1"/>
            <p:nvPr/>
          </p:nvSpPr>
          <p:spPr>
            <a:xfrm>
              <a:off x="4360788" y="5713451"/>
              <a:ext cx="349404" cy="338554"/>
            </a:xfrm>
            <a:prstGeom prst="rect">
              <a:avLst/>
            </a:prstGeom>
            <a:solidFill>
              <a:schemeClr val="accent5"/>
            </a:solidFill>
            <a:ln>
              <a:solidFill>
                <a:schemeClr val="tx2"/>
              </a:solidFill>
            </a:ln>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grpSp>
      <p:grpSp>
        <p:nvGrpSpPr>
          <p:cNvPr id="78" name="Grupo 77"/>
          <p:cNvGrpSpPr/>
          <p:nvPr/>
        </p:nvGrpSpPr>
        <p:grpSpPr>
          <a:xfrm>
            <a:off x="4710192" y="5713451"/>
            <a:ext cx="699244" cy="338554"/>
            <a:chOff x="4710192" y="5713451"/>
            <a:chExt cx="699244" cy="338554"/>
          </a:xfrm>
        </p:grpSpPr>
        <p:sp>
          <p:nvSpPr>
            <p:cNvPr id="38" name="CuadroTexto 37"/>
            <p:cNvSpPr txBox="1"/>
            <p:nvPr/>
          </p:nvSpPr>
          <p:spPr>
            <a:xfrm>
              <a:off x="4710192" y="5713451"/>
              <a:ext cx="349404" cy="338554"/>
            </a:xfrm>
            <a:prstGeom prst="rect">
              <a:avLst/>
            </a:prstGeom>
            <a:solidFill>
              <a:schemeClr val="accent6"/>
            </a:solidFill>
            <a:ln>
              <a:solidFill>
                <a:schemeClr val="tx2"/>
              </a:solidFill>
            </a:ln>
          </p:spPr>
          <p:txBody>
            <a:bodyPr wrap="square" rtlCol="0">
              <a:spAutoFit/>
            </a:bodyPr>
            <a:lstStyle/>
            <a:p>
              <a:pPr algn="ctr"/>
              <a:r>
                <a:rPr lang="es-MX" sz="1600" b="1" dirty="0" smtClean="0">
                  <a:solidFill>
                    <a:schemeClr val="bg1"/>
                  </a:solidFill>
                </a:rPr>
                <a:t>Z</a:t>
              </a:r>
              <a:endParaRPr lang="es-MX" sz="1600" b="1" dirty="0">
                <a:solidFill>
                  <a:schemeClr val="bg1"/>
                </a:solidFill>
              </a:endParaRPr>
            </a:p>
          </p:txBody>
        </p:sp>
        <p:sp>
          <p:nvSpPr>
            <p:cNvPr id="39" name="CuadroTexto 38"/>
            <p:cNvSpPr txBox="1"/>
            <p:nvPr/>
          </p:nvSpPr>
          <p:spPr>
            <a:xfrm>
              <a:off x="5060032" y="5713451"/>
              <a:ext cx="349404" cy="338554"/>
            </a:xfrm>
            <a:prstGeom prst="rect">
              <a:avLst/>
            </a:prstGeom>
            <a:solidFill>
              <a:schemeClr val="accent6"/>
            </a:solidFill>
            <a:ln>
              <a:solidFill>
                <a:schemeClr val="tx2"/>
              </a:solidFill>
            </a:ln>
          </p:spPr>
          <p:txBody>
            <a:bodyPr wrap="square" rtlCol="0">
              <a:spAutoFit/>
            </a:bodyPr>
            <a:lstStyle/>
            <a:p>
              <a:pPr algn="ctr"/>
              <a:r>
                <a:rPr lang="es-MX" sz="1600" b="1" dirty="0" smtClean="0">
                  <a:solidFill>
                    <a:schemeClr val="bg1"/>
                  </a:solidFill>
                </a:rPr>
                <a:t>Z</a:t>
              </a:r>
              <a:endParaRPr lang="es-MX" sz="1600" b="1" dirty="0">
                <a:solidFill>
                  <a:schemeClr val="bg1"/>
                </a:solidFill>
              </a:endParaRPr>
            </a:p>
          </p:txBody>
        </p:sp>
      </p:grpSp>
      <p:sp>
        <p:nvSpPr>
          <p:cNvPr id="56" name="CuadroTexto 55"/>
          <p:cNvSpPr txBox="1"/>
          <p:nvPr/>
        </p:nvSpPr>
        <p:spPr>
          <a:xfrm>
            <a:off x="480504" y="2146623"/>
            <a:ext cx="1690267" cy="307777"/>
          </a:xfrm>
          <a:prstGeom prst="rect">
            <a:avLst/>
          </a:prstGeom>
          <a:noFill/>
        </p:spPr>
        <p:txBody>
          <a:bodyPr wrap="square" rtlCol="0">
            <a:spAutoFit/>
          </a:bodyPr>
          <a:lstStyle/>
          <a:p>
            <a:r>
              <a:rPr lang="es-MX" sz="1400" dirty="0" smtClean="0"/>
              <a:t>Situación Inicial:</a:t>
            </a:r>
            <a:endParaRPr lang="es-MX" sz="1400" dirty="0"/>
          </a:p>
        </p:txBody>
      </p:sp>
      <p:sp>
        <p:nvSpPr>
          <p:cNvPr id="57" name="CuadroTexto 56"/>
          <p:cNvSpPr txBox="1"/>
          <p:nvPr/>
        </p:nvSpPr>
        <p:spPr>
          <a:xfrm>
            <a:off x="520566" y="3224678"/>
            <a:ext cx="1690267" cy="307777"/>
          </a:xfrm>
          <a:prstGeom prst="rect">
            <a:avLst/>
          </a:prstGeom>
          <a:noFill/>
        </p:spPr>
        <p:txBody>
          <a:bodyPr wrap="square" rtlCol="0">
            <a:spAutoFit/>
          </a:bodyPr>
          <a:lstStyle/>
          <a:p>
            <a:r>
              <a:rPr lang="es-MX" sz="1400" dirty="0" smtClean="0"/>
              <a:t>Subasta:</a:t>
            </a:r>
            <a:endParaRPr lang="es-MX" sz="1400" dirty="0"/>
          </a:p>
        </p:txBody>
      </p:sp>
      <p:sp>
        <p:nvSpPr>
          <p:cNvPr id="58" name="CuadroTexto 57"/>
          <p:cNvSpPr txBox="1"/>
          <p:nvPr/>
        </p:nvSpPr>
        <p:spPr>
          <a:xfrm>
            <a:off x="520565" y="5371037"/>
            <a:ext cx="1690267" cy="307777"/>
          </a:xfrm>
          <a:prstGeom prst="rect">
            <a:avLst/>
          </a:prstGeom>
          <a:noFill/>
        </p:spPr>
        <p:txBody>
          <a:bodyPr wrap="square" rtlCol="0">
            <a:spAutoFit/>
          </a:bodyPr>
          <a:lstStyle/>
          <a:p>
            <a:r>
              <a:rPr lang="es-MX" sz="1400" dirty="0" smtClean="0"/>
              <a:t>Asignación:</a:t>
            </a:r>
            <a:endParaRPr lang="es-MX" sz="1400" dirty="0"/>
          </a:p>
        </p:txBody>
      </p:sp>
      <p:sp>
        <p:nvSpPr>
          <p:cNvPr id="7" name="Flecha curvada hacia abajo 6"/>
          <p:cNvSpPr/>
          <p:nvPr/>
        </p:nvSpPr>
        <p:spPr>
          <a:xfrm rot="10800000">
            <a:off x="1433799" y="2946148"/>
            <a:ext cx="627463" cy="199309"/>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solidFill>
                <a:schemeClr val="tx1"/>
              </a:solidFill>
            </a:endParaRPr>
          </a:p>
        </p:txBody>
      </p:sp>
      <p:grpSp>
        <p:nvGrpSpPr>
          <p:cNvPr id="5" name="Grupo 4"/>
          <p:cNvGrpSpPr/>
          <p:nvPr/>
        </p:nvGrpSpPr>
        <p:grpSpPr>
          <a:xfrm>
            <a:off x="839900" y="3577182"/>
            <a:ext cx="1678259" cy="1541288"/>
            <a:chOff x="839900" y="3577182"/>
            <a:chExt cx="1678259" cy="1541288"/>
          </a:xfrm>
        </p:grpSpPr>
        <p:grpSp>
          <p:nvGrpSpPr>
            <p:cNvPr id="59" name="Grupo 58"/>
            <p:cNvGrpSpPr/>
            <p:nvPr/>
          </p:nvGrpSpPr>
          <p:grpSpPr>
            <a:xfrm>
              <a:off x="1311806" y="3577182"/>
              <a:ext cx="1204205" cy="338554"/>
              <a:chOff x="1086653" y="5046881"/>
              <a:chExt cx="1204205" cy="338554"/>
            </a:xfrm>
          </p:grpSpPr>
          <p:sp>
            <p:nvSpPr>
              <p:cNvPr id="60" name="CuadroTexto 59"/>
              <p:cNvSpPr txBox="1"/>
              <p:nvPr/>
            </p:nvSpPr>
            <p:spPr>
              <a:xfrm>
                <a:off x="1086653"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A</a:t>
                </a:r>
                <a:endParaRPr lang="es-MX" sz="1600" b="1" dirty="0">
                  <a:solidFill>
                    <a:schemeClr val="bg1"/>
                  </a:solidFill>
                </a:endParaRPr>
              </a:p>
            </p:txBody>
          </p:sp>
          <p:sp>
            <p:nvSpPr>
              <p:cNvPr id="61" name="CuadroTexto 60"/>
              <p:cNvSpPr txBox="1"/>
              <p:nvPr/>
            </p:nvSpPr>
            <p:spPr>
              <a:xfrm>
                <a:off x="151157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G</a:t>
                </a:r>
                <a:endParaRPr lang="es-MX" sz="1600" b="1" dirty="0">
                  <a:solidFill>
                    <a:schemeClr val="bg1"/>
                  </a:solidFill>
                </a:endParaRPr>
              </a:p>
            </p:txBody>
          </p:sp>
          <p:sp>
            <p:nvSpPr>
              <p:cNvPr id="62" name="CuadroTexto 61"/>
              <p:cNvSpPr txBox="1"/>
              <p:nvPr/>
            </p:nvSpPr>
            <p:spPr>
              <a:xfrm>
                <a:off x="1941454" y="5046881"/>
                <a:ext cx="349404" cy="338554"/>
              </a:xfrm>
              <a:prstGeom prst="rect">
                <a:avLst/>
              </a:prstGeom>
              <a:solidFill>
                <a:schemeClr val="accent1"/>
              </a:solidFill>
            </p:spPr>
            <p:txBody>
              <a:bodyPr wrap="square" rtlCol="0">
                <a:spAutoFit/>
              </a:bodyPr>
              <a:lstStyle/>
              <a:p>
                <a:pPr algn="ctr"/>
                <a:r>
                  <a:rPr lang="es-MX" sz="1600" b="1" dirty="0" smtClean="0">
                    <a:solidFill>
                      <a:schemeClr val="bg1"/>
                    </a:solidFill>
                  </a:rPr>
                  <a:t>J</a:t>
                </a:r>
                <a:endParaRPr lang="es-MX" sz="1600" b="1" dirty="0">
                  <a:solidFill>
                    <a:schemeClr val="bg1"/>
                  </a:solidFill>
                </a:endParaRPr>
              </a:p>
            </p:txBody>
          </p:sp>
        </p:grpSp>
        <p:grpSp>
          <p:nvGrpSpPr>
            <p:cNvPr id="63" name="Grupo 62"/>
            <p:cNvGrpSpPr/>
            <p:nvPr/>
          </p:nvGrpSpPr>
          <p:grpSpPr>
            <a:xfrm>
              <a:off x="839900" y="3955509"/>
              <a:ext cx="1676111" cy="338554"/>
              <a:chOff x="614747" y="5425208"/>
              <a:chExt cx="1676111" cy="338554"/>
            </a:xfrm>
          </p:grpSpPr>
          <p:sp>
            <p:nvSpPr>
              <p:cNvPr id="64" name="CuadroTexto 63"/>
              <p:cNvSpPr txBox="1"/>
              <p:nvPr/>
            </p:nvSpPr>
            <p:spPr>
              <a:xfrm>
                <a:off x="614747"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X</a:t>
                </a:r>
                <a:endParaRPr lang="es-MX" sz="1600" b="1" dirty="0">
                  <a:solidFill>
                    <a:schemeClr val="bg1"/>
                  </a:solidFill>
                </a:endParaRPr>
              </a:p>
            </p:txBody>
          </p:sp>
          <p:sp>
            <p:nvSpPr>
              <p:cNvPr id="65" name="CuadroTexto 64"/>
              <p:cNvSpPr txBox="1"/>
              <p:nvPr/>
            </p:nvSpPr>
            <p:spPr>
              <a:xfrm>
                <a:off x="1086653" y="5425208"/>
                <a:ext cx="349404" cy="338554"/>
              </a:xfrm>
              <a:prstGeom prst="rect">
                <a:avLst/>
              </a:prstGeom>
              <a:solidFill>
                <a:schemeClr val="accent5"/>
              </a:solidFill>
            </p:spPr>
            <p:txBody>
              <a:bodyPr wrap="square" rtlCol="0">
                <a:spAutoFit/>
              </a:bodyPr>
              <a:lstStyle/>
              <a:p>
                <a:pPr algn="ctr"/>
                <a:r>
                  <a:rPr lang="es-MX" sz="1600" b="1" dirty="0">
                    <a:solidFill>
                      <a:schemeClr val="bg1"/>
                    </a:solidFill>
                  </a:rPr>
                  <a:t>2</a:t>
                </a:r>
              </a:p>
            </p:txBody>
          </p:sp>
          <p:sp>
            <p:nvSpPr>
              <p:cNvPr id="66" name="CuadroTexto 65"/>
              <p:cNvSpPr txBox="1"/>
              <p:nvPr/>
            </p:nvSpPr>
            <p:spPr>
              <a:xfrm>
                <a:off x="1521450" y="5425208"/>
                <a:ext cx="349404" cy="338554"/>
              </a:xfrm>
              <a:prstGeom prst="rect">
                <a:avLst/>
              </a:prstGeom>
              <a:solidFill>
                <a:schemeClr val="accent5"/>
              </a:solidFill>
            </p:spPr>
            <p:txBody>
              <a:bodyPr wrap="square" rtlCol="0">
                <a:spAutoFit/>
              </a:bodyPr>
              <a:lstStyle/>
              <a:p>
                <a:pPr algn="ctr"/>
                <a:r>
                  <a:rPr lang="es-MX" sz="1600" b="1" dirty="0">
                    <a:solidFill>
                      <a:schemeClr val="bg1"/>
                    </a:solidFill>
                  </a:rPr>
                  <a:t>2</a:t>
                </a:r>
              </a:p>
            </p:txBody>
          </p:sp>
          <p:sp>
            <p:nvSpPr>
              <p:cNvPr id="67" name="CuadroTexto 66"/>
              <p:cNvSpPr txBox="1"/>
              <p:nvPr/>
            </p:nvSpPr>
            <p:spPr>
              <a:xfrm>
                <a:off x="1941454" y="5425208"/>
                <a:ext cx="349404" cy="338554"/>
              </a:xfrm>
              <a:prstGeom prst="rect">
                <a:avLst/>
              </a:prstGeom>
              <a:solidFill>
                <a:schemeClr val="accent5"/>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68" name="Grupo 67"/>
            <p:cNvGrpSpPr/>
            <p:nvPr/>
          </p:nvGrpSpPr>
          <p:grpSpPr>
            <a:xfrm>
              <a:off x="839900" y="4355978"/>
              <a:ext cx="1676111" cy="338554"/>
              <a:chOff x="614747" y="5825677"/>
              <a:chExt cx="1676111" cy="338554"/>
            </a:xfrm>
          </p:grpSpPr>
          <p:sp>
            <p:nvSpPr>
              <p:cNvPr id="69" name="CuadroTexto 68"/>
              <p:cNvSpPr txBox="1"/>
              <p:nvPr/>
            </p:nvSpPr>
            <p:spPr>
              <a:xfrm>
                <a:off x="614747" y="5825677"/>
                <a:ext cx="349404" cy="338554"/>
              </a:xfrm>
              <a:prstGeom prst="rect">
                <a:avLst/>
              </a:prstGeom>
              <a:solidFill>
                <a:schemeClr val="accent2"/>
              </a:solidFill>
            </p:spPr>
            <p:txBody>
              <a:bodyPr wrap="square" rtlCol="0">
                <a:spAutoFit/>
              </a:bodyPr>
              <a:lstStyle/>
              <a:p>
                <a:pPr algn="ctr"/>
                <a:r>
                  <a:rPr lang="es-MX" sz="1600" b="1" dirty="0">
                    <a:solidFill>
                      <a:schemeClr val="bg1"/>
                    </a:solidFill>
                  </a:rPr>
                  <a:t>Y</a:t>
                </a:r>
              </a:p>
            </p:txBody>
          </p:sp>
          <p:sp>
            <p:nvSpPr>
              <p:cNvPr id="70" name="CuadroTexto 69"/>
              <p:cNvSpPr txBox="1"/>
              <p:nvPr/>
            </p:nvSpPr>
            <p:spPr>
              <a:xfrm>
                <a:off x="1086653" y="5825677"/>
                <a:ext cx="349404" cy="338554"/>
              </a:xfrm>
              <a:prstGeom prst="rect">
                <a:avLst/>
              </a:prstGeom>
              <a:solidFill>
                <a:schemeClr val="accent2"/>
              </a:solidFill>
            </p:spPr>
            <p:txBody>
              <a:bodyPr wrap="square" rtlCol="0">
                <a:spAutoFit/>
              </a:bodyPr>
              <a:lstStyle/>
              <a:p>
                <a:pPr algn="ctr"/>
                <a:r>
                  <a:rPr lang="es-MX" sz="1600" b="1" dirty="0">
                    <a:solidFill>
                      <a:schemeClr val="bg1"/>
                    </a:solidFill>
                  </a:rPr>
                  <a:t>2</a:t>
                </a:r>
              </a:p>
            </p:txBody>
          </p:sp>
          <p:sp>
            <p:nvSpPr>
              <p:cNvPr id="71" name="CuadroTexto 70"/>
              <p:cNvSpPr txBox="1"/>
              <p:nvPr/>
            </p:nvSpPr>
            <p:spPr>
              <a:xfrm>
                <a:off x="1528885"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1</a:t>
                </a:r>
                <a:endParaRPr lang="es-MX" sz="1600" b="1" dirty="0">
                  <a:solidFill>
                    <a:schemeClr val="bg1"/>
                  </a:solidFill>
                </a:endParaRPr>
              </a:p>
            </p:txBody>
          </p:sp>
          <p:sp>
            <p:nvSpPr>
              <p:cNvPr id="72" name="CuadroTexto 71"/>
              <p:cNvSpPr txBox="1"/>
              <p:nvPr/>
            </p:nvSpPr>
            <p:spPr>
              <a:xfrm>
                <a:off x="1941454" y="5825677"/>
                <a:ext cx="349404" cy="338554"/>
              </a:xfrm>
              <a:prstGeom prst="rect">
                <a:avLst/>
              </a:prstGeom>
              <a:solidFill>
                <a:schemeClr val="accent2"/>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grpSp>
        <p:grpSp>
          <p:nvGrpSpPr>
            <p:cNvPr id="73" name="Grupo 72"/>
            <p:cNvGrpSpPr/>
            <p:nvPr/>
          </p:nvGrpSpPr>
          <p:grpSpPr>
            <a:xfrm>
              <a:off x="839900" y="4779916"/>
              <a:ext cx="1678259" cy="338554"/>
              <a:chOff x="614747" y="6249615"/>
              <a:chExt cx="1678259" cy="338554"/>
            </a:xfrm>
          </p:grpSpPr>
          <p:sp>
            <p:nvSpPr>
              <p:cNvPr id="74" name="CuadroTexto 73"/>
              <p:cNvSpPr txBox="1"/>
              <p:nvPr/>
            </p:nvSpPr>
            <p:spPr>
              <a:xfrm>
                <a:off x="614747"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Z</a:t>
                </a:r>
              </a:p>
            </p:txBody>
          </p:sp>
          <p:sp>
            <p:nvSpPr>
              <p:cNvPr id="75" name="CuadroTexto 74"/>
              <p:cNvSpPr txBox="1"/>
              <p:nvPr/>
            </p:nvSpPr>
            <p:spPr>
              <a:xfrm>
                <a:off x="1086653"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76" name="CuadroTexto 75"/>
              <p:cNvSpPr txBox="1"/>
              <p:nvPr/>
            </p:nvSpPr>
            <p:spPr>
              <a:xfrm>
                <a:off x="1533582" y="6249615"/>
                <a:ext cx="349404" cy="338554"/>
              </a:xfrm>
              <a:prstGeom prst="rect">
                <a:avLst/>
              </a:prstGeom>
              <a:solidFill>
                <a:schemeClr val="accent6"/>
              </a:solidFill>
            </p:spPr>
            <p:txBody>
              <a:bodyPr wrap="square" rtlCol="0">
                <a:spAutoFit/>
              </a:bodyPr>
              <a:lstStyle/>
              <a:p>
                <a:pPr algn="ctr"/>
                <a:r>
                  <a:rPr lang="es-MX" sz="1600" b="1" dirty="0" smtClean="0">
                    <a:solidFill>
                      <a:schemeClr val="bg1"/>
                    </a:solidFill>
                  </a:rPr>
                  <a:t>0</a:t>
                </a:r>
                <a:endParaRPr lang="es-MX" sz="1600" b="1" dirty="0">
                  <a:solidFill>
                    <a:schemeClr val="bg1"/>
                  </a:solidFill>
                </a:endParaRPr>
              </a:p>
            </p:txBody>
          </p:sp>
          <p:sp>
            <p:nvSpPr>
              <p:cNvPr id="77" name="CuadroTexto 76"/>
              <p:cNvSpPr txBox="1"/>
              <p:nvPr/>
            </p:nvSpPr>
            <p:spPr>
              <a:xfrm>
                <a:off x="1943602" y="6249615"/>
                <a:ext cx="349404" cy="338554"/>
              </a:xfrm>
              <a:prstGeom prst="rect">
                <a:avLst/>
              </a:prstGeom>
              <a:solidFill>
                <a:schemeClr val="accent6"/>
              </a:solidFill>
            </p:spPr>
            <p:txBody>
              <a:bodyPr wrap="square" rtlCol="0">
                <a:spAutoFit/>
              </a:bodyPr>
              <a:lstStyle/>
              <a:p>
                <a:pPr algn="ctr"/>
                <a:r>
                  <a:rPr lang="es-MX" sz="1600" b="1" dirty="0">
                    <a:solidFill>
                      <a:schemeClr val="bg1"/>
                    </a:solidFill>
                  </a:rPr>
                  <a:t>2</a:t>
                </a:r>
              </a:p>
            </p:txBody>
          </p:sp>
        </p:grpSp>
      </p:grpSp>
      <p:sp>
        <p:nvSpPr>
          <p:cNvPr id="79" name="Flecha derecha 78">
            <a:hlinkClick r:id="rId4" action="ppaction://hlinksldjump"/>
          </p:cNvPr>
          <p:cNvSpPr/>
          <p:nvPr/>
        </p:nvSpPr>
        <p:spPr>
          <a:xfrm rot="16200000">
            <a:off x="8703434" y="6323718"/>
            <a:ext cx="373662" cy="26008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10455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randombar(horizontal)">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randombar(horizontal)">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78"/>
                                        </p:tgtEl>
                                        <p:attrNameLst>
                                          <p:attrName>style.visibility</p:attrName>
                                        </p:attrNameLst>
                                      </p:cBhvr>
                                      <p:to>
                                        <p:strVal val="visible"/>
                                      </p:to>
                                    </p:set>
                                    <p:animEffect transition="in" filter="randombar(horizontal)">
                                      <p:cBhvr>
                                        <p:cTn id="50" dur="500"/>
                                        <p:tgtEl>
                                          <p:spTgt spid="78"/>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randombar(horizontal)">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nodeType="click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randombar(horizontal)">
                                      <p:cBhvr>
                                        <p:cTn id="6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56" grpId="0"/>
      <p:bldP spid="57" grpId="0"/>
      <p:bldP spid="58"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7951"/>
            <a:ext cx="9144000" cy="6856629"/>
          </a:xfrm>
          <a:prstGeom prst="rect">
            <a:avLst/>
          </a:prstGeom>
        </p:spPr>
      </p:pic>
      <p:sp>
        <p:nvSpPr>
          <p:cNvPr id="6" name="TextBox 5"/>
          <p:cNvSpPr txBox="1"/>
          <p:nvPr/>
        </p:nvSpPr>
        <p:spPr>
          <a:xfrm>
            <a:off x="440616" y="1073781"/>
            <a:ext cx="5325870" cy="369332"/>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marL="400050"/>
            <a:r>
              <a:rPr lang="es-MX" dirty="0" smtClean="0">
                <a:solidFill>
                  <a:prstClr val="white">
                    <a:lumMod val="65000"/>
                  </a:prstClr>
                </a:solidFill>
              </a:rPr>
              <a:t>Situación Actual</a:t>
            </a:r>
            <a:endParaRPr lang="es-MX" dirty="0">
              <a:solidFill>
                <a:prstClr val="white">
                  <a:lumMod val="65000"/>
                </a:prstClr>
              </a:solidFill>
            </a:endParaRPr>
          </a:p>
        </p:txBody>
      </p:sp>
      <p:pic>
        <p:nvPicPr>
          <p:cNvPr id="5" name="Imagen 4"/>
          <p:cNvPicPr/>
          <p:nvPr/>
        </p:nvPicPr>
        <p:blipFill>
          <a:blip r:embed="rId4">
            <a:extLst>
              <a:ext uri="{28A0092B-C50C-407E-A947-70E740481C1C}">
                <a14:useLocalDpi xmlns:a14="http://schemas.microsoft.com/office/drawing/2010/main" val="0"/>
              </a:ext>
            </a:extLst>
          </a:blip>
          <a:srcRect/>
          <a:stretch>
            <a:fillRect/>
          </a:stretch>
        </p:blipFill>
        <p:spPr bwMode="auto">
          <a:xfrm>
            <a:off x="1518507" y="1791882"/>
            <a:ext cx="5441689" cy="3310425"/>
          </a:xfrm>
          <a:prstGeom prst="rect">
            <a:avLst/>
          </a:prstGeom>
          <a:noFill/>
          <a:ln>
            <a:noFill/>
          </a:ln>
        </p:spPr>
      </p:pic>
      <p:sp>
        <p:nvSpPr>
          <p:cNvPr id="2" name="Rectángulo 1"/>
          <p:cNvSpPr/>
          <p:nvPr/>
        </p:nvSpPr>
        <p:spPr>
          <a:xfrm>
            <a:off x="438776" y="1443113"/>
            <a:ext cx="8704420" cy="322845"/>
          </a:xfrm>
          <a:prstGeom prst="rect">
            <a:avLst/>
          </a:prstGeom>
        </p:spPr>
        <p:txBody>
          <a:bodyPr wrap="square">
            <a:spAutoFit/>
          </a:bodyPr>
          <a:lstStyle/>
          <a:p>
            <a:pPr marL="228600" indent="-228600" algn="just">
              <a:lnSpc>
                <a:spcPct val="107000"/>
              </a:lnSpc>
              <a:spcAft>
                <a:spcPts val="800"/>
              </a:spcAft>
              <a:tabLst>
                <a:tab pos="228600" algn="l"/>
                <a:tab pos="449580" algn="l"/>
              </a:tabLst>
            </a:pPr>
            <a:r>
              <a:rPr lang="es-MX" sz="1400" dirty="0"/>
              <a:t>Actualmente, hay tres </a:t>
            </a:r>
            <a:r>
              <a:rPr lang="es-MX" sz="1400" dirty="0" smtClean="0"/>
              <a:t>operadores </a:t>
            </a:r>
            <a:r>
              <a:rPr lang="es-MX" sz="1400" dirty="0"/>
              <a:t>que </a:t>
            </a:r>
            <a:r>
              <a:rPr lang="es-MX" sz="1400" dirty="0" smtClean="0"/>
              <a:t>son concesionarios en la banda AWS:</a:t>
            </a:r>
            <a:endParaRPr lang="es-MX" sz="1400" dirty="0"/>
          </a:p>
        </p:txBody>
      </p:sp>
      <p:sp>
        <p:nvSpPr>
          <p:cNvPr id="7" name="Cuadro de texto 2"/>
          <p:cNvSpPr txBox="1">
            <a:spLocks noChangeArrowheads="1"/>
          </p:cNvSpPr>
          <p:nvPr/>
        </p:nvSpPr>
        <p:spPr bwMode="auto">
          <a:xfrm>
            <a:off x="5880349" y="5281208"/>
            <a:ext cx="2503787" cy="7509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t" anchorCtr="0">
            <a:spAutoFit/>
          </a:bodyPr>
          <a:lstStyle/>
          <a:p>
            <a:pPr>
              <a:lnSpc>
                <a:spcPct val="107000"/>
              </a:lnSpc>
              <a:spcAft>
                <a:spcPts val="0"/>
              </a:spcAft>
            </a:pPr>
            <a:r>
              <a:rPr lang="es-MX" sz="1000" b="1" u="sng" dirty="0">
                <a:effectLst/>
                <a:latin typeface="Calibri" panose="020F0502020204030204" pitchFamily="34" charset="0"/>
                <a:ea typeface="Calibri" panose="020F0502020204030204" pitchFamily="34" charset="0"/>
                <a:cs typeface="Times New Roman" panose="02020603050405020304" pitchFamily="18" charset="0"/>
              </a:rPr>
              <a:t>Telefónica Movistar:</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tabLst>
                <a:tab pos="457200" algn="l"/>
              </a:tabLst>
            </a:pP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Segmento </a:t>
            </a:r>
            <a:r>
              <a:rPr lang="es-MX" sz="1000" dirty="0">
                <a:effectLst/>
                <a:latin typeface="Calibri" panose="020F0502020204030204" pitchFamily="34" charset="0"/>
                <a:ea typeface="Calibri" panose="020F0502020204030204" pitchFamily="34" charset="0"/>
                <a:cs typeface="Times New Roman" panose="02020603050405020304" pitchFamily="18" charset="0"/>
              </a:rPr>
              <a:t>de banda: </a:t>
            </a: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1735-1740 MHz / 2135-2140 MHz, Regiones 2</a:t>
            </a:r>
            <a:r>
              <a:rPr lang="es-MX" sz="1000" dirty="0">
                <a:effectLst/>
                <a:latin typeface="Calibri" panose="020F0502020204030204" pitchFamily="34" charset="0"/>
                <a:ea typeface="Calibri" panose="020F0502020204030204" pitchFamily="34" charset="0"/>
                <a:cs typeface="Times New Roman" panose="02020603050405020304" pitchFamily="18" charset="0"/>
              </a:rPr>
              <a:t>, 3, 4, 6, 7 y 9 </a:t>
            </a:r>
            <a:r>
              <a:rPr lang="es-MX" sz="1000" dirty="0" smtClean="0">
                <a:latin typeface="Calibri" panose="020F0502020204030204" pitchFamily="34" charset="0"/>
                <a:ea typeface="Calibri" panose="020F0502020204030204" pitchFamily="34" charset="0"/>
                <a:cs typeface="Times New Roman" panose="02020603050405020304" pitchFamily="18" charset="0"/>
              </a:rPr>
              <a:t>(5+5 MHz).</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8" name="Conector recto de flecha 7"/>
          <p:cNvCxnSpPr>
            <a:stCxn id="7" idx="1"/>
          </p:cNvCxnSpPr>
          <p:nvPr/>
        </p:nvCxnSpPr>
        <p:spPr>
          <a:xfrm flipH="1" flipV="1">
            <a:off x="4210423" y="4967474"/>
            <a:ext cx="1669926" cy="689222"/>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1" name="Cuadro de texto 2"/>
          <p:cNvSpPr txBox="1">
            <a:spLocks noChangeArrowheads="1"/>
          </p:cNvSpPr>
          <p:nvPr/>
        </p:nvSpPr>
        <p:spPr bwMode="auto">
          <a:xfrm>
            <a:off x="73124" y="5492928"/>
            <a:ext cx="3216149" cy="91563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spAutoFit/>
          </a:bodyPr>
          <a:lstStyle/>
          <a:p>
            <a:pPr>
              <a:lnSpc>
                <a:spcPct val="107000"/>
              </a:lnSpc>
              <a:spcAft>
                <a:spcPts val="0"/>
              </a:spcAft>
            </a:pPr>
            <a:r>
              <a:rPr lang="es-MX" sz="1000" b="1" u="sng" dirty="0" smtClean="0">
                <a:effectLst/>
                <a:latin typeface="Calibri" panose="020F0502020204030204" pitchFamily="34" charset="0"/>
                <a:ea typeface="Calibri" panose="020F0502020204030204" pitchFamily="34" charset="0"/>
                <a:cs typeface="Times New Roman" panose="02020603050405020304" pitchFamily="18" charset="0"/>
              </a:rPr>
              <a:t>Telcel:</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tabLst>
                <a:tab pos="457200" algn="l"/>
              </a:tabLst>
            </a:pP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Segmento </a:t>
            </a:r>
            <a:r>
              <a:rPr lang="es-MX" sz="1000" dirty="0">
                <a:effectLst/>
                <a:latin typeface="Calibri" panose="020F0502020204030204" pitchFamily="34" charset="0"/>
                <a:ea typeface="Calibri" panose="020F0502020204030204" pitchFamily="34" charset="0"/>
                <a:cs typeface="Times New Roman" panose="02020603050405020304" pitchFamily="18" charset="0"/>
              </a:rPr>
              <a:t>de banda: </a:t>
            </a:r>
            <a:r>
              <a:rPr lang="es-MX" sz="1000" dirty="0" smtClean="0">
                <a:latin typeface="Calibri" panose="020F0502020204030204" pitchFamily="34" charset="0"/>
                <a:ea typeface="Calibri" panose="020F0502020204030204" pitchFamily="34" charset="0"/>
                <a:cs typeface="Times New Roman" panose="02020603050405020304" pitchFamily="18" charset="0"/>
              </a:rPr>
              <a:t>1725-1735 MHz /2125-2135 MHz, </a:t>
            </a: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Nacional (10+10 MHz) </a:t>
            </a:r>
          </a:p>
          <a:p>
            <a:pPr marL="342900" lvl="0" indent="-342900">
              <a:lnSpc>
                <a:spcPct val="107000"/>
              </a:lnSpc>
              <a:spcAft>
                <a:spcPts val="0"/>
              </a:spcAft>
              <a:buFont typeface="Arial" panose="020B0604020202020204" pitchFamily="34" charset="0"/>
              <a:buChar char="•"/>
              <a:tabLst>
                <a:tab pos="457200" algn="l"/>
              </a:tabLst>
            </a:pPr>
            <a:r>
              <a:rPr lang="es-MX" sz="1000" dirty="0" smtClean="0">
                <a:latin typeface="Calibri" panose="020F0502020204030204" pitchFamily="34" charset="0"/>
                <a:ea typeface="Calibri" panose="020F0502020204030204" pitchFamily="34" charset="0"/>
                <a:cs typeface="Times New Roman" panose="02020603050405020304" pitchFamily="18" charset="0"/>
              </a:rPr>
              <a:t>Segmento 1735-1740 MHz / 2135-2140 MHz </a:t>
            </a: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las regiones 1, 5 y 8. (5+5 MHz)</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Conector recto de flecha 15"/>
          <p:cNvCxnSpPr>
            <a:stCxn id="11" idx="0"/>
          </p:cNvCxnSpPr>
          <p:nvPr/>
        </p:nvCxnSpPr>
        <p:spPr>
          <a:xfrm flipV="1">
            <a:off x="1681199" y="4940216"/>
            <a:ext cx="1316699" cy="55271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Cuadro de texto 2"/>
          <p:cNvSpPr txBox="1">
            <a:spLocks noChangeArrowheads="1"/>
          </p:cNvSpPr>
          <p:nvPr/>
        </p:nvSpPr>
        <p:spPr bwMode="auto">
          <a:xfrm>
            <a:off x="7211588" y="1798488"/>
            <a:ext cx="1714698" cy="91563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a:spAutoFit/>
          </a:bodyPr>
          <a:lstStyle/>
          <a:p>
            <a:pPr>
              <a:lnSpc>
                <a:spcPct val="107000"/>
              </a:lnSpc>
              <a:spcAft>
                <a:spcPts val="0"/>
              </a:spcAft>
            </a:pPr>
            <a:r>
              <a:rPr lang="es-MX" sz="1000" b="1" u="sng" dirty="0" smtClean="0">
                <a:effectLst/>
                <a:latin typeface="Calibri" panose="020F0502020204030204" pitchFamily="34" charset="0"/>
                <a:ea typeface="Calibri" panose="020F0502020204030204" pitchFamily="34" charset="0"/>
                <a:cs typeface="Times New Roman" panose="02020603050405020304" pitchFamily="18" charset="0"/>
              </a:rPr>
              <a:t>Nextel:</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tabLst>
                <a:tab pos="457200" algn="l"/>
              </a:tabLst>
            </a:pP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Segmento </a:t>
            </a:r>
            <a:r>
              <a:rPr lang="es-MX" sz="1000" dirty="0">
                <a:effectLst/>
                <a:latin typeface="Calibri" panose="020F0502020204030204" pitchFamily="34" charset="0"/>
                <a:ea typeface="Calibri" panose="020F0502020204030204" pitchFamily="34" charset="0"/>
                <a:cs typeface="Times New Roman" panose="02020603050405020304" pitchFamily="18" charset="0"/>
              </a:rPr>
              <a:t>de banda: </a:t>
            </a: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s-MX" sz="1000" dirty="0" smtClean="0">
                <a:latin typeface="Calibri" panose="020F0502020204030204" pitchFamily="34" charset="0"/>
                <a:ea typeface="Calibri" panose="020F0502020204030204" pitchFamily="34" charset="0"/>
                <a:cs typeface="Times New Roman" panose="02020603050405020304" pitchFamily="18" charset="0"/>
              </a:rPr>
              <a:t>740-1755 MHz / 2140-2155 MHz, </a:t>
            </a:r>
            <a:r>
              <a:rPr lang="es-MX" sz="1000" dirty="0" smtClean="0">
                <a:effectLst/>
                <a:latin typeface="Calibri" panose="020F0502020204030204" pitchFamily="34" charset="0"/>
                <a:ea typeface="Calibri" panose="020F0502020204030204" pitchFamily="34" charset="0"/>
                <a:cs typeface="Times New Roman" panose="02020603050405020304" pitchFamily="18" charset="0"/>
              </a:rPr>
              <a:t>Nacional (15+15 MHz)</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9" name="Conector recto de flecha 18"/>
          <p:cNvCxnSpPr>
            <a:stCxn id="17" idx="1"/>
          </p:cNvCxnSpPr>
          <p:nvPr/>
        </p:nvCxnSpPr>
        <p:spPr>
          <a:xfrm flipH="1">
            <a:off x="6856586" y="2256306"/>
            <a:ext cx="355002" cy="69502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23" name="CuadroTexto 22"/>
          <p:cNvSpPr txBox="1"/>
          <p:nvPr/>
        </p:nvSpPr>
        <p:spPr>
          <a:xfrm>
            <a:off x="327432" y="6453522"/>
            <a:ext cx="8651436" cy="312650"/>
          </a:xfrm>
          <a:prstGeom prst="rect">
            <a:avLst/>
          </a:prstGeom>
          <a:noFill/>
        </p:spPr>
        <p:txBody>
          <a:bodyPr wrap="square" rtlCol="0">
            <a:spAutoFit/>
          </a:bodyPr>
          <a:lstStyle/>
          <a:p>
            <a:pPr marL="228600" lvl="0" indent="-228600" algn="just">
              <a:lnSpc>
                <a:spcPct val="107000"/>
              </a:lnSpc>
              <a:spcAft>
                <a:spcPts val="800"/>
              </a:spcAft>
              <a:tabLst>
                <a:tab pos="228600" algn="l"/>
                <a:tab pos="449580" algn="l"/>
              </a:tabLst>
            </a:pPr>
            <a:r>
              <a:rPr lang="es-MX" sz="1400" dirty="0" smtClean="0"/>
              <a:t>Los segmentos no concesionados son: </a:t>
            </a:r>
            <a:r>
              <a:rPr lang="es-MX" sz="1400" dirty="0" smtClean="0">
                <a:latin typeface="Calibri" panose="020F0502020204030204" pitchFamily="34" charset="0"/>
                <a:ea typeface="Calibri" panose="020F0502020204030204" pitchFamily="34" charset="0"/>
                <a:cs typeface="Times New Roman" panose="02020603050405020304" pitchFamily="18" charset="0"/>
              </a:rPr>
              <a:t>1710-1725 MHz /2110-2125 MHz y 1755-1780 MHz /2155-2180 </a:t>
            </a:r>
            <a:r>
              <a:rPr lang="es-MX" sz="1400" dirty="0">
                <a:latin typeface="Calibri" panose="020F0502020204030204" pitchFamily="34" charset="0"/>
                <a:ea typeface="Calibri" panose="020F0502020204030204" pitchFamily="34" charset="0"/>
                <a:cs typeface="Times New Roman" panose="02020603050405020304" pitchFamily="18" charset="0"/>
              </a:rPr>
              <a:t>MHz</a:t>
            </a:r>
            <a:r>
              <a:rPr lang="es-MX" sz="1400" dirty="0" smtClean="0">
                <a:latin typeface="Calibri" panose="020F0502020204030204" pitchFamily="34" charset="0"/>
                <a:ea typeface="Calibri" panose="020F0502020204030204" pitchFamily="34" charset="0"/>
                <a:cs typeface="Times New Roman" panose="02020603050405020304" pitchFamily="18" charset="0"/>
              </a:rPr>
              <a:t> </a:t>
            </a:r>
            <a:r>
              <a:rPr lang="es-MX" sz="1400" dirty="0" smtClean="0"/>
              <a:t> </a:t>
            </a:r>
            <a:endParaRPr lang="es-MX" sz="1400" dirty="0"/>
          </a:p>
        </p:txBody>
      </p:sp>
      <p:cxnSp>
        <p:nvCxnSpPr>
          <p:cNvPr id="10" name="Conector recto 9"/>
          <p:cNvCxnSpPr/>
          <p:nvPr/>
        </p:nvCxnSpPr>
        <p:spPr>
          <a:xfrm>
            <a:off x="3912973" y="1996470"/>
            <a:ext cx="823784"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Conector recto 13"/>
          <p:cNvCxnSpPr/>
          <p:nvPr/>
        </p:nvCxnSpPr>
        <p:spPr>
          <a:xfrm>
            <a:off x="3929449" y="1996470"/>
            <a:ext cx="0" cy="260698"/>
          </a:xfrm>
          <a:prstGeom prst="line">
            <a:avLst/>
          </a:prstGeom>
        </p:spPr>
        <p:style>
          <a:lnRef idx="3">
            <a:schemeClr val="accent2"/>
          </a:lnRef>
          <a:fillRef idx="0">
            <a:schemeClr val="accent2"/>
          </a:fillRef>
          <a:effectRef idx="2">
            <a:schemeClr val="accent2"/>
          </a:effectRef>
          <a:fontRef idx="minor">
            <a:schemeClr val="tx1"/>
          </a:fontRef>
        </p:style>
      </p:cxnSp>
      <p:cxnSp>
        <p:nvCxnSpPr>
          <p:cNvPr id="18" name="Conector recto 17"/>
          <p:cNvCxnSpPr/>
          <p:nvPr/>
        </p:nvCxnSpPr>
        <p:spPr>
          <a:xfrm>
            <a:off x="4736757" y="1996470"/>
            <a:ext cx="0" cy="260698"/>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Conector recto 20"/>
          <p:cNvCxnSpPr/>
          <p:nvPr/>
        </p:nvCxnSpPr>
        <p:spPr>
          <a:xfrm>
            <a:off x="3921211" y="2257168"/>
            <a:ext cx="815546" cy="0"/>
          </a:xfrm>
          <a:prstGeom prst="line">
            <a:avLst/>
          </a:prstGeom>
        </p:spPr>
        <p:style>
          <a:lnRef idx="3">
            <a:schemeClr val="accent2"/>
          </a:lnRef>
          <a:fillRef idx="0">
            <a:schemeClr val="accent2"/>
          </a:fillRef>
          <a:effectRef idx="2">
            <a:schemeClr val="accent2"/>
          </a:effectRef>
          <a:fontRef idx="minor">
            <a:schemeClr val="tx1"/>
          </a:fontRef>
        </p:style>
      </p:cxnSp>
      <p:sp>
        <p:nvSpPr>
          <p:cNvPr id="3" name="CuadroTexto 2"/>
          <p:cNvSpPr txBox="1"/>
          <p:nvPr/>
        </p:nvSpPr>
        <p:spPr>
          <a:xfrm>
            <a:off x="2634154" y="5189178"/>
            <a:ext cx="2231388" cy="246221"/>
          </a:xfrm>
          <a:prstGeom prst="rect">
            <a:avLst/>
          </a:prstGeom>
          <a:noFill/>
        </p:spPr>
        <p:txBody>
          <a:bodyPr wrap="square" rtlCol="0">
            <a:spAutoFit/>
          </a:bodyPr>
          <a:lstStyle/>
          <a:p>
            <a:r>
              <a:rPr lang="es-MX" sz="1000" dirty="0" smtClean="0"/>
              <a:t>Figura 1. Situación actual de espectro</a:t>
            </a:r>
            <a:endParaRPr lang="es-MX" sz="1000" dirty="0"/>
          </a:p>
        </p:txBody>
      </p:sp>
    </p:spTree>
    <p:extLst>
      <p:ext uri="{BB962C8B-B14F-4D97-AF65-F5344CB8AC3E}">
        <p14:creationId xmlns:p14="http://schemas.microsoft.com/office/powerpoint/2010/main" val="4015711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7951"/>
            <a:ext cx="9144000" cy="6856629"/>
          </a:xfrm>
          <a:prstGeom prst="rect">
            <a:avLst/>
          </a:prstGeom>
        </p:spPr>
      </p:pic>
      <p:sp>
        <p:nvSpPr>
          <p:cNvPr id="6" name="TextBox 5"/>
          <p:cNvSpPr txBox="1"/>
          <p:nvPr/>
        </p:nvSpPr>
        <p:spPr>
          <a:xfrm>
            <a:off x="601981" y="1084447"/>
            <a:ext cx="5325870" cy="646331"/>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endParaRPr lang="es-MX" dirty="0"/>
          </a:p>
          <a:p>
            <a:pPr indent="0">
              <a:buNone/>
            </a:pPr>
            <a:r>
              <a:rPr lang="es-MX" dirty="0"/>
              <a:t>	II.I Configuración </a:t>
            </a:r>
            <a:r>
              <a:rPr lang="es-MX" dirty="0" smtClean="0"/>
              <a:t>de los Concursos</a:t>
            </a:r>
          </a:p>
        </p:txBody>
      </p:sp>
      <p:sp>
        <p:nvSpPr>
          <p:cNvPr id="3" name="CuadroTexto 2"/>
          <p:cNvSpPr txBox="1"/>
          <p:nvPr/>
        </p:nvSpPr>
        <p:spPr>
          <a:xfrm>
            <a:off x="438777" y="1730778"/>
            <a:ext cx="8498489" cy="4985980"/>
          </a:xfrm>
          <a:prstGeom prst="rect">
            <a:avLst/>
          </a:prstGeom>
          <a:noFill/>
        </p:spPr>
        <p:txBody>
          <a:bodyPr wrap="square" rtlCol="0">
            <a:spAutoFit/>
          </a:bodyPr>
          <a:lstStyle/>
          <a:p>
            <a:pPr algn="just">
              <a:spcBef>
                <a:spcPts val="600"/>
              </a:spcBef>
            </a:pPr>
            <a:r>
              <a:rPr lang="es-MX" sz="1400" dirty="0"/>
              <a:t>Todos los b</a:t>
            </a:r>
            <a:r>
              <a:rPr lang="es-MX" sz="1400" dirty="0" smtClean="0"/>
              <a:t>loques </a:t>
            </a:r>
            <a:r>
              <a:rPr lang="es-MX" sz="1400" dirty="0"/>
              <a:t>en la subasta serán vendidos en unidades de 2x5 </a:t>
            </a:r>
            <a:r>
              <a:rPr lang="es-MX" sz="1400" dirty="0" smtClean="0"/>
              <a:t>MHz (5 en 1.7 GHz y 5 en 2.1 GHz). Se pondrán en subasta 8 o 9 bloques, </a:t>
            </a:r>
            <a:r>
              <a:rPr lang="es-MX" sz="1400" dirty="0"/>
              <a:t>dependiendo de la participación </a:t>
            </a:r>
            <a:r>
              <a:rPr lang="es-MX" sz="1400" dirty="0" smtClean="0"/>
              <a:t>de </a:t>
            </a:r>
            <a:r>
              <a:rPr lang="es-MX" sz="1400" dirty="0"/>
              <a:t>los operadores ya establecidos y que tienen concesiones en el </a:t>
            </a:r>
            <a:r>
              <a:rPr lang="es-MX" sz="1400" dirty="0" smtClean="0"/>
              <a:t>bloque D (1735-1740/2135-2140 MHz).</a:t>
            </a:r>
          </a:p>
          <a:p>
            <a:pPr marL="285750" indent="-285750" algn="just">
              <a:spcBef>
                <a:spcPts val="600"/>
              </a:spcBef>
              <a:buFont typeface="Arial" panose="020B0604020202020204" pitchFamily="34" charset="0"/>
              <a:buChar char="•"/>
            </a:pPr>
            <a:r>
              <a:rPr lang="es-MX" sz="1400" dirty="0" smtClean="0"/>
              <a:t>Si </a:t>
            </a:r>
            <a:r>
              <a:rPr lang="es-MX" sz="1400" dirty="0"/>
              <a:t>ambos operadores</a:t>
            </a:r>
            <a:r>
              <a:rPr lang="es-ES" sz="1400" dirty="0"/>
              <a:t> que actualmente ostentan espectro en el b</a:t>
            </a:r>
            <a:r>
              <a:rPr lang="es-ES" sz="1400" dirty="0" smtClean="0"/>
              <a:t>loque </a:t>
            </a:r>
            <a:r>
              <a:rPr lang="es-ES" sz="1400" dirty="0"/>
              <a:t>D califican para participar, habrá 9 b</a:t>
            </a:r>
            <a:r>
              <a:rPr lang="es-ES" sz="1400" dirty="0" smtClean="0"/>
              <a:t>loques </a:t>
            </a:r>
            <a:r>
              <a:rPr lang="es-ES" sz="1400" dirty="0"/>
              <a:t>en la subasta. En este caso, las frecuencias </a:t>
            </a:r>
            <a:r>
              <a:rPr lang="es-ES" sz="1400" dirty="0" smtClean="0"/>
              <a:t>en dicho bloque se incluirán </a:t>
            </a:r>
            <a:r>
              <a:rPr lang="es-ES" sz="1400" dirty="0"/>
              <a:t>en la </a:t>
            </a:r>
            <a:r>
              <a:rPr lang="es-ES" sz="1400" dirty="0" smtClean="0"/>
              <a:t>subasta. </a:t>
            </a:r>
            <a:r>
              <a:rPr lang="es-ES" sz="1400" dirty="0"/>
              <a:t>Las reglas de la subasta </a:t>
            </a:r>
            <a:r>
              <a:rPr lang="es-ES" sz="1400" dirty="0" smtClean="0"/>
              <a:t>aseguran </a:t>
            </a:r>
            <a:r>
              <a:rPr lang="es-ES" sz="1400" dirty="0"/>
              <a:t>que esos operadores ganarán al menos un b</a:t>
            </a:r>
            <a:r>
              <a:rPr lang="es-ES" sz="1400" dirty="0" smtClean="0"/>
              <a:t>loque </a:t>
            </a:r>
            <a:r>
              <a:rPr lang="es-ES" sz="1400" dirty="0"/>
              <a:t>nacional y no </a:t>
            </a:r>
            <a:r>
              <a:rPr lang="es-ES" sz="1400" dirty="0" smtClean="0"/>
              <a:t>pagarán </a:t>
            </a:r>
            <a:r>
              <a:rPr lang="es-ES" sz="1400" dirty="0"/>
              <a:t>la </a:t>
            </a:r>
            <a:r>
              <a:rPr lang="es-ES" sz="1400" dirty="0" smtClean="0"/>
              <a:t>Contraprestación </a:t>
            </a:r>
            <a:r>
              <a:rPr lang="es-ES" sz="1400" dirty="0"/>
              <a:t>por el espectro regional que actualmente poseen</a:t>
            </a:r>
            <a:r>
              <a:rPr lang="es-ES" sz="1600" dirty="0"/>
              <a:t>. </a:t>
            </a:r>
            <a:r>
              <a:rPr lang="es-ES" sz="1400" dirty="0"/>
              <a:t>De lo contrario, habrá 8 bloques en la subasta</a:t>
            </a:r>
            <a:r>
              <a:rPr lang="es-ES" sz="1400" dirty="0" smtClean="0"/>
              <a:t>.</a:t>
            </a:r>
          </a:p>
          <a:p>
            <a:pPr marL="271463" algn="just">
              <a:spcBef>
                <a:spcPts val="600"/>
              </a:spcBef>
            </a:pPr>
            <a:r>
              <a:rPr lang="es-ES" sz="1400" dirty="0" smtClean="0"/>
              <a:t>Los 8 </a:t>
            </a:r>
            <a:r>
              <a:rPr lang="es-ES" sz="1400" dirty="0"/>
              <a:t>o</a:t>
            </a:r>
            <a:r>
              <a:rPr lang="es-ES" sz="1400" dirty="0" smtClean="0"/>
              <a:t> 9 bloques </a:t>
            </a:r>
            <a:r>
              <a:rPr lang="es-ES" sz="1400" dirty="0"/>
              <a:t>serán agrupados en tres categorías, una para cada sub-banda (AWS-1, AWS-3 y </a:t>
            </a:r>
            <a:r>
              <a:rPr lang="es-ES" sz="1400" dirty="0" smtClean="0"/>
              <a:t>AWS-3                                                                                    extendida</a:t>
            </a:r>
            <a:r>
              <a:rPr lang="es-ES" sz="1400" dirty="0"/>
              <a:t>). Dentro de cada categoría, los bloques </a:t>
            </a:r>
            <a:r>
              <a:rPr lang="es-ES" sz="1400" dirty="0" smtClean="0"/>
              <a:t>son subastados </a:t>
            </a:r>
            <a:r>
              <a:rPr lang="es-ES" sz="1400" dirty="0"/>
              <a:t>en una base genérica, lo que significa que </a:t>
            </a:r>
            <a:r>
              <a:rPr lang="es-ES" sz="1400" dirty="0" smtClean="0"/>
              <a:t>los </a:t>
            </a:r>
            <a:r>
              <a:rPr lang="es-ES" sz="1400" dirty="0"/>
              <a:t>participantes ofertan por un monto de espectro dentro de una sub-banda en vez de rangos de </a:t>
            </a:r>
            <a:r>
              <a:rPr lang="es-ES" sz="1400" dirty="0" smtClean="0"/>
              <a:t>frecuencias </a:t>
            </a:r>
            <a:r>
              <a:rPr lang="es-ES" sz="1400" dirty="0"/>
              <a:t>específicos. </a:t>
            </a:r>
            <a:r>
              <a:rPr lang="es-ES" sz="1400" b="1" dirty="0"/>
              <a:t>Este enfoque permite que posteriormente se asigne espectro contiguo, lo que </a:t>
            </a:r>
            <a:r>
              <a:rPr lang="es-ES" sz="1400" b="1" dirty="0" smtClean="0"/>
              <a:t>elimina </a:t>
            </a:r>
            <a:r>
              <a:rPr lang="es-ES" sz="1400" b="1" dirty="0"/>
              <a:t>el riesgo de bloques aislados.</a:t>
            </a:r>
            <a:endParaRPr lang="es-ES" sz="1400" dirty="0"/>
          </a:p>
          <a:p>
            <a:pPr marL="285750" indent="-285750" algn="just">
              <a:spcBef>
                <a:spcPts val="600"/>
              </a:spcBef>
              <a:buFont typeface="Arial" panose="020B0604020202020204" pitchFamily="34" charset="0"/>
              <a:buChar char="•"/>
            </a:pPr>
            <a:endParaRPr lang="es-ES" sz="1400" dirty="0"/>
          </a:p>
          <a:p>
            <a:pPr marL="285750" indent="-285750" algn="just">
              <a:spcBef>
                <a:spcPts val="600"/>
              </a:spcBef>
              <a:buFont typeface="Arial" panose="020B0604020202020204" pitchFamily="34" charset="0"/>
              <a:buChar char="•"/>
            </a:pPr>
            <a:endParaRPr lang="es-ES" sz="1600" dirty="0"/>
          </a:p>
          <a:p>
            <a:pPr marL="285750" indent="-285750" algn="just">
              <a:spcBef>
                <a:spcPts val="600"/>
              </a:spcBef>
              <a:buFont typeface="Arial" panose="020B0604020202020204" pitchFamily="34" charset="0"/>
              <a:buChar char="•"/>
            </a:pPr>
            <a:endParaRPr lang="es-ES" sz="1600" dirty="0" smtClean="0"/>
          </a:p>
          <a:p>
            <a:pPr marL="285750" indent="-285750" algn="just">
              <a:spcBef>
                <a:spcPts val="600"/>
              </a:spcBef>
              <a:buFont typeface="Arial" panose="020B0604020202020204" pitchFamily="34" charset="0"/>
              <a:buChar char="•"/>
            </a:pPr>
            <a:endParaRPr lang="es-ES" sz="1600" dirty="0"/>
          </a:p>
          <a:p>
            <a:pPr marL="285750" indent="-285750" algn="just">
              <a:spcBef>
                <a:spcPts val="600"/>
              </a:spcBef>
              <a:buFont typeface="Arial" panose="020B0604020202020204" pitchFamily="34" charset="0"/>
              <a:buChar char="•"/>
            </a:pPr>
            <a:endParaRPr lang="es-ES" sz="1600" dirty="0" smtClean="0"/>
          </a:p>
          <a:p>
            <a:pPr marL="285750" indent="-285750" algn="just">
              <a:spcBef>
                <a:spcPts val="600"/>
              </a:spcBef>
              <a:buFont typeface="Arial" panose="020B0604020202020204" pitchFamily="34" charset="0"/>
              <a:buChar char="•"/>
            </a:pPr>
            <a:endParaRPr lang="es-ES" sz="1600" dirty="0"/>
          </a:p>
          <a:p>
            <a:endParaRPr lang="es-ES" sz="1400" dirty="0"/>
          </a:p>
        </p:txBody>
      </p:sp>
      <p:grpSp>
        <p:nvGrpSpPr>
          <p:cNvPr id="9" name="Grupo 8"/>
          <p:cNvGrpSpPr/>
          <p:nvPr/>
        </p:nvGrpSpPr>
        <p:grpSpPr>
          <a:xfrm>
            <a:off x="1657405" y="4761484"/>
            <a:ext cx="5844055" cy="1798641"/>
            <a:chOff x="1657405" y="3501095"/>
            <a:chExt cx="5844055" cy="1798641"/>
          </a:xfrm>
        </p:grpSpPr>
        <p:pic>
          <p:nvPicPr>
            <p:cNvPr id="5" name="Imagen 4"/>
            <p:cNvPicPr>
              <a:picLocks noChangeAspect="1"/>
            </p:cNvPicPr>
            <p:nvPr/>
          </p:nvPicPr>
          <p:blipFill>
            <a:blip r:embed="rId4"/>
            <a:stretch>
              <a:fillRect/>
            </a:stretch>
          </p:blipFill>
          <p:spPr>
            <a:xfrm>
              <a:off x="1657405" y="3501095"/>
              <a:ext cx="5844055" cy="1059235"/>
            </a:xfrm>
            <a:prstGeom prst="rect">
              <a:avLst/>
            </a:prstGeom>
          </p:spPr>
        </p:pic>
        <p:sp>
          <p:nvSpPr>
            <p:cNvPr id="7" name="CuadroTexto 6"/>
            <p:cNvSpPr txBox="1"/>
            <p:nvPr/>
          </p:nvSpPr>
          <p:spPr>
            <a:xfrm>
              <a:off x="1830127" y="5038126"/>
              <a:ext cx="5498620" cy="261610"/>
            </a:xfrm>
            <a:prstGeom prst="rect">
              <a:avLst/>
            </a:prstGeom>
            <a:noFill/>
          </p:spPr>
          <p:txBody>
            <a:bodyPr wrap="none" rtlCol="0">
              <a:spAutoFit/>
            </a:bodyPr>
            <a:lstStyle/>
            <a:p>
              <a:pPr algn="ctr"/>
              <a:r>
                <a:rPr lang="es-MX" sz="1100" dirty="0"/>
                <a:t>Figura </a:t>
              </a:r>
              <a:r>
                <a:rPr lang="es-MX" sz="1100" dirty="0" smtClean="0"/>
                <a:t>2. </a:t>
              </a:r>
              <a:r>
                <a:rPr lang="es-MX" sz="1100" dirty="0"/>
                <a:t>Bloques de espectro disponible en la subasta </a:t>
              </a:r>
              <a:r>
                <a:rPr lang="es-MX" sz="1100" dirty="0" smtClean="0"/>
                <a:t>(sólo se muestran frecuencias ‘</a:t>
              </a:r>
              <a:r>
                <a:rPr lang="es-MX" sz="1100" dirty="0" err="1" smtClean="0"/>
                <a:t>uplink</a:t>
              </a:r>
              <a:r>
                <a:rPr lang="es-MX" sz="1100" dirty="0" smtClean="0"/>
                <a:t>’)</a:t>
              </a:r>
              <a:endParaRPr lang="es-MX" sz="1100" dirty="0"/>
            </a:p>
          </p:txBody>
        </p:sp>
        <p:pic>
          <p:nvPicPr>
            <p:cNvPr id="8" name="Imagen 7"/>
            <p:cNvPicPr>
              <a:picLocks noChangeAspect="1"/>
            </p:cNvPicPr>
            <p:nvPr/>
          </p:nvPicPr>
          <p:blipFill>
            <a:blip r:embed="rId5"/>
            <a:stretch>
              <a:fillRect/>
            </a:stretch>
          </p:blipFill>
          <p:spPr>
            <a:xfrm>
              <a:off x="2290116" y="4486085"/>
              <a:ext cx="4539056" cy="609641"/>
            </a:xfrm>
            <a:prstGeom prst="rect">
              <a:avLst/>
            </a:prstGeom>
          </p:spPr>
        </p:pic>
      </p:grpSp>
    </p:spTree>
    <p:extLst>
      <p:ext uri="{BB962C8B-B14F-4D97-AF65-F5344CB8AC3E}">
        <p14:creationId xmlns:p14="http://schemas.microsoft.com/office/powerpoint/2010/main" val="3720247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287"/>
            <a:ext cx="9144000" cy="6856629"/>
          </a:xfrm>
          <a:prstGeom prst="rect">
            <a:avLst/>
          </a:prstGeom>
        </p:spPr>
      </p:pic>
      <p:sp>
        <p:nvSpPr>
          <p:cNvPr id="6" name="TextBox 5"/>
          <p:cNvSpPr txBox="1"/>
          <p:nvPr/>
        </p:nvSpPr>
        <p:spPr>
          <a:xfrm>
            <a:off x="440616" y="1073781"/>
            <a:ext cx="4185172" cy="923330"/>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p>
          <a:p>
            <a:pPr marL="0" lvl="1"/>
            <a:r>
              <a:rPr lang="es-MX" dirty="0"/>
              <a:t>	</a:t>
            </a:r>
            <a:r>
              <a:rPr lang="es-MX" dirty="0">
                <a:solidFill>
                  <a:schemeClr val="bg1">
                    <a:lumMod val="65000"/>
                  </a:schemeClr>
                </a:solidFill>
                <a:latin typeface="Arial"/>
                <a:cs typeface="Arial"/>
              </a:rPr>
              <a:t>II.II Bloques </a:t>
            </a:r>
            <a:r>
              <a:rPr lang="es-MX" dirty="0" smtClean="0">
                <a:solidFill>
                  <a:schemeClr val="bg1">
                    <a:lumMod val="65000"/>
                  </a:schemeClr>
                </a:solidFill>
                <a:latin typeface="Arial"/>
                <a:cs typeface="Arial"/>
              </a:rPr>
              <a:t>Nacionales</a:t>
            </a:r>
            <a:endParaRPr lang="es-MX" dirty="0">
              <a:solidFill>
                <a:schemeClr val="bg1">
                  <a:lumMod val="65000"/>
                </a:schemeClr>
              </a:solidFill>
              <a:latin typeface="Arial"/>
              <a:cs typeface="Arial"/>
            </a:endParaRPr>
          </a:p>
          <a:p>
            <a:pPr indent="0">
              <a:buNone/>
            </a:pPr>
            <a:endParaRPr lang="es-MX" dirty="0"/>
          </a:p>
        </p:txBody>
      </p:sp>
      <p:sp>
        <p:nvSpPr>
          <p:cNvPr id="3" name="CuadroTexto 2"/>
          <p:cNvSpPr txBox="1"/>
          <p:nvPr/>
        </p:nvSpPr>
        <p:spPr>
          <a:xfrm>
            <a:off x="440616" y="1694277"/>
            <a:ext cx="8498489" cy="1892826"/>
          </a:xfrm>
          <a:prstGeom prst="rect">
            <a:avLst/>
          </a:prstGeom>
          <a:noFill/>
        </p:spPr>
        <p:txBody>
          <a:bodyPr wrap="square" rtlCol="0">
            <a:spAutoFit/>
          </a:bodyPr>
          <a:lstStyle/>
          <a:p>
            <a:pPr algn="just">
              <a:spcBef>
                <a:spcPts val="600"/>
              </a:spcBef>
            </a:pPr>
            <a:r>
              <a:rPr lang="es-MX" sz="1400" dirty="0" smtClean="0">
                <a:solidFill>
                  <a:srgbClr val="000000"/>
                </a:solidFill>
              </a:rPr>
              <a:t>Se propone que los bloques sean asignados a nivel nacional dado que:</a:t>
            </a:r>
          </a:p>
          <a:p>
            <a:pPr marL="742950" lvl="1" indent="-285750" algn="just">
              <a:spcBef>
                <a:spcPts val="600"/>
              </a:spcBef>
              <a:buFont typeface="Arial" panose="020B0604020202020204" pitchFamily="34" charset="0"/>
              <a:buChar char="•"/>
            </a:pPr>
            <a:r>
              <a:rPr lang="es-MX" sz="1400" dirty="0" smtClean="0"/>
              <a:t>No se tienen operadores regionales en México.</a:t>
            </a:r>
          </a:p>
          <a:p>
            <a:pPr marL="742950" lvl="1" indent="-285750" algn="just">
              <a:buFont typeface="Arial" panose="020B0604020202020204" pitchFamily="34" charset="0"/>
              <a:buChar char="•"/>
            </a:pPr>
            <a:r>
              <a:rPr lang="es-MX" sz="1400" dirty="0" smtClean="0"/>
              <a:t>Si se asignan bloques regionales aumentaría el riesgo de fragmentación (tal y como ocurrió en la Licitación No. 21).</a:t>
            </a:r>
          </a:p>
          <a:p>
            <a:pPr marL="742950" lvl="1" indent="-285750" algn="just">
              <a:buFont typeface="Arial" panose="020B0604020202020204" pitchFamily="34" charset="0"/>
              <a:buChar char="•"/>
            </a:pPr>
            <a:r>
              <a:rPr lang="es-MX" sz="1400" dirty="0" smtClean="0"/>
              <a:t>Con bloques regionales hay un mayor riesgo de que la asignación de los concursos sea fragmentada, lo que impide alcanzar la mayor eficiencia posible de la tecnología LTE (no se alcanzan velocidades altas de transmisión de datos).</a:t>
            </a:r>
          </a:p>
          <a:p>
            <a:pPr marL="742950" lvl="1" indent="-285750" algn="just">
              <a:buFont typeface="Arial" panose="020B0604020202020204" pitchFamily="34" charset="0"/>
              <a:buChar char="•"/>
            </a:pPr>
            <a:r>
              <a:rPr lang="es-MX" sz="1400" dirty="0"/>
              <a:t>Una estructura de </a:t>
            </a:r>
            <a:r>
              <a:rPr lang="es-MX" sz="1400" dirty="0" smtClean="0"/>
              <a:t>bloques </a:t>
            </a:r>
            <a:r>
              <a:rPr lang="es-MX" sz="1400" dirty="0"/>
              <a:t>regionales incrementaría la complejidad de la subasta</a:t>
            </a:r>
            <a:r>
              <a:rPr lang="es-MX" sz="1400" dirty="0" smtClean="0"/>
              <a:t>.</a:t>
            </a:r>
            <a:endParaRPr lang="es-MX" sz="1400" dirty="0"/>
          </a:p>
        </p:txBody>
      </p:sp>
      <p:cxnSp>
        <p:nvCxnSpPr>
          <p:cNvPr id="17" name="Conector recto de flecha 16"/>
          <p:cNvCxnSpPr/>
          <p:nvPr/>
        </p:nvCxnSpPr>
        <p:spPr>
          <a:xfrm flipH="1" flipV="1">
            <a:off x="4202297" y="5435009"/>
            <a:ext cx="2488344" cy="483324"/>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25" name="CuadroTexto 24"/>
          <p:cNvSpPr txBox="1"/>
          <p:nvPr/>
        </p:nvSpPr>
        <p:spPr>
          <a:xfrm>
            <a:off x="6364329" y="5971839"/>
            <a:ext cx="2533821"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MX" sz="1200" dirty="0" smtClean="0"/>
              <a:t>Se busca solucionar la fragmentación del bloque D para obtener un uso eficiente del espectro dentro de la banda.</a:t>
            </a:r>
            <a:endParaRPr lang="es-MX" sz="1200" dirty="0"/>
          </a:p>
        </p:txBody>
      </p:sp>
      <p:sp>
        <p:nvSpPr>
          <p:cNvPr id="27" name="CuadroTexto 26"/>
          <p:cNvSpPr txBox="1"/>
          <p:nvPr/>
        </p:nvSpPr>
        <p:spPr>
          <a:xfrm>
            <a:off x="112131" y="5918333"/>
            <a:ext cx="2533821" cy="830997"/>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8100000" scaled="1"/>
            <a:tileRect/>
          </a:gradFill>
          <a:ln>
            <a:solidFill>
              <a:srgbClr val="FFC000"/>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sz="1200" dirty="0" smtClean="0"/>
              <a:t>La asignación de los nuevos bloques en la Licitación busca evitar el problema que se presentó con el bloque D. </a:t>
            </a:r>
            <a:endParaRPr lang="es-MX" sz="1200" dirty="0"/>
          </a:p>
        </p:txBody>
      </p:sp>
      <p:cxnSp>
        <p:nvCxnSpPr>
          <p:cNvPr id="29" name="Conector recto de flecha 28"/>
          <p:cNvCxnSpPr>
            <a:endCxn id="50" idx="2"/>
          </p:cNvCxnSpPr>
          <p:nvPr/>
        </p:nvCxnSpPr>
        <p:spPr>
          <a:xfrm flipV="1">
            <a:off x="2416804" y="5462795"/>
            <a:ext cx="514217" cy="461686"/>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33" name="Rectángulo 32"/>
          <p:cNvSpPr/>
          <p:nvPr/>
        </p:nvSpPr>
        <p:spPr>
          <a:xfrm>
            <a:off x="3914297" y="3779680"/>
            <a:ext cx="288000" cy="1634307"/>
          </a:xfrm>
          <a:prstGeom prst="rect">
            <a:avLst/>
          </a:prstGeom>
          <a:noFill/>
          <a:ln w="25400" cmpd="sng">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50" name="Rectángulo 49"/>
          <p:cNvSpPr/>
          <p:nvPr/>
        </p:nvSpPr>
        <p:spPr>
          <a:xfrm>
            <a:off x="2515010" y="3779681"/>
            <a:ext cx="832021" cy="1683114"/>
          </a:xfrm>
          <a:prstGeom prst="rect">
            <a:avLst/>
          </a:prstGeom>
          <a:noFill/>
          <a:ln w="28575">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grpSp>
        <p:nvGrpSpPr>
          <p:cNvPr id="7" name="Grupo 6"/>
          <p:cNvGrpSpPr/>
          <p:nvPr/>
        </p:nvGrpSpPr>
        <p:grpSpPr>
          <a:xfrm>
            <a:off x="1880104" y="3609031"/>
            <a:ext cx="5762726" cy="2502818"/>
            <a:chOff x="1880104" y="3609031"/>
            <a:chExt cx="5762726" cy="2502818"/>
          </a:xfrm>
        </p:grpSpPr>
        <p:grpSp>
          <p:nvGrpSpPr>
            <p:cNvPr id="2" name="Grupo 1"/>
            <p:cNvGrpSpPr/>
            <p:nvPr/>
          </p:nvGrpSpPr>
          <p:grpSpPr>
            <a:xfrm>
              <a:off x="1880104" y="3609031"/>
              <a:ext cx="5762726" cy="2502818"/>
              <a:chOff x="1767448" y="3056953"/>
              <a:chExt cx="5762726" cy="2502818"/>
            </a:xfrm>
          </p:grpSpPr>
          <p:grpSp>
            <p:nvGrpSpPr>
              <p:cNvPr id="14" name="Grupo 13"/>
              <p:cNvGrpSpPr/>
              <p:nvPr/>
            </p:nvGrpSpPr>
            <p:grpSpPr>
              <a:xfrm>
                <a:off x="1767448" y="3056953"/>
                <a:ext cx="5762726" cy="1933543"/>
                <a:chOff x="2229047" y="1675865"/>
                <a:chExt cx="5871868" cy="1803722"/>
              </a:xfrm>
            </p:grpSpPr>
            <p:pic>
              <p:nvPicPr>
                <p:cNvPr id="20" name="Picture 4"/>
                <p:cNvPicPr>
                  <a:picLocks noChangeAspect="1" noChangeArrowheads="1"/>
                </p:cNvPicPr>
                <p:nvPr/>
              </p:nvPicPr>
              <p:blipFill>
                <a:blip r:embed="rId4">
                  <a:extLst>
                    <a:ext uri="{28A0092B-C50C-407E-A947-70E740481C1C}">
                      <a14:useLocalDpi xmlns:a14="http://schemas.microsoft.com/office/drawing/2010/main" val="0"/>
                    </a:ext>
                  </a:extLst>
                </a:blip>
                <a:srcRect l="-1428" t="-9758" r="21666" b="-5560"/>
                <a:stretch>
                  <a:fillRect/>
                </a:stretch>
              </p:blipFill>
              <p:spPr bwMode="auto">
                <a:xfrm>
                  <a:off x="2229047" y="1675865"/>
                  <a:ext cx="4640262"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4">
                  <a:extLst>
                    <a:ext uri="{28A0092B-C50C-407E-A947-70E740481C1C}">
                      <a14:useLocalDpi xmlns:a14="http://schemas.microsoft.com/office/drawing/2010/main" val="0"/>
                    </a:ext>
                  </a:extLst>
                </a:blip>
                <a:srcRect l="77856" t="16853" b="45001"/>
                <a:stretch>
                  <a:fillRect/>
                </a:stretch>
              </p:blipFill>
              <p:spPr bwMode="auto">
                <a:xfrm>
                  <a:off x="6811865" y="2248343"/>
                  <a:ext cx="1289050"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6"/>
                <p:cNvPicPr>
                  <a:picLocks noChangeAspect="1" noChangeArrowheads="1"/>
                </p:cNvPicPr>
                <p:nvPr/>
              </p:nvPicPr>
              <p:blipFill>
                <a:blip r:embed="rId4">
                  <a:extLst>
                    <a:ext uri="{28A0092B-C50C-407E-A947-70E740481C1C}">
                      <a14:useLocalDpi xmlns:a14="http://schemas.microsoft.com/office/drawing/2010/main" val="0"/>
                    </a:ext>
                  </a:extLst>
                </a:blip>
                <a:srcRect l="77856" t="54999" b="6857"/>
                <a:stretch>
                  <a:fillRect/>
                </a:stretch>
              </p:blipFill>
              <p:spPr bwMode="auto">
                <a:xfrm>
                  <a:off x="6813453" y="2884274"/>
                  <a:ext cx="1287462" cy="59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3" name="CuadroTexto 22"/>
              <p:cNvSpPr txBox="1"/>
              <p:nvPr/>
            </p:nvSpPr>
            <p:spPr>
              <a:xfrm>
                <a:off x="2961208" y="5282772"/>
                <a:ext cx="2649380" cy="276999"/>
              </a:xfrm>
              <a:prstGeom prst="rect">
                <a:avLst/>
              </a:prstGeom>
              <a:noFill/>
            </p:spPr>
            <p:txBody>
              <a:bodyPr wrap="none" rtlCol="0">
                <a:spAutoFit/>
              </a:bodyPr>
              <a:lstStyle/>
              <a:p>
                <a:r>
                  <a:rPr lang="es-MX" sz="1200" dirty="0"/>
                  <a:t>Figura </a:t>
                </a:r>
                <a:r>
                  <a:rPr lang="es-MX" sz="1200" dirty="0" smtClean="0"/>
                  <a:t>3. Plan de Banda AWS en México</a:t>
                </a:r>
                <a:endParaRPr lang="es-MX" sz="1200" dirty="0"/>
              </a:p>
            </p:txBody>
          </p:sp>
        </p:grpSp>
        <p:sp>
          <p:nvSpPr>
            <p:cNvPr id="5" name="Rectángulo 4"/>
            <p:cNvSpPr/>
            <p:nvPr/>
          </p:nvSpPr>
          <p:spPr>
            <a:xfrm>
              <a:off x="6379298" y="5218771"/>
              <a:ext cx="906165" cy="323803"/>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grpSp>
    </p:spTree>
    <p:extLst>
      <p:ext uri="{BB962C8B-B14F-4D97-AF65-F5344CB8AC3E}">
        <p14:creationId xmlns:p14="http://schemas.microsoft.com/office/powerpoint/2010/main" val="1805803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287"/>
            <a:ext cx="9144000" cy="6856629"/>
          </a:xfrm>
          <a:prstGeom prst="rect">
            <a:avLst/>
          </a:prstGeom>
        </p:spPr>
      </p:pic>
      <p:sp>
        <p:nvSpPr>
          <p:cNvPr id="3" name="CuadroTexto 2"/>
          <p:cNvSpPr txBox="1"/>
          <p:nvPr/>
        </p:nvSpPr>
        <p:spPr>
          <a:xfrm>
            <a:off x="341958" y="1869942"/>
            <a:ext cx="8498489" cy="3754874"/>
          </a:xfrm>
          <a:prstGeom prst="rect">
            <a:avLst/>
          </a:prstGeom>
          <a:noFill/>
        </p:spPr>
        <p:txBody>
          <a:bodyPr wrap="square" rtlCol="0">
            <a:spAutoFit/>
          </a:bodyPr>
          <a:lstStyle/>
          <a:p>
            <a:pPr algn="just">
              <a:spcBef>
                <a:spcPts val="600"/>
              </a:spcBef>
            </a:pPr>
            <a:r>
              <a:rPr lang="es-ES" sz="1400" dirty="0" smtClean="0"/>
              <a:t>La </a:t>
            </a:r>
            <a:r>
              <a:rPr lang="es-ES" sz="1400" dirty="0"/>
              <a:t>subasta está diseñada para facilitar el reordenamiento de las concesiones de espectro existentes en la sub-banda AWS-1 </a:t>
            </a:r>
            <a:r>
              <a:rPr lang="es-ES" sz="1400" dirty="0" smtClean="0"/>
              <a:t>(incluyendo el </a:t>
            </a:r>
            <a:r>
              <a:rPr lang="es-ES" sz="1400" dirty="0"/>
              <a:t>bloque D), con </a:t>
            </a:r>
            <a:r>
              <a:rPr lang="es-ES" sz="1400" dirty="0" smtClean="0"/>
              <a:t>el objetivo </a:t>
            </a:r>
            <a:r>
              <a:rPr lang="es-ES" sz="1400" dirty="0"/>
              <a:t>de que al final del proceso los participantes </a:t>
            </a:r>
            <a:r>
              <a:rPr lang="es-ES" sz="1400" dirty="0" smtClean="0"/>
              <a:t>ganadores cuenten con el mayor </a:t>
            </a:r>
            <a:r>
              <a:rPr lang="es-MX" sz="1400" dirty="0" smtClean="0"/>
              <a:t>espectro </a:t>
            </a:r>
            <a:r>
              <a:rPr lang="es-MX" sz="1400" dirty="0"/>
              <a:t>contiguo </a:t>
            </a:r>
            <a:r>
              <a:rPr lang="es-MX" sz="1400" dirty="0" smtClean="0"/>
              <a:t>posible dentro </a:t>
            </a:r>
            <a:r>
              <a:rPr lang="es-MX" sz="1400" dirty="0"/>
              <a:t>de cada sub-banda</a:t>
            </a:r>
            <a:r>
              <a:rPr lang="es-MX" sz="1400" dirty="0" smtClean="0"/>
              <a:t>.</a:t>
            </a:r>
          </a:p>
          <a:p>
            <a:endParaRPr lang="es-MX" sz="1400" dirty="0"/>
          </a:p>
          <a:p>
            <a:r>
              <a:rPr lang="es-MX" sz="1400" dirty="0" smtClean="0"/>
              <a:t>A fin de lograr bloques contiguos, se requiere que:</a:t>
            </a:r>
          </a:p>
          <a:p>
            <a:endParaRPr lang="es-MX" sz="1400" dirty="0"/>
          </a:p>
          <a:p>
            <a:pPr marL="285750" lvl="0" indent="-285750">
              <a:buFont typeface="Arial" panose="020B0604020202020204" pitchFamily="34" charset="0"/>
              <a:buChar char="•"/>
            </a:pPr>
            <a:r>
              <a:rPr lang="es-MX" sz="1400" dirty="0" smtClean="0"/>
              <a:t>Cada interesado, en su caso, solicite </a:t>
            </a:r>
            <a:r>
              <a:rPr lang="es-MX" sz="1400" dirty="0"/>
              <a:t>el cambio </a:t>
            </a:r>
            <a:r>
              <a:rPr lang="es-MX" sz="1400" dirty="0" smtClean="0"/>
              <a:t>de </a:t>
            </a:r>
            <a:r>
              <a:rPr lang="es-MX" sz="1400" dirty="0"/>
              <a:t>f</a:t>
            </a:r>
            <a:r>
              <a:rPr lang="es-MX" sz="1400" dirty="0" smtClean="0"/>
              <a:t>recuencias de sus </a:t>
            </a:r>
            <a:r>
              <a:rPr lang="es-MX" sz="1400" dirty="0"/>
              <a:t>concesiones de espectro vigentes (sub-banda </a:t>
            </a:r>
            <a:r>
              <a:rPr lang="es-MX" sz="1400" dirty="0" smtClean="0"/>
              <a:t>AWS-1).</a:t>
            </a:r>
            <a:endParaRPr lang="es-MX" sz="1400" dirty="0"/>
          </a:p>
          <a:p>
            <a:r>
              <a:rPr lang="es-MX" sz="1400" dirty="0"/>
              <a:t> </a:t>
            </a:r>
          </a:p>
          <a:p>
            <a:pPr marL="285750" lvl="0" indent="-285750">
              <a:buFont typeface="Arial" panose="020B0604020202020204" pitchFamily="34" charset="0"/>
              <a:buChar char="•"/>
            </a:pPr>
            <a:r>
              <a:rPr lang="es-MX" sz="1400" dirty="0"/>
              <a:t>El cambio de </a:t>
            </a:r>
            <a:r>
              <a:rPr lang="es-MX" sz="1400" dirty="0" smtClean="0"/>
              <a:t>frecuencias </a:t>
            </a:r>
            <a:r>
              <a:rPr lang="es-MX" sz="1400" dirty="0"/>
              <a:t>se sujetará a </a:t>
            </a:r>
            <a:r>
              <a:rPr lang="es-MX" sz="1400" dirty="0" smtClean="0"/>
              <a:t>que se minimicen </a:t>
            </a:r>
            <a:r>
              <a:rPr lang="es-MX" sz="1400" dirty="0"/>
              <a:t>los movimientos del espectro ya </a:t>
            </a:r>
            <a:r>
              <a:rPr lang="es-MX" sz="1400" dirty="0" smtClean="0"/>
              <a:t>concesionado.</a:t>
            </a:r>
            <a:endParaRPr lang="es-MX" sz="1400" dirty="0"/>
          </a:p>
          <a:p>
            <a:r>
              <a:rPr lang="es-MX" sz="1400" dirty="0"/>
              <a:t> </a:t>
            </a:r>
          </a:p>
          <a:p>
            <a:pPr marL="285750" lvl="0" indent="-285750">
              <a:buFont typeface="Arial" panose="020B0604020202020204" pitchFamily="34" charset="0"/>
              <a:buChar char="•"/>
            </a:pPr>
            <a:r>
              <a:rPr lang="es-MX" sz="1400" dirty="0" smtClean="0"/>
              <a:t>Se </a:t>
            </a:r>
            <a:r>
              <a:rPr lang="es-MX" sz="1400" dirty="0"/>
              <a:t>llevará a cabo </a:t>
            </a:r>
            <a:r>
              <a:rPr lang="es-MX" sz="1400" dirty="0" smtClean="0"/>
              <a:t>sólo para los concesionarios actuales que participen en </a:t>
            </a:r>
            <a:r>
              <a:rPr lang="es-MX" sz="1400" dirty="0"/>
              <a:t>la </a:t>
            </a:r>
            <a:r>
              <a:rPr lang="es-MX" sz="1400" dirty="0" smtClean="0"/>
              <a:t>subasta.</a:t>
            </a:r>
            <a:endParaRPr lang="es-MX" sz="1400" dirty="0"/>
          </a:p>
          <a:p>
            <a:r>
              <a:rPr lang="es-MX" sz="1400" dirty="0"/>
              <a:t> </a:t>
            </a:r>
          </a:p>
          <a:p>
            <a:pPr marL="285750" lvl="0" indent="-285750">
              <a:buFont typeface="Arial" panose="020B0604020202020204" pitchFamily="34" charset="0"/>
              <a:buChar char="•"/>
            </a:pPr>
            <a:r>
              <a:rPr lang="es-MX" sz="1400" dirty="0"/>
              <a:t>A los concesionarios del </a:t>
            </a:r>
            <a:r>
              <a:rPr lang="es-MX" sz="1400" dirty="0" smtClean="0"/>
              <a:t>bloque </a:t>
            </a:r>
            <a:r>
              <a:rPr lang="es-MX" sz="1400" dirty="0"/>
              <a:t>D se les garantizará </a:t>
            </a:r>
            <a:r>
              <a:rPr lang="es-MX" sz="1400" dirty="0" smtClean="0"/>
              <a:t>al menos un bloque </a:t>
            </a:r>
            <a:r>
              <a:rPr lang="es-MX" sz="1400" dirty="0"/>
              <a:t>n</a:t>
            </a:r>
            <a:r>
              <a:rPr lang="es-MX" sz="1400" dirty="0" smtClean="0"/>
              <a:t>acional*</a:t>
            </a:r>
            <a:r>
              <a:rPr lang="es-MX" sz="1400" baseline="30000" dirty="0" smtClean="0"/>
              <a:t>4</a:t>
            </a:r>
            <a:r>
              <a:rPr lang="es-MX" sz="1400" dirty="0" smtClean="0"/>
              <a:t> y </a:t>
            </a:r>
            <a:r>
              <a:rPr lang="es-MX" sz="1400" dirty="0"/>
              <a:t>sólo pagarán por el espectro incremental que adquieran durante el procedimiento de subasta. </a:t>
            </a:r>
            <a:r>
              <a:rPr lang="es-MX" sz="1400" dirty="0" smtClean="0"/>
              <a:t>El diseño de la subasta permite que estos concesionarios seleccionen algún escenario para determinar en donde se ubicará el </a:t>
            </a:r>
            <a:r>
              <a:rPr lang="es-MX" sz="1400" dirty="0"/>
              <a:t>b</a:t>
            </a:r>
            <a:r>
              <a:rPr lang="es-MX" sz="1400" dirty="0" smtClean="0"/>
              <a:t>loque nacional. El </a:t>
            </a:r>
            <a:r>
              <a:rPr lang="es-MX" sz="1400" dirty="0"/>
              <a:t>paquete seleccionado no será revelado para no perjudicar su estrategia</a:t>
            </a:r>
            <a:r>
              <a:rPr lang="es-MX" sz="1400" dirty="0" smtClean="0"/>
              <a:t>.</a:t>
            </a:r>
            <a:endParaRPr lang="es-MX" sz="1400" dirty="0"/>
          </a:p>
        </p:txBody>
      </p:sp>
      <p:sp>
        <p:nvSpPr>
          <p:cNvPr id="5" name="TextBox 5"/>
          <p:cNvSpPr txBox="1"/>
          <p:nvPr/>
        </p:nvSpPr>
        <p:spPr>
          <a:xfrm>
            <a:off x="601981" y="1045211"/>
            <a:ext cx="5572908" cy="923330"/>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endParaRPr lang="es-MX" dirty="0"/>
          </a:p>
          <a:p>
            <a:pPr marL="0" lvl="1"/>
            <a:r>
              <a:rPr lang="es-MX" dirty="0"/>
              <a:t>	</a:t>
            </a:r>
            <a:r>
              <a:rPr lang="es-MX" dirty="0">
                <a:solidFill>
                  <a:schemeClr val="bg1">
                    <a:lumMod val="65000"/>
                  </a:schemeClr>
                </a:solidFill>
                <a:latin typeface="Arial"/>
                <a:cs typeface="Arial"/>
              </a:rPr>
              <a:t>II.III Reorganización de la Banda (Bloque </a:t>
            </a:r>
            <a:r>
              <a:rPr lang="es-MX" dirty="0" smtClean="0">
                <a:solidFill>
                  <a:schemeClr val="bg1">
                    <a:lumMod val="65000"/>
                  </a:schemeClr>
                </a:solidFill>
                <a:latin typeface="Arial"/>
                <a:cs typeface="Arial"/>
              </a:rPr>
              <a:t>D)*</a:t>
            </a:r>
            <a:r>
              <a:rPr lang="es-MX" baseline="30000" dirty="0" smtClean="0">
                <a:solidFill>
                  <a:schemeClr val="bg1">
                    <a:lumMod val="65000"/>
                  </a:schemeClr>
                </a:solidFill>
                <a:latin typeface="Arial"/>
                <a:cs typeface="Arial"/>
              </a:rPr>
              <a:t>3</a:t>
            </a:r>
            <a:endParaRPr lang="es-MX" sz="1100" baseline="30000" dirty="0">
              <a:solidFill>
                <a:schemeClr val="bg1">
                  <a:lumMod val="65000"/>
                </a:schemeClr>
              </a:solidFill>
              <a:latin typeface="Arial"/>
              <a:cs typeface="Arial"/>
            </a:endParaRPr>
          </a:p>
          <a:p>
            <a:pPr indent="0">
              <a:buNone/>
            </a:pPr>
            <a:endParaRPr lang="es-MX" dirty="0" smtClean="0"/>
          </a:p>
        </p:txBody>
      </p:sp>
      <p:sp>
        <p:nvSpPr>
          <p:cNvPr id="6" name="CuadroTexto 5"/>
          <p:cNvSpPr txBox="1"/>
          <p:nvPr/>
        </p:nvSpPr>
        <p:spPr>
          <a:xfrm>
            <a:off x="211199" y="5957048"/>
            <a:ext cx="8533725" cy="707886"/>
          </a:xfrm>
          <a:prstGeom prst="rect">
            <a:avLst/>
          </a:prstGeom>
          <a:noFill/>
        </p:spPr>
        <p:txBody>
          <a:bodyPr wrap="square" rtlCol="0">
            <a:spAutoFit/>
          </a:bodyPr>
          <a:lstStyle/>
          <a:p>
            <a:r>
              <a:rPr lang="es-MX" sz="1000" dirty="0" smtClean="0"/>
              <a:t>*3 	En caso de que los operadores actuales no participen en el cambio de las regiones del Bloque D, no se podrá llevar a cabo el reordenamiento.</a:t>
            </a:r>
          </a:p>
          <a:p>
            <a:pPr lvl="0"/>
            <a:r>
              <a:rPr lang="es-MX" sz="1000" dirty="0" smtClean="0"/>
              <a:t>*4 	El </a:t>
            </a:r>
            <a:r>
              <a:rPr lang="es-MX" sz="1000" dirty="0"/>
              <a:t>numeral 2.2.2 de las Bases de Licitación IFT-3 </a:t>
            </a:r>
            <a:r>
              <a:rPr lang="es-MX" sz="1000" dirty="0" smtClean="0"/>
              <a:t>precisa </a:t>
            </a:r>
            <a:r>
              <a:rPr lang="es-MX" sz="1000" dirty="0"/>
              <a:t>los conjuntos de paquetes mínimos a elegir los cuales </a:t>
            </a:r>
            <a:r>
              <a:rPr lang="es-MX" sz="1000" dirty="0" smtClean="0"/>
              <a:t>son: Opción </a:t>
            </a:r>
            <a:r>
              <a:rPr lang="es-MX" sz="1000" dirty="0"/>
              <a:t>1: cualquier paquete que seleccionen deberá </a:t>
            </a:r>
            <a:r>
              <a:rPr lang="es-MX" sz="1000" dirty="0" smtClean="0"/>
              <a:t>contar </a:t>
            </a:r>
            <a:r>
              <a:rPr lang="es-MX" sz="1000" dirty="0"/>
              <a:t>con </a:t>
            </a:r>
            <a:r>
              <a:rPr lang="es-MX" sz="1000" dirty="0" smtClean="0"/>
              <a:t>al </a:t>
            </a:r>
            <a:r>
              <a:rPr lang="es-MX" sz="1000" dirty="0"/>
              <a:t>menos </a:t>
            </a:r>
            <a:r>
              <a:rPr lang="es-MX" sz="1000" dirty="0" smtClean="0"/>
              <a:t>un </a:t>
            </a:r>
            <a:r>
              <a:rPr lang="es-MX" sz="1000" dirty="0"/>
              <a:t>Bloque </a:t>
            </a:r>
            <a:r>
              <a:rPr lang="es-MX" sz="1000" dirty="0" smtClean="0"/>
              <a:t>A; </a:t>
            </a:r>
            <a:r>
              <a:rPr lang="es-MX" sz="1000" dirty="0"/>
              <a:t>Opción 2: cualquier paquete que seleccionen deberá contar con al menos un Bloque A o un Bloque </a:t>
            </a:r>
            <a:r>
              <a:rPr lang="es-MX" sz="1000" dirty="0" smtClean="0"/>
              <a:t>G; </a:t>
            </a:r>
            <a:r>
              <a:rPr lang="es-MX" sz="1000" dirty="0"/>
              <a:t>y Opción 3: cualquier paquete que  </a:t>
            </a:r>
            <a:r>
              <a:rPr lang="es-MX" sz="1000" dirty="0" smtClean="0"/>
              <a:t>seleccionen deberá </a:t>
            </a:r>
            <a:r>
              <a:rPr lang="es-MX" sz="1000" dirty="0"/>
              <a:t>contar </a:t>
            </a:r>
            <a:r>
              <a:rPr lang="es-MX" sz="1000" dirty="0" smtClean="0"/>
              <a:t>con </a:t>
            </a:r>
            <a:r>
              <a:rPr lang="es-MX" sz="1000" dirty="0"/>
              <a:t>al </a:t>
            </a:r>
            <a:r>
              <a:rPr lang="es-MX" sz="1000" dirty="0" smtClean="0"/>
              <a:t>menos </a:t>
            </a:r>
            <a:r>
              <a:rPr lang="es-MX" sz="1000" dirty="0"/>
              <a:t>un Bloque A o un bloque G o exactamente dos Bloques J. </a:t>
            </a:r>
          </a:p>
        </p:txBody>
      </p:sp>
    </p:spTree>
    <p:extLst>
      <p:ext uri="{BB962C8B-B14F-4D97-AF65-F5344CB8AC3E}">
        <p14:creationId xmlns:p14="http://schemas.microsoft.com/office/powerpoint/2010/main" val="708500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287"/>
            <a:ext cx="9144000" cy="6856629"/>
          </a:xfrm>
          <a:prstGeom prst="rect">
            <a:avLst/>
          </a:prstGeom>
        </p:spPr>
      </p:pic>
      <p:sp>
        <p:nvSpPr>
          <p:cNvPr id="6" name="TextBox 5"/>
          <p:cNvSpPr txBox="1"/>
          <p:nvPr/>
        </p:nvSpPr>
        <p:spPr>
          <a:xfrm>
            <a:off x="440616" y="1073781"/>
            <a:ext cx="2912079" cy="923330"/>
          </a:xfrm>
          <a:prstGeom prst="rect">
            <a:avLst/>
          </a:prstGeom>
          <a:noFill/>
        </p:spPr>
        <p:txBody>
          <a:bodyPr wrap="non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p>
          <a:p>
            <a:pPr indent="0">
              <a:buNone/>
            </a:pPr>
            <a:r>
              <a:rPr lang="es-MX" dirty="0"/>
              <a:t>	</a:t>
            </a:r>
            <a:r>
              <a:rPr lang="es-MX" dirty="0" smtClean="0"/>
              <a:t>II.IV </a:t>
            </a:r>
            <a:r>
              <a:rPr lang="es-MX" dirty="0" smtClean="0">
                <a:solidFill>
                  <a:schemeClr val="bg1">
                    <a:lumMod val="65000"/>
                  </a:schemeClr>
                </a:solidFill>
                <a:latin typeface="Arial"/>
                <a:cs typeface="Arial"/>
              </a:rPr>
              <a:t>Tope </a:t>
            </a:r>
            <a:r>
              <a:rPr lang="es-MX" dirty="0">
                <a:solidFill>
                  <a:schemeClr val="bg1">
                    <a:lumMod val="65000"/>
                  </a:schemeClr>
                </a:solidFill>
                <a:latin typeface="Arial"/>
                <a:cs typeface="Arial"/>
              </a:rPr>
              <a:t>de Espectro</a:t>
            </a:r>
          </a:p>
          <a:p>
            <a:pPr indent="0">
              <a:buNone/>
            </a:pPr>
            <a:endParaRPr lang="es-MX" dirty="0"/>
          </a:p>
        </p:txBody>
      </p:sp>
      <p:sp>
        <p:nvSpPr>
          <p:cNvPr id="7" name="CuadroTexto 6"/>
          <p:cNvSpPr txBox="1"/>
          <p:nvPr/>
        </p:nvSpPr>
        <p:spPr>
          <a:xfrm>
            <a:off x="438776" y="1784840"/>
            <a:ext cx="8498489" cy="4370427"/>
          </a:xfrm>
          <a:prstGeom prst="rect">
            <a:avLst/>
          </a:prstGeom>
          <a:noFill/>
        </p:spPr>
        <p:txBody>
          <a:bodyPr wrap="square" rtlCol="0">
            <a:spAutoFit/>
          </a:bodyPr>
          <a:lstStyle/>
          <a:p>
            <a:pPr algn="just">
              <a:spcBef>
                <a:spcPts val="600"/>
              </a:spcBef>
            </a:pPr>
            <a:r>
              <a:rPr lang="es-MX" sz="1400" dirty="0" smtClean="0"/>
              <a:t>Se propone establecer un límite de acumulación de espectro entre 2x30 MHz y 2x40 MHz, el cual incluye </a:t>
            </a:r>
            <a:r>
              <a:rPr lang="es-MX" sz="1400" dirty="0"/>
              <a:t>tenencias existentes de cada operador en </a:t>
            </a:r>
            <a:r>
              <a:rPr lang="es-MX" sz="1400" dirty="0" smtClean="0"/>
              <a:t>AWS-1. Dicho tope sólo se aplicará </a:t>
            </a:r>
            <a:r>
              <a:rPr lang="es-MX" sz="1400" dirty="0" err="1" smtClean="0"/>
              <a:t>intra</a:t>
            </a:r>
            <a:r>
              <a:rPr lang="es-MX" sz="1400" dirty="0" smtClean="0"/>
              <a:t>-banda. </a:t>
            </a:r>
          </a:p>
          <a:p>
            <a:pPr algn="just">
              <a:spcBef>
                <a:spcPts val="600"/>
              </a:spcBef>
            </a:pPr>
            <a:endParaRPr lang="es-MX" sz="1400" dirty="0" smtClean="0"/>
          </a:p>
          <a:p>
            <a:pPr marL="285750" indent="-285750" algn="just">
              <a:spcBef>
                <a:spcPts val="600"/>
              </a:spcBef>
              <a:buFont typeface="Arial" panose="020B0604020202020204" pitchFamily="34" charset="0"/>
              <a:buChar char="•"/>
            </a:pPr>
            <a:r>
              <a:rPr lang="es-MX" sz="1400" dirty="0" smtClean="0"/>
              <a:t>Con estos topes los Participantes tendrán la suficiente flexibilidad para </a:t>
            </a:r>
            <a:r>
              <a:rPr lang="es-MX" sz="1400" dirty="0"/>
              <a:t>realizar ofertas de diferentes cantidades de espectro, permitiendo que más de un participante termine la subasta con </a:t>
            </a:r>
            <a:r>
              <a:rPr lang="es-MX" sz="1400" dirty="0" smtClean="0"/>
              <a:t>cantidades sustanciales </a:t>
            </a:r>
            <a:r>
              <a:rPr lang="es-MX" sz="1400" dirty="0"/>
              <a:t>de espectro </a:t>
            </a:r>
            <a:r>
              <a:rPr lang="es-MX" sz="1400" dirty="0" smtClean="0"/>
              <a:t>AWS. </a:t>
            </a:r>
          </a:p>
          <a:p>
            <a:pPr marL="285750" indent="-285750" algn="just">
              <a:spcBef>
                <a:spcPts val="600"/>
              </a:spcBef>
              <a:buFont typeface="Arial" panose="020B0604020202020204" pitchFamily="34" charset="0"/>
              <a:buChar char="•"/>
            </a:pPr>
            <a:endParaRPr lang="es-MX" sz="1400" dirty="0" smtClean="0"/>
          </a:p>
          <a:p>
            <a:pPr marL="285750" indent="-285750" algn="just">
              <a:spcBef>
                <a:spcPts val="600"/>
              </a:spcBef>
              <a:buFont typeface="Arial" panose="020B0604020202020204" pitchFamily="34" charset="0"/>
              <a:buChar char="•"/>
            </a:pPr>
            <a:r>
              <a:rPr lang="es-MX" sz="1400" dirty="0" smtClean="0"/>
              <a:t>Evita resultados que pueden afectar la competencia a largo plazo; por ejemplo: que sólo un operador adquiera toda la cantidad de espectro, obteniendo así una ventaja competitiva en servicios LTE</a:t>
            </a:r>
            <a:r>
              <a:rPr lang="es-MX" sz="1400" dirty="0"/>
              <a:t>.</a:t>
            </a:r>
            <a:endParaRPr lang="es-MX" sz="1400" dirty="0" smtClean="0"/>
          </a:p>
          <a:p>
            <a:pPr marL="285750" indent="-285750" algn="just">
              <a:spcBef>
                <a:spcPts val="600"/>
              </a:spcBef>
              <a:buFont typeface="Arial" panose="020B0604020202020204" pitchFamily="34" charset="0"/>
              <a:buChar char="•"/>
            </a:pPr>
            <a:endParaRPr lang="es-MX" sz="1400" dirty="0" smtClean="0"/>
          </a:p>
          <a:p>
            <a:pPr marL="285750" indent="-285750" algn="just">
              <a:spcBef>
                <a:spcPts val="600"/>
              </a:spcBef>
              <a:buFont typeface="Arial" panose="020B0604020202020204" pitchFamily="34" charset="0"/>
              <a:buChar char="•"/>
            </a:pPr>
            <a:r>
              <a:rPr lang="es-MX" sz="1400" dirty="0" smtClean="0"/>
              <a:t>La banda AWS es una banda clave para los despliegues de LTE; por lo anterior, el Instituto busca evitar resultados asimétricos en la licitación, los cuales pudieran generar alguna acumulación que genere situaciones no deseadas en la competencia. </a:t>
            </a:r>
            <a:endParaRPr lang="es-MX" sz="1400" dirty="0"/>
          </a:p>
          <a:p>
            <a:pPr marL="285750" indent="-285750" algn="just">
              <a:spcBef>
                <a:spcPts val="600"/>
              </a:spcBef>
              <a:buFont typeface="Arial" panose="020B0604020202020204" pitchFamily="34" charset="0"/>
              <a:buChar char="•"/>
            </a:pPr>
            <a:endParaRPr lang="es-MX" sz="1400" dirty="0" smtClean="0"/>
          </a:p>
          <a:p>
            <a:pPr marL="285750" indent="-285750" algn="just">
              <a:spcBef>
                <a:spcPts val="600"/>
              </a:spcBef>
              <a:buFont typeface="Arial" panose="020B0604020202020204" pitchFamily="34" charset="0"/>
              <a:buChar char="•"/>
            </a:pPr>
            <a:r>
              <a:rPr lang="es-MX" sz="1400" dirty="0" smtClean="0"/>
              <a:t>Los bloques de 2x40 MHz dan una mayor competencia en la licitación y permite tener 2 bloques de 2x20 MHz; para el caso de 2x30 MHz se pueden tener dos opciones: 1)  2 bloques de 2x15 MHz y 2) 1 bloque de 2x10 y uno de 2x20.</a:t>
            </a:r>
          </a:p>
        </p:txBody>
      </p:sp>
    </p:spTree>
    <p:extLst>
      <p:ext uri="{BB962C8B-B14F-4D97-AF65-F5344CB8AC3E}">
        <p14:creationId xmlns:p14="http://schemas.microsoft.com/office/powerpoint/2010/main" val="3684974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 inter cla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 y="-287"/>
            <a:ext cx="9144000" cy="6856629"/>
          </a:xfrm>
          <a:prstGeom prst="rect">
            <a:avLst/>
          </a:prstGeom>
        </p:spPr>
      </p:pic>
      <p:sp>
        <p:nvSpPr>
          <p:cNvPr id="6" name="TextBox 5"/>
          <p:cNvSpPr txBox="1"/>
          <p:nvPr/>
        </p:nvSpPr>
        <p:spPr>
          <a:xfrm>
            <a:off x="440616" y="1073781"/>
            <a:ext cx="4755852" cy="923330"/>
          </a:xfrm>
          <a:prstGeom prst="rect">
            <a:avLst/>
          </a:prstGeom>
          <a:noFill/>
        </p:spPr>
        <p:txBody>
          <a:bodyPr wrap="square" rtlCol="0">
            <a:spAutoFit/>
          </a:bodyPr>
          <a:lstStyle>
            <a:defPPr>
              <a:defRPr lang="en-US"/>
            </a:defPPr>
            <a:lvl1pPr indent="-400050">
              <a:buAutoNum type="romanUcPeriod"/>
              <a:defRPr>
                <a:solidFill>
                  <a:schemeClr val="bg1">
                    <a:lumMod val="65000"/>
                  </a:schemeClr>
                </a:solidFill>
                <a:latin typeface="Arial"/>
                <a:cs typeface="Arial"/>
              </a:defRPr>
            </a:lvl1pPr>
          </a:lstStyle>
          <a:p>
            <a:pPr indent="0">
              <a:buNone/>
            </a:pPr>
            <a:r>
              <a:rPr lang="es-MX" dirty="0" smtClean="0"/>
              <a:t>II. Bloques de Espectro</a:t>
            </a:r>
          </a:p>
          <a:p>
            <a:pPr marL="0" lvl="1"/>
            <a:r>
              <a:rPr lang="es-MX" dirty="0"/>
              <a:t>	</a:t>
            </a:r>
            <a:r>
              <a:rPr lang="es-MX" dirty="0">
                <a:solidFill>
                  <a:schemeClr val="bg1">
                    <a:lumMod val="65000"/>
                  </a:schemeClr>
                </a:solidFill>
                <a:latin typeface="Arial"/>
                <a:cs typeface="Arial"/>
              </a:rPr>
              <a:t>II.V Contigüidad del Espectro</a:t>
            </a:r>
          </a:p>
          <a:p>
            <a:pPr indent="0">
              <a:buNone/>
            </a:pPr>
            <a:endParaRPr lang="es-MX" dirty="0"/>
          </a:p>
        </p:txBody>
      </p:sp>
      <p:sp>
        <p:nvSpPr>
          <p:cNvPr id="3" name="CuadroTexto 2"/>
          <p:cNvSpPr txBox="1"/>
          <p:nvPr/>
        </p:nvSpPr>
        <p:spPr>
          <a:xfrm>
            <a:off x="438777" y="1801600"/>
            <a:ext cx="8498489" cy="3123932"/>
          </a:xfrm>
          <a:prstGeom prst="rect">
            <a:avLst/>
          </a:prstGeom>
          <a:noFill/>
        </p:spPr>
        <p:txBody>
          <a:bodyPr wrap="square" rtlCol="0">
            <a:spAutoFit/>
          </a:bodyPr>
          <a:lstStyle/>
          <a:p>
            <a:pPr algn="just">
              <a:spcBef>
                <a:spcPts val="600"/>
              </a:spcBef>
            </a:pPr>
            <a:r>
              <a:rPr lang="es-MX" sz="1400" dirty="0" smtClean="0"/>
              <a:t>La </a:t>
            </a:r>
            <a:r>
              <a:rPr lang="es-MX" sz="1400" dirty="0"/>
              <a:t>operación eficiente de las nuevas tecnologías </a:t>
            </a:r>
            <a:r>
              <a:rPr lang="es-MX" sz="1400" dirty="0" smtClean="0"/>
              <a:t>inalámbricas </a:t>
            </a:r>
            <a:r>
              <a:rPr lang="es-MX" sz="1400" dirty="0"/>
              <a:t>como </a:t>
            </a:r>
            <a:r>
              <a:rPr lang="es-MX" sz="1400" dirty="0" smtClean="0"/>
              <a:t>LTE y </a:t>
            </a:r>
            <a:r>
              <a:rPr lang="es-MX" sz="1400" dirty="0" err="1" smtClean="0"/>
              <a:t>WiMAX</a:t>
            </a:r>
            <a:r>
              <a:rPr lang="es-MX" sz="1400" dirty="0" smtClean="0"/>
              <a:t>, </a:t>
            </a:r>
            <a:r>
              <a:rPr lang="es-MX" sz="1400" dirty="0"/>
              <a:t>identificadas por la UIT como IMT-Avanzadas, requiere canales de espectro </a:t>
            </a:r>
            <a:r>
              <a:rPr lang="es-MX" sz="1400" dirty="0" smtClean="0"/>
              <a:t>anchos </a:t>
            </a:r>
            <a:r>
              <a:rPr lang="es-MX" sz="1400" dirty="0"/>
              <a:t>(10 MHz o </a:t>
            </a:r>
            <a:r>
              <a:rPr lang="es-MX" sz="1400" dirty="0" smtClean="0"/>
              <a:t>más) </a:t>
            </a:r>
            <a:r>
              <a:rPr lang="es-MX" sz="1400" dirty="0"/>
              <a:t>y </a:t>
            </a:r>
            <a:r>
              <a:rPr lang="es-MX" sz="1400" dirty="0" smtClean="0"/>
              <a:t>contiguos a diferencia de </a:t>
            </a:r>
            <a:r>
              <a:rPr lang="es-MX" sz="1400" dirty="0"/>
              <a:t>los sistemas inalámbricos anteriores (</a:t>
            </a:r>
            <a:r>
              <a:rPr lang="es-MX" sz="1400" dirty="0" smtClean="0"/>
              <a:t>3G o 2G). </a:t>
            </a:r>
          </a:p>
          <a:p>
            <a:pPr marL="285750" indent="-285750" algn="just">
              <a:spcBef>
                <a:spcPts val="600"/>
              </a:spcBef>
              <a:buFont typeface="Wingdings" panose="05000000000000000000" pitchFamily="2" charset="2"/>
              <a:buChar char="Ø"/>
            </a:pPr>
            <a:r>
              <a:rPr lang="es-MX" sz="1400" dirty="0" smtClean="0"/>
              <a:t>Dentro de las ventajas de la asignación de bloques de espectro contiguo para LTE se encuentran:</a:t>
            </a:r>
            <a:endParaRPr lang="es-MX" sz="1400" dirty="0"/>
          </a:p>
          <a:p>
            <a:pPr marL="742950" lvl="1" indent="-285750" algn="just">
              <a:spcBef>
                <a:spcPts val="600"/>
              </a:spcBef>
              <a:buFont typeface="Arial" panose="020B0604020202020204" pitchFamily="34" charset="0"/>
              <a:buChar char="•"/>
            </a:pPr>
            <a:r>
              <a:rPr lang="es-MX" sz="1400" dirty="0"/>
              <a:t>La tecnología LTE se distingue por el aprovechamiento de mayores anchos de banda para brindar velocidades </a:t>
            </a:r>
            <a:r>
              <a:rPr lang="es-MX" sz="1400" dirty="0" smtClean="0"/>
              <a:t>altas en la </a:t>
            </a:r>
            <a:r>
              <a:rPr lang="es-MX" sz="1400" dirty="0"/>
              <a:t>transferencia de datos y con </a:t>
            </a:r>
            <a:r>
              <a:rPr lang="es-MX" sz="1400" dirty="0" smtClean="0"/>
              <a:t>ello, </a:t>
            </a:r>
            <a:r>
              <a:rPr lang="es-MX" sz="1400" dirty="0"/>
              <a:t>una mejor experiencia para el usuario en términos de calidad del servicio y uso de la red</a:t>
            </a:r>
            <a:r>
              <a:rPr lang="es-MX" sz="1400" dirty="0" smtClean="0"/>
              <a:t>.</a:t>
            </a:r>
            <a:endParaRPr lang="es-MX" sz="1400" dirty="0"/>
          </a:p>
          <a:p>
            <a:pPr marL="742950" lvl="1" indent="-285750" algn="just">
              <a:buFont typeface="Arial" panose="020B0604020202020204" pitchFamily="34" charset="0"/>
              <a:buChar char="•"/>
            </a:pPr>
            <a:r>
              <a:rPr lang="es-MX" sz="1400" dirty="0" smtClean="0"/>
              <a:t>La </a:t>
            </a:r>
            <a:r>
              <a:rPr lang="es-MX" sz="1400" dirty="0"/>
              <a:t>tecnología LTE es compatible con </a:t>
            </a:r>
            <a:r>
              <a:rPr lang="es-MX" sz="1400" dirty="0" smtClean="0"/>
              <a:t>diversos anchos </a:t>
            </a:r>
            <a:r>
              <a:rPr lang="es-MX" sz="1400" dirty="0"/>
              <a:t>de </a:t>
            </a:r>
            <a:r>
              <a:rPr lang="es-MX" sz="1400" dirty="0" smtClean="0"/>
              <a:t>banda, pero alcanza su máxima eficiencia cuando se utilizan Bloques </a:t>
            </a:r>
            <a:r>
              <a:rPr lang="es-MX" sz="1400" dirty="0"/>
              <a:t>de </a:t>
            </a:r>
            <a:r>
              <a:rPr lang="es-MX" sz="1400" dirty="0" smtClean="0"/>
              <a:t>20+20 </a:t>
            </a:r>
            <a:r>
              <a:rPr lang="es-MX" sz="1400" dirty="0"/>
              <a:t>MHz</a:t>
            </a:r>
            <a:r>
              <a:rPr lang="es-MX" sz="1400" dirty="0" smtClean="0"/>
              <a:t>.</a:t>
            </a:r>
            <a:endParaRPr lang="es-MX" sz="1400" dirty="0"/>
          </a:p>
          <a:p>
            <a:pPr marL="285750" indent="-285750" algn="just">
              <a:spcBef>
                <a:spcPts val="600"/>
              </a:spcBef>
              <a:buFont typeface="Wingdings" panose="05000000000000000000" pitchFamily="2" charset="2"/>
              <a:buChar char="Ø"/>
            </a:pPr>
            <a:r>
              <a:rPr lang="es-MX" sz="1400" dirty="0" smtClean="0"/>
              <a:t>De </a:t>
            </a:r>
            <a:r>
              <a:rPr lang="es-MX" sz="1400" dirty="0"/>
              <a:t>acuerdo a un documento Publicado por la </a:t>
            </a:r>
            <a:r>
              <a:rPr lang="es-MX" sz="1400" dirty="0" smtClean="0"/>
              <a:t>GSMA*</a:t>
            </a:r>
            <a:r>
              <a:rPr lang="es-MX" sz="1400" baseline="30000" dirty="0" smtClean="0"/>
              <a:t>5</a:t>
            </a:r>
            <a:r>
              <a:rPr lang="es-MX" sz="1400" dirty="0" smtClean="0"/>
              <a:t>, </a:t>
            </a:r>
            <a:r>
              <a:rPr lang="es-MX" sz="1400" dirty="0"/>
              <a:t>el despliegue de redes LTE en canales de espectro de 2x10 MHz cuesta el doble que el despliegue de los servicios en canales de 2x20 MHz. A su vez, dicho estudio determinó que el uso de canales de 2x5 MHz cuadruplica las inversiones de capital necesarias (</a:t>
            </a:r>
            <a:r>
              <a:rPr lang="es-MX" sz="1400" dirty="0" err="1"/>
              <a:t>Capex</a:t>
            </a:r>
            <a:r>
              <a:rPr lang="es-MX" sz="1400" dirty="0"/>
              <a:t>).</a:t>
            </a:r>
          </a:p>
          <a:p>
            <a:pPr marL="742950" lvl="1" indent="-285750" algn="just">
              <a:buFont typeface="Wingdings" panose="05000000000000000000" pitchFamily="2" charset="2"/>
              <a:buChar char="Ø"/>
            </a:pPr>
            <a:endParaRPr lang="es-MX" sz="1400" dirty="0"/>
          </a:p>
        </p:txBody>
      </p:sp>
      <p:sp>
        <p:nvSpPr>
          <p:cNvPr id="10" name="CuadroTexto 9"/>
          <p:cNvSpPr txBox="1"/>
          <p:nvPr/>
        </p:nvSpPr>
        <p:spPr>
          <a:xfrm>
            <a:off x="438776" y="6224814"/>
            <a:ext cx="8498489" cy="246221"/>
          </a:xfrm>
          <a:prstGeom prst="rect">
            <a:avLst/>
          </a:prstGeom>
          <a:noFill/>
        </p:spPr>
        <p:txBody>
          <a:bodyPr wrap="square" rtlCol="0">
            <a:spAutoFit/>
          </a:bodyPr>
          <a:lstStyle/>
          <a:p>
            <a:r>
              <a:rPr lang="es-MX" sz="1000" dirty="0" smtClean="0"/>
              <a:t>*5	http</a:t>
            </a:r>
            <a:r>
              <a:rPr lang="es-MX" sz="1000" dirty="0"/>
              <a:t>://www.gsma.com/spectrum/wp-content/uploads/2012/07/Spectrum-The-2-6GHz-band-Opportunity-for-global-mobile-broadband-Spanish.pdf</a:t>
            </a:r>
          </a:p>
        </p:txBody>
      </p:sp>
      <p:grpSp>
        <p:nvGrpSpPr>
          <p:cNvPr id="12" name="Grupo 11"/>
          <p:cNvGrpSpPr/>
          <p:nvPr/>
        </p:nvGrpSpPr>
        <p:grpSpPr>
          <a:xfrm>
            <a:off x="1039946" y="4925532"/>
            <a:ext cx="7296150" cy="876344"/>
            <a:chOff x="1039946" y="4854493"/>
            <a:chExt cx="7296150" cy="876344"/>
          </a:xfrm>
        </p:grpSpPr>
        <p:pic>
          <p:nvPicPr>
            <p:cNvPr id="5" name="Imagen 4"/>
            <p:cNvPicPr>
              <a:picLocks noChangeAspect="1"/>
            </p:cNvPicPr>
            <p:nvPr/>
          </p:nvPicPr>
          <p:blipFill>
            <a:blip r:embed="rId4"/>
            <a:stretch>
              <a:fillRect/>
            </a:stretch>
          </p:blipFill>
          <p:spPr>
            <a:xfrm>
              <a:off x="1039946" y="4854493"/>
              <a:ext cx="7296150" cy="685800"/>
            </a:xfrm>
            <a:prstGeom prst="rect">
              <a:avLst/>
            </a:prstGeom>
          </p:spPr>
        </p:pic>
        <p:sp>
          <p:nvSpPr>
            <p:cNvPr id="13" name="CuadroTexto 12"/>
            <p:cNvSpPr txBox="1"/>
            <p:nvPr/>
          </p:nvSpPr>
          <p:spPr>
            <a:xfrm>
              <a:off x="2226971" y="5453838"/>
              <a:ext cx="4688463" cy="276999"/>
            </a:xfrm>
            <a:prstGeom prst="rect">
              <a:avLst/>
            </a:prstGeom>
            <a:noFill/>
          </p:spPr>
          <p:txBody>
            <a:bodyPr wrap="none" rtlCol="0">
              <a:spAutoFit/>
            </a:bodyPr>
            <a:lstStyle/>
            <a:p>
              <a:pPr algn="ctr"/>
              <a:r>
                <a:rPr lang="es-MX" sz="1200" dirty="0"/>
                <a:t>Figura 4</a:t>
              </a:r>
              <a:r>
                <a:rPr lang="es-MX" sz="1200" dirty="0" smtClean="0"/>
                <a:t>. Incremento de CAPEX conforme es menor el ancho de bandas. </a:t>
              </a:r>
              <a:endParaRPr lang="es-MX" sz="1200" dirty="0"/>
            </a:p>
          </p:txBody>
        </p:sp>
      </p:grpSp>
    </p:spTree>
    <p:extLst>
      <p:ext uri="{BB962C8B-B14F-4D97-AF65-F5344CB8AC3E}">
        <p14:creationId xmlns:p14="http://schemas.microsoft.com/office/powerpoint/2010/main" val="2581970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14343</TotalTime>
  <Words>6784</Words>
  <Application>Microsoft Office PowerPoint</Application>
  <PresentationFormat>Presentación en pantalla (4:3)</PresentationFormat>
  <Paragraphs>1657</Paragraphs>
  <Slides>35</Slides>
  <Notes>34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35</vt:i4>
      </vt:variant>
    </vt:vector>
  </HeadingPairs>
  <TitlesOfParts>
    <vt:vector size="42" baseType="lpstr">
      <vt:lpstr>MS PGothic</vt:lpstr>
      <vt:lpstr>Arial</vt:lpstr>
      <vt:lpstr>Calibri</vt:lpstr>
      <vt:lpstr>ITC Avant Garde</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edgar</dc:creator>
  <cp:lastModifiedBy>Maria Cecilia Castillo Hernandez</cp:lastModifiedBy>
  <cp:revision>826</cp:revision>
  <cp:lastPrinted>2014-11-25T23:23:18Z</cp:lastPrinted>
  <dcterms:created xsi:type="dcterms:W3CDTF">2013-12-17T20:24:43Z</dcterms:created>
  <dcterms:modified xsi:type="dcterms:W3CDTF">2015-10-12T16:42:04Z</dcterms:modified>
</cp:coreProperties>
</file>