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4"/>
  </p:sldMasterIdLst>
  <p:notesMasterIdLst>
    <p:notesMasterId r:id="rId18"/>
  </p:notesMasterIdLst>
  <p:sldIdLst>
    <p:sldId id="383" r:id="rId5"/>
    <p:sldId id="574" r:id="rId6"/>
    <p:sldId id="602" r:id="rId7"/>
    <p:sldId id="577" r:id="rId8"/>
    <p:sldId id="582" r:id="rId9"/>
    <p:sldId id="581" r:id="rId10"/>
    <p:sldId id="578" r:id="rId11"/>
    <p:sldId id="607" r:id="rId12"/>
    <p:sldId id="586" r:id="rId13"/>
    <p:sldId id="603" r:id="rId14"/>
    <p:sldId id="600" r:id="rId15"/>
    <p:sldId id="604" r:id="rId16"/>
    <p:sldId id="605" r:id="rId17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FE1DB32-36E4-274D-5BD1-4A0A592DC370}" name="Carlos Juan de Dios Sanchez Breton" initials="CJdDSB" userId="S::carlos.sanchezb@ift.org.mx::af84b8b3-8965-4511-8647-3edb4dc7a75d" providerId="AD"/>
  <p188:author id="{C4316467-8BFA-A0C0-91A7-AE6309A2CA1B}" name="Manuel Alejandro Cordoba Maldonado" initials="MC" userId="S::alejandro.cordoba@ift.org.mx::5d97cbaf-c863-4d8d-8975-7ae06c35eca6" providerId="AD"/>
  <p188:author id="{E1A00273-3644-7A5D-58C2-4E34472714CF}" name="Juan Manuel Hernandez Perez" initials="JH" userId="S::manuel.hernandez@ift.org.mx::b1c451d6-8613-4c4d-9e4e-2fbe9811977e" providerId="AD"/>
  <p188:author id="{E6C38CC7-C80C-0BE3-70F2-72FCD771E6F3}" name="Alejandro Navarrete Torres" initials="AN" userId="S::alejandro.navarrete@ift.org.mx::9667a0dd-bb6d-406b-903d-4a460d03952d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ederico Saggiante Rangel" initials="FSR" lastIdx="1" clrIdx="0">
    <p:extLst>
      <p:ext uri="{19B8F6BF-5375-455C-9EA6-DF929625EA0E}">
        <p15:presenceInfo xmlns:p15="http://schemas.microsoft.com/office/powerpoint/2012/main" userId="S-1-5-21-4171331364-615143196-3186844958-3527" providerId="AD"/>
      </p:ext>
    </p:extLst>
  </p:cmAuthor>
  <p:cmAuthor id="2" name="Carlos Juan de Dios Sanchez Breton" initials="CS" lastIdx="2" clrIdx="1">
    <p:extLst>
      <p:ext uri="{19B8F6BF-5375-455C-9EA6-DF929625EA0E}">
        <p15:presenceInfo xmlns:p15="http://schemas.microsoft.com/office/powerpoint/2012/main" userId="S::carlos.sanchezb@ift.org.mx::af84b8b3-8965-4511-8647-3edb4dc7a75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8D230F3-CF80-4859-8CE7-A43EE81993B5}" styleName="Estilo claro 1 - Acento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Estilo claro 3 - Acento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2C8C85-51F0-491E-9774-3900AFEF0FD7}" styleName="Estilo claro 2 - Acento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993" autoAdjust="0"/>
  </p:normalViewPr>
  <p:slideViewPr>
    <p:cSldViewPr snapToGrid="0">
      <p:cViewPr varScale="1">
        <p:scale>
          <a:sx n="60" d="100"/>
          <a:sy n="60" d="100"/>
        </p:scale>
        <p:origin x="8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9058E8-AC42-4A6A-A4D2-51932298F24C}" type="datetimeFigureOut">
              <a:rPr lang="es-MX" smtClean="0"/>
              <a:t>03/05/2024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84D91D-7662-45A8-BB10-5804BA45D4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8301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D0CC91E-9FE5-418A-885C-B44291CEE414}" type="slidenum">
              <a:rPr lang="es-MX" smtClean="0"/>
              <a:pPr>
                <a:defRPr/>
              </a:pPr>
              <a:t>1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800553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D0CC91E-9FE5-418A-885C-B44291CEE414}" type="slidenum">
              <a:rPr lang="es-MX" smtClean="0"/>
              <a:pPr>
                <a:defRPr/>
              </a:pPr>
              <a:t>2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950332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84D91D-7662-45A8-BB10-5804BA45D4A3}" type="slidenum">
              <a:rPr lang="es-MX" smtClean="0"/>
              <a:t>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31876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F2E2D2-A9A7-6FA8-270E-EE897F314D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E5AAFDC-7537-ABA3-CA7C-BC09BEC86E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D72390-2E49-ED34-AFAB-613790CB9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9A8F2-B97E-4FCE-8F79-37D03BBFC47F}" type="datetimeFigureOut">
              <a:rPr lang="es-MX" smtClean="0"/>
              <a:t>03/05/2024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4BA3243-FC66-7C2D-2A65-D7A1CE245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8196D08-B7E2-39A9-23DF-E1BB5B8AB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54869-1912-4E9C-9864-835AC9C009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29818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85104B-954E-F7DE-C519-E4D57FD10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97134CF-4238-3002-A61E-A8AC9BBEEA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1B291C9-D7FC-9E29-36DD-D66ECFF27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9A8F2-B97E-4FCE-8F79-37D03BBFC47F}" type="datetimeFigureOut">
              <a:rPr lang="es-MX" smtClean="0"/>
              <a:t>03/05/2024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3ACBAE4-9A3A-3B57-C5F3-B526F7520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D1199F4-CDD7-80C8-5EB4-09FFD00D2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54869-1912-4E9C-9864-835AC9C009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5216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E02B219-3198-E253-16D8-4A8D519674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35571AD-505C-7D39-1C63-C59B472031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8A164AA-C79F-C047-3B15-EAA4CB319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9A8F2-B97E-4FCE-8F79-37D03BBFC47F}" type="datetimeFigureOut">
              <a:rPr lang="es-MX" smtClean="0"/>
              <a:t>03/05/2024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21E013D-72AB-E69B-260E-CCEBE8F60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5E8C0B9-5B41-BC6E-F9E1-83E3B1077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54869-1912-4E9C-9864-835AC9C009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75180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portada clara.jpg"/>
          <p:cNvPicPr>
            <a:picLocks noChangeAspect="1"/>
          </p:cNvPicPr>
          <p:nvPr userDrawn="1"/>
        </p:nvPicPr>
        <p:blipFill rotWithShape="1">
          <a:blip r:embed="rId2"/>
          <a:srcRect l="71549"/>
          <a:stretch/>
        </p:blipFill>
        <p:spPr bwMode="auto">
          <a:xfrm>
            <a:off x="9577136" y="0"/>
            <a:ext cx="260157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 descr="portada clara.jpg"/>
          <p:cNvPicPr>
            <a:picLocks noChangeAspect="1"/>
          </p:cNvPicPr>
          <p:nvPr userDrawn="1"/>
        </p:nvPicPr>
        <p:blipFill rotWithShape="1">
          <a:blip r:embed="rId2"/>
          <a:srcRect r="54123"/>
          <a:stretch/>
        </p:blipFill>
        <p:spPr bwMode="auto">
          <a:xfrm>
            <a:off x="0" y="0"/>
            <a:ext cx="419501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4943872" y="2766218"/>
            <a:ext cx="6483152" cy="1325563"/>
          </a:xfrm>
          <a:prstGeom prst="rect">
            <a:avLst/>
          </a:prstGeom>
        </p:spPr>
        <p:txBody>
          <a:bodyPr/>
          <a:lstStyle>
            <a:lvl1pPr>
              <a:defRPr sz="2800" b="1">
                <a:latin typeface="ITC Avant Garde" panose="020B04020202030203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7" name="CuadroTexto 6"/>
          <p:cNvSpPr txBox="1"/>
          <p:nvPr userDrawn="1"/>
        </p:nvSpPr>
        <p:spPr>
          <a:xfrm>
            <a:off x="11640616" y="6548851"/>
            <a:ext cx="540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CD8DF1D6-4874-4E3B-91CE-547BCE359FD0}" type="slidenum">
              <a:rPr lang="en-US" sz="1400" smtClean="0"/>
              <a:pPr algn="r"/>
              <a:t>‹Nº›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0767210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slide inter clara.jp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631"/>
          <a:stretch/>
        </p:blipFill>
        <p:spPr>
          <a:xfrm>
            <a:off x="0" y="0"/>
            <a:ext cx="3874168" cy="6856629"/>
          </a:xfrm>
          <a:prstGeom prst="rect">
            <a:avLst/>
          </a:prstGeom>
        </p:spPr>
      </p:pic>
      <p:pic>
        <p:nvPicPr>
          <p:cNvPr id="4" name="Picture 3" descr="slide inter clara.jp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860"/>
          <a:stretch/>
        </p:blipFill>
        <p:spPr>
          <a:xfrm>
            <a:off x="10716126" y="0"/>
            <a:ext cx="1475874" cy="6856629"/>
          </a:xfrm>
          <a:prstGeom prst="rect">
            <a:avLst/>
          </a:prstGeom>
        </p:spPr>
      </p:pic>
      <p:sp>
        <p:nvSpPr>
          <p:cNvPr id="7" name="Marcador de texto 6"/>
          <p:cNvSpPr>
            <a:spLocks noGrp="1"/>
          </p:cNvSpPr>
          <p:nvPr>
            <p:ph type="body" sz="quarter" idx="10"/>
          </p:nvPr>
        </p:nvSpPr>
        <p:spPr>
          <a:xfrm>
            <a:off x="415171" y="1187038"/>
            <a:ext cx="11369461" cy="5400675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ITC Avant Garde" panose="020B0402020203020304" pitchFamily="34" charset="0"/>
                <a:cs typeface="Arial" panose="020B0604020202020204" pitchFamily="34" charset="0"/>
              </a:defRPr>
            </a:lvl1pPr>
            <a:lvl2pPr>
              <a:defRPr sz="1800">
                <a:latin typeface="ITC Avant Garde" panose="020B04020202030203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ITC Avant Garde" panose="020B04020202030203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ITC Avant Garde" panose="020B04020202030203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ITC Avant Garde" panose="020B04020202030203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>
          <a:xfrm>
            <a:off x="415171" y="188641"/>
            <a:ext cx="10300955" cy="729482"/>
          </a:xfrm>
          <a:prstGeom prst="rect">
            <a:avLst/>
          </a:prstGeom>
        </p:spPr>
        <p:txBody>
          <a:bodyPr/>
          <a:lstStyle>
            <a:lvl1pPr algn="l">
              <a:defRPr sz="2000" b="1">
                <a:latin typeface="ITC Avant Garde" panose="020B04020202030203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6" name="CuadroTexto 5"/>
          <p:cNvSpPr txBox="1"/>
          <p:nvPr userDrawn="1"/>
        </p:nvSpPr>
        <p:spPr>
          <a:xfrm>
            <a:off x="11640616" y="6548851"/>
            <a:ext cx="540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CD8DF1D6-4874-4E3B-91CE-547BCE359FD0}" type="slidenum">
              <a:rPr lang="en-US" sz="1400" smtClean="0"/>
              <a:pPr algn="r"/>
              <a:t>‹Nº›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803077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E8516F-095B-86C0-4D28-A4D8D4FF4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2885C1F-77A7-8ECD-5E2C-244FF7ECB8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13CF431-6DC7-3A99-A9C9-D9B6E0535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9A8F2-B97E-4FCE-8F79-37D03BBFC47F}" type="datetimeFigureOut">
              <a:rPr lang="es-MX" smtClean="0"/>
              <a:t>03/05/2024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C08F9B9-AC2F-F2C1-887B-DDDC17B7F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4FE5D0A-27FB-8644-E3A1-95B694E53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54869-1912-4E9C-9864-835AC9C009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1714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1BBCE4-2616-1A67-3FCC-8B1E78A109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F953FAD-1079-EDE8-AA41-515461B76E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C60D069-48E8-18D7-239C-3D36ACF1D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9A8F2-B97E-4FCE-8F79-37D03BBFC47F}" type="datetimeFigureOut">
              <a:rPr lang="es-MX" smtClean="0"/>
              <a:t>03/05/2024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03EE5A0-EC1A-1169-9536-4D684FA28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7079EB9-EC4A-525B-B132-9DE073DD5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54869-1912-4E9C-9864-835AC9C009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1401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6D6F1F-A6C7-3712-DC4F-A0CCEB6D7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7B79D92-EEE3-4266-10B5-5FCE090A71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EBF6FB2-2212-0844-8010-11DED50170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480CA0B-9758-C196-C5C2-32843E710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9A8F2-B97E-4FCE-8F79-37D03BBFC47F}" type="datetimeFigureOut">
              <a:rPr lang="es-MX" smtClean="0"/>
              <a:t>03/05/2024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635F23C-9F5B-EB0A-FB3D-32F6103F1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8A9C3C2-3A9B-8D21-88BB-71157ABFF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54869-1912-4E9C-9864-835AC9C009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4422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8C5707-DD12-1C6E-C4D4-78B07CE46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2EB8DF5-2F71-6026-66A7-B0A840C594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8934183-C45F-1E10-7DB1-C2A03E0D5C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74BBC6F-AD2E-9F22-6B12-901FB6364C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CBCAE5-BB6A-EFDE-0E8A-816A917D3B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E97EF78-0D3B-0C3B-03FF-A9E0D04F9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9A8F2-B97E-4FCE-8F79-37D03BBFC47F}" type="datetimeFigureOut">
              <a:rPr lang="es-MX" smtClean="0"/>
              <a:t>03/05/2024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0856003-51F0-F373-2FE8-51E1B1CB3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885C38F-BE83-9566-2387-775B15771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54869-1912-4E9C-9864-835AC9C009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79573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F781EB-36C7-D3E5-479A-B6F09B7D9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10F8336-5CD3-F714-D844-3FD0B369A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9A8F2-B97E-4FCE-8F79-37D03BBFC47F}" type="datetimeFigureOut">
              <a:rPr lang="es-MX" smtClean="0"/>
              <a:t>03/05/2024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09CADA4-5584-E956-AF68-677A45931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9184F18-5509-5752-15EA-5CC602C45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54869-1912-4E9C-9864-835AC9C009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8322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A2F94A6-C7FA-9DBC-3C68-72DCEAF94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9A8F2-B97E-4FCE-8F79-37D03BBFC47F}" type="datetimeFigureOut">
              <a:rPr lang="es-MX" smtClean="0"/>
              <a:t>03/05/2024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54E4F1C-0D52-4059-31FC-2FBB03644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EE886A1-6751-1170-2E59-70EF43254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54869-1912-4E9C-9864-835AC9C009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0701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7BD84C-F19B-09E0-8918-E5C85FFE4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BFFCA8-F568-AB58-23B9-EDE0827BFB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91C3A9A-BB11-63E7-80C4-8E85BB8456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23784D8-C228-36FE-516B-4D26E2EF5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9A8F2-B97E-4FCE-8F79-37D03BBFC47F}" type="datetimeFigureOut">
              <a:rPr lang="es-MX" smtClean="0"/>
              <a:t>03/05/2024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33D5978-A113-7ADB-1CB1-56B46D27F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F4F7555-A7BC-0F5B-CE87-98BCBD8D5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54869-1912-4E9C-9864-835AC9C009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6151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3E578C-D22C-4293-6558-EA69944AC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9B0D3F3-80B2-E40D-5E29-312555D9B7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12F6075-0525-861F-ED0A-4424983E90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9ACB492-8504-3115-D4A0-44AFA3A29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9A8F2-B97E-4FCE-8F79-37D03BBFC47F}" type="datetimeFigureOut">
              <a:rPr lang="es-MX" smtClean="0"/>
              <a:t>03/05/2024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4114778-096B-85C5-D1AF-512B928B4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D462B4C-AAB1-D93D-A9D4-48FA67234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54869-1912-4E9C-9864-835AC9C009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4376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0545460-6F51-17F7-5676-315545B018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A71E7FA-E4ED-BED6-A609-222A998A8C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9C51236-5C30-B784-24EF-C072AEB1EE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9A8F2-B97E-4FCE-8F79-37D03BBFC47F}" type="datetimeFigureOut">
              <a:rPr lang="es-MX" smtClean="0"/>
              <a:t>03/05/2024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25E32AE-A64E-8A88-F613-9EC869C93E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FC0DC53-7B2F-89E9-DD8D-85002A2216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F54869-1912-4E9C-9864-835AC9C009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89880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27848" y="2123653"/>
            <a:ext cx="7272808" cy="864096"/>
          </a:xfrm>
        </p:spPr>
        <p:txBody>
          <a:bodyPr/>
          <a:lstStyle/>
          <a:p>
            <a:pPr algn="l">
              <a:lnSpc>
                <a:spcPct val="150000"/>
              </a:lnSpc>
            </a:pPr>
            <a:r>
              <a:rPr lang="es-MX" sz="32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 de Espectro Radioeléctrico</a:t>
            </a:r>
            <a:endParaRPr lang="en-US" sz="3200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4655840" y="2961280"/>
            <a:ext cx="7272808" cy="2988000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tx1"/>
                </a:solidFill>
                <a:latin typeface="ITC Avant Garde" panose="020B0402020203020304" pitchFamily="34" charset="0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MX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Economía del Espectro y Recursos Orbitales</a:t>
            </a:r>
            <a:endParaRPr lang="en-US" sz="17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Conector recto 6"/>
          <p:cNvCxnSpPr/>
          <p:nvPr/>
        </p:nvCxnSpPr>
        <p:spPr>
          <a:xfrm>
            <a:off x="5015880" y="2924944"/>
            <a:ext cx="6408712" cy="0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" name="CuadroTexto 2">
            <a:extLst>
              <a:ext uri="{FF2B5EF4-FFF2-40B4-BE49-F238E27FC236}">
                <a16:creationId xmlns:a16="http://schemas.microsoft.com/office/drawing/2014/main" id="{4EDFE5E4-CF50-A7B5-AC19-64CFCAD96219}"/>
              </a:ext>
            </a:extLst>
          </p:cNvPr>
          <p:cNvSpPr txBox="1"/>
          <p:nvPr/>
        </p:nvSpPr>
        <p:spPr>
          <a:xfrm>
            <a:off x="4727848" y="3530619"/>
            <a:ext cx="72008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dirty="0">
                <a:solidFill>
                  <a:schemeClr val="accent6">
                    <a:lumMod val="50000"/>
                  </a:schemeClr>
                </a:solidFill>
              </a:rPr>
              <a:t>Plan de la </a:t>
            </a:r>
          </a:p>
          <a:p>
            <a:pPr algn="ctr"/>
            <a:r>
              <a:rPr lang="es-MX" sz="5400" dirty="0">
                <a:solidFill>
                  <a:schemeClr val="accent6">
                    <a:lumMod val="50000"/>
                  </a:schemeClr>
                </a:solidFill>
              </a:rPr>
              <a:t>Licitación No. IFT-12</a:t>
            </a:r>
          </a:p>
          <a:p>
            <a:pPr algn="ctr"/>
            <a:r>
              <a:rPr lang="es-MX" sz="4000" dirty="0">
                <a:solidFill>
                  <a:schemeClr val="accent6">
                    <a:lumMod val="50000"/>
                  </a:schemeClr>
                </a:solidFill>
              </a:rPr>
              <a:t>Servicio de Acceso Inalámbrico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ADA1D0A-3771-46F3-8DB4-9C16B3EE9756}"/>
              </a:ext>
            </a:extLst>
          </p:cNvPr>
          <p:cNvSpPr txBox="1"/>
          <p:nvPr/>
        </p:nvSpPr>
        <p:spPr>
          <a:xfrm>
            <a:off x="5640582" y="6443369"/>
            <a:ext cx="63600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/>
              <a:t>Nota: </a:t>
            </a:r>
            <a:r>
              <a:rPr lang="es-MX" dirty="0"/>
              <a:t>El contenido de este documento es de carácter informativo.</a:t>
            </a:r>
          </a:p>
        </p:txBody>
      </p:sp>
    </p:spTree>
    <p:extLst>
      <p:ext uri="{BB962C8B-B14F-4D97-AF65-F5344CB8AC3E}">
        <p14:creationId xmlns:p14="http://schemas.microsoft.com/office/powerpoint/2010/main" val="29965275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AF33F6BE-DD80-A8B9-798D-65F476404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Consideraciones particulares en el PPO para la Licitación IFT-12</a:t>
            </a:r>
          </a:p>
        </p:txBody>
      </p:sp>
      <p:grpSp>
        <p:nvGrpSpPr>
          <p:cNvPr id="6" name="Grupo 5">
            <a:extLst>
              <a:ext uri="{FF2B5EF4-FFF2-40B4-BE49-F238E27FC236}">
                <a16:creationId xmlns:a16="http://schemas.microsoft.com/office/drawing/2014/main" id="{25BE7FC9-444C-4357-A093-DAD9A7E39D87}"/>
              </a:ext>
            </a:extLst>
          </p:cNvPr>
          <p:cNvGrpSpPr/>
          <p:nvPr/>
        </p:nvGrpSpPr>
        <p:grpSpPr>
          <a:xfrm>
            <a:off x="749342" y="1841516"/>
            <a:ext cx="4182430" cy="1368000"/>
            <a:chOff x="7997874" y="2785176"/>
            <a:chExt cx="4182430" cy="1368000"/>
          </a:xfrm>
        </p:grpSpPr>
        <p:sp>
          <p:nvSpPr>
            <p:cNvPr id="7" name="CuadroTexto 6">
              <a:extLst>
                <a:ext uri="{FF2B5EF4-FFF2-40B4-BE49-F238E27FC236}">
                  <a16:creationId xmlns:a16="http://schemas.microsoft.com/office/drawing/2014/main" id="{5711A267-D8FA-4C01-95F2-AE9C4731C7CE}"/>
                </a:ext>
              </a:extLst>
            </p:cNvPr>
            <p:cNvSpPr txBox="1"/>
            <p:nvPr/>
          </p:nvSpPr>
          <p:spPr>
            <a:xfrm>
              <a:off x="8832304" y="3053677"/>
              <a:ext cx="3348000" cy="83099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s-MX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Bloques genéricos</a:t>
              </a:r>
            </a:p>
            <a:p>
              <a:pPr marL="285750" indent="-285750">
                <a:buClr>
                  <a:schemeClr val="accent3"/>
                </a:buClr>
                <a:buFont typeface="Wingdings" panose="05000000000000000000" pitchFamily="2" charset="2"/>
                <a:buChar char="v"/>
              </a:pPr>
              <a:r>
                <a:rPr lang="es-E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Los bloques se ofrecerán sin una ubicación específica en la banda durante el PPO.</a:t>
              </a:r>
            </a:p>
          </p:txBody>
        </p:sp>
        <p:grpSp>
          <p:nvGrpSpPr>
            <p:cNvPr id="8" name="Grupo 7">
              <a:extLst>
                <a:ext uri="{FF2B5EF4-FFF2-40B4-BE49-F238E27FC236}">
                  <a16:creationId xmlns:a16="http://schemas.microsoft.com/office/drawing/2014/main" id="{C02F1288-BFFE-470A-8EBE-A94B6F5CA506}"/>
                </a:ext>
              </a:extLst>
            </p:cNvPr>
            <p:cNvGrpSpPr/>
            <p:nvPr/>
          </p:nvGrpSpPr>
          <p:grpSpPr>
            <a:xfrm>
              <a:off x="7997874" y="3091176"/>
              <a:ext cx="756000" cy="756000"/>
              <a:chOff x="7997874" y="3069024"/>
              <a:chExt cx="756000" cy="756000"/>
            </a:xfrm>
          </p:grpSpPr>
          <p:sp>
            <p:nvSpPr>
              <p:cNvPr id="10" name="Elipse 9">
                <a:extLst>
                  <a:ext uri="{FF2B5EF4-FFF2-40B4-BE49-F238E27FC236}">
                    <a16:creationId xmlns:a16="http://schemas.microsoft.com/office/drawing/2014/main" id="{0C81831E-8DE5-4957-AB05-5A86F1D8A312}"/>
                  </a:ext>
                </a:extLst>
              </p:cNvPr>
              <p:cNvSpPr/>
              <p:nvPr/>
            </p:nvSpPr>
            <p:spPr>
              <a:xfrm>
                <a:off x="7997874" y="3069024"/>
                <a:ext cx="756000" cy="756000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2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" name="Freeform 7">
                <a:extLst>
                  <a:ext uri="{FF2B5EF4-FFF2-40B4-BE49-F238E27FC236}">
                    <a16:creationId xmlns:a16="http://schemas.microsoft.com/office/drawing/2014/main" id="{E89196D6-BE59-4B38-8D0D-1DF1B376D180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8105995" y="3249024"/>
                <a:ext cx="539759" cy="396000"/>
              </a:xfrm>
              <a:custGeom>
                <a:avLst/>
                <a:gdLst>
                  <a:gd name="T0" fmla="*/ 355 w 446"/>
                  <a:gd name="T1" fmla="*/ 327 h 327"/>
                  <a:gd name="T2" fmla="*/ 346 w 446"/>
                  <a:gd name="T3" fmla="*/ 164 h 327"/>
                  <a:gd name="T4" fmla="*/ 328 w 446"/>
                  <a:gd name="T5" fmla="*/ 261 h 327"/>
                  <a:gd name="T6" fmla="*/ 369 w 446"/>
                  <a:gd name="T7" fmla="*/ 111 h 327"/>
                  <a:gd name="T8" fmla="*/ 330 w 446"/>
                  <a:gd name="T9" fmla="*/ 91 h 327"/>
                  <a:gd name="T10" fmla="*/ 310 w 446"/>
                  <a:gd name="T11" fmla="*/ 239 h 327"/>
                  <a:gd name="T12" fmla="*/ 269 w 446"/>
                  <a:gd name="T13" fmla="*/ 246 h 327"/>
                  <a:gd name="T14" fmla="*/ 153 w 446"/>
                  <a:gd name="T15" fmla="*/ 262 h 327"/>
                  <a:gd name="T16" fmla="*/ 113 w 446"/>
                  <a:gd name="T17" fmla="*/ 270 h 327"/>
                  <a:gd name="T18" fmla="*/ 77 w 446"/>
                  <a:gd name="T19" fmla="*/ 232 h 327"/>
                  <a:gd name="T20" fmla="*/ 9 w 446"/>
                  <a:gd name="T21" fmla="*/ 237 h 327"/>
                  <a:gd name="T22" fmla="*/ 12 w 446"/>
                  <a:gd name="T23" fmla="*/ 202 h 327"/>
                  <a:gd name="T24" fmla="*/ 105 w 446"/>
                  <a:gd name="T25" fmla="*/ 185 h 327"/>
                  <a:gd name="T26" fmla="*/ 170 w 446"/>
                  <a:gd name="T27" fmla="*/ 123 h 327"/>
                  <a:gd name="T28" fmla="*/ 271 w 446"/>
                  <a:gd name="T29" fmla="*/ 185 h 327"/>
                  <a:gd name="T30" fmla="*/ 286 w 446"/>
                  <a:gd name="T31" fmla="*/ 62 h 327"/>
                  <a:gd name="T32" fmla="*/ 303 w 446"/>
                  <a:gd name="T33" fmla="*/ 17 h 327"/>
                  <a:gd name="T34" fmla="*/ 434 w 446"/>
                  <a:gd name="T35" fmla="*/ 0 h 327"/>
                  <a:gd name="T36" fmla="*/ 385 w 446"/>
                  <a:gd name="T37" fmla="*/ 110 h 327"/>
                  <a:gd name="T38" fmla="*/ 89 w 446"/>
                  <a:gd name="T39" fmla="*/ 327 h 327"/>
                  <a:gd name="T40" fmla="*/ 116 w 446"/>
                  <a:gd name="T41" fmla="*/ 297 h 327"/>
                  <a:gd name="T42" fmla="*/ 89 w 446"/>
                  <a:gd name="T43" fmla="*/ 292 h 327"/>
                  <a:gd name="T44" fmla="*/ 41 w 446"/>
                  <a:gd name="T45" fmla="*/ 327 h 327"/>
                  <a:gd name="T46" fmla="*/ 68 w 446"/>
                  <a:gd name="T47" fmla="*/ 263 h 327"/>
                  <a:gd name="T48" fmla="*/ 41 w 446"/>
                  <a:gd name="T49" fmla="*/ 269 h 327"/>
                  <a:gd name="T50" fmla="*/ 137 w 446"/>
                  <a:gd name="T51" fmla="*/ 327 h 327"/>
                  <a:gd name="T52" fmla="*/ 164 w 446"/>
                  <a:gd name="T53" fmla="*/ 292 h 327"/>
                  <a:gd name="T54" fmla="*/ 137 w 446"/>
                  <a:gd name="T55" fmla="*/ 296 h 327"/>
                  <a:gd name="T56" fmla="*/ 185 w 446"/>
                  <a:gd name="T57" fmla="*/ 327 h 327"/>
                  <a:gd name="T58" fmla="*/ 212 w 446"/>
                  <a:gd name="T59" fmla="*/ 232 h 327"/>
                  <a:gd name="T60" fmla="*/ 185 w 446"/>
                  <a:gd name="T61" fmla="*/ 253 h 327"/>
                  <a:gd name="T62" fmla="*/ 232 w 446"/>
                  <a:gd name="T63" fmla="*/ 327 h 327"/>
                  <a:gd name="T64" fmla="*/ 260 w 446"/>
                  <a:gd name="T65" fmla="*/ 271 h 327"/>
                  <a:gd name="T66" fmla="*/ 232 w 446"/>
                  <a:gd name="T67" fmla="*/ 327 h 327"/>
                  <a:gd name="T68" fmla="*/ 307 w 446"/>
                  <a:gd name="T69" fmla="*/ 327 h 327"/>
                  <a:gd name="T70" fmla="*/ 280 w 446"/>
                  <a:gd name="T71" fmla="*/ 278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46" h="327">
                    <a:moveTo>
                      <a:pt x="328" y="327"/>
                    </a:moveTo>
                    <a:cubicBezTo>
                      <a:pt x="355" y="327"/>
                      <a:pt x="355" y="327"/>
                      <a:pt x="355" y="327"/>
                    </a:cubicBezTo>
                    <a:cubicBezTo>
                      <a:pt x="355" y="161"/>
                      <a:pt x="355" y="161"/>
                      <a:pt x="355" y="161"/>
                    </a:cubicBezTo>
                    <a:cubicBezTo>
                      <a:pt x="346" y="164"/>
                      <a:pt x="346" y="164"/>
                      <a:pt x="346" y="164"/>
                    </a:cubicBezTo>
                    <a:cubicBezTo>
                      <a:pt x="338" y="257"/>
                      <a:pt x="338" y="257"/>
                      <a:pt x="338" y="257"/>
                    </a:cubicBezTo>
                    <a:cubicBezTo>
                      <a:pt x="328" y="261"/>
                      <a:pt x="328" y="261"/>
                      <a:pt x="328" y="261"/>
                    </a:cubicBezTo>
                    <a:cubicBezTo>
                      <a:pt x="328" y="327"/>
                      <a:pt x="328" y="327"/>
                      <a:pt x="328" y="327"/>
                    </a:cubicBezTo>
                    <a:close/>
                    <a:moveTo>
                      <a:pt x="369" y="111"/>
                    </a:moveTo>
                    <a:cubicBezTo>
                      <a:pt x="348" y="81"/>
                      <a:pt x="348" y="81"/>
                      <a:pt x="348" y="81"/>
                    </a:cubicBezTo>
                    <a:cubicBezTo>
                      <a:pt x="330" y="91"/>
                      <a:pt x="330" y="91"/>
                      <a:pt x="330" y="91"/>
                    </a:cubicBezTo>
                    <a:cubicBezTo>
                      <a:pt x="319" y="228"/>
                      <a:pt x="319" y="228"/>
                      <a:pt x="319" y="228"/>
                    </a:cubicBezTo>
                    <a:cubicBezTo>
                      <a:pt x="319" y="233"/>
                      <a:pt x="315" y="237"/>
                      <a:pt x="310" y="239"/>
                    </a:cubicBezTo>
                    <a:cubicBezTo>
                      <a:pt x="284" y="248"/>
                      <a:pt x="284" y="248"/>
                      <a:pt x="284" y="248"/>
                    </a:cubicBezTo>
                    <a:cubicBezTo>
                      <a:pt x="279" y="250"/>
                      <a:pt x="273" y="249"/>
                      <a:pt x="269" y="246"/>
                    </a:cubicBezTo>
                    <a:cubicBezTo>
                      <a:pt x="194" y="184"/>
                      <a:pt x="194" y="184"/>
                      <a:pt x="194" y="184"/>
                    </a:cubicBezTo>
                    <a:cubicBezTo>
                      <a:pt x="153" y="262"/>
                      <a:pt x="153" y="262"/>
                      <a:pt x="153" y="262"/>
                    </a:cubicBezTo>
                    <a:cubicBezTo>
                      <a:pt x="150" y="266"/>
                      <a:pt x="146" y="268"/>
                      <a:pt x="141" y="269"/>
                    </a:cubicBezTo>
                    <a:cubicBezTo>
                      <a:pt x="113" y="270"/>
                      <a:pt x="113" y="270"/>
                      <a:pt x="113" y="270"/>
                    </a:cubicBezTo>
                    <a:cubicBezTo>
                      <a:pt x="107" y="270"/>
                      <a:pt x="103" y="268"/>
                      <a:pt x="100" y="264"/>
                    </a:cubicBezTo>
                    <a:cubicBezTo>
                      <a:pt x="77" y="232"/>
                      <a:pt x="77" y="232"/>
                      <a:pt x="77" y="232"/>
                    </a:cubicBezTo>
                    <a:cubicBezTo>
                      <a:pt x="27" y="246"/>
                      <a:pt x="27" y="246"/>
                      <a:pt x="27" y="246"/>
                    </a:cubicBezTo>
                    <a:cubicBezTo>
                      <a:pt x="19" y="248"/>
                      <a:pt x="11" y="244"/>
                      <a:pt x="9" y="237"/>
                    </a:cubicBezTo>
                    <a:cubicBezTo>
                      <a:pt x="2" y="218"/>
                      <a:pt x="2" y="218"/>
                      <a:pt x="2" y="218"/>
                    </a:cubicBezTo>
                    <a:cubicBezTo>
                      <a:pt x="0" y="211"/>
                      <a:pt x="4" y="204"/>
                      <a:pt x="12" y="202"/>
                    </a:cubicBezTo>
                    <a:cubicBezTo>
                      <a:pt x="90" y="180"/>
                      <a:pt x="90" y="180"/>
                      <a:pt x="90" y="180"/>
                    </a:cubicBezTo>
                    <a:cubicBezTo>
                      <a:pt x="96" y="179"/>
                      <a:pt x="102" y="181"/>
                      <a:pt x="105" y="185"/>
                    </a:cubicBezTo>
                    <a:cubicBezTo>
                      <a:pt x="123" y="211"/>
                      <a:pt x="123" y="211"/>
                      <a:pt x="123" y="211"/>
                    </a:cubicBezTo>
                    <a:cubicBezTo>
                      <a:pt x="170" y="123"/>
                      <a:pt x="170" y="123"/>
                      <a:pt x="170" y="123"/>
                    </a:cubicBezTo>
                    <a:cubicBezTo>
                      <a:pt x="174" y="116"/>
                      <a:pt x="185" y="114"/>
                      <a:pt x="192" y="120"/>
                    </a:cubicBezTo>
                    <a:cubicBezTo>
                      <a:pt x="271" y="185"/>
                      <a:pt x="271" y="185"/>
                      <a:pt x="271" y="185"/>
                    </a:cubicBezTo>
                    <a:cubicBezTo>
                      <a:pt x="280" y="72"/>
                      <a:pt x="280" y="72"/>
                      <a:pt x="280" y="72"/>
                    </a:cubicBezTo>
                    <a:cubicBezTo>
                      <a:pt x="280" y="68"/>
                      <a:pt x="283" y="65"/>
                      <a:pt x="286" y="62"/>
                    </a:cubicBezTo>
                    <a:cubicBezTo>
                      <a:pt x="321" y="42"/>
                      <a:pt x="321" y="42"/>
                      <a:pt x="321" y="42"/>
                    </a:cubicBezTo>
                    <a:cubicBezTo>
                      <a:pt x="303" y="17"/>
                      <a:pt x="303" y="17"/>
                      <a:pt x="303" y="17"/>
                    </a:cubicBezTo>
                    <a:cubicBezTo>
                      <a:pt x="299" y="12"/>
                      <a:pt x="303" y="5"/>
                      <a:pt x="310" y="4"/>
                    </a:cubicBezTo>
                    <a:cubicBezTo>
                      <a:pt x="434" y="0"/>
                      <a:pt x="434" y="0"/>
                      <a:pt x="434" y="0"/>
                    </a:cubicBezTo>
                    <a:cubicBezTo>
                      <a:pt x="441" y="0"/>
                      <a:pt x="446" y="6"/>
                      <a:pt x="443" y="12"/>
                    </a:cubicBezTo>
                    <a:cubicBezTo>
                      <a:pt x="385" y="110"/>
                      <a:pt x="385" y="110"/>
                      <a:pt x="385" y="110"/>
                    </a:cubicBezTo>
                    <a:cubicBezTo>
                      <a:pt x="382" y="115"/>
                      <a:pt x="373" y="116"/>
                      <a:pt x="369" y="111"/>
                    </a:cubicBezTo>
                    <a:close/>
                    <a:moveTo>
                      <a:pt x="89" y="327"/>
                    </a:moveTo>
                    <a:cubicBezTo>
                      <a:pt x="98" y="327"/>
                      <a:pt x="107" y="327"/>
                      <a:pt x="116" y="327"/>
                    </a:cubicBezTo>
                    <a:cubicBezTo>
                      <a:pt x="116" y="297"/>
                      <a:pt x="116" y="297"/>
                      <a:pt x="116" y="297"/>
                    </a:cubicBezTo>
                    <a:cubicBezTo>
                      <a:pt x="93" y="298"/>
                      <a:pt x="93" y="298"/>
                      <a:pt x="93" y="298"/>
                    </a:cubicBezTo>
                    <a:cubicBezTo>
                      <a:pt x="89" y="292"/>
                      <a:pt x="89" y="292"/>
                      <a:pt x="89" y="292"/>
                    </a:cubicBezTo>
                    <a:cubicBezTo>
                      <a:pt x="89" y="327"/>
                      <a:pt x="89" y="327"/>
                      <a:pt x="89" y="327"/>
                    </a:cubicBezTo>
                    <a:close/>
                    <a:moveTo>
                      <a:pt x="41" y="327"/>
                    </a:moveTo>
                    <a:cubicBezTo>
                      <a:pt x="68" y="327"/>
                      <a:pt x="68" y="327"/>
                      <a:pt x="68" y="327"/>
                    </a:cubicBezTo>
                    <a:cubicBezTo>
                      <a:pt x="68" y="263"/>
                      <a:pt x="68" y="263"/>
                      <a:pt x="68" y="263"/>
                    </a:cubicBezTo>
                    <a:cubicBezTo>
                      <a:pt x="68" y="262"/>
                      <a:pt x="68" y="262"/>
                      <a:pt x="68" y="262"/>
                    </a:cubicBezTo>
                    <a:cubicBezTo>
                      <a:pt x="41" y="269"/>
                      <a:pt x="41" y="269"/>
                      <a:pt x="41" y="269"/>
                    </a:cubicBezTo>
                    <a:cubicBezTo>
                      <a:pt x="41" y="327"/>
                      <a:pt x="41" y="327"/>
                      <a:pt x="41" y="327"/>
                    </a:cubicBezTo>
                    <a:close/>
                    <a:moveTo>
                      <a:pt x="137" y="327"/>
                    </a:moveTo>
                    <a:cubicBezTo>
                      <a:pt x="146" y="327"/>
                      <a:pt x="155" y="327"/>
                      <a:pt x="164" y="327"/>
                    </a:cubicBezTo>
                    <a:cubicBezTo>
                      <a:pt x="164" y="292"/>
                      <a:pt x="164" y="292"/>
                      <a:pt x="164" y="292"/>
                    </a:cubicBezTo>
                    <a:cubicBezTo>
                      <a:pt x="162" y="294"/>
                      <a:pt x="162" y="294"/>
                      <a:pt x="162" y="294"/>
                    </a:cubicBezTo>
                    <a:cubicBezTo>
                      <a:pt x="137" y="296"/>
                      <a:pt x="137" y="296"/>
                      <a:pt x="137" y="296"/>
                    </a:cubicBezTo>
                    <a:cubicBezTo>
                      <a:pt x="137" y="327"/>
                      <a:pt x="137" y="327"/>
                      <a:pt x="137" y="327"/>
                    </a:cubicBezTo>
                    <a:close/>
                    <a:moveTo>
                      <a:pt x="185" y="327"/>
                    </a:moveTo>
                    <a:cubicBezTo>
                      <a:pt x="194" y="327"/>
                      <a:pt x="203" y="327"/>
                      <a:pt x="212" y="327"/>
                    </a:cubicBezTo>
                    <a:cubicBezTo>
                      <a:pt x="212" y="232"/>
                      <a:pt x="212" y="232"/>
                      <a:pt x="212" y="232"/>
                    </a:cubicBezTo>
                    <a:cubicBezTo>
                      <a:pt x="201" y="223"/>
                      <a:pt x="201" y="223"/>
                      <a:pt x="201" y="223"/>
                    </a:cubicBezTo>
                    <a:cubicBezTo>
                      <a:pt x="185" y="253"/>
                      <a:pt x="185" y="253"/>
                      <a:pt x="185" y="253"/>
                    </a:cubicBezTo>
                    <a:cubicBezTo>
                      <a:pt x="185" y="327"/>
                      <a:pt x="185" y="327"/>
                      <a:pt x="185" y="327"/>
                    </a:cubicBezTo>
                    <a:close/>
                    <a:moveTo>
                      <a:pt x="232" y="327"/>
                    </a:moveTo>
                    <a:cubicBezTo>
                      <a:pt x="241" y="327"/>
                      <a:pt x="250" y="327"/>
                      <a:pt x="260" y="327"/>
                    </a:cubicBezTo>
                    <a:cubicBezTo>
                      <a:pt x="260" y="271"/>
                      <a:pt x="260" y="271"/>
                      <a:pt x="260" y="271"/>
                    </a:cubicBezTo>
                    <a:cubicBezTo>
                      <a:pt x="232" y="249"/>
                      <a:pt x="232" y="249"/>
                      <a:pt x="232" y="249"/>
                    </a:cubicBezTo>
                    <a:cubicBezTo>
                      <a:pt x="232" y="327"/>
                      <a:pt x="232" y="327"/>
                      <a:pt x="232" y="327"/>
                    </a:cubicBezTo>
                    <a:close/>
                    <a:moveTo>
                      <a:pt x="280" y="327"/>
                    </a:moveTo>
                    <a:cubicBezTo>
                      <a:pt x="289" y="327"/>
                      <a:pt x="298" y="327"/>
                      <a:pt x="307" y="327"/>
                    </a:cubicBezTo>
                    <a:cubicBezTo>
                      <a:pt x="307" y="268"/>
                      <a:pt x="307" y="268"/>
                      <a:pt x="307" y="268"/>
                    </a:cubicBezTo>
                    <a:cubicBezTo>
                      <a:pt x="280" y="278"/>
                      <a:pt x="280" y="278"/>
                      <a:pt x="280" y="278"/>
                    </a:cubicBezTo>
                    <a:lnTo>
                      <a:pt x="280" y="327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37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339BB001-6079-40D1-B679-1E6D37EC10BD}"/>
                </a:ext>
              </a:extLst>
            </p:cNvPr>
            <p:cNvSpPr/>
            <p:nvPr/>
          </p:nvSpPr>
          <p:spPr>
            <a:xfrm>
              <a:off x="8796304" y="2785176"/>
              <a:ext cx="36000" cy="136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2" name="Grupo 11">
            <a:extLst>
              <a:ext uri="{FF2B5EF4-FFF2-40B4-BE49-F238E27FC236}">
                <a16:creationId xmlns:a16="http://schemas.microsoft.com/office/drawing/2014/main" id="{3FD4215B-B036-4E00-864C-15D2FE461E8C}"/>
              </a:ext>
            </a:extLst>
          </p:cNvPr>
          <p:cNvGrpSpPr/>
          <p:nvPr/>
        </p:nvGrpSpPr>
        <p:grpSpPr>
          <a:xfrm>
            <a:off x="5977869" y="1847186"/>
            <a:ext cx="4176008" cy="1368000"/>
            <a:chOff x="3755824" y="2756942"/>
            <a:chExt cx="4176008" cy="1368000"/>
          </a:xfrm>
        </p:grpSpPr>
        <p:sp>
          <p:nvSpPr>
            <p:cNvPr id="13" name="CuadroTexto 12">
              <a:extLst>
                <a:ext uri="{FF2B5EF4-FFF2-40B4-BE49-F238E27FC236}">
                  <a16:creationId xmlns:a16="http://schemas.microsoft.com/office/drawing/2014/main" id="{EDE0ECC1-1F01-46BD-9FCC-7322B38C9A96}"/>
                </a:ext>
              </a:extLst>
            </p:cNvPr>
            <p:cNvSpPr txBox="1"/>
            <p:nvPr/>
          </p:nvSpPr>
          <p:spPr>
            <a:xfrm>
              <a:off x="4583832" y="2933112"/>
              <a:ext cx="3348000" cy="101566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s-MX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Fase de asignación</a:t>
              </a:r>
            </a:p>
            <a:p>
              <a:pPr marL="285750" indent="-285750">
                <a:buClr>
                  <a:schemeClr val="accent3"/>
                </a:buClr>
                <a:buFont typeface="Wingdings" panose="05000000000000000000" pitchFamily="2" charset="2"/>
                <a:buChar char="v"/>
              </a:pPr>
              <a:r>
                <a:rPr lang="es-MX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 determinará la ubicación de los bloques que tuvieron un ganador, de acuerdo con criterios de eficiencia espectral (contigüidad).</a:t>
              </a:r>
              <a:endPara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Rectángulo 13">
              <a:extLst>
                <a:ext uri="{FF2B5EF4-FFF2-40B4-BE49-F238E27FC236}">
                  <a16:creationId xmlns:a16="http://schemas.microsoft.com/office/drawing/2014/main" id="{2065B72B-1A69-459D-A36E-3A9BAB832A82}"/>
                </a:ext>
              </a:extLst>
            </p:cNvPr>
            <p:cNvSpPr/>
            <p:nvPr/>
          </p:nvSpPr>
          <p:spPr>
            <a:xfrm>
              <a:off x="4552385" y="2756942"/>
              <a:ext cx="36000" cy="136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5" name="Grupo 14">
              <a:extLst>
                <a:ext uri="{FF2B5EF4-FFF2-40B4-BE49-F238E27FC236}">
                  <a16:creationId xmlns:a16="http://schemas.microsoft.com/office/drawing/2014/main" id="{E9ED59FA-ADB9-4E5F-B14B-88C456D77C2C}"/>
                </a:ext>
              </a:extLst>
            </p:cNvPr>
            <p:cNvGrpSpPr/>
            <p:nvPr/>
          </p:nvGrpSpPr>
          <p:grpSpPr>
            <a:xfrm>
              <a:off x="3755824" y="3062942"/>
              <a:ext cx="756000" cy="756000"/>
              <a:chOff x="3756064" y="3007398"/>
              <a:chExt cx="756000" cy="756000"/>
            </a:xfrm>
          </p:grpSpPr>
          <p:sp>
            <p:nvSpPr>
              <p:cNvPr id="16" name="Elipse 15">
                <a:extLst>
                  <a:ext uri="{FF2B5EF4-FFF2-40B4-BE49-F238E27FC236}">
                    <a16:creationId xmlns:a16="http://schemas.microsoft.com/office/drawing/2014/main" id="{43C72EC1-C087-4355-B024-17D4CCF30B94}"/>
                  </a:ext>
                </a:extLst>
              </p:cNvPr>
              <p:cNvSpPr/>
              <p:nvPr/>
            </p:nvSpPr>
            <p:spPr>
              <a:xfrm>
                <a:off x="3756064" y="3007398"/>
                <a:ext cx="756000" cy="756000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2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" name="Freeform 26">
                <a:extLst>
                  <a:ext uri="{FF2B5EF4-FFF2-40B4-BE49-F238E27FC236}">
                    <a16:creationId xmlns:a16="http://schemas.microsoft.com/office/drawing/2014/main" id="{96C8A9CC-2275-419D-8CAC-35A62F3EB47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804954" y="3222553"/>
                <a:ext cx="658220" cy="325690"/>
              </a:xfrm>
              <a:custGeom>
                <a:avLst/>
                <a:gdLst>
                  <a:gd name="T0" fmla="*/ 246 w 843"/>
                  <a:gd name="T1" fmla="*/ 216 h 417"/>
                  <a:gd name="T2" fmla="*/ 246 w 843"/>
                  <a:gd name="T3" fmla="*/ 209 h 417"/>
                  <a:gd name="T4" fmla="*/ 220 w 843"/>
                  <a:gd name="T5" fmla="*/ 183 h 417"/>
                  <a:gd name="T6" fmla="*/ 213 w 843"/>
                  <a:gd name="T7" fmla="*/ 183 h 417"/>
                  <a:gd name="T8" fmla="*/ 159 w 843"/>
                  <a:gd name="T9" fmla="*/ 234 h 417"/>
                  <a:gd name="T10" fmla="*/ 0 w 843"/>
                  <a:gd name="T11" fmla="*/ 143 h 417"/>
                  <a:gd name="T12" fmla="*/ 159 w 843"/>
                  <a:gd name="T13" fmla="*/ 51 h 417"/>
                  <a:gd name="T14" fmla="*/ 213 w 843"/>
                  <a:gd name="T15" fmla="*/ 100 h 417"/>
                  <a:gd name="T16" fmla="*/ 223 w 843"/>
                  <a:gd name="T17" fmla="*/ 100 h 417"/>
                  <a:gd name="T18" fmla="*/ 328 w 843"/>
                  <a:gd name="T19" fmla="*/ 207 h 417"/>
                  <a:gd name="T20" fmla="*/ 329 w 843"/>
                  <a:gd name="T21" fmla="*/ 216 h 417"/>
                  <a:gd name="T22" fmla="*/ 246 w 843"/>
                  <a:gd name="T23" fmla="*/ 417 h 417"/>
                  <a:gd name="T24" fmla="*/ 820 w 843"/>
                  <a:gd name="T25" fmla="*/ 112 h 417"/>
                  <a:gd name="T26" fmla="*/ 759 w 843"/>
                  <a:gd name="T27" fmla="*/ 163 h 417"/>
                  <a:gd name="T28" fmla="*/ 679 w 843"/>
                  <a:gd name="T29" fmla="*/ 250 h 417"/>
                  <a:gd name="T30" fmla="*/ 673 w 843"/>
                  <a:gd name="T31" fmla="*/ 270 h 417"/>
                  <a:gd name="T32" fmla="*/ 590 w 843"/>
                  <a:gd name="T33" fmla="*/ 414 h 417"/>
                  <a:gd name="T34" fmla="*/ 590 w 843"/>
                  <a:gd name="T35" fmla="*/ 270 h 417"/>
                  <a:gd name="T36" fmla="*/ 642 w 843"/>
                  <a:gd name="T37" fmla="*/ 163 h 417"/>
                  <a:gd name="T38" fmla="*/ 700 w 843"/>
                  <a:gd name="T39" fmla="*/ 105 h 417"/>
                  <a:gd name="T40" fmla="*/ 755 w 843"/>
                  <a:gd name="T41" fmla="*/ 48 h 417"/>
                  <a:gd name="T42" fmla="*/ 450 w 843"/>
                  <a:gd name="T43" fmla="*/ 0 h 417"/>
                  <a:gd name="T44" fmla="*/ 541 w 843"/>
                  <a:gd name="T45" fmla="*/ 159 h 417"/>
                  <a:gd name="T46" fmla="*/ 492 w 843"/>
                  <a:gd name="T47" fmla="*/ 201 h 417"/>
                  <a:gd name="T48" fmla="*/ 546 w 843"/>
                  <a:gd name="T49" fmla="*/ 290 h 417"/>
                  <a:gd name="T50" fmla="*/ 492 w 843"/>
                  <a:gd name="T51" fmla="*/ 378 h 417"/>
                  <a:gd name="T52" fmla="*/ 409 w 843"/>
                  <a:gd name="T53" fmla="*/ 415 h 417"/>
                  <a:gd name="T54" fmla="*/ 409 w 843"/>
                  <a:gd name="T55" fmla="*/ 316 h 417"/>
                  <a:gd name="T56" fmla="*/ 461 w 843"/>
                  <a:gd name="T57" fmla="*/ 297 h 417"/>
                  <a:gd name="T58" fmla="*/ 461 w 843"/>
                  <a:gd name="T59" fmla="*/ 281 h 417"/>
                  <a:gd name="T60" fmla="*/ 409 w 843"/>
                  <a:gd name="T61" fmla="*/ 262 h 417"/>
                  <a:gd name="T62" fmla="*/ 409 w 843"/>
                  <a:gd name="T63" fmla="*/ 159 h 417"/>
                  <a:gd name="T64" fmla="*/ 404 w 843"/>
                  <a:gd name="T65" fmla="*/ 80 h 4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843" h="417">
                    <a:moveTo>
                      <a:pt x="246" y="417"/>
                    </a:moveTo>
                    <a:cubicBezTo>
                      <a:pt x="246" y="216"/>
                      <a:pt x="246" y="216"/>
                      <a:pt x="246" y="216"/>
                    </a:cubicBezTo>
                    <a:cubicBezTo>
                      <a:pt x="246" y="214"/>
                      <a:pt x="246" y="214"/>
                      <a:pt x="246" y="214"/>
                    </a:cubicBezTo>
                    <a:cubicBezTo>
                      <a:pt x="246" y="212"/>
                      <a:pt x="246" y="210"/>
                      <a:pt x="246" y="209"/>
                    </a:cubicBezTo>
                    <a:cubicBezTo>
                      <a:pt x="246" y="199"/>
                      <a:pt x="244" y="192"/>
                      <a:pt x="241" y="189"/>
                    </a:cubicBezTo>
                    <a:cubicBezTo>
                      <a:pt x="238" y="185"/>
                      <a:pt x="231" y="183"/>
                      <a:pt x="220" y="183"/>
                    </a:cubicBezTo>
                    <a:cubicBezTo>
                      <a:pt x="218" y="183"/>
                      <a:pt x="216" y="183"/>
                      <a:pt x="214" y="183"/>
                    </a:cubicBezTo>
                    <a:cubicBezTo>
                      <a:pt x="213" y="183"/>
                      <a:pt x="213" y="183"/>
                      <a:pt x="213" y="183"/>
                    </a:cubicBezTo>
                    <a:cubicBezTo>
                      <a:pt x="159" y="183"/>
                      <a:pt x="159" y="183"/>
                      <a:pt x="159" y="183"/>
                    </a:cubicBezTo>
                    <a:cubicBezTo>
                      <a:pt x="159" y="234"/>
                      <a:pt x="159" y="234"/>
                      <a:pt x="159" y="234"/>
                    </a:cubicBezTo>
                    <a:cubicBezTo>
                      <a:pt x="79" y="189"/>
                      <a:pt x="79" y="189"/>
                      <a:pt x="79" y="189"/>
                    </a:cubicBezTo>
                    <a:cubicBezTo>
                      <a:pt x="0" y="143"/>
                      <a:pt x="0" y="143"/>
                      <a:pt x="0" y="143"/>
                    </a:cubicBezTo>
                    <a:cubicBezTo>
                      <a:pt x="79" y="97"/>
                      <a:pt x="79" y="97"/>
                      <a:pt x="79" y="97"/>
                    </a:cubicBezTo>
                    <a:cubicBezTo>
                      <a:pt x="159" y="51"/>
                      <a:pt x="159" y="51"/>
                      <a:pt x="159" y="51"/>
                    </a:cubicBezTo>
                    <a:cubicBezTo>
                      <a:pt x="159" y="100"/>
                      <a:pt x="159" y="100"/>
                      <a:pt x="159" y="100"/>
                    </a:cubicBezTo>
                    <a:cubicBezTo>
                      <a:pt x="213" y="100"/>
                      <a:pt x="213" y="100"/>
                      <a:pt x="213" y="100"/>
                    </a:cubicBezTo>
                    <a:cubicBezTo>
                      <a:pt x="213" y="100"/>
                      <a:pt x="213" y="100"/>
                      <a:pt x="213" y="100"/>
                    </a:cubicBezTo>
                    <a:cubicBezTo>
                      <a:pt x="217" y="100"/>
                      <a:pt x="220" y="100"/>
                      <a:pt x="223" y="100"/>
                    </a:cubicBezTo>
                    <a:cubicBezTo>
                      <a:pt x="257" y="102"/>
                      <a:pt x="283" y="113"/>
                      <a:pt x="301" y="132"/>
                    </a:cubicBezTo>
                    <a:cubicBezTo>
                      <a:pt x="319" y="152"/>
                      <a:pt x="328" y="177"/>
                      <a:pt x="328" y="207"/>
                    </a:cubicBezTo>
                    <a:cubicBezTo>
                      <a:pt x="329" y="210"/>
                      <a:pt x="329" y="213"/>
                      <a:pt x="328" y="216"/>
                    </a:cubicBezTo>
                    <a:cubicBezTo>
                      <a:pt x="329" y="216"/>
                      <a:pt x="329" y="216"/>
                      <a:pt x="329" y="216"/>
                    </a:cubicBezTo>
                    <a:cubicBezTo>
                      <a:pt x="329" y="417"/>
                      <a:pt x="329" y="417"/>
                      <a:pt x="329" y="417"/>
                    </a:cubicBezTo>
                    <a:lnTo>
                      <a:pt x="246" y="417"/>
                    </a:lnTo>
                    <a:close/>
                    <a:moveTo>
                      <a:pt x="843" y="24"/>
                    </a:moveTo>
                    <a:cubicBezTo>
                      <a:pt x="820" y="112"/>
                      <a:pt x="820" y="112"/>
                      <a:pt x="820" y="112"/>
                    </a:cubicBezTo>
                    <a:cubicBezTo>
                      <a:pt x="797" y="201"/>
                      <a:pt x="797" y="201"/>
                      <a:pt x="797" y="201"/>
                    </a:cubicBezTo>
                    <a:cubicBezTo>
                      <a:pt x="759" y="163"/>
                      <a:pt x="759" y="163"/>
                      <a:pt x="759" y="163"/>
                    </a:cubicBezTo>
                    <a:cubicBezTo>
                      <a:pt x="702" y="219"/>
                      <a:pt x="702" y="219"/>
                      <a:pt x="702" y="219"/>
                    </a:cubicBezTo>
                    <a:cubicBezTo>
                      <a:pt x="692" y="231"/>
                      <a:pt x="684" y="241"/>
                      <a:pt x="679" y="250"/>
                    </a:cubicBezTo>
                    <a:cubicBezTo>
                      <a:pt x="675" y="257"/>
                      <a:pt x="673" y="264"/>
                      <a:pt x="673" y="270"/>
                    </a:cubicBezTo>
                    <a:cubicBezTo>
                      <a:pt x="673" y="270"/>
                      <a:pt x="673" y="270"/>
                      <a:pt x="673" y="270"/>
                    </a:cubicBezTo>
                    <a:cubicBezTo>
                      <a:pt x="673" y="414"/>
                      <a:pt x="673" y="414"/>
                      <a:pt x="673" y="414"/>
                    </a:cubicBezTo>
                    <a:cubicBezTo>
                      <a:pt x="590" y="414"/>
                      <a:pt x="590" y="414"/>
                      <a:pt x="590" y="414"/>
                    </a:cubicBezTo>
                    <a:cubicBezTo>
                      <a:pt x="590" y="270"/>
                      <a:pt x="590" y="270"/>
                      <a:pt x="590" y="270"/>
                    </a:cubicBezTo>
                    <a:cubicBezTo>
                      <a:pt x="590" y="270"/>
                      <a:pt x="590" y="270"/>
                      <a:pt x="590" y="270"/>
                    </a:cubicBezTo>
                    <a:cubicBezTo>
                      <a:pt x="591" y="248"/>
                      <a:pt x="597" y="229"/>
                      <a:pt x="607" y="210"/>
                    </a:cubicBezTo>
                    <a:cubicBezTo>
                      <a:pt x="616" y="194"/>
                      <a:pt x="628" y="180"/>
                      <a:pt x="642" y="163"/>
                    </a:cubicBezTo>
                    <a:cubicBezTo>
                      <a:pt x="644" y="161"/>
                      <a:pt x="644" y="161"/>
                      <a:pt x="644" y="161"/>
                    </a:cubicBezTo>
                    <a:cubicBezTo>
                      <a:pt x="700" y="105"/>
                      <a:pt x="700" y="105"/>
                      <a:pt x="700" y="105"/>
                    </a:cubicBezTo>
                    <a:cubicBezTo>
                      <a:pt x="667" y="73"/>
                      <a:pt x="667" y="73"/>
                      <a:pt x="667" y="73"/>
                    </a:cubicBezTo>
                    <a:cubicBezTo>
                      <a:pt x="755" y="48"/>
                      <a:pt x="755" y="48"/>
                      <a:pt x="755" y="48"/>
                    </a:cubicBezTo>
                    <a:lnTo>
                      <a:pt x="843" y="24"/>
                    </a:lnTo>
                    <a:close/>
                    <a:moveTo>
                      <a:pt x="450" y="0"/>
                    </a:moveTo>
                    <a:cubicBezTo>
                      <a:pt x="495" y="80"/>
                      <a:pt x="495" y="80"/>
                      <a:pt x="495" y="80"/>
                    </a:cubicBezTo>
                    <a:cubicBezTo>
                      <a:pt x="541" y="159"/>
                      <a:pt x="541" y="159"/>
                      <a:pt x="541" y="159"/>
                    </a:cubicBezTo>
                    <a:cubicBezTo>
                      <a:pt x="492" y="159"/>
                      <a:pt x="492" y="159"/>
                      <a:pt x="492" y="159"/>
                    </a:cubicBezTo>
                    <a:cubicBezTo>
                      <a:pt x="492" y="201"/>
                      <a:pt x="492" y="201"/>
                      <a:pt x="492" y="201"/>
                    </a:cubicBezTo>
                    <a:cubicBezTo>
                      <a:pt x="509" y="210"/>
                      <a:pt x="522" y="224"/>
                      <a:pt x="532" y="239"/>
                    </a:cubicBezTo>
                    <a:cubicBezTo>
                      <a:pt x="541" y="254"/>
                      <a:pt x="546" y="272"/>
                      <a:pt x="546" y="290"/>
                    </a:cubicBezTo>
                    <a:cubicBezTo>
                      <a:pt x="546" y="307"/>
                      <a:pt x="541" y="325"/>
                      <a:pt x="532" y="341"/>
                    </a:cubicBezTo>
                    <a:cubicBezTo>
                      <a:pt x="522" y="356"/>
                      <a:pt x="509" y="368"/>
                      <a:pt x="492" y="378"/>
                    </a:cubicBezTo>
                    <a:cubicBezTo>
                      <a:pt x="492" y="415"/>
                      <a:pt x="492" y="415"/>
                      <a:pt x="492" y="415"/>
                    </a:cubicBezTo>
                    <a:cubicBezTo>
                      <a:pt x="409" y="415"/>
                      <a:pt x="409" y="415"/>
                      <a:pt x="409" y="415"/>
                    </a:cubicBezTo>
                    <a:cubicBezTo>
                      <a:pt x="409" y="349"/>
                      <a:pt x="409" y="349"/>
                      <a:pt x="409" y="349"/>
                    </a:cubicBezTo>
                    <a:cubicBezTo>
                      <a:pt x="409" y="316"/>
                      <a:pt x="409" y="316"/>
                      <a:pt x="409" y="316"/>
                    </a:cubicBezTo>
                    <a:cubicBezTo>
                      <a:pt x="441" y="309"/>
                      <a:pt x="441" y="309"/>
                      <a:pt x="441" y="309"/>
                    </a:cubicBezTo>
                    <a:cubicBezTo>
                      <a:pt x="452" y="307"/>
                      <a:pt x="458" y="302"/>
                      <a:pt x="461" y="297"/>
                    </a:cubicBezTo>
                    <a:cubicBezTo>
                      <a:pt x="463" y="295"/>
                      <a:pt x="464" y="292"/>
                      <a:pt x="464" y="290"/>
                    </a:cubicBezTo>
                    <a:cubicBezTo>
                      <a:pt x="464" y="287"/>
                      <a:pt x="463" y="284"/>
                      <a:pt x="461" y="281"/>
                    </a:cubicBezTo>
                    <a:cubicBezTo>
                      <a:pt x="458" y="276"/>
                      <a:pt x="451" y="271"/>
                      <a:pt x="441" y="269"/>
                    </a:cubicBezTo>
                    <a:cubicBezTo>
                      <a:pt x="409" y="262"/>
                      <a:pt x="409" y="262"/>
                      <a:pt x="409" y="262"/>
                    </a:cubicBezTo>
                    <a:cubicBezTo>
                      <a:pt x="409" y="229"/>
                      <a:pt x="409" y="229"/>
                      <a:pt x="409" y="229"/>
                    </a:cubicBezTo>
                    <a:cubicBezTo>
                      <a:pt x="409" y="159"/>
                      <a:pt x="409" y="159"/>
                      <a:pt x="409" y="159"/>
                    </a:cubicBezTo>
                    <a:cubicBezTo>
                      <a:pt x="358" y="159"/>
                      <a:pt x="358" y="159"/>
                      <a:pt x="358" y="159"/>
                    </a:cubicBezTo>
                    <a:cubicBezTo>
                      <a:pt x="404" y="80"/>
                      <a:pt x="404" y="80"/>
                      <a:pt x="404" y="80"/>
                    </a:cubicBezTo>
                    <a:lnTo>
                      <a:pt x="450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18" name="Grupo 17">
            <a:extLst>
              <a:ext uri="{FF2B5EF4-FFF2-40B4-BE49-F238E27FC236}">
                <a16:creationId xmlns:a16="http://schemas.microsoft.com/office/drawing/2014/main" id="{E74BD6FE-8F59-44CF-9760-012D8F18A58E}"/>
              </a:ext>
            </a:extLst>
          </p:cNvPr>
          <p:cNvGrpSpPr/>
          <p:nvPr/>
        </p:nvGrpSpPr>
        <p:grpSpPr>
          <a:xfrm>
            <a:off x="5977869" y="3653964"/>
            <a:ext cx="4176008" cy="1368000"/>
            <a:chOff x="2922138" y="1268836"/>
            <a:chExt cx="4176008" cy="1368000"/>
          </a:xfrm>
        </p:grpSpPr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20F54DA9-2C87-4E1D-9239-7E89B64031C0}"/>
                </a:ext>
              </a:extLst>
            </p:cNvPr>
            <p:cNvSpPr txBox="1"/>
            <p:nvPr/>
          </p:nvSpPr>
          <p:spPr>
            <a:xfrm>
              <a:off x="3750146" y="1445004"/>
              <a:ext cx="3348000" cy="101566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s-MX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Presentación de ofertas</a:t>
              </a:r>
            </a:p>
            <a:p>
              <a:pPr marL="285750" indent="-285750">
                <a:buClr>
                  <a:schemeClr val="accent3"/>
                </a:buClr>
                <a:buFont typeface="Wingdings" panose="05000000000000000000" pitchFamily="2" charset="2"/>
                <a:buChar char="v"/>
              </a:pPr>
              <a:r>
                <a:rPr lang="es-MX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Para la presentación de ofertas se utilizaría una hoja de cálculo especial.</a:t>
              </a:r>
            </a:p>
            <a:p>
              <a:pPr marL="285750" indent="-285750">
                <a:buClr>
                  <a:schemeClr val="accent3"/>
                </a:buClr>
                <a:buFont typeface="Wingdings" panose="05000000000000000000" pitchFamily="2" charset="2"/>
                <a:buChar char="v"/>
              </a:pPr>
              <a:r>
                <a:rPr lang="es-MX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 contaría con filtros para facilidad en la presentación de las ofertas.</a:t>
              </a:r>
              <a:endPara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Elipse 19">
              <a:extLst>
                <a:ext uri="{FF2B5EF4-FFF2-40B4-BE49-F238E27FC236}">
                  <a16:creationId xmlns:a16="http://schemas.microsoft.com/office/drawing/2014/main" id="{C43A8955-F6CA-4F61-9166-DB8416F6E647}"/>
                </a:ext>
              </a:extLst>
            </p:cNvPr>
            <p:cNvSpPr/>
            <p:nvPr/>
          </p:nvSpPr>
          <p:spPr>
            <a:xfrm>
              <a:off x="2922138" y="1574836"/>
              <a:ext cx="756000" cy="756000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8004AEA3-3CD5-45E3-BAF7-5DCFD634CE5E}"/>
                </a:ext>
              </a:extLst>
            </p:cNvPr>
            <p:cNvSpPr/>
            <p:nvPr/>
          </p:nvSpPr>
          <p:spPr>
            <a:xfrm>
              <a:off x="3718699" y="1268836"/>
              <a:ext cx="36000" cy="136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2" name="Agrupar 39">
              <a:extLst>
                <a:ext uri="{FF2B5EF4-FFF2-40B4-BE49-F238E27FC236}">
                  <a16:creationId xmlns:a16="http://schemas.microsoft.com/office/drawing/2014/main" id="{AC809475-D2B2-4AA2-A0EF-A4DA68D0DF37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085705" y="1682836"/>
              <a:ext cx="428867" cy="540000"/>
              <a:chOff x="7753356" y="2843213"/>
              <a:chExt cx="1390651" cy="1751012"/>
            </a:xfrm>
            <a:solidFill>
              <a:srgbClr val="FFFFFF"/>
            </a:solidFill>
          </p:grpSpPr>
          <p:sp>
            <p:nvSpPr>
              <p:cNvPr id="23" name="Freeform 19">
                <a:extLst>
                  <a:ext uri="{FF2B5EF4-FFF2-40B4-BE49-F238E27FC236}">
                    <a16:creationId xmlns:a16="http://schemas.microsoft.com/office/drawing/2014/main" id="{33963F74-2E5F-494A-904D-A3F3BA0727D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753356" y="3063876"/>
                <a:ext cx="1390651" cy="1530349"/>
              </a:xfrm>
              <a:custGeom>
                <a:avLst/>
                <a:gdLst>
                  <a:gd name="T0" fmla="*/ 134 w 139"/>
                  <a:gd name="T1" fmla="*/ 0 h 153"/>
                  <a:gd name="T2" fmla="*/ 110 w 139"/>
                  <a:gd name="T3" fmla="*/ 0 h 153"/>
                  <a:gd name="T4" fmla="*/ 109 w 139"/>
                  <a:gd name="T5" fmla="*/ 1 h 153"/>
                  <a:gd name="T6" fmla="*/ 108 w 139"/>
                  <a:gd name="T7" fmla="*/ 8 h 153"/>
                  <a:gd name="T8" fmla="*/ 109 w 139"/>
                  <a:gd name="T9" fmla="*/ 10 h 153"/>
                  <a:gd name="T10" fmla="*/ 125 w 139"/>
                  <a:gd name="T11" fmla="*/ 10 h 153"/>
                  <a:gd name="T12" fmla="*/ 130 w 139"/>
                  <a:gd name="T13" fmla="*/ 14 h 153"/>
                  <a:gd name="T14" fmla="*/ 130 w 139"/>
                  <a:gd name="T15" fmla="*/ 138 h 153"/>
                  <a:gd name="T16" fmla="*/ 125 w 139"/>
                  <a:gd name="T17" fmla="*/ 143 h 153"/>
                  <a:gd name="T18" fmla="*/ 15 w 139"/>
                  <a:gd name="T19" fmla="*/ 143 h 153"/>
                  <a:gd name="T20" fmla="*/ 10 w 139"/>
                  <a:gd name="T21" fmla="*/ 138 h 153"/>
                  <a:gd name="T22" fmla="*/ 10 w 139"/>
                  <a:gd name="T23" fmla="*/ 14 h 153"/>
                  <a:gd name="T24" fmla="*/ 15 w 139"/>
                  <a:gd name="T25" fmla="*/ 10 h 153"/>
                  <a:gd name="T26" fmla="*/ 31 w 139"/>
                  <a:gd name="T27" fmla="*/ 10 h 153"/>
                  <a:gd name="T28" fmla="*/ 32 w 139"/>
                  <a:gd name="T29" fmla="*/ 9 h 153"/>
                  <a:gd name="T30" fmla="*/ 31 w 139"/>
                  <a:gd name="T31" fmla="*/ 1 h 153"/>
                  <a:gd name="T32" fmla="*/ 30 w 139"/>
                  <a:gd name="T33" fmla="*/ 0 h 153"/>
                  <a:gd name="T34" fmla="*/ 5 w 139"/>
                  <a:gd name="T35" fmla="*/ 0 h 153"/>
                  <a:gd name="T36" fmla="*/ 0 w 139"/>
                  <a:gd name="T37" fmla="*/ 5 h 153"/>
                  <a:gd name="T38" fmla="*/ 0 w 139"/>
                  <a:gd name="T39" fmla="*/ 148 h 153"/>
                  <a:gd name="T40" fmla="*/ 5 w 139"/>
                  <a:gd name="T41" fmla="*/ 153 h 153"/>
                  <a:gd name="T42" fmla="*/ 134 w 139"/>
                  <a:gd name="T43" fmla="*/ 153 h 153"/>
                  <a:gd name="T44" fmla="*/ 139 w 139"/>
                  <a:gd name="T45" fmla="*/ 148 h 153"/>
                  <a:gd name="T46" fmla="*/ 139 w 139"/>
                  <a:gd name="T47" fmla="*/ 5 h 153"/>
                  <a:gd name="T48" fmla="*/ 134 w 139"/>
                  <a:gd name="T49" fmla="*/ 0 h 153"/>
                  <a:gd name="T50" fmla="*/ 134 w 139"/>
                  <a:gd name="T51" fmla="*/ 0 h 153"/>
                  <a:gd name="T52" fmla="*/ 134 w 139"/>
                  <a:gd name="T53" fmla="*/ 0 h 1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39" h="153">
                    <a:moveTo>
                      <a:pt x="134" y="0"/>
                    </a:moveTo>
                    <a:cubicBezTo>
                      <a:pt x="110" y="0"/>
                      <a:pt x="110" y="0"/>
                      <a:pt x="110" y="0"/>
                    </a:cubicBezTo>
                    <a:cubicBezTo>
                      <a:pt x="109" y="0"/>
                      <a:pt x="109" y="1"/>
                      <a:pt x="109" y="1"/>
                    </a:cubicBezTo>
                    <a:cubicBezTo>
                      <a:pt x="108" y="8"/>
                      <a:pt x="108" y="8"/>
                      <a:pt x="108" y="8"/>
                    </a:cubicBezTo>
                    <a:cubicBezTo>
                      <a:pt x="108" y="8"/>
                      <a:pt x="108" y="10"/>
                      <a:pt x="109" y="10"/>
                    </a:cubicBezTo>
                    <a:cubicBezTo>
                      <a:pt x="125" y="10"/>
                      <a:pt x="125" y="10"/>
                      <a:pt x="125" y="10"/>
                    </a:cubicBezTo>
                    <a:cubicBezTo>
                      <a:pt x="127" y="10"/>
                      <a:pt x="130" y="12"/>
                      <a:pt x="130" y="14"/>
                    </a:cubicBezTo>
                    <a:cubicBezTo>
                      <a:pt x="130" y="138"/>
                      <a:pt x="130" y="138"/>
                      <a:pt x="130" y="138"/>
                    </a:cubicBezTo>
                    <a:cubicBezTo>
                      <a:pt x="130" y="141"/>
                      <a:pt x="127" y="143"/>
                      <a:pt x="125" y="143"/>
                    </a:cubicBezTo>
                    <a:cubicBezTo>
                      <a:pt x="15" y="143"/>
                      <a:pt x="15" y="143"/>
                      <a:pt x="15" y="143"/>
                    </a:cubicBezTo>
                    <a:cubicBezTo>
                      <a:pt x="12" y="143"/>
                      <a:pt x="10" y="141"/>
                      <a:pt x="10" y="138"/>
                    </a:cubicBezTo>
                    <a:cubicBezTo>
                      <a:pt x="10" y="14"/>
                      <a:pt x="10" y="14"/>
                      <a:pt x="10" y="14"/>
                    </a:cubicBezTo>
                    <a:cubicBezTo>
                      <a:pt x="10" y="12"/>
                      <a:pt x="12" y="10"/>
                      <a:pt x="15" y="10"/>
                    </a:cubicBezTo>
                    <a:cubicBezTo>
                      <a:pt x="31" y="10"/>
                      <a:pt x="31" y="10"/>
                      <a:pt x="31" y="10"/>
                    </a:cubicBezTo>
                    <a:cubicBezTo>
                      <a:pt x="32" y="10"/>
                      <a:pt x="32" y="9"/>
                      <a:pt x="32" y="9"/>
                    </a:cubicBezTo>
                    <a:cubicBezTo>
                      <a:pt x="31" y="1"/>
                      <a:pt x="31" y="1"/>
                      <a:pt x="31" y="1"/>
                    </a:cubicBezTo>
                    <a:cubicBezTo>
                      <a:pt x="31" y="1"/>
                      <a:pt x="30" y="0"/>
                      <a:pt x="30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3" y="0"/>
                      <a:pt x="0" y="2"/>
                      <a:pt x="0" y="5"/>
                    </a:cubicBezTo>
                    <a:cubicBezTo>
                      <a:pt x="0" y="148"/>
                      <a:pt x="0" y="148"/>
                      <a:pt x="0" y="148"/>
                    </a:cubicBezTo>
                    <a:cubicBezTo>
                      <a:pt x="0" y="151"/>
                      <a:pt x="3" y="153"/>
                      <a:pt x="5" y="153"/>
                    </a:cubicBezTo>
                    <a:cubicBezTo>
                      <a:pt x="134" y="153"/>
                      <a:pt x="134" y="153"/>
                      <a:pt x="134" y="153"/>
                    </a:cubicBezTo>
                    <a:cubicBezTo>
                      <a:pt x="137" y="153"/>
                      <a:pt x="139" y="151"/>
                      <a:pt x="139" y="148"/>
                    </a:cubicBezTo>
                    <a:cubicBezTo>
                      <a:pt x="139" y="5"/>
                      <a:pt x="139" y="5"/>
                      <a:pt x="139" y="5"/>
                    </a:cubicBezTo>
                    <a:cubicBezTo>
                      <a:pt x="139" y="2"/>
                      <a:pt x="137" y="0"/>
                      <a:pt x="134" y="0"/>
                    </a:cubicBezTo>
                    <a:close/>
                    <a:moveTo>
                      <a:pt x="134" y="0"/>
                    </a:moveTo>
                    <a:cubicBezTo>
                      <a:pt x="134" y="0"/>
                      <a:pt x="134" y="0"/>
                      <a:pt x="134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37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4" name="Freeform 20">
                <a:extLst>
                  <a:ext uri="{FF2B5EF4-FFF2-40B4-BE49-F238E27FC236}">
                    <a16:creationId xmlns:a16="http://schemas.microsoft.com/office/drawing/2014/main" id="{04D42236-93FB-4FC4-AE5D-3EF0E537D87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153400" y="2843213"/>
                <a:ext cx="590550" cy="381000"/>
              </a:xfrm>
              <a:custGeom>
                <a:avLst/>
                <a:gdLst>
                  <a:gd name="T0" fmla="*/ 57 w 59"/>
                  <a:gd name="T1" fmla="*/ 14 h 38"/>
                  <a:gd name="T2" fmla="*/ 47 w 59"/>
                  <a:gd name="T3" fmla="*/ 14 h 38"/>
                  <a:gd name="T4" fmla="*/ 46 w 59"/>
                  <a:gd name="T5" fmla="*/ 13 h 38"/>
                  <a:gd name="T6" fmla="*/ 30 w 59"/>
                  <a:gd name="T7" fmla="*/ 0 h 38"/>
                  <a:gd name="T8" fmla="*/ 14 w 59"/>
                  <a:gd name="T9" fmla="*/ 13 h 38"/>
                  <a:gd name="T10" fmla="*/ 13 w 59"/>
                  <a:gd name="T11" fmla="*/ 14 h 38"/>
                  <a:gd name="T12" fmla="*/ 3 w 59"/>
                  <a:gd name="T13" fmla="*/ 14 h 38"/>
                  <a:gd name="T14" fmla="*/ 0 w 59"/>
                  <a:gd name="T15" fmla="*/ 17 h 38"/>
                  <a:gd name="T16" fmla="*/ 3 w 59"/>
                  <a:gd name="T17" fmla="*/ 35 h 38"/>
                  <a:gd name="T18" fmla="*/ 6 w 59"/>
                  <a:gd name="T19" fmla="*/ 38 h 38"/>
                  <a:gd name="T20" fmla="*/ 53 w 59"/>
                  <a:gd name="T21" fmla="*/ 38 h 38"/>
                  <a:gd name="T22" fmla="*/ 57 w 59"/>
                  <a:gd name="T23" fmla="*/ 35 h 38"/>
                  <a:gd name="T24" fmla="*/ 59 w 59"/>
                  <a:gd name="T25" fmla="*/ 17 h 38"/>
                  <a:gd name="T26" fmla="*/ 57 w 59"/>
                  <a:gd name="T27" fmla="*/ 14 h 38"/>
                  <a:gd name="T28" fmla="*/ 30 w 59"/>
                  <a:gd name="T29" fmla="*/ 18 h 38"/>
                  <a:gd name="T30" fmla="*/ 25 w 59"/>
                  <a:gd name="T31" fmla="*/ 13 h 38"/>
                  <a:gd name="T32" fmla="*/ 30 w 59"/>
                  <a:gd name="T33" fmla="*/ 8 h 38"/>
                  <a:gd name="T34" fmla="*/ 35 w 59"/>
                  <a:gd name="T35" fmla="*/ 13 h 38"/>
                  <a:gd name="T36" fmla="*/ 30 w 59"/>
                  <a:gd name="T37" fmla="*/ 18 h 38"/>
                  <a:gd name="T38" fmla="*/ 30 w 59"/>
                  <a:gd name="T39" fmla="*/ 18 h 38"/>
                  <a:gd name="T40" fmla="*/ 30 w 59"/>
                  <a:gd name="T41" fmla="*/ 18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59" h="38">
                    <a:moveTo>
                      <a:pt x="57" y="14"/>
                    </a:moveTo>
                    <a:cubicBezTo>
                      <a:pt x="47" y="14"/>
                      <a:pt x="47" y="14"/>
                      <a:pt x="47" y="14"/>
                    </a:cubicBezTo>
                    <a:cubicBezTo>
                      <a:pt x="46" y="14"/>
                      <a:pt x="46" y="13"/>
                      <a:pt x="46" y="13"/>
                    </a:cubicBezTo>
                    <a:cubicBezTo>
                      <a:pt x="44" y="5"/>
                      <a:pt x="38" y="0"/>
                      <a:pt x="30" y="0"/>
                    </a:cubicBezTo>
                    <a:cubicBezTo>
                      <a:pt x="22" y="0"/>
                      <a:pt x="15" y="5"/>
                      <a:pt x="14" y="13"/>
                    </a:cubicBezTo>
                    <a:cubicBezTo>
                      <a:pt x="14" y="13"/>
                      <a:pt x="14" y="14"/>
                      <a:pt x="13" y="14"/>
                    </a:cubicBezTo>
                    <a:cubicBezTo>
                      <a:pt x="3" y="14"/>
                      <a:pt x="3" y="14"/>
                      <a:pt x="3" y="14"/>
                    </a:cubicBezTo>
                    <a:cubicBezTo>
                      <a:pt x="1" y="14"/>
                      <a:pt x="0" y="15"/>
                      <a:pt x="0" y="17"/>
                    </a:cubicBezTo>
                    <a:cubicBezTo>
                      <a:pt x="3" y="35"/>
                      <a:pt x="3" y="35"/>
                      <a:pt x="3" y="35"/>
                    </a:cubicBezTo>
                    <a:cubicBezTo>
                      <a:pt x="3" y="37"/>
                      <a:pt x="5" y="38"/>
                      <a:pt x="6" y="38"/>
                    </a:cubicBezTo>
                    <a:cubicBezTo>
                      <a:pt x="53" y="38"/>
                      <a:pt x="53" y="38"/>
                      <a:pt x="53" y="38"/>
                    </a:cubicBezTo>
                    <a:cubicBezTo>
                      <a:pt x="55" y="38"/>
                      <a:pt x="56" y="37"/>
                      <a:pt x="57" y="35"/>
                    </a:cubicBezTo>
                    <a:cubicBezTo>
                      <a:pt x="59" y="17"/>
                      <a:pt x="59" y="17"/>
                      <a:pt x="59" y="17"/>
                    </a:cubicBezTo>
                    <a:cubicBezTo>
                      <a:pt x="59" y="15"/>
                      <a:pt x="58" y="14"/>
                      <a:pt x="57" y="14"/>
                    </a:cubicBezTo>
                    <a:close/>
                    <a:moveTo>
                      <a:pt x="30" y="18"/>
                    </a:moveTo>
                    <a:cubicBezTo>
                      <a:pt x="27" y="18"/>
                      <a:pt x="25" y="16"/>
                      <a:pt x="25" y="13"/>
                    </a:cubicBezTo>
                    <a:cubicBezTo>
                      <a:pt x="25" y="10"/>
                      <a:pt x="27" y="8"/>
                      <a:pt x="30" y="8"/>
                    </a:cubicBezTo>
                    <a:cubicBezTo>
                      <a:pt x="33" y="8"/>
                      <a:pt x="35" y="10"/>
                      <a:pt x="35" y="13"/>
                    </a:cubicBezTo>
                    <a:cubicBezTo>
                      <a:pt x="35" y="16"/>
                      <a:pt x="33" y="18"/>
                      <a:pt x="30" y="18"/>
                    </a:cubicBezTo>
                    <a:close/>
                    <a:moveTo>
                      <a:pt x="30" y="18"/>
                    </a:moveTo>
                    <a:cubicBezTo>
                      <a:pt x="30" y="18"/>
                      <a:pt x="30" y="18"/>
                      <a:pt x="30" y="18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37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" name="Freeform 21">
                <a:extLst>
                  <a:ext uri="{FF2B5EF4-FFF2-40B4-BE49-F238E27FC236}">
                    <a16:creationId xmlns:a16="http://schemas.microsoft.com/office/drawing/2014/main" id="{D5FBC5CD-0C07-47DC-8469-6477FFF27752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993063" y="3433763"/>
                <a:ext cx="571500" cy="80963"/>
              </a:xfrm>
              <a:custGeom>
                <a:avLst/>
                <a:gdLst>
                  <a:gd name="T0" fmla="*/ 57 w 57"/>
                  <a:gd name="T1" fmla="*/ 6 h 8"/>
                  <a:gd name="T2" fmla="*/ 55 w 57"/>
                  <a:gd name="T3" fmla="*/ 8 h 8"/>
                  <a:gd name="T4" fmla="*/ 2 w 57"/>
                  <a:gd name="T5" fmla="*/ 8 h 8"/>
                  <a:gd name="T6" fmla="*/ 0 w 57"/>
                  <a:gd name="T7" fmla="*/ 6 h 8"/>
                  <a:gd name="T8" fmla="*/ 0 w 57"/>
                  <a:gd name="T9" fmla="*/ 2 h 8"/>
                  <a:gd name="T10" fmla="*/ 2 w 57"/>
                  <a:gd name="T11" fmla="*/ 0 h 8"/>
                  <a:gd name="T12" fmla="*/ 55 w 57"/>
                  <a:gd name="T13" fmla="*/ 0 h 8"/>
                  <a:gd name="T14" fmla="*/ 57 w 57"/>
                  <a:gd name="T15" fmla="*/ 2 h 8"/>
                  <a:gd name="T16" fmla="*/ 57 w 57"/>
                  <a:gd name="T17" fmla="*/ 6 h 8"/>
                  <a:gd name="T18" fmla="*/ 57 w 57"/>
                  <a:gd name="T19" fmla="*/ 6 h 8"/>
                  <a:gd name="T20" fmla="*/ 57 w 57"/>
                  <a:gd name="T21" fmla="*/ 6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7" h="8">
                    <a:moveTo>
                      <a:pt x="57" y="6"/>
                    </a:moveTo>
                    <a:cubicBezTo>
                      <a:pt x="57" y="7"/>
                      <a:pt x="56" y="8"/>
                      <a:pt x="55" y="8"/>
                    </a:cubicBezTo>
                    <a:cubicBezTo>
                      <a:pt x="2" y="8"/>
                      <a:pt x="2" y="8"/>
                      <a:pt x="2" y="8"/>
                    </a:cubicBezTo>
                    <a:cubicBezTo>
                      <a:pt x="1" y="8"/>
                      <a:pt x="0" y="7"/>
                      <a:pt x="0" y="6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2" y="0"/>
                    </a:cubicBezTo>
                    <a:cubicBezTo>
                      <a:pt x="55" y="0"/>
                      <a:pt x="55" y="0"/>
                      <a:pt x="55" y="0"/>
                    </a:cubicBezTo>
                    <a:cubicBezTo>
                      <a:pt x="56" y="0"/>
                      <a:pt x="57" y="1"/>
                      <a:pt x="57" y="2"/>
                    </a:cubicBezTo>
                    <a:lnTo>
                      <a:pt x="57" y="6"/>
                    </a:lnTo>
                    <a:close/>
                    <a:moveTo>
                      <a:pt x="57" y="6"/>
                    </a:moveTo>
                    <a:cubicBezTo>
                      <a:pt x="57" y="6"/>
                      <a:pt x="57" y="6"/>
                      <a:pt x="57" y="6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37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6" name="Freeform 22">
                <a:extLst>
                  <a:ext uri="{FF2B5EF4-FFF2-40B4-BE49-F238E27FC236}">
                    <a16:creationId xmlns:a16="http://schemas.microsoft.com/office/drawing/2014/main" id="{413CBB07-A680-49D6-94E7-2CB5A2C38EF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704263" y="3384550"/>
                <a:ext cx="230188" cy="179388"/>
              </a:xfrm>
              <a:custGeom>
                <a:avLst/>
                <a:gdLst>
                  <a:gd name="T0" fmla="*/ 11 w 23"/>
                  <a:gd name="T1" fmla="*/ 17 h 18"/>
                  <a:gd name="T2" fmla="*/ 8 w 23"/>
                  <a:gd name="T3" fmla="*/ 17 h 18"/>
                  <a:gd name="T4" fmla="*/ 1 w 23"/>
                  <a:gd name="T5" fmla="*/ 10 h 18"/>
                  <a:gd name="T6" fmla="*/ 1 w 23"/>
                  <a:gd name="T7" fmla="*/ 7 h 18"/>
                  <a:gd name="T8" fmla="*/ 3 w 23"/>
                  <a:gd name="T9" fmla="*/ 5 h 18"/>
                  <a:gd name="T10" fmla="*/ 6 w 23"/>
                  <a:gd name="T11" fmla="*/ 5 h 18"/>
                  <a:gd name="T12" fmla="*/ 8 w 23"/>
                  <a:gd name="T13" fmla="*/ 7 h 18"/>
                  <a:gd name="T14" fmla="*/ 11 w 23"/>
                  <a:gd name="T15" fmla="*/ 7 h 18"/>
                  <a:gd name="T16" fmla="*/ 18 w 23"/>
                  <a:gd name="T17" fmla="*/ 1 h 18"/>
                  <a:gd name="T18" fmla="*/ 21 w 23"/>
                  <a:gd name="T19" fmla="*/ 1 h 18"/>
                  <a:gd name="T20" fmla="*/ 23 w 23"/>
                  <a:gd name="T21" fmla="*/ 3 h 18"/>
                  <a:gd name="T22" fmla="*/ 23 w 23"/>
                  <a:gd name="T23" fmla="*/ 6 h 18"/>
                  <a:gd name="T24" fmla="*/ 11 w 23"/>
                  <a:gd name="T25" fmla="*/ 17 h 18"/>
                  <a:gd name="T26" fmla="*/ 11 w 23"/>
                  <a:gd name="T27" fmla="*/ 17 h 18"/>
                  <a:gd name="T28" fmla="*/ 11 w 23"/>
                  <a:gd name="T29" fmla="*/ 17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3" h="18">
                    <a:moveTo>
                      <a:pt x="11" y="17"/>
                    </a:moveTo>
                    <a:cubicBezTo>
                      <a:pt x="10" y="18"/>
                      <a:pt x="9" y="18"/>
                      <a:pt x="8" y="17"/>
                    </a:cubicBezTo>
                    <a:cubicBezTo>
                      <a:pt x="1" y="10"/>
                      <a:pt x="1" y="10"/>
                      <a:pt x="1" y="10"/>
                    </a:cubicBezTo>
                    <a:cubicBezTo>
                      <a:pt x="0" y="9"/>
                      <a:pt x="0" y="8"/>
                      <a:pt x="1" y="7"/>
                    </a:cubicBezTo>
                    <a:cubicBezTo>
                      <a:pt x="3" y="5"/>
                      <a:pt x="3" y="5"/>
                      <a:pt x="3" y="5"/>
                    </a:cubicBezTo>
                    <a:cubicBezTo>
                      <a:pt x="4" y="4"/>
                      <a:pt x="5" y="4"/>
                      <a:pt x="6" y="5"/>
                    </a:cubicBezTo>
                    <a:cubicBezTo>
                      <a:pt x="8" y="7"/>
                      <a:pt x="8" y="7"/>
                      <a:pt x="8" y="7"/>
                    </a:cubicBezTo>
                    <a:cubicBezTo>
                      <a:pt x="9" y="8"/>
                      <a:pt x="10" y="8"/>
                      <a:pt x="11" y="7"/>
                    </a:cubicBezTo>
                    <a:cubicBezTo>
                      <a:pt x="18" y="1"/>
                      <a:pt x="18" y="1"/>
                      <a:pt x="18" y="1"/>
                    </a:cubicBezTo>
                    <a:cubicBezTo>
                      <a:pt x="18" y="0"/>
                      <a:pt x="20" y="0"/>
                      <a:pt x="21" y="1"/>
                    </a:cubicBezTo>
                    <a:cubicBezTo>
                      <a:pt x="23" y="3"/>
                      <a:pt x="23" y="3"/>
                      <a:pt x="23" y="3"/>
                    </a:cubicBezTo>
                    <a:cubicBezTo>
                      <a:pt x="23" y="4"/>
                      <a:pt x="23" y="5"/>
                      <a:pt x="23" y="6"/>
                    </a:cubicBezTo>
                    <a:lnTo>
                      <a:pt x="11" y="17"/>
                    </a:lnTo>
                    <a:close/>
                    <a:moveTo>
                      <a:pt x="11" y="17"/>
                    </a:moveTo>
                    <a:cubicBezTo>
                      <a:pt x="11" y="17"/>
                      <a:pt x="11" y="17"/>
                      <a:pt x="11" y="17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37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7" name="Freeform 23">
                <a:extLst>
                  <a:ext uri="{FF2B5EF4-FFF2-40B4-BE49-F238E27FC236}">
                    <a16:creationId xmlns:a16="http://schemas.microsoft.com/office/drawing/2014/main" id="{D94F29B7-280E-4752-AFE4-B87C0756B1D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993063" y="3703638"/>
                <a:ext cx="571500" cy="80963"/>
              </a:xfrm>
              <a:custGeom>
                <a:avLst/>
                <a:gdLst>
                  <a:gd name="T0" fmla="*/ 57 w 57"/>
                  <a:gd name="T1" fmla="*/ 6 h 8"/>
                  <a:gd name="T2" fmla="*/ 55 w 57"/>
                  <a:gd name="T3" fmla="*/ 8 h 8"/>
                  <a:gd name="T4" fmla="*/ 2 w 57"/>
                  <a:gd name="T5" fmla="*/ 8 h 8"/>
                  <a:gd name="T6" fmla="*/ 0 w 57"/>
                  <a:gd name="T7" fmla="*/ 6 h 8"/>
                  <a:gd name="T8" fmla="*/ 0 w 57"/>
                  <a:gd name="T9" fmla="*/ 2 h 8"/>
                  <a:gd name="T10" fmla="*/ 2 w 57"/>
                  <a:gd name="T11" fmla="*/ 0 h 8"/>
                  <a:gd name="T12" fmla="*/ 55 w 57"/>
                  <a:gd name="T13" fmla="*/ 0 h 8"/>
                  <a:gd name="T14" fmla="*/ 57 w 57"/>
                  <a:gd name="T15" fmla="*/ 2 h 8"/>
                  <a:gd name="T16" fmla="*/ 57 w 57"/>
                  <a:gd name="T17" fmla="*/ 6 h 8"/>
                  <a:gd name="T18" fmla="*/ 57 w 57"/>
                  <a:gd name="T19" fmla="*/ 6 h 8"/>
                  <a:gd name="T20" fmla="*/ 57 w 57"/>
                  <a:gd name="T21" fmla="*/ 6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7" h="8">
                    <a:moveTo>
                      <a:pt x="57" y="6"/>
                    </a:moveTo>
                    <a:cubicBezTo>
                      <a:pt x="57" y="7"/>
                      <a:pt x="56" y="8"/>
                      <a:pt x="55" y="8"/>
                    </a:cubicBezTo>
                    <a:cubicBezTo>
                      <a:pt x="2" y="8"/>
                      <a:pt x="2" y="8"/>
                      <a:pt x="2" y="8"/>
                    </a:cubicBezTo>
                    <a:cubicBezTo>
                      <a:pt x="1" y="8"/>
                      <a:pt x="0" y="7"/>
                      <a:pt x="0" y="6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2" y="0"/>
                    </a:cubicBezTo>
                    <a:cubicBezTo>
                      <a:pt x="55" y="0"/>
                      <a:pt x="55" y="0"/>
                      <a:pt x="55" y="0"/>
                    </a:cubicBezTo>
                    <a:cubicBezTo>
                      <a:pt x="56" y="0"/>
                      <a:pt x="57" y="1"/>
                      <a:pt x="57" y="2"/>
                    </a:cubicBezTo>
                    <a:lnTo>
                      <a:pt x="57" y="6"/>
                    </a:lnTo>
                    <a:close/>
                    <a:moveTo>
                      <a:pt x="57" y="6"/>
                    </a:moveTo>
                    <a:cubicBezTo>
                      <a:pt x="57" y="6"/>
                      <a:pt x="57" y="6"/>
                      <a:pt x="57" y="6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37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8" name="Freeform 24">
                <a:extLst>
                  <a:ext uri="{FF2B5EF4-FFF2-40B4-BE49-F238E27FC236}">
                    <a16:creationId xmlns:a16="http://schemas.microsoft.com/office/drawing/2014/main" id="{0D4E0D73-EC43-4FA0-9FFF-3399312C36B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704263" y="3654425"/>
                <a:ext cx="230188" cy="179388"/>
              </a:xfrm>
              <a:custGeom>
                <a:avLst/>
                <a:gdLst>
                  <a:gd name="T0" fmla="*/ 11 w 23"/>
                  <a:gd name="T1" fmla="*/ 17 h 18"/>
                  <a:gd name="T2" fmla="*/ 8 w 23"/>
                  <a:gd name="T3" fmla="*/ 17 h 18"/>
                  <a:gd name="T4" fmla="*/ 1 w 23"/>
                  <a:gd name="T5" fmla="*/ 10 h 18"/>
                  <a:gd name="T6" fmla="*/ 1 w 23"/>
                  <a:gd name="T7" fmla="*/ 7 h 18"/>
                  <a:gd name="T8" fmla="*/ 3 w 23"/>
                  <a:gd name="T9" fmla="*/ 5 h 18"/>
                  <a:gd name="T10" fmla="*/ 6 w 23"/>
                  <a:gd name="T11" fmla="*/ 5 h 18"/>
                  <a:gd name="T12" fmla="*/ 8 w 23"/>
                  <a:gd name="T13" fmla="*/ 8 h 18"/>
                  <a:gd name="T14" fmla="*/ 11 w 23"/>
                  <a:gd name="T15" fmla="*/ 8 h 18"/>
                  <a:gd name="T16" fmla="*/ 18 w 23"/>
                  <a:gd name="T17" fmla="*/ 1 h 18"/>
                  <a:gd name="T18" fmla="*/ 21 w 23"/>
                  <a:gd name="T19" fmla="*/ 1 h 18"/>
                  <a:gd name="T20" fmla="*/ 23 w 23"/>
                  <a:gd name="T21" fmla="*/ 3 h 18"/>
                  <a:gd name="T22" fmla="*/ 23 w 23"/>
                  <a:gd name="T23" fmla="*/ 6 h 18"/>
                  <a:gd name="T24" fmla="*/ 11 w 23"/>
                  <a:gd name="T25" fmla="*/ 17 h 18"/>
                  <a:gd name="T26" fmla="*/ 11 w 23"/>
                  <a:gd name="T27" fmla="*/ 17 h 18"/>
                  <a:gd name="T28" fmla="*/ 11 w 23"/>
                  <a:gd name="T29" fmla="*/ 17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3" h="18">
                    <a:moveTo>
                      <a:pt x="11" y="17"/>
                    </a:moveTo>
                    <a:cubicBezTo>
                      <a:pt x="10" y="18"/>
                      <a:pt x="9" y="18"/>
                      <a:pt x="8" y="17"/>
                    </a:cubicBezTo>
                    <a:cubicBezTo>
                      <a:pt x="1" y="10"/>
                      <a:pt x="1" y="10"/>
                      <a:pt x="1" y="10"/>
                    </a:cubicBezTo>
                    <a:cubicBezTo>
                      <a:pt x="0" y="9"/>
                      <a:pt x="0" y="8"/>
                      <a:pt x="1" y="7"/>
                    </a:cubicBezTo>
                    <a:cubicBezTo>
                      <a:pt x="3" y="5"/>
                      <a:pt x="3" y="5"/>
                      <a:pt x="3" y="5"/>
                    </a:cubicBezTo>
                    <a:cubicBezTo>
                      <a:pt x="4" y="4"/>
                      <a:pt x="5" y="4"/>
                      <a:pt x="6" y="5"/>
                    </a:cubicBezTo>
                    <a:cubicBezTo>
                      <a:pt x="8" y="8"/>
                      <a:pt x="8" y="8"/>
                      <a:pt x="8" y="8"/>
                    </a:cubicBezTo>
                    <a:cubicBezTo>
                      <a:pt x="9" y="8"/>
                      <a:pt x="10" y="8"/>
                      <a:pt x="11" y="8"/>
                    </a:cubicBezTo>
                    <a:cubicBezTo>
                      <a:pt x="18" y="1"/>
                      <a:pt x="18" y="1"/>
                      <a:pt x="18" y="1"/>
                    </a:cubicBezTo>
                    <a:cubicBezTo>
                      <a:pt x="18" y="0"/>
                      <a:pt x="20" y="0"/>
                      <a:pt x="21" y="1"/>
                    </a:cubicBezTo>
                    <a:cubicBezTo>
                      <a:pt x="23" y="3"/>
                      <a:pt x="23" y="3"/>
                      <a:pt x="23" y="3"/>
                    </a:cubicBezTo>
                    <a:cubicBezTo>
                      <a:pt x="23" y="4"/>
                      <a:pt x="23" y="5"/>
                      <a:pt x="23" y="6"/>
                    </a:cubicBezTo>
                    <a:lnTo>
                      <a:pt x="11" y="17"/>
                    </a:lnTo>
                    <a:close/>
                    <a:moveTo>
                      <a:pt x="11" y="17"/>
                    </a:moveTo>
                    <a:cubicBezTo>
                      <a:pt x="11" y="17"/>
                      <a:pt x="11" y="17"/>
                      <a:pt x="11" y="17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37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9" name="Freeform 25">
                <a:extLst>
                  <a:ext uri="{FF2B5EF4-FFF2-40B4-BE49-F238E27FC236}">
                    <a16:creationId xmlns:a16="http://schemas.microsoft.com/office/drawing/2014/main" id="{1E4D6BC8-6F42-4FA6-9F00-FD01387BBCF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993063" y="3984625"/>
                <a:ext cx="411163" cy="69850"/>
              </a:xfrm>
              <a:custGeom>
                <a:avLst/>
                <a:gdLst>
                  <a:gd name="T0" fmla="*/ 41 w 41"/>
                  <a:gd name="T1" fmla="*/ 5 h 7"/>
                  <a:gd name="T2" fmla="*/ 39 w 41"/>
                  <a:gd name="T3" fmla="*/ 7 h 7"/>
                  <a:gd name="T4" fmla="*/ 2 w 41"/>
                  <a:gd name="T5" fmla="*/ 7 h 7"/>
                  <a:gd name="T6" fmla="*/ 0 w 41"/>
                  <a:gd name="T7" fmla="*/ 5 h 7"/>
                  <a:gd name="T8" fmla="*/ 0 w 41"/>
                  <a:gd name="T9" fmla="*/ 1 h 7"/>
                  <a:gd name="T10" fmla="*/ 2 w 41"/>
                  <a:gd name="T11" fmla="*/ 0 h 7"/>
                  <a:gd name="T12" fmla="*/ 39 w 41"/>
                  <a:gd name="T13" fmla="*/ 0 h 7"/>
                  <a:gd name="T14" fmla="*/ 41 w 41"/>
                  <a:gd name="T15" fmla="*/ 1 h 7"/>
                  <a:gd name="T16" fmla="*/ 41 w 41"/>
                  <a:gd name="T17" fmla="*/ 5 h 7"/>
                  <a:gd name="T18" fmla="*/ 41 w 41"/>
                  <a:gd name="T19" fmla="*/ 5 h 7"/>
                  <a:gd name="T20" fmla="*/ 41 w 41"/>
                  <a:gd name="T21" fmla="*/ 5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1" h="7">
                    <a:moveTo>
                      <a:pt x="41" y="5"/>
                    </a:moveTo>
                    <a:cubicBezTo>
                      <a:pt x="41" y="6"/>
                      <a:pt x="40" y="7"/>
                      <a:pt x="39" y="7"/>
                    </a:cubicBezTo>
                    <a:cubicBezTo>
                      <a:pt x="2" y="7"/>
                      <a:pt x="2" y="7"/>
                      <a:pt x="2" y="7"/>
                    </a:cubicBezTo>
                    <a:cubicBezTo>
                      <a:pt x="1" y="7"/>
                      <a:pt x="0" y="6"/>
                      <a:pt x="0" y="5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0"/>
                      <a:pt x="1" y="0"/>
                      <a:pt x="2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40" y="0"/>
                      <a:pt x="41" y="0"/>
                      <a:pt x="41" y="1"/>
                    </a:cubicBezTo>
                    <a:lnTo>
                      <a:pt x="41" y="5"/>
                    </a:lnTo>
                    <a:close/>
                    <a:moveTo>
                      <a:pt x="41" y="5"/>
                    </a:moveTo>
                    <a:cubicBezTo>
                      <a:pt x="41" y="5"/>
                      <a:pt x="41" y="5"/>
                      <a:pt x="41" y="5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37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0" name="Freeform 26">
                <a:extLst>
                  <a:ext uri="{FF2B5EF4-FFF2-40B4-BE49-F238E27FC236}">
                    <a16:creationId xmlns:a16="http://schemas.microsoft.com/office/drawing/2014/main" id="{00D82DDD-C2CE-43B7-BD07-99EC331C8E5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704263" y="3924300"/>
                <a:ext cx="230188" cy="179388"/>
              </a:xfrm>
              <a:custGeom>
                <a:avLst/>
                <a:gdLst>
                  <a:gd name="T0" fmla="*/ 11 w 23"/>
                  <a:gd name="T1" fmla="*/ 18 h 18"/>
                  <a:gd name="T2" fmla="*/ 8 w 23"/>
                  <a:gd name="T3" fmla="*/ 18 h 18"/>
                  <a:gd name="T4" fmla="*/ 1 w 23"/>
                  <a:gd name="T5" fmla="*/ 10 h 18"/>
                  <a:gd name="T6" fmla="*/ 1 w 23"/>
                  <a:gd name="T7" fmla="*/ 7 h 18"/>
                  <a:gd name="T8" fmla="*/ 3 w 23"/>
                  <a:gd name="T9" fmla="*/ 5 h 18"/>
                  <a:gd name="T10" fmla="*/ 6 w 23"/>
                  <a:gd name="T11" fmla="*/ 5 h 18"/>
                  <a:gd name="T12" fmla="*/ 8 w 23"/>
                  <a:gd name="T13" fmla="*/ 8 h 18"/>
                  <a:gd name="T14" fmla="*/ 11 w 23"/>
                  <a:gd name="T15" fmla="*/ 8 h 18"/>
                  <a:gd name="T16" fmla="*/ 18 w 23"/>
                  <a:gd name="T17" fmla="*/ 1 h 18"/>
                  <a:gd name="T18" fmla="*/ 21 w 23"/>
                  <a:gd name="T19" fmla="*/ 1 h 18"/>
                  <a:gd name="T20" fmla="*/ 23 w 23"/>
                  <a:gd name="T21" fmla="*/ 3 h 18"/>
                  <a:gd name="T22" fmla="*/ 23 w 23"/>
                  <a:gd name="T23" fmla="*/ 6 h 18"/>
                  <a:gd name="T24" fmla="*/ 11 w 23"/>
                  <a:gd name="T25" fmla="*/ 18 h 18"/>
                  <a:gd name="T26" fmla="*/ 11 w 23"/>
                  <a:gd name="T27" fmla="*/ 18 h 18"/>
                  <a:gd name="T28" fmla="*/ 11 w 23"/>
                  <a:gd name="T29" fmla="*/ 18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3" h="18">
                    <a:moveTo>
                      <a:pt x="11" y="18"/>
                    </a:moveTo>
                    <a:cubicBezTo>
                      <a:pt x="10" y="18"/>
                      <a:pt x="9" y="18"/>
                      <a:pt x="8" y="18"/>
                    </a:cubicBezTo>
                    <a:cubicBezTo>
                      <a:pt x="1" y="10"/>
                      <a:pt x="1" y="10"/>
                      <a:pt x="1" y="10"/>
                    </a:cubicBezTo>
                    <a:cubicBezTo>
                      <a:pt x="0" y="9"/>
                      <a:pt x="0" y="8"/>
                      <a:pt x="1" y="7"/>
                    </a:cubicBezTo>
                    <a:cubicBezTo>
                      <a:pt x="3" y="5"/>
                      <a:pt x="3" y="5"/>
                      <a:pt x="3" y="5"/>
                    </a:cubicBezTo>
                    <a:cubicBezTo>
                      <a:pt x="4" y="4"/>
                      <a:pt x="5" y="4"/>
                      <a:pt x="6" y="5"/>
                    </a:cubicBezTo>
                    <a:cubicBezTo>
                      <a:pt x="8" y="8"/>
                      <a:pt x="8" y="8"/>
                      <a:pt x="8" y="8"/>
                    </a:cubicBezTo>
                    <a:cubicBezTo>
                      <a:pt x="9" y="8"/>
                      <a:pt x="10" y="8"/>
                      <a:pt x="11" y="8"/>
                    </a:cubicBezTo>
                    <a:cubicBezTo>
                      <a:pt x="18" y="1"/>
                      <a:pt x="18" y="1"/>
                      <a:pt x="18" y="1"/>
                    </a:cubicBezTo>
                    <a:cubicBezTo>
                      <a:pt x="18" y="0"/>
                      <a:pt x="20" y="0"/>
                      <a:pt x="21" y="1"/>
                    </a:cubicBezTo>
                    <a:cubicBezTo>
                      <a:pt x="23" y="3"/>
                      <a:pt x="23" y="3"/>
                      <a:pt x="23" y="3"/>
                    </a:cubicBezTo>
                    <a:cubicBezTo>
                      <a:pt x="23" y="4"/>
                      <a:pt x="23" y="5"/>
                      <a:pt x="23" y="6"/>
                    </a:cubicBezTo>
                    <a:lnTo>
                      <a:pt x="11" y="18"/>
                    </a:lnTo>
                    <a:close/>
                    <a:moveTo>
                      <a:pt x="11" y="18"/>
                    </a:moveTo>
                    <a:cubicBezTo>
                      <a:pt x="11" y="18"/>
                      <a:pt x="11" y="18"/>
                      <a:pt x="11" y="18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37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37" name="Grupo 36">
            <a:extLst>
              <a:ext uri="{FF2B5EF4-FFF2-40B4-BE49-F238E27FC236}">
                <a16:creationId xmlns:a16="http://schemas.microsoft.com/office/drawing/2014/main" id="{3294F782-1344-43F7-AF82-8BCB2CE530DB}"/>
              </a:ext>
            </a:extLst>
          </p:cNvPr>
          <p:cNvGrpSpPr/>
          <p:nvPr/>
        </p:nvGrpSpPr>
        <p:grpSpPr>
          <a:xfrm>
            <a:off x="755412" y="3478017"/>
            <a:ext cx="4176360" cy="1728911"/>
            <a:chOff x="8004296" y="1117737"/>
            <a:chExt cx="4176360" cy="1728911"/>
          </a:xfrm>
        </p:grpSpPr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4C31B727-CFCE-46A5-A331-5E98CAC01B9F}"/>
                </a:ext>
              </a:extLst>
            </p:cNvPr>
            <p:cNvSpPr txBox="1"/>
            <p:nvPr/>
          </p:nvSpPr>
          <p:spPr>
            <a:xfrm>
              <a:off x="8832656" y="1709278"/>
              <a:ext cx="3348000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s-MX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Regla de cierre</a:t>
              </a:r>
            </a:p>
            <a:p>
              <a:pPr marL="285750" indent="-285750">
                <a:buClr>
                  <a:schemeClr val="accent3"/>
                </a:buClr>
                <a:buFont typeface="Wingdings" panose="05000000000000000000" pitchFamily="2" charset="2"/>
                <a:buChar char="v"/>
              </a:pPr>
              <a:r>
                <a:rPr lang="es-MX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 contaría con regla de cierre en caso de que se alargara la licitación.*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BF71CE1A-DEBE-4BAF-B99E-BA0751230F6F}"/>
                </a:ext>
              </a:extLst>
            </p:cNvPr>
            <p:cNvSpPr/>
            <p:nvPr/>
          </p:nvSpPr>
          <p:spPr>
            <a:xfrm>
              <a:off x="8796302" y="1117737"/>
              <a:ext cx="45719" cy="1728911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40" name="Grupo 39">
              <a:extLst>
                <a:ext uri="{FF2B5EF4-FFF2-40B4-BE49-F238E27FC236}">
                  <a16:creationId xmlns:a16="http://schemas.microsoft.com/office/drawing/2014/main" id="{4F648D23-4DB5-4329-A627-E51D147EDBA6}"/>
                </a:ext>
              </a:extLst>
            </p:cNvPr>
            <p:cNvGrpSpPr/>
            <p:nvPr/>
          </p:nvGrpSpPr>
          <p:grpSpPr>
            <a:xfrm>
              <a:off x="8004296" y="1571877"/>
              <a:ext cx="756000" cy="756000"/>
              <a:chOff x="8004296" y="1537435"/>
              <a:chExt cx="756000" cy="756000"/>
            </a:xfrm>
          </p:grpSpPr>
          <p:sp>
            <p:nvSpPr>
              <p:cNvPr id="41" name="Elipse 40">
                <a:extLst>
                  <a:ext uri="{FF2B5EF4-FFF2-40B4-BE49-F238E27FC236}">
                    <a16:creationId xmlns:a16="http://schemas.microsoft.com/office/drawing/2014/main" id="{481CCAE8-9FE0-4571-88BE-E5DFCF6B9FBD}"/>
                  </a:ext>
                </a:extLst>
              </p:cNvPr>
              <p:cNvSpPr/>
              <p:nvPr/>
            </p:nvSpPr>
            <p:spPr>
              <a:xfrm>
                <a:off x="8004296" y="1537435"/>
                <a:ext cx="756000" cy="756000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2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2" name="Freeform 30">
                <a:extLst>
                  <a:ext uri="{FF2B5EF4-FFF2-40B4-BE49-F238E27FC236}">
                    <a16:creationId xmlns:a16="http://schemas.microsoft.com/office/drawing/2014/main" id="{4C3B1BD1-A7BF-47E8-ADED-A6F33B43D13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117602" y="1721808"/>
                <a:ext cx="529388" cy="387255"/>
              </a:xfrm>
              <a:custGeom>
                <a:avLst/>
                <a:gdLst>
                  <a:gd name="T0" fmla="*/ 192 w 678"/>
                  <a:gd name="T1" fmla="*/ 0 h 496"/>
                  <a:gd name="T2" fmla="*/ 228 w 678"/>
                  <a:gd name="T3" fmla="*/ 28 h 496"/>
                  <a:gd name="T4" fmla="*/ 367 w 678"/>
                  <a:gd name="T5" fmla="*/ 228 h 496"/>
                  <a:gd name="T6" fmla="*/ 328 w 678"/>
                  <a:gd name="T7" fmla="*/ 169 h 496"/>
                  <a:gd name="T8" fmla="*/ 328 w 678"/>
                  <a:gd name="T9" fmla="*/ 95 h 496"/>
                  <a:gd name="T10" fmla="*/ 636 w 678"/>
                  <a:gd name="T11" fmla="*/ 95 h 496"/>
                  <a:gd name="T12" fmla="*/ 626 w 678"/>
                  <a:gd name="T13" fmla="*/ 313 h 496"/>
                  <a:gd name="T14" fmla="*/ 676 w 678"/>
                  <a:gd name="T15" fmla="*/ 398 h 496"/>
                  <a:gd name="T16" fmla="*/ 647 w 678"/>
                  <a:gd name="T17" fmla="*/ 467 h 496"/>
                  <a:gd name="T18" fmla="*/ 509 w 678"/>
                  <a:gd name="T19" fmla="*/ 467 h 496"/>
                  <a:gd name="T20" fmla="*/ 365 w 678"/>
                  <a:gd name="T21" fmla="*/ 409 h 496"/>
                  <a:gd name="T22" fmla="*/ 337 w 678"/>
                  <a:gd name="T23" fmla="*/ 467 h 496"/>
                  <a:gd name="T24" fmla="*/ 199 w 678"/>
                  <a:gd name="T25" fmla="*/ 467 h 496"/>
                  <a:gd name="T26" fmla="*/ 199 w 678"/>
                  <a:gd name="T27" fmla="*/ 329 h 496"/>
                  <a:gd name="T28" fmla="*/ 199 w 678"/>
                  <a:gd name="T29" fmla="*/ 329 h 496"/>
                  <a:gd name="T30" fmla="*/ 164 w 678"/>
                  <a:gd name="T31" fmla="*/ 74 h 496"/>
                  <a:gd name="T32" fmla="*/ 0 w 678"/>
                  <a:gd name="T33" fmla="*/ 37 h 496"/>
                  <a:gd name="T34" fmla="*/ 192 w 678"/>
                  <a:gd name="T35" fmla="*/ 0 h 496"/>
                  <a:gd name="T36" fmla="*/ 302 w 678"/>
                  <a:gd name="T37" fmla="*/ 306 h 496"/>
                  <a:gd name="T38" fmla="*/ 343 w 678"/>
                  <a:gd name="T39" fmla="*/ 335 h 496"/>
                  <a:gd name="T40" fmla="*/ 367 w 678"/>
                  <a:gd name="T41" fmla="*/ 269 h 496"/>
                  <a:gd name="T42" fmla="*/ 561 w 678"/>
                  <a:gd name="T43" fmla="*/ 269 h 496"/>
                  <a:gd name="T44" fmla="*/ 520 w 678"/>
                  <a:gd name="T45" fmla="*/ 320 h 496"/>
                  <a:gd name="T46" fmla="*/ 561 w 678"/>
                  <a:gd name="T47" fmla="*/ 269 h 496"/>
                  <a:gd name="T48" fmla="*/ 408 w 678"/>
                  <a:gd name="T49" fmla="*/ 269 h 496"/>
                  <a:gd name="T50" fmla="*/ 478 w 678"/>
                  <a:gd name="T51" fmla="*/ 335 h 496"/>
                  <a:gd name="T52" fmla="*/ 408 w 678"/>
                  <a:gd name="T53" fmla="*/ 228 h 496"/>
                  <a:gd name="T54" fmla="*/ 478 w 678"/>
                  <a:gd name="T55" fmla="*/ 169 h 496"/>
                  <a:gd name="T56" fmla="*/ 408 w 678"/>
                  <a:gd name="T57" fmla="*/ 228 h 496"/>
                  <a:gd name="T58" fmla="*/ 572 w 678"/>
                  <a:gd name="T59" fmla="*/ 228 h 496"/>
                  <a:gd name="T60" fmla="*/ 520 w 678"/>
                  <a:gd name="T61" fmla="*/ 169 h 496"/>
                  <a:gd name="T62" fmla="*/ 608 w 678"/>
                  <a:gd name="T63" fmla="*/ 368 h 496"/>
                  <a:gd name="T64" fmla="*/ 548 w 678"/>
                  <a:gd name="T65" fmla="*/ 368 h 496"/>
                  <a:gd name="T66" fmla="*/ 536 w 678"/>
                  <a:gd name="T67" fmla="*/ 398 h 496"/>
                  <a:gd name="T68" fmla="*/ 578 w 678"/>
                  <a:gd name="T69" fmla="*/ 440 h 496"/>
                  <a:gd name="T70" fmla="*/ 620 w 678"/>
                  <a:gd name="T71" fmla="*/ 398 h 496"/>
                  <a:gd name="T72" fmla="*/ 298 w 678"/>
                  <a:gd name="T73" fmla="*/ 368 h 496"/>
                  <a:gd name="T74" fmla="*/ 238 w 678"/>
                  <a:gd name="T75" fmla="*/ 368 h 496"/>
                  <a:gd name="T76" fmla="*/ 226 w 678"/>
                  <a:gd name="T77" fmla="*/ 398 h 496"/>
                  <a:gd name="T78" fmla="*/ 268 w 678"/>
                  <a:gd name="T79" fmla="*/ 440 h 496"/>
                  <a:gd name="T80" fmla="*/ 310 w 678"/>
                  <a:gd name="T81" fmla="*/ 398 h 4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678" h="496">
                    <a:moveTo>
                      <a:pt x="192" y="0"/>
                    </a:moveTo>
                    <a:cubicBezTo>
                      <a:pt x="192" y="0"/>
                      <a:pt x="192" y="0"/>
                      <a:pt x="192" y="0"/>
                    </a:cubicBezTo>
                    <a:cubicBezTo>
                      <a:pt x="209" y="0"/>
                      <a:pt x="223" y="12"/>
                      <a:pt x="228" y="28"/>
                    </a:cubicBezTo>
                    <a:cubicBezTo>
                      <a:pt x="228" y="28"/>
                      <a:pt x="228" y="28"/>
                      <a:pt x="228" y="28"/>
                    </a:cubicBezTo>
                    <a:cubicBezTo>
                      <a:pt x="281" y="228"/>
                      <a:pt x="281" y="228"/>
                      <a:pt x="281" y="228"/>
                    </a:cubicBezTo>
                    <a:cubicBezTo>
                      <a:pt x="367" y="228"/>
                      <a:pt x="367" y="228"/>
                      <a:pt x="367" y="228"/>
                    </a:cubicBezTo>
                    <a:cubicBezTo>
                      <a:pt x="367" y="169"/>
                      <a:pt x="367" y="169"/>
                      <a:pt x="367" y="169"/>
                    </a:cubicBezTo>
                    <a:cubicBezTo>
                      <a:pt x="328" y="169"/>
                      <a:pt x="328" y="169"/>
                      <a:pt x="328" y="169"/>
                    </a:cubicBezTo>
                    <a:cubicBezTo>
                      <a:pt x="311" y="169"/>
                      <a:pt x="296" y="157"/>
                      <a:pt x="292" y="140"/>
                    </a:cubicBezTo>
                    <a:cubicBezTo>
                      <a:pt x="287" y="117"/>
                      <a:pt x="304" y="95"/>
                      <a:pt x="328" y="95"/>
                    </a:cubicBezTo>
                    <a:cubicBezTo>
                      <a:pt x="636" y="95"/>
                      <a:pt x="636" y="95"/>
                      <a:pt x="636" y="95"/>
                    </a:cubicBezTo>
                    <a:cubicBezTo>
                      <a:pt x="636" y="95"/>
                      <a:pt x="636" y="95"/>
                      <a:pt x="636" y="95"/>
                    </a:cubicBezTo>
                    <a:cubicBezTo>
                      <a:pt x="660" y="95"/>
                      <a:pt x="678" y="118"/>
                      <a:pt x="672" y="142"/>
                    </a:cubicBezTo>
                    <a:cubicBezTo>
                      <a:pt x="626" y="313"/>
                      <a:pt x="626" y="313"/>
                      <a:pt x="626" y="313"/>
                    </a:cubicBezTo>
                    <a:cubicBezTo>
                      <a:pt x="634" y="317"/>
                      <a:pt x="641" y="322"/>
                      <a:pt x="647" y="329"/>
                    </a:cubicBezTo>
                    <a:cubicBezTo>
                      <a:pt x="665" y="347"/>
                      <a:pt x="676" y="371"/>
                      <a:pt x="676" y="398"/>
                    </a:cubicBezTo>
                    <a:cubicBezTo>
                      <a:pt x="676" y="425"/>
                      <a:pt x="665" y="449"/>
                      <a:pt x="647" y="467"/>
                    </a:cubicBezTo>
                    <a:cubicBezTo>
                      <a:pt x="647" y="467"/>
                      <a:pt x="647" y="467"/>
                      <a:pt x="647" y="467"/>
                    </a:cubicBezTo>
                    <a:cubicBezTo>
                      <a:pt x="629" y="485"/>
                      <a:pt x="605" y="496"/>
                      <a:pt x="578" y="496"/>
                    </a:cubicBezTo>
                    <a:cubicBezTo>
                      <a:pt x="551" y="496"/>
                      <a:pt x="527" y="485"/>
                      <a:pt x="509" y="467"/>
                    </a:cubicBezTo>
                    <a:cubicBezTo>
                      <a:pt x="494" y="452"/>
                      <a:pt x="484" y="432"/>
                      <a:pt x="481" y="409"/>
                    </a:cubicBezTo>
                    <a:cubicBezTo>
                      <a:pt x="365" y="409"/>
                      <a:pt x="365" y="409"/>
                      <a:pt x="365" y="409"/>
                    </a:cubicBezTo>
                    <a:cubicBezTo>
                      <a:pt x="362" y="432"/>
                      <a:pt x="352" y="452"/>
                      <a:pt x="337" y="467"/>
                    </a:cubicBezTo>
                    <a:cubicBezTo>
                      <a:pt x="337" y="467"/>
                      <a:pt x="337" y="467"/>
                      <a:pt x="337" y="467"/>
                    </a:cubicBezTo>
                    <a:cubicBezTo>
                      <a:pt x="319" y="485"/>
                      <a:pt x="295" y="496"/>
                      <a:pt x="268" y="496"/>
                    </a:cubicBezTo>
                    <a:cubicBezTo>
                      <a:pt x="241" y="496"/>
                      <a:pt x="216" y="485"/>
                      <a:pt x="199" y="467"/>
                    </a:cubicBezTo>
                    <a:cubicBezTo>
                      <a:pt x="181" y="449"/>
                      <a:pt x="170" y="425"/>
                      <a:pt x="170" y="398"/>
                    </a:cubicBezTo>
                    <a:cubicBezTo>
                      <a:pt x="170" y="371"/>
                      <a:pt x="181" y="347"/>
                      <a:pt x="199" y="329"/>
                    </a:cubicBezTo>
                    <a:cubicBezTo>
                      <a:pt x="199" y="329"/>
                      <a:pt x="199" y="329"/>
                      <a:pt x="199" y="329"/>
                    </a:cubicBezTo>
                    <a:cubicBezTo>
                      <a:pt x="199" y="329"/>
                      <a:pt x="199" y="329"/>
                      <a:pt x="199" y="329"/>
                    </a:cubicBezTo>
                    <a:cubicBezTo>
                      <a:pt x="207" y="321"/>
                      <a:pt x="216" y="314"/>
                      <a:pt x="227" y="309"/>
                    </a:cubicBezTo>
                    <a:cubicBezTo>
                      <a:pt x="164" y="74"/>
                      <a:pt x="164" y="74"/>
                      <a:pt x="164" y="74"/>
                    </a:cubicBezTo>
                    <a:cubicBezTo>
                      <a:pt x="37" y="74"/>
                      <a:pt x="37" y="74"/>
                      <a:pt x="37" y="74"/>
                    </a:cubicBezTo>
                    <a:cubicBezTo>
                      <a:pt x="17" y="74"/>
                      <a:pt x="0" y="58"/>
                      <a:pt x="0" y="37"/>
                    </a:cubicBezTo>
                    <a:cubicBezTo>
                      <a:pt x="0" y="17"/>
                      <a:pt x="17" y="0"/>
                      <a:pt x="37" y="0"/>
                    </a:cubicBezTo>
                    <a:lnTo>
                      <a:pt x="192" y="0"/>
                    </a:lnTo>
                    <a:close/>
                    <a:moveTo>
                      <a:pt x="292" y="269"/>
                    </a:moveTo>
                    <a:cubicBezTo>
                      <a:pt x="302" y="306"/>
                      <a:pt x="302" y="306"/>
                      <a:pt x="302" y="306"/>
                    </a:cubicBezTo>
                    <a:cubicBezTo>
                      <a:pt x="315" y="311"/>
                      <a:pt x="327" y="319"/>
                      <a:pt x="337" y="329"/>
                    </a:cubicBezTo>
                    <a:cubicBezTo>
                      <a:pt x="339" y="331"/>
                      <a:pt x="341" y="333"/>
                      <a:pt x="343" y="335"/>
                    </a:cubicBezTo>
                    <a:cubicBezTo>
                      <a:pt x="367" y="335"/>
                      <a:pt x="367" y="335"/>
                      <a:pt x="367" y="335"/>
                    </a:cubicBezTo>
                    <a:cubicBezTo>
                      <a:pt x="367" y="269"/>
                      <a:pt x="367" y="269"/>
                      <a:pt x="367" y="269"/>
                    </a:cubicBezTo>
                    <a:lnTo>
                      <a:pt x="292" y="269"/>
                    </a:lnTo>
                    <a:close/>
                    <a:moveTo>
                      <a:pt x="561" y="269"/>
                    </a:moveTo>
                    <a:cubicBezTo>
                      <a:pt x="520" y="269"/>
                      <a:pt x="520" y="269"/>
                      <a:pt x="520" y="269"/>
                    </a:cubicBezTo>
                    <a:cubicBezTo>
                      <a:pt x="520" y="320"/>
                      <a:pt x="520" y="320"/>
                      <a:pt x="520" y="320"/>
                    </a:cubicBezTo>
                    <a:cubicBezTo>
                      <a:pt x="529" y="313"/>
                      <a:pt x="540" y="307"/>
                      <a:pt x="551" y="304"/>
                    </a:cubicBezTo>
                    <a:lnTo>
                      <a:pt x="561" y="269"/>
                    </a:lnTo>
                    <a:close/>
                    <a:moveTo>
                      <a:pt x="478" y="269"/>
                    </a:moveTo>
                    <a:cubicBezTo>
                      <a:pt x="408" y="269"/>
                      <a:pt x="408" y="269"/>
                      <a:pt x="408" y="269"/>
                    </a:cubicBezTo>
                    <a:cubicBezTo>
                      <a:pt x="408" y="335"/>
                      <a:pt x="408" y="335"/>
                      <a:pt x="408" y="335"/>
                    </a:cubicBezTo>
                    <a:cubicBezTo>
                      <a:pt x="478" y="335"/>
                      <a:pt x="478" y="335"/>
                      <a:pt x="478" y="335"/>
                    </a:cubicBezTo>
                    <a:lnTo>
                      <a:pt x="478" y="269"/>
                    </a:lnTo>
                    <a:close/>
                    <a:moveTo>
                      <a:pt x="408" y="228"/>
                    </a:moveTo>
                    <a:cubicBezTo>
                      <a:pt x="478" y="228"/>
                      <a:pt x="478" y="228"/>
                      <a:pt x="478" y="228"/>
                    </a:cubicBezTo>
                    <a:cubicBezTo>
                      <a:pt x="478" y="169"/>
                      <a:pt x="478" y="169"/>
                      <a:pt x="478" y="169"/>
                    </a:cubicBezTo>
                    <a:cubicBezTo>
                      <a:pt x="408" y="169"/>
                      <a:pt x="408" y="169"/>
                      <a:pt x="408" y="169"/>
                    </a:cubicBezTo>
                    <a:lnTo>
                      <a:pt x="408" y="228"/>
                    </a:lnTo>
                    <a:close/>
                    <a:moveTo>
                      <a:pt x="520" y="228"/>
                    </a:moveTo>
                    <a:cubicBezTo>
                      <a:pt x="572" y="228"/>
                      <a:pt x="572" y="228"/>
                      <a:pt x="572" y="228"/>
                    </a:cubicBezTo>
                    <a:cubicBezTo>
                      <a:pt x="588" y="169"/>
                      <a:pt x="588" y="169"/>
                      <a:pt x="588" y="169"/>
                    </a:cubicBezTo>
                    <a:cubicBezTo>
                      <a:pt x="520" y="169"/>
                      <a:pt x="520" y="169"/>
                      <a:pt x="520" y="169"/>
                    </a:cubicBezTo>
                    <a:lnTo>
                      <a:pt x="520" y="228"/>
                    </a:lnTo>
                    <a:close/>
                    <a:moveTo>
                      <a:pt x="608" y="368"/>
                    </a:moveTo>
                    <a:cubicBezTo>
                      <a:pt x="600" y="360"/>
                      <a:pt x="590" y="356"/>
                      <a:pt x="578" y="356"/>
                    </a:cubicBezTo>
                    <a:cubicBezTo>
                      <a:pt x="566" y="356"/>
                      <a:pt x="556" y="360"/>
                      <a:pt x="548" y="368"/>
                    </a:cubicBezTo>
                    <a:cubicBezTo>
                      <a:pt x="548" y="368"/>
                      <a:pt x="548" y="368"/>
                      <a:pt x="548" y="368"/>
                    </a:cubicBezTo>
                    <a:cubicBezTo>
                      <a:pt x="541" y="376"/>
                      <a:pt x="536" y="386"/>
                      <a:pt x="536" y="398"/>
                    </a:cubicBezTo>
                    <a:cubicBezTo>
                      <a:pt x="536" y="410"/>
                      <a:pt x="541" y="420"/>
                      <a:pt x="548" y="428"/>
                    </a:cubicBezTo>
                    <a:cubicBezTo>
                      <a:pt x="556" y="435"/>
                      <a:pt x="566" y="440"/>
                      <a:pt x="578" y="440"/>
                    </a:cubicBezTo>
                    <a:cubicBezTo>
                      <a:pt x="590" y="440"/>
                      <a:pt x="600" y="435"/>
                      <a:pt x="608" y="428"/>
                    </a:cubicBezTo>
                    <a:cubicBezTo>
                      <a:pt x="616" y="420"/>
                      <a:pt x="620" y="410"/>
                      <a:pt x="620" y="398"/>
                    </a:cubicBezTo>
                    <a:cubicBezTo>
                      <a:pt x="620" y="386"/>
                      <a:pt x="616" y="376"/>
                      <a:pt x="608" y="368"/>
                    </a:cubicBezTo>
                    <a:moveTo>
                      <a:pt x="298" y="368"/>
                    </a:moveTo>
                    <a:cubicBezTo>
                      <a:pt x="290" y="360"/>
                      <a:pt x="280" y="356"/>
                      <a:pt x="268" y="356"/>
                    </a:cubicBezTo>
                    <a:cubicBezTo>
                      <a:pt x="256" y="356"/>
                      <a:pt x="246" y="360"/>
                      <a:pt x="238" y="368"/>
                    </a:cubicBezTo>
                    <a:cubicBezTo>
                      <a:pt x="238" y="368"/>
                      <a:pt x="238" y="368"/>
                      <a:pt x="238" y="368"/>
                    </a:cubicBezTo>
                    <a:cubicBezTo>
                      <a:pt x="230" y="376"/>
                      <a:pt x="226" y="386"/>
                      <a:pt x="226" y="398"/>
                    </a:cubicBezTo>
                    <a:cubicBezTo>
                      <a:pt x="226" y="410"/>
                      <a:pt x="230" y="420"/>
                      <a:pt x="238" y="428"/>
                    </a:cubicBezTo>
                    <a:cubicBezTo>
                      <a:pt x="246" y="435"/>
                      <a:pt x="256" y="440"/>
                      <a:pt x="268" y="440"/>
                    </a:cubicBezTo>
                    <a:cubicBezTo>
                      <a:pt x="280" y="440"/>
                      <a:pt x="290" y="435"/>
                      <a:pt x="298" y="428"/>
                    </a:cubicBezTo>
                    <a:cubicBezTo>
                      <a:pt x="305" y="420"/>
                      <a:pt x="310" y="410"/>
                      <a:pt x="310" y="398"/>
                    </a:cubicBezTo>
                    <a:cubicBezTo>
                      <a:pt x="310" y="386"/>
                      <a:pt x="305" y="376"/>
                      <a:pt x="298" y="368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2" name="CuadroTexto 1">
            <a:extLst>
              <a:ext uri="{FF2B5EF4-FFF2-40B4-BE49-F238E27FC236}">
                <a16:creationId xmlns:a16="http://schemas.microsoft.com/office/drawing/2014/main" id="{4EA59715-F0A5-4BA1-A28A-509F33E001FA}"/>
              </a:ext>
            </a:extLst>
          </p:cNvPr>
          <p:cNvSpPr txBox="1"/>
          <p:nvPr/>
        </p:nvSpPr>
        <p:spPr>
          <a:xfrm>
            <a:off x="415171" y="6223550"/>
            <a:ext cx="105760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* Regla de cierre: Última ronda de oferta libre determinada por el Instituto. Su implementación estaría de acuerdo a la actividad en el PPO.</a:t>
            </a:r>
          </a:p>
        </p:txBody>
      </p:sp>
    </p:spTree>
    <p:extLst>
      <p:ext uri="{BB962C8B-B14F-4D97-AF65-F5344CB8AC3E}">
        <p14:creationId xmlns:p14="http://schemas.microsoft.com/office/powerpoint/2010/main" val="1521678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Calendario de Actividades de la Licitación</a:t>
            </a:r>
          </a:p>
        </p:txBody>
      </p:sp>
      <p:sp>
        <p:nvSpPr>
          <p:cNvPr id="5" name="CuadroTexto 4"/>
          <p:cNvSpPr txBox="1"/>
          <p:nvPr/>
        </p:nvSpPr>
        <p:spPr>
          <a:xfrm rot="17650100">
            <a:off x="1337307" y="3148954"/>
            <a:ext cx="3024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MX" sz="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 de agosto de 2024.</a:t>
            </a:r>
          </a:p>
          <a:p>
            <a:r>
              <a:rPr lang="es-MX" sz="9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Aprobación de Bases de Licitación.</a:t>
            </a:r>
          </a:p>
        </p:txBody>
      </p:sp>
      <p:sp>
        <p:nvSpPr>
          <p:cNvPr id="6" name="CuadroTexto 5"/>
          <p:cNvSpPr txBox="1"/>
          <p:nvPr/>
        </p:nvSpPr>
        <p:spPr>
          <a:xfrm rot="17650100">
            <a:off x="2050193" y="3237169"/>
            <a:ext cx="2788744" cy="40862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MX" sz="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 13 al 27 de septiembre de 2024.</a:t>
            </a:r>
            <a:endParaRPr lang="es-MX" sz="9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9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Manifestación de interés.</a:t>
            </a:r>
          </a:p>
        </p:txBody>
      </p:sp>
      <p:sp>
        <p:nvSpPr>
          <p:cNvPr id="8" name="CuadroTexto 7"/>
          <p:cNvSpPr txBox="1"/>
          <p:nvPr/>
        </p:nvSpPr>
        <p:spPr>
          <a:xfrm rot="17650100">
            <a:off x="4660123" y="3121477"/>
            <a:ext cx="3024000" cy="40862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MX" sz="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más tardar el 6 de diciembre de 2024. </a:t>
            </a:r>
          </a:p>
          <a:p>
            <a:r>
              <a:rPr lang="es-MX" sz="9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su caso, notificación de las prevenciones.</a:t>
            </a:r>
          </a:p>
        </p:txBody>
      </p:sp>
      <p:sp>
        <p:nvSpPr>
          <p:cNvPr id="11" name="CuadroTexto 10"/>
          <p:cNvSpPr txBox="1"/>
          <p:nvPr/>
        </p:nvSpPr>
        <p:spPr>
          <a:xfrm rot="17650100">
            <a:off x="3671976" y="3216921"/>
            <a:ext cx="3024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MX" sz="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 28 de octubre al 8 de noviembre de 2024.</a:t>
            </a:r>
          </a:p>
          <a:p>
            <a:r>
              <a:rPr lang="es-MX" sz="9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Entrega de información y documentación.</a:t>
            </a:r>
          </a:p>
        </p:txBody>
      </p:sp>
      <p:sp>
        <p:nvSpPr>
          <p:cNvPr id="12" name="CuadroTexto 11"/>
          <p:cNvSpPr txBox="1"/>
          <p:nvPr/>
        </p:nvSpPr>
        <p:spPr>
          <a:xfrm rot="17650100">
            <a:off x="5265745" y="3193208"/>
            <a:ext cx="3024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MX" sz="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Del 9 de diciembre de 2024 al 7 de enero de 2025.</a:t>
            </a:r>
          </a:p>
          <a:p>
            <a:r>
              <a:rPr lang="es-MX" sz="9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su caso, desahogo de las prevenciones.</a:t>
            </a:r>
          </a:p>
        </p:txBody>
      </p:sp>
      <p:sp>
        <p:nvSpPr>
          <p:cNvPr id="18" name="CuadroTexto 17"/>
          <p:cNvSpPr txBox="1"/>
          <p:nvPr/>
        </p:nvSpPr>
        <p:spPr>
          <a:xfrm rot="17650100">
            <a:off x="6632850" y="3129851"/>
            <a:ext cx="3024000" cy="40862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MX" sz="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más tardar el 11 de abril de 2025.</a:t>
            </a:r>
          </a:p>
          <a:p>
            <a:r>
              <a:rPr lang="es-MX" sz="9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Entrega de Constancias de Participación.</a:t>
            </a:r>
          </a:p>
        </p:txBody>
      </p:sp>
      <p:sp>
        <p:nvSpPr>
          <p:cNvPr id="20" name="CuadroTexto 19"/>
          <p:cNvSpPr txBox="1"/>
          <p:nvPr/>
        </p:nvSpPr>
        <p:spPr>
          <a:xfrm rot="17650100">
            <a:off x="7474135" y="3171691"/>
            <a:ext cx="3024000" cy="5078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MX" sz="9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partir del 5 de mayo de 2025.</a:t>
            </a:r>
            <a:endParaRPr lang="es-MX" sz="9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9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Inicio del Procedimiento de Presentación de Ofertas (PPO).</a:t>
            </a:r>
          </a:p>
        </p:txBody>
      </p:sp>
      <p:sp>
        <p:nvSpPr>
          <p:cNvPr id="26" name="CuadroTexto 25"/>
          <p:cNvSpPr txBox="1"/>
          <p:nvPr/>
        </p:nvSpPr>
        <p:spPr>
          <a:xfrm rot="17650100">
            <a:off x="6040637" y="3206900"/>
            <a:ext cx="3024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MX" sz="9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más tardar el 14 de marzo de 2025.</a:t>
            </a:r>
          </a:p>
          <a:p>
            <a:r>
              <a:rPr lang="es-MX" sz="9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Emisión de acuerdo de Constancias de Participación.</a:t>
            </a:r>
          </a:p>
        </p:txBody>
      </p:sp>
      <p:sp>
        <p:nvSpPr>
          <p:cNvPr id="28" name="CuadroTexto 27"/>
          <p:cNvSpPr txBox="1"/>
          <p:nvPr/>
        </p:nvSpPr>
        <p:spPr>
          <a:xfrm rot="17650100">
            <a:off x="8008584" y="3216921"/>
            <a:ext cx="3024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MX" sz="9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Mayo del 2025.</a:t>
            </a:r>
          </a:p>
          <a:p>
            <a:r>
              <a:rPr lang="es-MX" sz="9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Emisión del Actas de Fallo.</a:t>
            </a:r>
          </a:p>
        </p:txBody>
      </p:sp>
      <p:sp>
        <p:nvSpPr>
          <p:cNvPr id="32" name="CuadroTexto 31"/>
          <p:cNvSpPr txBox="1"/>
          <p:nvPr/>
        </p:nvSpPr>
        <p:spPr>
          <a:xfrm>
            <a:off x="2455929" y="5238380"/>
            <a:ext cx="1380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</a:t>
            </a:r>
          </a:p>
        </p:txBody>
      </p:sp>
      <p:sp>
        <p:nvSpPr>
          <p:cNvPr id="36" name="CuadroTexto 35"/>
          <p:cNvSpPr txBox="1"/>
          <p:nvPr/>
        </p:nvSpPr>
        <p:spPr>
          <a:xfrm rot="17650100">
            <a:off x="8615197" y="3101525"/>
            <a:ext cx="3024000" cy="40862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MX" sz="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Junio del 2025.</a:t>
            </a:r>
            <a:endParaRPr lang="es-MX" sz="9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9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Notificación de las  Actas de Fallo.</a:t>
            </a:r>
          </a:p>
        </p:txBody>
      </p:sp>
      <p:sp>
        <p:nvSpPr>
          <p:cNvPr id="37" name="CuadroTexto 36"/>
          <p:cNvSpPr txBox="1"/>
          <p:nvPr/>
        </p:nvSpPr>
        <p:spPr>
          <a:xfrm>
            <a:off x="292757" y="5815819"/>
            <a:ext cx="847701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presente cronograma es únicamente una referencia del calendario de actividades y señala solo ciertas actividades relevantes de la Licitación; el calendario completo se encuentra en las Bases de la Licitación No. IFT-12.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el presente cronograma se utilizan plazos máximos para la estimación de los periodos.</a:t>
            </a:r>
          </a:p>
        </p:txBody>
      </p:sp>
      <p:sp>
        <p:nvSpPr>
          <p:cNvPr id="60" name="CuadroTexto 59"/>
          <p:cNvSpPr txBox="1"/>
          <p:nvPr/>
        </p:nvSpPr>
        <p:spPr>
          <a:xfrm>
            <a:off x="8498363" y="5234664"/>
            <a:ext cx="1228161" cy="3840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</a:t>
            </a:r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id="{C5679B65-EE02-4108-9E59-6EBE6DB91841}"/>
              </a:ext>
            </a:extLst>
          </p:cNvPr>
          <p:cNvSpPr txBox="1"/>
          <p:nvPr/>
        </p:nvSpPr>
        <p:spPr>
          <a:xfrm rot="17650100">
            <a:off x="-498927" y="3148954"/>
            <a:ext cx="3024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MX" sz="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9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de mayo de 2024.</a:t>
            </a:r>
          </a:p>
          <a:p>
            <a:r>
              <a:rPr lang="es-MX" sz="9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Aprobación de consulta pública por el Pleno</a:t>
            </a:r>
            <a:r>
              <a:rPr lang="es-MX" sz="9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id="{959E7CA2-4114-48B6-9D99-C2606737564A}"/>
              </a:ext>
            </a:extLst>
          </p:cNvPr>
          <p:cNvSpPr txBox="1"/>
          <p:nvPr/>
        </p:nvSpPr>
        <p:spPr>
          <a:xfrm rot="17650100">
            <a:off x="174486" y="3221296"/>
            <a:ext cx="2788744" cy="40862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MX" sz="9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 7 de mayo al 3 de junio de 2024.</a:t>
            </a:r>
            <a:endParaRPr lang="es-MX" sz="9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9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Consulta Pública sobre Bases IFT-12.</a:t>
            </a:r>
          </a:p>
        </p:txBody>
      </p:sp>
      <p:cxnSp>
        <p:nvCxnSpPr>
          <p:cNvPr id="54" name="Conector recto de flecha 53">
            <a:extLst>
              <a:ext uri="{FF2B5EF4-FFF2-40B4-BE49-F238E27FC236}">
                <a16:creationId xmlns:a16="http://schemas.microsoft.com/office/drawing/2014/main" id="{6C9297EB-094F-41E4-B57E-4711D4BE23B3}"/>
              </a:ext>
            </a:extLst>
          </p:cNvPr>
          <p:cNvCxnSpPr>
            <a:cxnSpLocks/>
          </p:cNvCxnSpPr>
          <p:nvPr/>
        </p:nvCxnSpPr>
        <p:spPr>
          <a:xfrm>
            <a:off x="1521695" y="4725824"/>
            <a:ext cx="1034395" cy="0"/>
          </a:xfrm>
          <a:prstGeom prst="straightConnector1">
            <a:avLst/>
          </a:prstGeom>
          <a:ln>
            <a:noFill/>
            <a:headEnd type="oval" w="med" len="med"/>
            <a:tailEnd type="oval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ector recto de flecha 54">
            <a:extLst>
              <a:ext uri="{FF2B5EF4-FFF2-40B4-BE49-F238E27FC236}">
                <a16:creationId xmlns:a16="http://schemas.microsoft.com/office/drawing/2014/main" id="{B958121A-D02E-4838-B50E-7510EC665BBD}"/>
              </a:ext>
            </a:extLst>
          </p:cNvPr>
          <p:cNvCxnSpPr>
            <a:cxnSpLocks/>
          </p:cNvCxnSpPr>
          <p:nvPr/>
        </p:nvCxnSpPr>
        <p:spPr>
          <a:xfrm>
            <a:off x="3247082" y="4721615"/>
            <a:ext cx="775529" cy="0"/>
          </a:xfrm>
          <a:prstGeom prst="straightConnector1">
            <a:avLst/>
          </a:prstGeom>
          <a:ln>
            <a:noFill/>
            <a:headEnd type="oval" w="med" len="med"/>
            <a:tailEnd type="oval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ángulo redondeado 45">
            <a:extLst>
              <a:ext uri="{FF2B5EF4-FFF2-40B4-BE49-F238E27FC236}">
                <a16:creationId xmlns:a16="http://schemas.microsoft.com/office/drawing/2014/main" id="{BF79D010-4B18-4D0C-AFD9-BCE0ED89168E}"/>
              </a:ext>
            </a:extLst>
          </p:cNvPr>
          <p:cNvSpPr/>
          <p:nvPr/>
        </p:nvSpPr>
        <p:spPr>
          <a:xfrm>
            <a:off x="292757" y="4857714"/>
            <a:ext cx="1795938" cy="283153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900" dirty="0">
                <a:latin typeface="Arial" panose="020B0604020202020204" pitchFamily="34" charset="0"/>
                <a:cs typeface="Arial" panose="020B0604020202020204" pitchFamily="34" charset="0"/>
              </a:rPr>
              <a:t>T2 - 2024</a:t>
            </a:r>
          </a:p>
        </p:txBody>
      </p:sp>
      <p:sp>
        <p:nvSpPr>
          <p:cNvPr id="58" name="Rectángulo redondeado 3">
            <a:extLst>
              <a:ext uri="{FF2B5EF4-FFF2-40B4-BE49-F238E27FC236}">
                <a16:creationId xmlns:a16="http://schemas.microsoft.com/office/drawing/2014/main" id="{8A2F058D-9569-428F-9184-F7B34A8C21F8}"/>
              </a:ext>
            </a:extLst>
          </p:cNvPr>
          <p:cNvSpPr/>
          <p:nvPr/>
        </p:nvSpPr>
        <p:spPr>
          <a:xfrm>
            <a:off x="2248241" y="4858732"/>
            <a:ext cx="1795938" cy="284149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900" dirty="0">
                <a:latin typeface="Arial" panose="020B0604020202020204" pitchFamily="34" charset="0"/>
                <a:cs typeface="Arial" panose="020B0604020202020204" pitchFamily="34" charset="0"/>
              </a:rPr>
              <a:t>T3 - 2024</a:t>
            </a:r>
          </a:p>
        </p:txBody>
      </p:sp>
      <p:cxnSp>
        <p:nvCxnSpPr>
          <p:cNvPr id="61" name="Conector recto de flecha 60">
            <a:extLst>
              <a:ext uri="{FF2B5EF4-FFF2-40B4-BE49-F238E27FC236}">
                <a16:creationId xmlns:a16="http://schemas.microsoft.com/office/drawing/2014/main" id="{1BDBC7C4-FEF3-41FB-A5FB-980FEFB0827F}"/>
              </a:ext>
            </a:extLst>
          </p:cNvPr>
          <p:cNvCxnSpPr>
            <a:cxnSpLocks/>
          </p:cNvCxnSpPr>
          <p:nvPr/>
        </p:nvCxnSpPr>
        <p:spPr>
          <a:xfrm>
            <a:off x="1291947" y="4965787"/>
            <a:ext cx="1034395" cy="0"/>
          </a:xfrm>
          <a:prstGeom prst="straightConnector1">
            <a:avLst/>
          </a:prstGeom>
          <a:ln>
            <a:noFill/>
            <a:headEnd type="oval" w="med" len="med"/>
            <a:tailEnd type="oval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ángulo redondeado 45">
            <a:extLst>
              <a:ext uri="{FF2B5EF4-FFF2-40B4-BE49-F238E27FC236}">
                <a16:creationId xmlns:a16="http://schemas.microsoft.com/office/drawing/2014/main" id="{C266B2FD-EE5D-4A8A-A6FA-D63A90FF1475}"/>
              </a:ext>
            </a:extLst>
          </p:cNvPr>
          <p:cNvSpPr/>
          <p:nvPr/>
        </p:nvSpPr>
        <p:spPr>
          <a:xfrm>
            <a:off x="4201850" y="4857714"/>
            <a:ext cx="1829769" cy="281281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900" dirty="0">
                <a:latin typeface="Arial" panose="020B0604020202020204" pitchFamily="34" charset="0"/>
                <a:cs typeface="Arial" panose="020B0604020202020204" pitchFamily="34" charset="0"/>
              </a:rPr>
              <a:t>T4 - 2024</a:t>
            </a:r>
          </a:p>
        </p:txBody>
      </p:sp>
      <p:sp>
        <p:nvSpPr>
          <p:cNvPr id="63" name="Rectángulo redondeado 3">
            <a:extLst>
              <a:ext uri="{FF2B5EF4-FFF2-40B4-BE49-F238E27FC236}">
                <a16:creationId xmlns:a16="http://schemas.microsoft.com/office/drawing/2014/main" id="{95513DD7-BD1F-4CD4-8FEE-2F0331493BE8}"/>
              </a:ext>
            </a:extLst>
          </p:cNvPr>
          <p:cNvSpPr/>
          <p:nvPr/>
        </p:nvSpPr>
        <p:spPr>
          <a:xfrm>
            <a:off x="6191165" y="4850399"/>
            <a:ext cx="1795938" cy="284149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rgbClr val="00206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900" dirty="0">
                <a:latin typeface="Arial" panose="020B0604020202020204" pitchFamily="34" charset="0"/>
                <a:cs typeface="Arial" panose="020B0604020202020204" pitchFamily="34" charset="0"/>
              </a:rPr>
              <a:t>T1 - 2025</a:t>
            </a:r>
          </a:p>
        </p:txBody>
      </p:sp>
      <p:sp>
        <p:nvSpPr>
          <p:cNvPr id="65" name="Rectángulo redondeado 45">
            <a:extLst>
              <a:ext uri="{FF2B5EF4-FFF2-40B4-BE49-F238E27FC236}">
                <a16:creationId xmlns:a16="http://schemas.microsoft.com/office/drawing/2014/main" id="{748CC991-16E2-49A7-87C6-1F070A2BB0AE}"/>
              </a:ext>
            </a:extLst>
          </p:cNvPr>
          <p:cNvSpPr/>
          <p:nvPr/>
        </p:nvSpPr>
        <p:spPr>
          <a:xfrm>
            <a:off x="8146649" y="4863873"/>
            <a:ext cx="1829769" cy="304198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rgbClr val="00206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900" dirty="0">
                <a:latin typeface="Arial" panose="020B0604020202020204" pitchFamily="34" charset="0"/>
                <a:cs typeface="Arial" panose="020B0604020202020204" pitchFamily="34" charset="0"/>
              </a:rPr>
              <a:t>T2 - 2025</a:t>
            </a:r>
          </a:p>
        </p:txBody>
      </p:sp>
      <p:sp>
        <p:nvSpPr>
          <p:cNvPr id="66" name="Rectángulo redondeado 3">
            <a:extLst>
              <a:ext uri="{FF2B5EF4-FFF2-40B4-BE49-F238E27FC236}">
                <a16:creationId xmlns:a16="http://schemas.microsoft.com/office/drawing/2014/main" id="{21C72768-B7B5-47FB-AE3E-60AE042C782B}"/>
              </a:ext>
            </a:extLst>
          </p:cNvPr>
          <p:cNvSpPr/>
          <p:nvPr/>
        </p:nvSpPr>
        <p:spPr>
          <a:xfrm>
            <a:off x="10132710" y="4863873"/>
            <a:ext cx="1795938" cy="291669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rgbClr val="00206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900" dirty="0">
                <a:latin typeface="Arial" panose="020B0604020202020204" pitchFamily="34" charset="0"/>
                <a:cs typeface="Arial" panose="020B0604020202020204" pitchFamily="34" charset="0"/>
              </a:rPr>
              <a:t>T3 - 2025</a:t>
            </a:r>
          </a:p>
        </p:txBody>
      </p:sp>
      <p:sp>
        <p:nvSpPr>
          <p:cNvPr id="70" name="CuadroTexto 69">
            <a:extLst>
              <a:ext uri="{FF2B5EF4-FFF2-40B4-BE49-F238E27FC236}">
                <a16:creationId xmlns:a16="http://schemas.microsoft.com/office/drawing/2014/main" id="{B84F883F-1041-4B0A-BF2D-8CED84B1F2E4}"/>
              </a:ext>
            </a:extLst>
          </p:cNvPr>
          <p:cNvSpPr txBox="1"/>
          <p:nvPr/>
        </p:nvSpPr>
        <p:spPr>
          <a:xfrm rot="17650100">
            <a:off x="9251938" y="3179720"/>
            <a:ext cx="3024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MX" sz="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Agosto de 2025.</a:t>
            </a:r>
            <a:endParaRPr lang="es-MX" sz="9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9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Límite para pago de contraprestaciones.</a:t>
            </a:r>
          </a:p>
        </p:txBody>
      </p:sp>
      <p:sp>
        <p:nvSpPr>
          <p:cNvPr id="71" name="CuadroTexto 70">
            <a:extLst>
              <a:ext uri="{FF2B5EF4-FFF2-40B4-BE49-F238E27FC236}">
                <a16:creationId xmlns:a16="http://schemas.microsoft.com/office/drawing/2014/main" id="{B682D31B-5038-4E02-92E8-666B36F56BCD}"/>
              </a:ext>
            </a:extLst>
          </p:cNvPr>
          <p:cNvSpPr txBox="1"/>
          <p:nvPr/>
        </p:nvSpPr>
        <p:spPr>
          <a:xfrm rot="17650100">
            <a:off x="9953513" y="3264494"/>
            <a:ext cx="2777466" cy="40862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MX" sz="9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Septiembre del 2025.</a:t>
            </a:r>
            <a:endParaRPr lang="es-MX" sz="9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9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Entrega de títulos de concesión.</a:t>
            </a:r>
          </a:p>
        </p:txBody>
      </p:sp>
    </p:spTree>
    <p:extLst>
      <p:ext uri="{BB962C8B-B14F-4D97-AF65-F5344CB8AC3E}">
        <p14:creationId xmlns:p14="http://schemas.microsoft.com/office/powerpoint/2010/main" val="28173469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0A60F75F-D10D-4327-BF9E-FBD7F891FA1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s-MX" sz="5000" dirty="0">
                <a:latin typeface="Arial" panose="020B0604020202020204" pitchFamily="34" charset="0"/>
              </a:rPr>
              <a:t>Anexos</a:t>
            </a:r>
          </a:p>
        </p:txBody>
      </p:sp>
    </p:spTree>
    <p:extLst>
      <p:ext uri="{BB962C8B-B14F-4D97-AF65-F5344CB8AC3E}">
        <p14:creationId xmlns:p14="http://schemas.microsoft.com/office/powerpoint/2010/main" val="4484530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D2D05E77-6403-4D70-81DD-1068CD55D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Anexo 1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639D03B-7553-4BC2-8150-535A3DD93334}"/>
              </a:ext>
            </a:extLst>
          </p:cNvPr>
          <p:cNvSpPr txBox="1">
            <a:spLocks noGrp="1"/>
          </p:cNvSpPr>
          <p:nvPr>
            <p:ph type="body" sz="quarter" idx="10"/>
          </p:nvPr>
        </p:nvSpPr>
        <p:spPr>
          <a:xfrm>
            <a:off x="415171" y="1661583"/>
            <a:ext cx="11368088" cy="3139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s-MX" sz="1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Cuadro 6</a:t>
            </a:r>
            <a:r>
              <a:rPr lang="es-MX" sz="1600" b="1" dirty="0">
                <a:latin typeface="Arial" panose="020B0604020202020204" pitchFamily="34" charset="0"/>
                <a:ea typeface="Calibri" panose="020F0502020204030204" pitchFamily="34" charset="0"/>
              </a:rPr>
              <a:t>. Participaciones a nivel nacional en servicios minoristas de telecomunicaciones móviles.</a:t>
            </a:r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D1B31CB-AA5F-40F7-A00A-E874AAB6B8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9106491"/>
              </p:ext>
            </p:extLst>
          </p:nvPr>
        </p:nvGraphicFramePr>
        <p:xfrm>
          <a:off x="2380868" y="2240280"/>
          <a:ext cx="7430263" cy="3417578"/>
        </p:xfrm>
        <a:graphic>
          <a:graphicData uri="http://schemas.openxmlformats.org/drawingml/2006/table">
            <a:tbl>
              <a:tblPr firstRow="1" firstCol="1" bandRow="1"/>
              <a:tblGrid>
                <a:gridCol w="1469706">
                  <a:extLst>
                    <a:ext uri="{9D8B030D-6E8A-4147-A177-3AD203B41FA5}">
                      <a16:colId xmlns:a16="http://schemas.microsoft.com/office/drawing/2014/main" val="536025509"/>
                    </a:ext>
                  </a:extLst>
                </a:gridCol>
                <a:gridCol w="1438499">
                  <a:extLst>
                    <a:ext uri="{9D8B030D-6E8A-4147-A177-3AD203B41FA5}">
                      <a16:colId xmlns:a16="http://schemas.microsoft.com/office/drawing/2014/main" val="2108303548"/>
                    </a:ext>
                  </a:extLst>
                </a:gridCol>
                <a:gridCol w="1438499">
                  <a:extLst>
                    <a:ext uri="{9D8B030D-6E8A-4147-A177-3AD203B41FA5}">
                      <a16:colId xmlns:a16="http://schemas.microsoft.com/office/drawing/2014/main" val="801458085"/>
                    </a:ext>
                  </a:extLst>
                </a:gridCol>
                <a:gridCol w="1448194">
                  <a:extLst>
                    <a:ext uri="{9D8B030D-6E8A-4147-A177-3AD203B41FA5}">
                      <a16:colId xmlns:a16="http://schemas.microsoft.com/office/drawing/2014/main" val="2702351037"/>
                    </a:ext>
                  </a:extLst>
                </a:gridCol>
                <a:gridCol w="1635365">
                  <a:extLst>
                    <a:ext uri="{9D8B030D-6E8A-4147-A177-3AD203B41FA5}">
                      <a16:colId xmlns:a16="http://schemas.microsoft.com/office/drawing/2014/main" val="1705857100"/>
                    </a:ext>
                  </a:extLst>
                </a:gridCol>
              </a:tblGrid>
              <a:tr h="201034">
                <a:tc rowSpan="2">
                  <a:txBody>
                    <a:bodyPr/>
                    <a:lstStyle/>
                    <a:p>
                      <a:pPr indent="13970" algn="ctr">
                        <a:spcAft>
                          <a:spcPts val="0"/>
                        </a:spcAft>
                      </a:pPr>
                      <a:r>
                        <a:rPr lang="es-MX" sz="9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GIE Proveedor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13970" algn="ctr">
                        <a:spcAft>
                          <a:spcPts val="0"/>
                        </a:spcAft>
                      </a:pPr>
                      <a:r>
                        <a:rPr lang="es-MX" sz="9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Telefonía Móvil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3970" algn="ctr">
                        <a:spcAft>
                          <a:spcPts val="0"/>
                        </a:spcAft>
                      </a:pPr>
                      <a:r>
                        <a:rPr lang="es-MX" sz="9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Acceso a Internet Móvil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0165550"/>
                  </a:ext>
                </a:extLst>
              </a:tr>
              <a:tr h="201034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3970" algn="ctr">
                        <a:spcAft>
                          <a:spcPts val="0"/>
                        </a:spcAft>
                      </a:pPr>
                      <a:r>
                        <a:rPr lang="es-MX" sz="9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Líneas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indent="13970" algn="ctr">
                        <a:spcAft>
                          <a:spcPts val="0"/>
                        </a:spcAft>
                      </a:pPr>
                      <a:r>
                        <a:rPr lang="es-MX" sz="9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Participación (%)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indent="13970" algn="ctr">
                        <a:spcAft>
                          <a:spcPts val="0"/>
                        </a:spcAft>
                      </a:pPr>
                      <a:r>
                        <a:rPr lang="es-MX" sz="9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Líneas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indent="13970" algn="ctr">
                        <a:spcAft>
                          <a:spcPts val="0"/>
                        </a:spcAft>
                      </a:pPr>
                      <a:r>
                        <a:rPr lang="es-MX" sz="9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Participación (%)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710550"/>
                  </a:ext>
                </a:extLst>
              </a:tr>
              <a:tr h="201034">
                <a:tc>
                  <a:txBody>
                    <a:bodyPr/>
                    <a:lstStyle/>
                    <a:p>
                      <a:pPr indent="13970" algn="just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Telcel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970"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82,069,182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970"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60.19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970"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78,358,591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970"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65.45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1655627"/>
                  </a:ext>
                </a:extLst>
              </a:tr>
              <a:tr h="201034">
                <a:tc>
                  <a:txBody>
                    <a:bodyPr/>
                    <a:lstStyle/>
                    <a:p>
                      <a:pPr indent="13970" algn="just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Telefónica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970"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21,969,423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970"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16.11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970"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9,804,687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970"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8.19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5913096"/>
                  </a:ext>
                </a:extLst>
              </a:tr>
              <a:tr h="201034">
                <a:tc>
                  <a:txBody>
                    <a:bodyPr/>
                    <a:lstStyle/>
                    <a:p>
                      <a:pPr indent="13970" algn="just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Grupo AT&amp;T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970"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21,179,038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970"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15.53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970"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20,586,603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970"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17.20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8316343"/>
                  </a:ext>
                </a:extLst>
              </a:tr>
              <a:tr h="201034">
                <a:tc>
                  <a:txBody>
                    <a:bodyPr/>
                    <a:lstStyle/>
                    <a:p>
                      <a:pPr indent="13970" algn="just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Grupo Walmart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970"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6,178,304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970"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4.53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970"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6,194,412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970"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5.17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0242695"/>
                  </a:ext>
                </a:extLst>
              </a:tr>
              <a:tr h="201034">
                <a:tc>
                  <a:txBody>
                    <a:bodyPr/>
                    <a:lstStyle/>
                    <a:p>
                      <a:pPr indent="13970" algn="just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Freedom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970"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1,544,545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970"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1.13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970"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1,544,545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970"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1.29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7633707"/>
                  </a:ext>
                </a:extLst>
              </a:tr>
              <a:tr h="201034">
                <a:tc>
                  <a:txBody>
                    <a:bodyPr/>
                    <a:lstStyle/>
                    <a:p>
                      <a:pPr indent="13970" algn="just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Virgin Mobile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970"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904,835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970"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0.66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970"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904,835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970"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0.76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2607786"/>
                  </a:ext>
                </a:extLst>
              </a:tr>
              <a:tr h="201034">
                <a:tc>
                  <a:txBody>
                    <a:bodyPr/>
                    <a:lstStyle/>
                    <a:p>
                      <a:pPr indent="13970" algn="just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Grupo Salinas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970"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764,379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970"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0.56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970"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764,379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970"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0.64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8334562"/>
                  </a:ext>
                </a:extLst>
              </a:tr>
              <a:tr h="201034">
                <a:tc>
                  <a:txBody>
                    <a:bodyPr/>
                    <a:lstStyle/>
                    <a:p>
                      <a:pPr indent="13970" algn="just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Megacable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970"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399,059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970"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0.29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970"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399,059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970"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0.33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4085722"/>
                  </a:ext>
                </a:extLst>
              </a:tr>
              <a:tr h="201034">
                <a:tc>
                  <a:txBody>
                    <a:bodyPr/>
                    <a:lstStyle/>
                    <a:p>
                      <a:pPr indent="13970" algn="just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Newww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970"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316,776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970"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0.23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970"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409,925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970"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0.34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1242191"/>
                  </a:ext>
                </a:extLst>
              </a:tr>
              <a:tr h="201034">
                <a:tc>
                  <a:txBody>
                    <a:bodyPr/>
                    <a:lstStyle/>
                    <a:p>
                      <a:pPr indent="13970" algn="just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Grupo Televisa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970"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289,248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970"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0.21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970"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1,952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970"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0.00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7207553"/>
                  </a:ext>
                </a:extLst>
              </a:tr>
              <a:tr h="201034">
                <a:tc>
                  <a:txBody>
                    <a:bodyPr/>
                    <a:lstStyle/>
                    <a:p>
                      <a:pPr indent="13970" algn="just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Diri Movil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970"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192,386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970"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0.14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970"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192,386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970"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0.16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3987169"/>
                  </a:ext>
                </a:extLst>
              </a:tr>
              <a:tr h="201034">
                <a:tc>
                  <a:txBody>
                    <a:bodyPr/>
                    <a:lstStyle/>
                    <a:p>
                      <a:pPr indent="13970" algn="just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Flash Mobile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970"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165,313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970"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0.12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970"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165,313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970"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0.14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188408"/>
                  </a:ext>
                </a:extLst>
              </a:tr>
              <a:tr h="201034">
                <a:tc>
                  <a:txBody>
                    <a:bodyPr/>
                    <a:lstStyle/>
                    <a:p>
                      <a:pPr indent="13970" algn="just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Rocketel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970"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119,952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970"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0.09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970"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122,507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970"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0.10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7115598"/>
                  </a:ext>
                </a:extLst>
              </a:tr>
              <a:tr h="20103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Otros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970"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266,343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970"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0.20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970"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266,373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970"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0.22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5483142"/>
                  </a:ext>
                </a:extLst>
              </a:tr>
              <a:tr h="20103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9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tc>
                  <a:txBody>
                    <a:bodyPr/>
                    <a:lstStyle/>
                    <a:p>
                      <a:pPr indent="13970" algn="ctr">
                        <a:spcAft>
                          <a:spcPts val="0"/>
                        </a:spcAft>
                      </a:pPr>
                      <a:r>
                        <a:rPr lang="es-MX" sz="9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136,358,783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tc>
                  <a:txBody>
                    <a:bodyPr/>
                    <a:lstStyle/>
                    <a:p>
                      <a:pPr indent="13970" algn="ctr">
                        <a:spcAft>
                          <a:spcPts val="0"/>
                        </a:spcAft>
                      </a:pPr>
                      <a:r>
                        <a:rPr lang="es-MX" sz="9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100.00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tc>
                  <a:txBody>
                    <a:bodyPr/>
                    <a:lstStyle/>
                    <a:p>
                      <a:pPr indent="13970" algn="ctr">
                        <a:spcAft>
                          <a:spcPts val="0"/>
                        </a:spcAft>
                      </a:pPr>
                      <a:r>
                        <a:rPr lang="es-MX" sz="9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119,715,567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tc>
                  <a:txBody>
                    <a:bodyPr/>
                    <a:lstStyle/>
                    <a:p>
                      <a:pPr indent="13970" algn="ctr">
                        <a:spcAft>
                          <a:spcPts val="0"/>
                        </a:spcAft>
                      </a:pPr>
                      <a:r>
                        <a:rPr lang="es-MX" sz="9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100.00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7758756"/>
                  </a:ext>
                </a:extLst>
              </a:tr>
            </a:tbl>
          </a:graphicData>
        </a:graphic>
      </p:graphicFrame>
      <p:sp>
        <p:nvSpPr>
          <p:cNvPr id="6" name="CuadroTexto 5">
            <a:extLst>
              <a:ext uri="{FF2B5EF4-FFF2-40B4-BE49-F238E27FC236}">
                <a16:creationId xmlns:a16="http://schemas.microsoft.com/office/drawing/2014/main" id="{55C4553C-57CF-4193-A5F1-EDBD4C787F9B}"/>
              </a:ext>
            </a:extLst>
          </p:cNvPr>
          <p:cNvSpPr txBox="1"/>
          <p:nvPr/>
        </p:nvSpPr>
        <p:spPr>
          <a:xfrm>
            <a:off x="10476096" y="6065116"/>
            <a:ext cx="15667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hlinkClick r:id="rId2" action="ppaction://hlinksldjump"/>
              </a:rPr>
              <a:t>Regresar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73888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5">
            <a:extLst>
              <a:ext uri="{FF2B5EF4-FFF2-40B4-BE49-F238E27FC236}">
                <a16:creationId xmlns:a16="http://schemas.microsoft.com/office/drawing/2014/main" id="{2CA212B2-513A-BA3C-0421-8E75D89A38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6176734"/>
              </p:ext>
            </p:extLst>
          </p:nvPr>
        </p:nvGraphicFramePr>
        <p:xfrm>
          <a:off x="407368" y="1884805"/>
          <a:ext cx="11377264" cy="409485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79099">
                  <a:extLst>
                    <a:ext uri="{9D8B030D-6E8A-4147-A177-3AD203B41FA5}">
                      <a16:colId xmlns:a16="http://schemas.microsoft.com/office/drawing/2014/main" val="57316449"/>
                    </a:ext>
                  </a:extLst>
                </a:gridCol>
                <a:gridCol w="2082889">
                  <a:extLst>
                    <a:ext uri="{9D8B030D-6E8A-4147-A177-3AD203B41FA5}">
                      <a16:colId xmlns:a16="http://schemas.microsoft.com/office/drawing/2014/main" val="2092570225"/>
                    </a:ext>
                  </a:extLst>
                </a:gridCol>
                <a:gridCol w="2659243">
                  <a:extLst>
                    <a:ext uri="{9D8B030D-6E8A-4147-A177-3AD203B41FA5}">
                      <a16:colId xmlns:a16="http://schemas.microsoft.com/office/drawing/2014/main" val="3242855673"/>
                    </a:ext>
                  </a:extLst>
                </a:gridCol>
                <a:gridCol w="4144527">
                  <a:extLst>
                    <a:ext uri="{9D8B030D-6E8A-4147-A177-3AD203B41FA5}">
                      <a16:colId xmlns:a16="http://schemas.microsoft.com/office/drawing/2014/main" val="1169039791"/>
                    </a:ext>
                  </a:extLst>
                </a:gridCol>
                <a:gridCol w="1111506">
                  <a:extLst>
                    <a:ext uri="{9D8B030D-6E8A-4147-A177-3AD203B41FA5}">
                      <a16:colId xmlns:a16="http://schemas.microsoft.com/office/drawing/2014/main" val="422337238"/>
                    </a:ext>
                  </a:extLst>
                </a:gridCol>
              </a:tblGrid>
              <a:tr h="533364">
                <a:tc>
                  <a:txBody>
                    <a:bodyPr/>
                    <a:lstStyle/>
                    <a:p>
                      <a:pPr algn="ctr"/>
                      <a:r>
                        <a:rPr lang="es-MX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Denominación genérica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Bandas de frecuencias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Espectro disponible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Segmentación propuesta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PABF</a:t>
                      </a:r>
                    </a:p>
                    <a:p>
                      <a:pPr algn="ctr"/>
                      <a:r>
                        <a:rPr lang="es-MX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(año)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80937501"/>
                  </a:ext>
                </a:extLst>
              </a:tr>
              <a:tr h="584913">
                <a:tc>
                  <a:txBody>
                    <a:bodyPr/>
                    <a:lstStyle/>
                    <a:p>
                      <a:pPr algn="ctr"/>
                      <a:r>
                        <a:rPr lang="es-MX" sz="1000" b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Banda 600 MHz</a:t>
                      </a:r>
                      <a:endParaRPr lang="es-MX" sz="1000" b="0" i="0" u="none" strike="noStrik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614 – 698 MHz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 MHz nacionales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bloque nacional de 10+10 MHz </a:t>
                      </a:r>
                    </a:p>
                    <a:p>
                      <a:pPr algn="ctr"/>
                      <a:r>
                        <a:rPr lang="es-MX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bloques de 5+5 MHz por cada APS (1,600 bloques)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8240207"/>
                  </a:ext>
                </a:extLst>
              </a:tr>
              <a:tr h="596766">
                <a:tc>
                  <a:txBody>
                    <a:bodyPr/>
                    <a:lstStyle/>
                    <a:p>
                      <a:pPr algn="ctr"/>
                      <a:r>
                        <a:rPr lang="es-MX" sz="1000" b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Banda L</a:t>
                      </a:r>
                      <a:endParaRPr lang="es-MX" sz="1000" b="0" i="0" u="none" strike="noStrik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1427 – 1518 MHz </a:t>
                      </a:r>
                      <a:endParaRPr lang="es-MX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 MHz nacionales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MX" sz="10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 bloques nacionales de 10 MHz (TDD)</a:t>
                      </a:r>
                    </a:p>
                    <a:p>
                      <a:pPr marL="0" algn="ctr" defTabSz="914400" rtl="0" eaLnBrk="1" latinLnBrk="0" hangingPunct="1"/>
                      <a:r>
                        <a:rPr lang="es-MX" sz="10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 propone reservar los 2 bloques de 5 MHz para futura licitación.</a:t>
                      </a:r>
                    </a:p>
                    <a:p>
                      <a:pPr marL="0" algn="ctr" defTabSz="914400" rtl="0" eaLnBrk="1" latinLnBrk="0" hangingPunct="1"/>
                      <a:r>
                        <a:rPr lang="es-MX" sz="10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Banda de guarda de 1 MHz restante (parte superior)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38067911"/>
                  </a:ext>
                </a:extLst>
              </a:tr>
              <a:tr h="59676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MX" sz="10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Banda 800 MHz</a:t>
                      </a:r>
                      <a:endParaRPr lang="es-MX" sz="10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814 – 824 / 859 - 869 MHz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MX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10+10 MHz en las regiones celulares 1 a 9, excepto la ABS 9.01 </a:t>
                      </a:r>
                    </a:p>
                    <a:p>
                      <a:pPr marL="0" algn="ctr" defTabSz="914400" rtl="0" eaLnBrk="1" latinLnBrk="0" hangingPunct="1"/>
                      <a:r>
                        <a:rPr lang="es-MX" sz="10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(desierto en IFT-10 + cambio AT&amp;T)</a:t>
                      </a:r>
                      <a:endParaRPr lang="es-MX" sz="10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MX" sz="10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 bloques de 5+5 MHz por cada APS salvo ABS 9.01</a:t>
                      </a:r>
                    </a:p>
                    <a:p>
                      <a:pPr marL="0" algn="ctr" defTabSz="914400" rtl="0" eaLnBrk="1" latinLnBrk="0" hangingPunct="1"/>
                      <a:r>
                        <a:rPr lang="es-MX" sz="10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(630 bloques)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14987622"/>
                  </a:ext>
                </a:extLst>
              </a:tr>
              <a:tr h="533364">
                <a:tc>
                  <a:txBody>
                    <a:bodyPr/>
                    <a:lstStyle/>
                    <a:p>
                      <a:pPr algn="ctr"/>
                      <a:r>
                        <a:rPr lang="es-MX" sz="1000" b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Banda AWS</a:t>
                      </a:r>
                      <a:endParaRPr lang="es-MX" sz="1000" b="0" i="0" u="none" strike="noStrik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1755 – 1760 / 2155 - 2160 MHz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MHz nacionales</a:t>
                      </a:r>
                    </a:p>
                    <a:p>
                      <a:pPr algn="ctr"/>
                      <a:r>
                        <a:rPr lang="es-MX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(desierto en IFT-10)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bloque de 5+5 MHz por APS (320 bloques)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21400705"/>
                  </a:ext>
                </a:extLst>
              </a:tr>
              <a:tr h="494169">
                <a:tc>
                  <a:txBody>
                    <a:bodyPr/>
                    <a:lstStyle/>
                    <a:p>
                      <a:pPr algn="ctr"/>
                      <a:r>
                        <a:rPr lang="es-MX" sz="1000" b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Banda PCS </a:t>
                      </a:r>
                      <a:endParaRPr lang="es-MX" sz="1000" b="0" i="0" u="none" strike="noStrik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1850 – 1915 / 1930 - 1995 MHz </a:t>
                      </a:r>
                      <a:endParaRPr lang="es-MX" sz="10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3" action="ppaction://hlinksldjump"/>
                        </a:rPr>
                        <a:t>10 MHz nacionales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3" action="ppaction://hlinksldjump"/>
                        </a:rPr>
                        <a:t>(desierto IFT-10)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3" action="ppaction://hlinksldjump"/>
                        </a:rPr>
                        <a:t>59.7 MHz (ponderado)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3" action="ppaction://hlinksldjump"/>
                        </a:rPr>
                        <a:t>(Renuncias de Telefónica y AT&amp;T) </a:t>
                      </a:r>
                      <a:endParaRPr lang="es-MX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bloques de 5+5 MHz por APS (1,280 bloques)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907 bloques de 5+5 MHz por APS en diferentes segmentos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133 bloques de 0.8+0.8 MHz por APS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52494364"/>
                  </a:ext>
                </a:extLst>
              </a:tr>
              <a:tr h="517394">
                <a:tc>
                  <a:txBody>
                    <a:bodyPr/>
                    <a:lstStyle/>
                    <a:p>
                      <a:pPr algn="ctr"/>
                      <a:r>
                        <a:rPr lang="es-MX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Banda 2.5 GHz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2500 – 2690 MHz</a:t>
                      </a:r>
                      <a:endParaRPr lang="es-MX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 MHz nacionales</a:t>
                      </a:r>
                    </a:p>
                    <a:p>
                      <a:pPr algn="ctr"/>
                      <a:r>
                        <a:rPr lang="es-MX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(Swap de AT&amp;T por lo devuelto por Telefónica)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bloques de 10 MHz por APS (TDD) </a:t>
                      </a:r>
                    </a:p>
                    <a:p>
                      <a:pPr algn="ctr"/>
                      <a:r>
                        <a:rPr lang="es-MX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(1,280 bloques)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22597680"/>
                  </a:ext>
                </a:extLst>
              </a:tr>
            </a:tbl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E24A08C3-1C17-2880-232B-65B26C161701}"/>
              </a:ext>
            </a:extLst>
          </p:cNvPr>
          <p:cNvSpPr txBox="1"/>
          <p:nvPr/>
        </p:nvSpPr>
        <p:spPr>
          <a:xfrm>
            <a:off x="535577" y="1397010"/>
            <a:ext cx="11120846" cy="3513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800"/>
              </a:spcAft>
              <a:tabLst>
                <a:tab pos="90170" algn="l"/>
              </a:tabLst>
            </a:pPr>
            <a:r>
              <a:rPr lang="es-MX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Cuadro 1.</a:t>
            </a:r>
            <a:r>
              <a:rPr lang="es-MX" sz="1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Espectro disponible y propuestas de segmentación.</a:t>
            </a:r>
            <a:endParaRPr lang="es-MX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985AAA46-C5D4-0F61-ED8E-98920190377B}"/>
              </a:ext>
            </a:extLst>
          </p:cNvPr>
          <p:cNvSpPr txBox="1"/>
          <p:nvPr/>
        </p:nvSpPr>
        <p:spPr>
          <a:xfrm>
            <a:off x="407368" y="6084830"/>
            <a:ext cx="84927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*Espectro residual.</a:t>
            </a:r>
          </a:p>
          <a:p>
            <a:r>
              <a:rPr lang="es-MX" sz="1100" b="1" dirty="0">
                <a:latin typeface="Arial" panose="020B0604020202020204" pitchFamily="34" charset="0"/>
                <a:cs typeface="Arial" panose="020B0604020202020204" pitchFamily="34" charset="0"/>
              </a:rPr>
              <a:t>Nota: 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Aunque la banda de frecuencias de 3.3 GHz a 3.35 GHz fue publicada en el PABF 2020, no ha sido devuelta por la SICT.</a:t>
            </a:r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ítulo 2">
            <a:extLst>
              <a:ext uri="{FF2B5EF4-FFF2-40B4-BE49-F238E27FC236}">
                <a16:creationId xmlns:a16="http://schemas.microsoft.com/office/drawing/2014/main" id="{66937293-33F6-4998-82A7-DE50546EBD77}"/>
              </a:ext>
            </a:extLst>
          </p:cNvPr>
          <p:cNvSpPr txBox="1">
            <a:spLocks/>
          </p:cNvSpPr>
          <p:nvPr/>
        </p:nvSpPr>
        <p:spPr>
          <a:xfrm>
            <a:off x="415171" y="188641"/>
            <a:ext cx="10300955" cy="7294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ITC Avant Garde" panose="020B0402020203020304" pitchFamily="34" charset="0"/>
                <a:ea typeface="+mj-ea"/>
                <a:cs typeface="+mj-cs"/>
              </a:defRPr>
            </a:lvl1pPr>
          </a:lstStyle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Espectro susceptible a licitarse</a:t>
            </a:r>
          </a:p>
        </p:txBody>
      </p:sp>
    </p:spTree>
    <p:extLst>
      <p:ext uri="{BB962C8B-B14F-4D97-AF65-F5344CB8AC3E}">
        <p14:creationId xmlns:p14="http://schemas.microsoft.com/office/powerpoint/2010/main" val="509924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EF2E6FE5-C356-B504-941A-490F5E24843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11269" y="2111806"/>
            <a:ext cx="11369461" cy="4339794"/>
          </a:xfrm>
        </p:spPr>
        <p:txBody>
          <a:bodyPr>
            <a:normAutofit/>
          </a:bodyPr>
          <a:lstStyle/>
          <a:p>
            <a:pPr algn="just">
              <a:lnSpc>
                <a:spcPct val="124000"/>
              </a:lnSpc>
            </a:pPr>
            <a:r>
              <a:rPr lang="es-MX" dirty="0">
                <a:latin typeface="Arial" panose="020B0604020202020204" pitchFamily="34" charset="0"/>
              </a:rPr>
              <a:t>Las obligaciones de cobertura específicas no estarán disponibles para la consulta pública. </a:t>
            </a:r>
          </a:p>
          <a:p>
            <a:pPr algn="just">
              <a:lnSpc>
                <a:spcPct val="124000"/>
              </a:lnSpc>
            </a:pPr>
            <a:r>
              <a:rPr lang="es-MX" dirty="0">
                <a:latin typeface="Arial" panose="020B0604020202020204" pitchFamily="34" charset="0"/>
              </a:rPr>
              <a:t>Se someterá a consulta la opinión general sobre la posibilidad de establecer las obligaciones de cobertura.</a:t>
            </a:r>
          </a:p>
          <a:p>
            <a:pPr algn="just">
              <a:lnSpc>
                <a:spcPct val="124000"/>
              </a:lnSpc>
            </a:pPr>
            <a:endParaRPr lang="es-MX" dirty="0">
              <a:latin typeface="Arial" panose="020B0604020202020204" pitchFamily="34" charset="0"/>
            </a:endParaRPr>
          </a:p>
          <a:p>
            <a:pPr marL="0" indent="0" algn="just">
              <a:lnSpc>
                <a:spcPct val="124000"/>
              </a:lnSpc>
              <a:buNone/>
            </a:pPr>
            <a:r>
              <a:rPr lang="es-MX" b="1" dirty="0">
                <a:latin typeface="Arial" panose="020B0604020202020204" pitchFamily="34" charset="0"/>
              </a:rPr>
              <a:t>Nota: </a:t>
            </a:r>
            <a:r>
              <a:rPr lang="es-MX" dirty="0">
                <a:latin typeface="Arial" panose="020B0604020202020204" pitchFamily="34" charset="0"/>
              </a:rPr>
              <a:t>Las obligaciones de cobertura se podrían establecer para cubrir localidades y tramos carreteros que no cuenten con servicios de móviles de telecomunicaciones, así como zonas y sitios estratégicos para el Gobierno Federal, de acuerdo y cuando sea aplicable, con el Programa de Cobertura Social más reciente publicado por la Secretaría de Infraestructura, Comunicaciones y Transportes.</a:t>
            </a:r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2CFD5DEB-6862-C8D4-67C9-0D21199E2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Criterios para obligaciones de cobertura</a:t>
            </a:r>
          </a:p>
        </p:txBody>
      </p:sp>
    </p:spTree>
    <p:extLst>
      <p:ext uri="{BB962C8B-B14F-4D97-AF65-F5344CB8AC3E}">
        <p14:creationId xmlns:p14="http://schemas.microsoft.com/office/powerpoint/2010/main" val="2384639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AA122FAF-ABCA-C6A2-453E-D4683E9F21D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15171" y="1251235"/>
            <a:ext cx="11369461" cy="497230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s-MX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Objetivos</a:t>
            </a:r>
            <a:r>
              <a:rPr lang="es-MX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:</a:t>
            </a:r>
          </a:p>
          <a:p>
            <a:pPr marL="711200" indent="-355600" defTabSz="179388">
              <a:lnSpc>
                <a:spcPct val="150000"/>
              </a:lnSpc>
              <a:buFont typeface="+mj-lt"/>
              <a:buAutoNum type="romanUcPeriod"/>
            </a:pPr>
            <a:r>
              <a:rPr lang="es-MX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Prevenir acumulación que dañe la libre concurrencia y la competencia económica o que establezca barreras a la entrada.</a:t>
            </a:r>
          </a:p>
          <a:p>
            <a:pPr marL="711200" indent="-355600" defTabSz="179388">
              <a:lnSpc>
                <a:spcPct val="150000"/>
              </a:lnSpc>
              <a:buFont typeface="+mj-lt"/>
              <a:buAutoNum type="romanUcPeriod"/>
            </a:pPr>
            <a:r>
              <a:rPr lang="es-MX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Fomentar la entrada de nuevos participantes y fortalecer la capacidad de competir de los ya establecidos de menor tamaño.</a:t>
            </a:r>
          </a:p>
          <a:p>
            <a:pPr marL="711200" indent="-355600" defTabSz="179388">
              <a:lnSpc>
                <a:spcPct val="150000"/>
              </a:lnSpc>
              <a:buFont typeface="+mj-lt"/>
              <a:buAutoNum type="romanUcPeriod"/>
            </a:pPr>
            <a:r>
              <a:rPr lang="es-MX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Promover el uso eficiente del espectro. </a:t>
            </a:r>
            <a:endParaRPr lang="es-MX" b="1" strike="sngStrike" dirty="0">
              <a:highlight>
                <a:srgbClr val="00FFFF"/>
              </a:highlight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s-MX" b="1" dirty="0">
                <a:latin typeface="Arial" panose="020B0604020202020204" pitchFamily="34" charset="0"/>
                <a:ea typeface="Calibri" panose="020F0502020204030204" pitchFamily="34" charset="0"/>
              </a:rPr>
              <a:t>Análisis en materia de competencia (Propuesta UCE):</a:t>
            </a: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</a:p>
          <a:p>
            <a:pPr marL="715963" lvl="1" indent="-352425">
              <a:lnSpc>
                <a:spcPct val="150000"/>
              </a:lnSpc>
              <a:buFont typeface="+mj-lt"/>
              <a:buAutoNum type="romanUcPeriod"/>
            </a:pP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</a:rPr>
              <a:t>Se considera el espectro concesionado y el susceptible de otorgamiento en la presente licitación.</a:t>
            </a:r>
            <a:r>
              <a:rPr lang="es-MX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</a:p>
          <a:p>
            <a:pPr marL="715963" lvl="1" indent="-352425">
              <a:lnSpc>
                <a:spcPct val="150000"/>
              </a:lnSpc>
              <a:buFont typeface="+mj-lt"/>
              <a:buAutoNum type="romanUcPeriod"/>
            </a:pPr>
            <a:r>
              <a:rPr lang="es-MX" dirty="0">
                <a:latin typeface="Arial" panose="020B0604020202020204" pitchFamily="34" charset="0"/>
              </a:rPr>
              <a:t>Primer concurso un análisis de acumulación de espectro solo en las </a:t>
            </a:r>
            <a:r>
              <a:rPr lang="es-MX" b="1" i="1" dirty="0">
                <a:latin typeface="Arial" panose="020B0604020202020204" pitchFamily="34" charset="0"/>
              </a:rPr>
              <a:t>Bandas Bajas </a:t>
            </a:r>
            <a:r>
              <a:rPr lang="es-MX" dirty="0">
                <a:latin typeface="Arial" panose="020B0604020202020204" pitchFamily="34" charset="0"/>
              </a:rPr>
              <a:t>y </a:t>
            </a:r>
            <a:r>
              <a:rPr lang="es-MX" b="1" i="1" dirty="0">
                <a:latin typeface="Arial" panose="020B0604020202020204" pitchFamily="34" charset="0"/>
              </a:rPr>
              <a:t>Todas las Bandas.</a:t>
            </a:r>
            <a:endParaRPr lang="es-MX" dirty="0">
              <a:latin typeface="Arial" panose="020B0604020202020204" pitchFamily="34" charset="0"/>
            </a:endParaRPr>
          </a:p>
          <a:p>
            <a:pPr marL="715963" lvl="1" indent="-352425">
              <a:lnSpc>
                <a:spcPct val="150000"/>
              </a:lnSpc>
              <a:buFont typeface="+mj-lt"/>
              <a:buAutoNum type="romanUcPeriod"/>
            </a:pPr>
            <a:r>
              <a:rPr lang="es-MX" dirty="0">
                <a:latin typeface="Arial" panose="020B0604020202020204" pitchFamily="34" charset="0"/>
              </a:rPr>
              <a:t>Segundo y tercer concurso, también se propone un análisis de acumulación de espectro en Bandas Bajas y Todas las Bandas. Asimismo, se agrega el análisis específico para las siguientes bandas: a) Banda PCS y Banda AWS de forma conjunta, b) Banda 600 MHz, Banda L y  Banda 2.5 GHz individualmente. </a:t>
            </a:r>
            <a:endParaRPr lang="es-MX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s-MX" dirty="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s-MX" dirty="0">
              <a:latin typeface="Arial" panose="020B0604020202020204" pitchFamily="34" charset="0"/>
            </a:endParaRPr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072D76DE-7FAE-DB49-FF64-01803AA64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Límite de acumulación de espectro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66D5FFDD-5D19-49B4-B331-6200F1A42610}"/>
              </a:ext>
            </a:extLst>
          </p:cNvPr>
          <p:cNvSpPr txBox="1"/>
          <p:nvPr/>
        </p:nvSpPr>
        <p:spPr>
          <a:xfrm>
            <a:off x="311115" y="6122650"/>
            <a:ext cx="8404865" cy="4388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MX" sz="800" b="1" dirty="0">
                <a:latin typeface="Arial" panose="020B0604020202020204" pitchFamily="34" charset="0"/>
                <a:ea typeface="Calibri" panose="020F0502020204030204" pitchFamily="34" charset="0"/>
              </a:rPr>
              <a:t>Bandas Bajas: </a:t>
            </a:r>
            <a:r>
              <a:rPr lang="es-MX" sz="800" dirty="0">
                <a:latin typeface="Arial" panose="020B0604020202020204" pitchFamily="34" charset="0"/>
                <a:ea typeface="Calibri" panose="020F0502020204030204" pitchFamily="34" charset="0"/>
              </a:rPr>
              <a:t>Menores a 1 GHz en las cuales se encuentran la Banda 600 MHz, Banda 700 MHz, Banda 800 MHz y Banda 850 MHz.</a:t>
            </a:r>
          </a:p>
          <a:p>
            <a:pPr>
              <a:lnSpc>
                <a:spcPct val="150000"/>
              </a:lnSpc>
            </a:pPr>
            <a:r>
              <a:rPr lang="es-MX" sz="800" b="1" dirty="0">
                <a:latin typeface="Arial" panose="020B0604020202020204" pitchFamily="34" charset="0"/>
                <a:ea typeface="Calibri" panose="020F0502020204030204" pitchFamily="34" charset="0"/>
              </a:rPr>
              <a:t>Todas las Bandas: </a:t>
            </a:r>
            <a:r>
              <a:rPr lang="es-MX" sz="800" dirty="0">
                <a:latin typeface="Arial" panose="020B0604020202020204" pitchFamily="34" charset="0"/>
                <a:ea typeface="Calibri" panose="020F0502020204030204" pitchFamily="34" charset="0"/>
              </a:rPr>
              <a:t>Banda 600 MHz, Banda 700 MHz, Banda 800 MHz, Banda 850 MHz, Banda L, Banda PCS, Banda AWS, Banda 2.5 GHz, Banda 3.3 GHz y Banda 3.5 GHz.</a:t>
            </a:r>
            <a:endParaRPr lang="es-MX" sz="800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7008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072D76DE-7FAE-DB49-FF64-01803AA64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Análisis UCE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3281EEC1-820A-D946-7FDF-B966D5BAAC8E}"/>
              </a:ext>
            </a:extLst>
          </p:cNvPr>
          <p:cNvSpPr txBox="1"/>
          <p:nvPr/>
        </p:nvSpPr>
        <p:spPr>
          <a:xfrm>
            <a:off x="10887267" y="6260782"/>
            <a:ext cx="15667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hlinkClick r:id="rId2" action="ppaction://hlinksldjump"/>
              </a:rPr>
              <a:t>Regresar</a:t>
            </a:r>
            <a:endParaRPr lang="es-MX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AE27FF76-7FC4-46FC-96B1-7299DBD1EB55}"/>
              </a:ext>
            </a:extLst>
          </p:cNvPr>
          <p:cNvSpPr txBox="1"/>
          <p:nvPr/>
        </p:nvSpPr>
        <p:spPr>
          <a:xfrm>
            <a:off x="678687" y="1156264"/>
            <a:ext cx="977392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1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Cuadro 2. Espectro concesionado y disponible a nivel nacional en </a:t>
            </a:r>
            <a:r>
              <a:rPr lang="es-MX" sz="1600" b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Bandas Bajas</a:t>
            </a:r>
            <a:r>
              <a:rPr lang="es-MX" sz="1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9F1B3862-A43E-48A1-85CD-65D3DA60BC60}"/>
              </a:ext>
            </a:extLst>
          </p:cNvPr>
          <p:cNvSpPr txBox="1"/>
          <p:nvPr/>
        </p:nvSpPr>
        <p:spPr>
          <a:xfrm>
            <a:off x="678688" y="3463704"/>
            <a:ext cx="977392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1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Cuadro 3. Espectro concesionado y disponible a nivel nacional en </a:t>
            </a:r>
            <a:r>
              <a:rPr lang="es-MX" sz="1600" b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Todas las Bandas</a:t>
            </a:r>
            <a:r>
              <a:rPr lang="es-MX" sz="1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15198BD-4EAF-4CA9-BB9E-FE908B62E1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7919735"/>
              </p:ext>
            </p:extLst>
          </p:nvPr>
        </p:nvGraphicFramePr>
        <p:xfrm>
          <a:off x="2960180" y="1563269"/>
          <a:ext cx="5210935" cy="1763532"/>
        </p:xfrm>
        <a:graphic>
          <a:graphicData uri="http://schemas.openxmlformats.org/drawingml/2006/table">
            <a:tbl>
              <a:tblPr firstRow="1" firstCol="1" bandRow="1"/>
              <a:tblGrid>
                <a:gridCol w="1741081">
                  <a:extLst>
                    <a:ext uri="{9D8B030D-6E8A-4147-A177-3AD203B41FA5}">
                      <a16:colId xmlns:a16="http://schemas.microsoft.com/office/drawing/2014/main" val="3139909004"/>
                    </a:ext>
                  </a:extLst>
                </a:gridCol>
                <a:gridCol w="519521">
                  <a:extLst>
                    <a:ext uri="{9D8B030D-6E8A-4147-A177-3AD203B41FA5}">
                      <a16:colId xmlns:a16="http://schemas.microsoft.com/office/drawing/2014/main" val="876277693"/>
                    </a:ext>
                  </a:extLst>
                </a:gridCol>
                <a:gridCol w="519521">
                  <a:extLst>
                    <a:ext uri="{9D8B030D-6E8A-4147-A177-3AD203B41FA5}">
                      <a16:colId xmlns:a16="http://schemas.microsoft.com/office/drawing/2014/main" val="2469135267"/>
                    </a:ext>
                  </a:extLst>
                </a:gridCol>
                <a:gridCol w="519521">
                  <a:extLst>
                    <a:ext uri="{9D8B030D-6E8A-4147-A177-3AD203B41FA5}">
                      <a16:colId xmlns:a16="http://schemas.microsoft.com/office/drawing/2014/main" val="3794376983"/>
                    </a:ext>
                  </a:extLst>
                </a:gridCol>
                <a:gridCol w="519521">
                  <a:extLst>
                    <a:ext uri="{9D8B030D-6E8A-4147-A177-3AD203B41FA5}">
                      <a16:colId xmlns:a16="http://schemas.microsoft.com/office/drawing/2014/main" val="4174532338"/>
                    </a:ext>
                  </a:extLst>
                </a:gridCol>
                <a:gridCol w="519521">
                  <a:extLst>
                    <a:ext uri="{9D8B030D-6E8A-4147-A177-3AD203B41FA5}">
                      <a16:colId xmlns:a16="http://schemas.microsoft.com/office/drawing/2014/main" val="468571941"/>
                    </a:ext>
                  </a:extLst>
                </a:gridCol>
                <a:gridCol w="872249">
                  <a:extLst>
                    <a:ext uri="{9D8B030D-6E8A-4147-A177-3AD203B41FA5}">
                      <a16:colId xmlns:a16="http://schemas.microsoft.com/office/drawing/2014/main" val="275640668"/>
                    </a:ext>
                  </a:extLst>
                </a:gridCol>
              </a:tblGrid>
              <a:tr h="5290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Operador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Banda 600 MHz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Banda 700 MHz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Banda 800 MHz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Banda 850 MHz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1365514"/>
                  </a:ext>
                </a:extLst>
              </a:tr>
              <a:tr h="17635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Telcel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21.48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21.48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9.68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6582690"/>
                  </a:ext>
                </a:extLst>
              </a:tr>
              <a:tr h="17635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Grupo AT&amp;T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3.42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20.43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23.85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10.75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6574875"/>
                  </a:ext>
                </a:extLst>
              </a:tr>
              <a:tr h="17635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Altán - Red Compartida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40.55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8409789"/>
                  </a:ext>
                </a:extLst>
              </a:tr>
              <a:tr h="17635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TV Zac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0334032"/>
                  </a:ext>
                </a:extLst>
              </a:tr>
              <a:tr h="17635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Disponible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16.58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86.58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39.02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1768769"/>
                  </a:ext>
                </a:extLst>
              </a:tr>
              <a:tr h="3527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41.91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221.91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100.00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5206511"/>
                  </a:ext>
                </a:extLst>
              </a:tr>
            </a:tbl>
          </a:graphicData>
        </a:graphic>
      </p:graphicFrame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4327754C-99AC-409C-BF1E-940F4F19C3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4689374"/>
              </p:ext>
            </p:extLst>
          </p:nvPr>
        </p:nvGraphicFramePr>
        <p:xfrm>
          <a:off x="2114296" y="3939161"/>
          <a:ext cx="6902704" cy="2506287"/>
        </p:xfrm>
        <a:graphic>
          <a:graphicData uri="http://schemas.openxmlformats.org/drawingml/2006/table">
            <a:tbl>
              <a:tblPr firstRow="1" firstCol="1" bandRow="1"/>
              <a:tblGrid>
                <a:gridCol w="1609719">
                  <a:extLst>
                    <a:ext uri="{9D8B030D-6E8A-4147-A177-3AD203B41FA5}">
                      <a16:colId xmlns:a16="http://schemas.microsoft.com/office/drawing/2014/main" val="4185978976"/>
                    </a:ext>
                  </a:extLst>
                </a:gridCol>
                <a:gridCol w="440615">
                  <a:extLst>
                    <a:ext uri="{9D8B030D-6E8A-4147-A177-3AD203B41FA5}">
                      <a16:colId xmlns:a16="http://schemas.microsoft.com/office/drawing/2014/main" val="3480213623"/>
                    </a:ext>
                  </a:extLst>
                </a:gridCol>
                <a:gridCol w="441238">
                  <a:extLst>
                    <a:ext uri="{9D8B030D-6E8A-4147-A177-3AD203B41FA5}">
                      <a16:colId xmlns:a16="http://schemas.microsoft.com/office/drawing/2014/main" val="1746037798"/>
                    </a:ext>
                  </a:extLst>
                </a:gridCol>
                <a:gridCol w="441238">
                  <a:extLst>
                    <a:ext uri="{9D8B030D-6E8A-4147-A177-3AD203B41FA5}">
                      <a16:colId xmlns:a16="http://schemas.microsoft.com/office/drawing/2014/main" val="3650888989"/>
                    </a:ext>
                  </a:extLst>
                </a:gridCol>
                <a:gridCol w="441238">
                  <a:extLst>
                    <a:ext uri="{9D8B030D-6E8A-4147-A177-3AD203B41FA5}">
                      <a16:colId xmlns:a16="http://schemas.microsoft.com/office/drawing/2014/main" val="2926230354"/>
                    </a:ext>
                  </a:extLst>
                </a:gridCol>
                <a:gridCol w="440615">
                  <a:extLst>
                    <a:ext uri="{9D8B030D-6E8A-4147-A177-3AD203B41FA5}">
                      <a16:colId xmlns:a16="http://schemas.microsoft.com/office/drawing/2014/main" val="2440091972"/>
                    </a:ext>
                  </a:extLst>
                </a:gridCol>
                <a:gridCol w="441238">
                  <a:extLst>
                    <a:ext uri="{9D8B030D-6E8A-4147-A177-3AD203B41FA5}">
                      <a16:colId xmlns:a16="http://schemas.microsoft.com/office/drawing/2014/main" val="3807108784"/>
                    </a:ext>
                  </a:extLst>
                </a:gridCol>
                <a:gridCol w="446838">
                  <a:extLst>
                    <a:ext uri="{9D8B030D-6E8A-4147-A177-3AD203B41FA5}">
                      <a16:colId xmlns:a16="http://schemas.microsoft.com/office/drawing/2014/main" val="3339017713"/>
                    </a:ext>
                  </a:extLst>
                </a:gridCol>
                <a:gridCol w="441238">
                  <a:extLst>
                    <a:ext uri="{9D8B030D-6E8A-4147-A177-3AD203B41FA5}">
                      <a16:colId xmlns:a16="http://schemas.microsoft.com/office/drawing/2014/main" val="2382070620"/>
                    </a:ext>
                  </a:extLst>
                </a:gridCol>
                <a:gridCol w="435013">
                  <a:extLst>
                    <a:ext uri="{9D8B030D-6E8A-4147-A177-3AD203B41FA5}">
                      <a16:colId xmlns:a16="http://schemas.microsoft.com/office/drawing/2014/main" val="685515583"/>
                    </a:ext>
                  </a:extLst>
                </a:gridCol>
                <a:gridCol w="441238">
                  <a:extLst>
                    <a:ext uri="{9D8B030D-6E8A-4147-A177-3AD203B41FA5}">
                      <a16:colId xmlns:a16="http://schemas.microsoft.com/office/drawing/2014/main" val="3155948574"/>
                    </a:ext>
                  </a:extLst>
                </a:gridCol>
                <a:gridCol w="441238">
                  <a:extLst>
                    <a:ext uri="{9D8B030D-6E8A-4147-A177-3AD203B41FA5}">
                      <a16:colId xmlns:a16="http://schemas.microsoft.com/office/drawing/2014/main" val="1172988348"/>
                    </a:ext>
                  </a:extLst>
                </a:gridCol>
                <a:gridCol w="441238">
                  <a:extLst>
                    <a:ext uri="{9D8B030D-6E8A-4147-A177-3AD203B41FA5}">
                      <a16:colId xmlns:a16="http://schemas.microsoft.com/office/drawing/2014/main" val="3206356988"/>
                    </a:ext>
                  </a:extLst>
                </a:gridCol>
              </a:tblGrid>
              <a:tr h="6143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Operador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Banda 600 MHz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Banda 700 MHz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Banda 800 MHz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Banda 850 MHz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Banda L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Banda PCS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Banda AWS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Banda 2.5 GHz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Banda 3.3 GHz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Banda 3.5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GHz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0426469"/>
                  </a:ext>
                </a:extLst>
              </a:tr>
              <a:tr h="30715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Telcel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21.48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28.4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59.37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289.24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31.75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8822352"/>
                  </a:ext>
                </a:extLst>
              </a:tr>
              <a:tr h="30715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Grupo AT&amp;T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3.42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20.43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31.18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49.16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184.20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20.22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5610969"/>
                  </a:ext>
                </a:extLst>
              </a:tr>
              <a:tr h="36022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Altán - Red Compartida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9.88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5069625"/>
                  </a:ext>
                </a:extLst>
              </a:tr>
              <a:tr h="28235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TV Zac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0.63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0.63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0.07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4088158"/>
                  </a:ext>
                </a:extLst>
              </a:tr>
              <a:tr h="3207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Disponible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16.58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70.42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346.99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38.09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9988442"/>
                  </a:ext>
                </a:extLst>
              </a:tr>
              <a:tr h="3143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41.91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130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139.16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180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911.07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100.00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29168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8942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307672A3-A1AD-3876-C8AB-DE506F6B9F1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115000"/>
              </a:lnSpc>
              <a:spcAft>
                <a:spcPts val="800"/>
              </a:spcAft>
              <a:buNone/>
            </a:pPr>
            <a:r>
              <a:rPr lang="es-MX" sz="16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Cuadro 4. Propuestas de límites de acumulación de espectro.</a:t>
            </a:r>
          </a:p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endParaRPr lang="es-MX" sz="1600" b="1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lvl="0" indent="0" algn="just">
              <a:lnSpc>
                <a:spcPct val="115000"/>
              </a:lnSpc>
              <a:spcAft>
                <a:spcPts val="800"/>
              </a:spcAft>
              <a:buNone/>
            </a:pPr>
            <a:endParaRPr lang="es-MX" sz="1800" dirty="0">
              <a:effectLst/>
              <a:highlight>
                <a:srgbClr val="FFFF00"/>
              </a:highlight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s-MX" b="1" dirty="0">
              <a:latin typeface="Arial" panose="020B0604020202020204" pitchFamily="34" charset="0"/>
            </a:endParaRPr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3A34EC41-D5CC-D12C-3014-6BF482BA0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Límites de acumulación de espectro propuestos</a:t>
            </a: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179FD02B-528A-8753-B4BD-F90E26AAFF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446048"/>
              </p:ext>
            </p:extLst>
          </p:nvPr>
        </p:nvGraphicFramePr>
        <p:xfrm>
          <a:off x="701749" y="1622021"/>
          <a:ext cx="10877107" cy="4539816"/>
        </p:xfrm>
        <a:graphic>
          <a:graphicData uri="http://schemas.openxmlformats.org/drawingml/2006/table">
            <a:tbl>
              <a:tblPr>
                <a:tableStyleId>{68D230F3-CF80-4859-8CE7-A43EE81993B5}</a:tableStyleId>
              </a:tblPr>
              <a:tblGrid>
                <a:gridCol w="10877107">
                  <a:extLst>
                    <a:ext uri="{9D8B030D-6E8A-4147-A177-3AD203B41FA5}">
                      <a16:colId xmlns:a16="http://schemas.microsoft.com/office/drawing/2014/main" val="700421214"/>
                    </a:ext>
                  </a:extLst>
                </a:gridCol>
              </a:tblGrid>
              <a:tr h="27144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s-ES_tradnl" sz="1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Propuesta de Límite</a:t>
                      </a:r>
                      <a:endParaRPr lang="es-MX" sz="1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287" marR="4728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6388974"/>
                  </a:ext>
                </a:extLst>
              </a:tr>
              <a:tr h="928066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s-MX" sz="1000" b="1" u="sng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Primer Concurso</a:t>
                      </a:r>
                      <a:r>
                        <a:rPr lang="es-MX" sz="1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 </a:t>
                      </a:r>
                      <a:r>
                        <a:rPr lang="es-MX" sz="1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 límite que permita la acumulación de hasta 20% (veinte por ciento) del espectro radioeléctrico para prestar el servicio de Acceso Inalámbrico en las Bandas Bajas  y en Todas las Bandas  en la región geográfica que corresponda a cada uno de los Bloques de interés (APS y/o nacional), así como a nivel nacional.</a:t>
                      </a:r>
                      <a:endParaRPr lang="es-MX" sz="10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287" marR="4728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39618467"/>
                  </a:ext>
                </a:extLst>
              </a:tr>
              <a:tr h="1729186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s-MX" sz="1000" b="1" u="sng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Segundo Concurso</a:t>
                      </a:r>
                      <a:r>
                        <a:rPr lang="es-MX" sz="1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 </a:t>
                      </a:r>
                      <a:r>
                        <a:rPr lang="es-MX" sz="1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 caso de que existan Bloques sin adjudicar en el Primer Concurso, un límite que permita la acumulación de hasta 30% (treinta por ciento) del espectro radioeléctrico para prestar el servicio de Acceso Inalámbrico en las Bandas Bajas y en Todas las Bandas en la región geográfica que corresponda a cada uno de los Bloques de interés (APS y/o nacional), así como a nivel nacional.</a:t>
                      </a:r>
                    </a:p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s-MX" sz="1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Adicionalmente, se debe considerar un límite máximo de acumulación de espectro radioeléctrico del 35% (treinta y cinco por ciento) en la región geográfica que corresponda en cada uno de los Bloques de interés (APS y/o nacional) en:</a:t>
                      </a:r>
                    </a:p>
                    <a:p>
                      <a:pPr marL="228600" lvl="0" indent="-2286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MX" sz="1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Banda 600 MHz, la Banda L, la Banda PCS y en la Banda AWS de forma conjunta, y la Banda 2.5 GHz</a:t>
                      </a:r>
                    </a:p>
                  </a:txBody>
                  <a:tcPr marL="47287" marR="4728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2939383"/>
                  </a:ext>
                </a:extLst>
              </a:tr>
              <a:tr h="1611121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s-MX" sz="1000" b="1" u="sng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Tercer Concurso</a:t>
                      </a:r>
                      <a:r>
                        <a:rPr lang="es-MX" sz="1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  <a:r>
                        <a:rPr lang="es-MX" sz="1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 caso de que existan Bloques sin adjudicar en el Segundo Concurso, un límite que permita la acumulación de hasta 35% (treinta y cinco por ciento del espectro radioeléctrico para prestar el servicio de Acceso Inalámbrico en Bandas Bajas y en Todas las Bandas en la región geográfica que corresponda a cada uno de los Bloques de interés (APS y/o nacional), así como a nivel nacional.</a:t>
                      </a:r>
                    </a:p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s-MX" sz="1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Adicionalmente, se debe considerar un límite máximo de acumulación de espectro radioeléctrico del 35% (treinta y cinco por ciento) en la región geográfica que corresponda en cada uno de los Bloques de interés (APS y/o nacional) en:</a:t>
                      </a:r>
                    </a:p>
                    <a:p>
                      <a:pPr marL="228600" lvl="0" indent="-2286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MX" sz="1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Banda 600 MHz, la Banda L, la Banda PCS y en la Banda AWS de forma conjunta, y la Banda 2.5 GHz</a:t>
                      </a:r>
                    </a:p>
                  </a:txBody>
                  <a:tcPr marL="47287" marR="4728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71449901"/>
                  </a:ext>
                </a:extLst>
              </a:tr>
            </a:tbl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77A73230-9E6A-31F1-84E3-4E8E23C9706B}"/>
              </a:ext>
            </a:extLst>
          </p:cNvPr>
          <p:cNvSpPr txBox="1"/>
          <p:nvPr/>
        </p:nvSpPr>
        <p:spPr>
          <a:xfrm>
            <a:off x="701749" y="6310714"/>
            <a:ext cx="10877106" cy="276999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Total de espectro en Bandas Bajas: 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221.91 MHz. </a:t>
            </a: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Total de espectro en Todas las Bandas: 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911.07 MHz</a:t>
            </a:r>
          </a:p>
        </p:txBody>
      </p:sp>
    </p:spTree>
    <p:extLst>
      <p:ext uri="{BB962C8B-B14F-4D97-AF65-F5344CB8AC3E}">
        <p14:creationId xmlns:p14="http://schemas.microsoft.com/office/powerpoint/2010/main" val="805068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F4F29E01-1D17-6F5E-D169-B80B24664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Incentivos propuestos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EA7AD9BC-35CA-0778-1A28-6F953B5F6C03}"/>
              </a:ext>
            </a:extLst>
          </p:cNvPr>
          <p:cNvSpPr txBox="1"/>
          <p:nvPr/>
        </p:nvSpPr>
        <p:spPr>
          <a:xfrm>
            <a:off x="337034" y="6391749"/>
            <a:ext cx="11517932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*Bajo la dimensión de GIE y considerando las personas con las que el GIE tiene vínculos de tipo comercial, organizativo, económico y jurídico.</a:t>
            </a:r>
            <a:endParaRPr lang="es-MX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3E2C1297-3F67-3D91-6405-940F42A481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4720002"/>
              </p:ext>
            </p:extLst>
          </p:nvPr>
        </p:nvGraphicFramePr>
        <p:xfrm>
          <a:off x="390791" y="1709462"/>
          <a:ext cx="11410418" cy="4553346"/>
        </p:xfrm>
        <a:graphic>
          <a:graphicData uri="http://schemas.openxmlformats.org/drawingml/2006/table">
            <a:tbl>
              <a:tblPr firstRow="1" firstCol="1" bandRow="1">
                <a:tableStyleId>{68D230F3-CF80-4859-8CE7-A43EE81993B5}</a:tableStyleId>
              </a:tblPr>
              <a:tblGrid>
                <a:gridCol w="11410418">
                  <a:extLst>
                    <a:ext uri="{9D8B030D-6E8A-4147-A177-3AD203B41FA5}">
                      <a16:colId xmlns:a16="http://schemas.microsoft.com/office/drawing/2014/main" val="636760555"/>
                    </a:ext>
                  </a:extLst>
                </a:gridCol>
              </a:tblGrid>
              <a:tr h="3293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Incentivos propuestos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594" marR="27594" marT="0" marB="0" anchor="ctr"/>
                </a:tc>
                <a:extLst>
                  <a:ext uri="{0D108BD9-81ED-4DB2-BD59-A6C34878D82A}">
                    <a16:rowId xmlns:a16="http://schemas.microsoft.com/office/drawing/2014/main" val="3723267912"/>
                  </a:ext>
                </a:extLst>
              </a:tr>
              <a:tr h="970714">
                <a:tc>
                  <a:txBody>
                    <a:bodyPr/>
                    <a:lstStyle/>
                    <a:p>
                      <a:pPr marL="182563" lvl="0" indent="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  <a:tabLst>
                          <a:tab pos="8701088" algn="l"/>
                        </a:tabLst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40% para los participantes</a:t>
                      </a:r>
                      <a:r>
                        <a:rPr lang="es-MX" sz="1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 que no tengan, directa o indirectamente, concesiones de espectro en las bandas incluidas en el Cuadro 4 (Todas las Bandas) y que no presten servicios minoristas de Telefonía Móvil y de Acceso a Internet Móvil, directa o indirectamente, a través de las bandas incluidas en el Cuadro 4 Todas las Bandas.</a:t>
                      </a:r>
                      <a:endParaRPr lang="es-MX" sz="12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594" marR="27594" marT="0" marB="0" anchor="ctr"/>
                </a:tc>
                <a:extLst>
                  <a:ext uri="{0D108BD9-81ED-4DB2-BD59-A6C34878D82A}">
                    <a16:rowId xmlns:a16="http://schemas.microsoft.com/office/drawing/2014/main" val="130900760"/>
                  </a:ext>
                </a:extLst>
              </a:tr>
              <a:tr h="1073001">
                <a:tc>
                  <a:txBody>
                    <a:bodyPr/>
                    <a:lstStyle/>
                    <a:p>
                      <a:pPr marL="182563" lvl="0" indent="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s-MX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35% para los participantes</a:t>
                      </a:r>
                      <a:r>
                        <a:rPr lang="es-MX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 que tengan concesiones de espectro radioeléctrico asignado, NO mayor al 10% del asignado y disponible en las bandas incluidas en el Cuadro 4 (Todas las Bandas) y que cuenten con una </a:t>
                      </a:r>
                      <a:r>
                        <a:rPr lang="es-MX" sz="1200" b="0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participación de mercado nula o </a:t>
                      </a:r>
                      <a:r>
                        <a:rPr lang="es-MX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menor o igual al 10%, en la provisión minorista del servicio de Telefonía Móvil y de Acceso a Internet Móvil, conforme al Cuadro 6.</a:t>
                      </a: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594" marR="27594" marT="0" marB="0" anchor="ctr"/>
                </a:tc>
                <a:extLst>
                  <a:ext uri="{0D108BD9-81ED-4DB2-BD59-A6C34878D82A}">
                    <a16:rowId xmlns:a16="http://schemas.microsoft.com/office/drawing/2014/main" val="2457312851"/>
                  </a:ext>
                </a:extLst>
              </a:tr>
              <a:tr h="1115554">
                <a:tc>
                  <a:txBody>
                    <a:bodyPr/>
                    <a:lstStyle/>
                    <a:p>
                      <a:pPr marL="182563" lvl="0" indent="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s-MX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30% para los participantes</a:t>
                      </a:r>
                      <a:r>
                        <a:rPr lang="es-MX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*, que tengan concesiones de espectro radioeléctrico asignado, NO mayor al 10% del asignado y disponible en las </a:t>
                      </a:r>
                      <a:r>
                        <a:rPr lang="es-MX" sz="1200" b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r>
                        <a:rPr lang="es-MX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andas incluidas en el Cuadro 4 (Todas las Bandas) y que cuenten con </a:t>
                      </a:r>
                      <a:r>
                        <a:rPr lang="es-MX" sz="1200" b="0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una participación de mercado nula o </a:t>
                      </a:r>
                      <a:r>
                        <a:rPr lang="es-MX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menor o igual al 20%  en la provisión minorista del servicio de Telefonía Móvil y de Acceso a Internet Móvil, conforme al Cuadro 6.</a:t>
                      </a: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594" marR="27594" marT="0" marB="0" anchor="ctr"/>
                </a:tc>
                <a:extLst>
                  <a:ext uri="{0D108BD9-81ED-4DB2-BD59-A6C34878D82A}">
                    <a16:rowId xmlns:a16="http://schemas.microsoft.com/office/drawing/2014/main" val="3924305065"/>
                  </a:ext>
                </a:extLst>
              </a:tr>
              <a:tr h="1064757">
                <a:tc>
                  <a:txBody>
                    <a:bodyPr/>
                    <a:lstStyle/>
                    <a:p>
                      <a:pPr marL="182563" lvl="0" indent="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s-MX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25% para los participantes</a:t>
                      </a:r>
                      <a:r>
                        <a:rPr lang="es-MX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*, que tengan concesiones de espectro radioeléctrico asignado, NO mayor al 25%  del asignado y disponible en las bandas incluidas en el Cuadro 4 (Todas las Bandas) y que cuenten con una participación de mercado nula o menor o igual al 20% (veinte por ciento) en la provisión minorista del servicio de Telefonía Móvil y de Acceso a Internet Móvil, conforme al Cuadro 6.</a:t>
                      </a: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594" marR="27594" marT="0" marB="0" anchor="ctr"/>
                </a:tc>
                <a:extLst>
                  <a:ext uri="{0D108BD9-81ED-4DB2-BD59-A6C34878D82A}">
                    <a16:rowId xmlns:a16="http://schemas.microsoft.com/office/drawing/2014/main" val="1009233927"/>
                  </a:ext>
                </a:extLst>
              </a:tr>
            </a:tbl>
          </a:graphicData>
        </a:graphic>
      </p:graphicFrame>
      <p:sp>
        <p:nvSpPr>
          <p:cNvPr id="6" name="CuadroTexto 5">
            <a:extLst>
              <a:ext uri="{FF2B5EF4-FFF2-40B4-BE49-F238E27FC236}">
                <a16:creationId xmlns:a16="http://schemas.microsoft.com/office/drawing/2014/main" id="{CC6457B5-CE08-4C78-B58F-137C6FAAED0D}"/>
              </a:ext>
            </a:extLst>
          </p:cNvPr>
          <p:cNvSpPr txBox="1"/>
          <p:nvPr/>
        </p:nvSpPr>
        <p:spPr>
          <a:xfrm>
            <a:off x="1255268" y="1307865"/>
            <a:ext cx="97739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Cuadro 5. Incentivos propuestos y agentes a los que serían aplicables.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D634D99D-7B86-401E-9ED6-32E779571E61}"/>
              </a:ext>
            </a:extLst>
          </p:cNvPr>
          <p:cNvSpPr txBox="1"/>
          <p:nvPr/>
        </p:nvSpPr>
        <p:spPr>
          <a:xfrm>
            <a:off x="10625249" y="6257501"/>
            <a:ext cx="15667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hlinkClick r:id="rId2" action="ppaction://hlinksldjump"/>
              </a:rPr>
              <a:t>Regresar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053381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298E05BD-03DE-5F48-E3BD-3E88D1A34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Opción de diferimiento de la entrega de los títulos de concesión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F8335D55-6E25-3236-B813-7FC94244E1BC}"/>
              </a:ext>
            </a:extLst>
          </p:cNvPr>
          <p:cNvSpPr txBox="1"/>
          <p:nvPr/>
        </p:nvSpPr>
        <p:spPr>
          <a:xfrm>
            <a:off x="415171" y="1425890"/>
            <a:ext cx="11192628" cy="4109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Consideraciones:</a:t>
            </a:r>
          </a:p>
          <a:p>
            <a:pPr marL="7429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Opción de diferimiento de la fecha de entrega del (de los) título(s) de concesión por un periodo máximo de hasta (2) dos años calendario a partir de la notificación del Acta de Fallo correspondiente.</a:t>
            </a:r>
          </a:p>
          <a:p>
            <a:pPr marL="7429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Aplicable a Participantes que hayan ganado algún Bloque en el PPO y que no ostenten concesiones en las Bandas de Frecuencias  incluidas en el Cuadro 3 (Todas las Bandas).</a:t>
            </a:r>
          </a:p>
          <a:p>
            <a:pPr marL="7429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La opción de diferimiento de la fecha de entrega de los títulos se solicita mediante la entrega del apéndice M de las Bases.</a:t>
            </a:r>
          </a:p>
          <a:p>
            <a:pPr marL="7429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La vigencia del (de los) título(s) de Concesión de Espectro Radioeléctrico para Uso Comercial es de 20 (veinte) años a partir de su entrega.</a:t>
            </a:r>
          </a:p>
          <a:p>
            <a:pPr marL="7429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Se debe mantener la vigencia de la(s) carta(s) de crédito </a:t>
            </a:r>
            <a:r>
              <a:rPr lang="es-MX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standby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durante el periodo de diferimiento y, al menos 40 (cuarenta) días hábiles posteriores al plazo para la entrega del (de los) título(s) de concesión.</a:t>
            </a:r>
          </a:p>
        </p:txBody>
      </p:sp>
    </p:spTree>
    <p:extLst>
      <p:ext uri="{BB962C8B-B14F-4D97-AF65-F5344CB8AC3E}">
        <p14:creationId xmlns:p14="http://schemas.microsoft.com/office/powerpoint/2010/main" val="1057306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AF33F6BE-DD80-A8B9-798D-65F476404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Mecanismo de Asignación</a:t>
            </a:r>
            <a:b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SMRA (simultáneo ascendente en múltiples rondas) con Bloques genéricos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5C84BEDF-62D5-4FD7-AFF0-3BC9D33E6C61}"/>
              </a:ext>
            </a:extLst>
          </p:cNvPr>
          <p:cNvSpPr txBox="1"/>
          <p:nvPr/>
        </p:nvSpPr>
        <p:spPr>
          <a:xfrm>
            <a:off x="427707" y="6131829"/>
            <a:ext cx="9541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OVMA: se refiera a la Oferta Válida más Alta, es decir, la oferta más alta en puntos para un bloque en específico.</a:t>
            </a:r>
          </a:p>
          <a:p>
            <a:r>
              <a:rPr lang="es-MX" sz="12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En caso de incurrir en una pena por retiro, ésta será el resultado de aplicar la fórmula de conversión a la OVMA retirada sin componentes no económicos. La Pena por Retiro será la OVMA retirada menos la siguiente OVMA más alta o el VMR, según sea el caso.</a:t>
            </a:r>
          </a:p>
        </p:txBody>
      </p:sp>
      <p:grpSp>
        <p:nvGrpSpPr>
          <p:cNvPr id="6" name="Grupo 5">
            <a:extLst>
              <a:ext uri="{FF2B5EF4-FFF2-40B4-BE49-F238E27FC236}">
                <a16:creationId xmlns:a16="http://schemas.microsoft.com/office/drawing/2014/main" id="{25BE7FC9-444C-4357-A093-DAD9A7E39D87}"/>
              </a:ext>
            </a:extLst>
          </p:cNvPr>
          <p:cNvGrpSpPr/>
          <p:nvPr/>
        </p:nvGrpSpPr>
        <p:grpSpPr>
          <a:xfrm>
            <a:off x="421285" y="4641885"/>
            <a:ext cx="4182430" cy="1368000"/>
            <a:chOff x="7997874" y="2785176"/>
            <a:chExt cx="4182430" cy="1368000"/>
          </a:xfrm>
        </p:grpSpPr>
        <p:sp>
          <p:nvSpPr>
            <p:cNvPr id="7" name="CuadroTexto 6">
              <a:extLst>
                <a:ext uri="{FF2B5EF4-FFF2-40B4-BE49-F238E27FC236}">
                  <a16:creationId xmlns:a16="http://schemas.microsoft.com/office/drawing/2014/main" id="{5711A267-D8FA-4C01-95F2-AE9C4731C7CE}"/>
                </a:ext>
              </a:extLst>
            </p:cNvPr>
            <p:cNvSpPr txBox="1"/>
            <p:nvPr/>
          </p:nvSpPr>
          <p:spPr>
            <a:xfrm>
              <a:off x="8832304" y="3053677"/>
              <a:ext cx="3348000" cy="83099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s-MX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Nivel de actividad</a:t>
              </a:r>
            </a:p>
            <a:p>
              <a:pPr marL="285750" indent="-285750">
                <a:buClr>
                  <a:schemeClr val="accent3"/>
                </a:buClr>
                <a:buFont typeface="Wingdings" panose="05000000000000000000" pitchFamily="2" charset="2"/>
                <a:buChar char="v"/>
              </a:pPr>
              <a:r>
                <a:rPr lang="es-MX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Dependiendo de la etapa en la que se encuentre el PPO, se requerirá cierto nivel de actividad.</a:t>
              </a:r>
              <a:endPara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8" name="Grupo 7">
              <a:extLst>
                <a:ext uri="{FF2B5EF4-FFF2-40B4-BE49-F238E27FC236}">
                  <a16:creationId xmlns:a16="http://schemas.microsoft.com/office/drawing/2014/main" id="{C02F1288-BFFE-470A-8EBE-A94B6F5CA506}"/>
                </a:ext>
              </a:extLst>
            </p:cNvPr>
            <p:cNvGrpSpPr/>
            <p:nvPr/>
          </p:nvGrpSpPr>
          <p:grpSpPr>
            <a:xfrm>
              <a:off x="7997874" y="3091176"/>
              <a:ext cx="756000" cy="756000"/>
              <a:chOff x="7997874" y="3069024"/>
              <a:chExt cx="756000" cy="756000"/>
            </a:xfrm>
          </p:grpSpPr>
          <p:sp>
            <p:nvSpPr>
              <p:cNvPr id="10" name="Elipse 9">
                <a:extLst>
                  <a:ext uri="{FF2B5EF4-FFF2-40B4-BE49-F238E27FC236}">
                    <a16:creationId xmlns:a16="http://schemas.microsoft.com/office/drawing/2014/main" id="{0C81831E-8DE5-4957-AB05-5A86F1D8A312}"/>
                  </a:ext>
                </a:extLst>
              </p:cNvPr>
              <p:cNvSpPr/>
              <p:nvPr/>
            </p:nvSpPr>
            <p:spPr>
              <a:xfrm>
                <a:off x="7997874" y="3069024"/>
                <a:ext cx="756000" cy="756000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2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" name="Freeform 7">
                <a:extLst>
                  <a:ext uri="{FF2B5EF4-FFF2-40B4-BE49-F238E27FC236}">
                    <a16:creationId xmlns:a16="http://schemas.microsoft.com/office/drawing/2014/main" id="{E89196D6-BE59-4B38-8D0D-1DF1B376D180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8105995" y="3249024"/>
                <a:ext cx="539759" cy="396000"/>
              </a:xfrm>
              <a:custGeom>
                <a:avLst/>
                <a:gdLst>
                  <a:gd name="T0" fmla="*/ 355 w 446"/>
                  <a:gd name="T1" fmla="*/ 327 h 327"/>
                  <a:gd name="T2" fmla="*/ 346 w 446"/>
                  <a:gd name="T3" fmla="*/ 164 h 327"/>
                  <a:gd name="T4" fmla="*/ 328 w 446"/>
                  <a:gd name="T5" fmla="*/ 261 h 327"/>
                  <a:gd name="T6" fmla="*/ 369 w 446"/>
                  <a:gd name="T7" fmla="*/ 111 h 327"/>
                  <a:gd name="T8" fmla="*/ 330 w 446"/>
                  <a:gd name="T9" fmla="*/ 91 h 327"/>
                  <a:gd name="T10" fmla="*/ 310 w 446"/>
                  <a:gd name="T11" fmla="*/ 239 h 327"/>
                  <a:gd name="T12" fmla="*/ 269 w 446"/>
                  <a:gd name="T13" fmla="*/ 246 h 327"/>
                  <a:gd name="T14" fmla="*/ 153 w 446"/>
                  <a:gd name="T15" fmla="*/ 262 h 327"/>
                  <a:gd name="T16" fmla="*/ 113 w 446"/>
                  <a:gd name="T17" fmla="*/ 270 h 327"/>
                  <a:gd name="T18" fmla="*/ 77 w 446"/>
                  <a:gd name="T19" fmla="*/ 232 h 327"/>
                  <a:gd name="T20" fmla="*/ 9 w 446"/>
                  <a:gd name="T21" fmla="*/ 237 h 327"/>
                  <a:gd name="T22" fmla="*/ 12 w 446"/>
                  <a:gd name="T23" fmla="*/ 202 h 327"/>
                  <a:gd name="T24" fmla="*/ 105 w 446"/>
                  <a:gd name="T25" fmla="*/ 185 h 327"/>
                  <a:gd name="T26" fmla="*/ 170 w 446"/>
                  <a:gd name="T27" fmla="*/ 123 h 327"/>
                  <a:gd name="T28" fmla="*/ 271 w 446"/>
                  <a:gd name="T29" fmla="*/ 185 h 327"/>
                  <a:gd name="T30" fmla="*/ 286 w 446"/>
                  <a:gd name="T31" fmla="*/ 62 h 327"/>
                  <a:gd name="T32" fmla="*/ 303 w 446"/>
                  <a:gd name="T33" fmla="*/ 17 h 327"/>
                  <a:gd name="T34" fmla="*/ 434 w 446"/>
                  <a:gd name="T35" fmla="*/ 0 h 327"/>
                  <a:gd name="T36" fmla="*/ 385 w 446"/>
                  <a:gd name="T37" fmla="*/ 110 h 327"/>
                  <a:gd name="T38" fmla="*/ 89 w 446"/>
                  <a:gd name="T39" fmla="*/ 327 h 327"/>
                  <a:gd name="T40" fmla="*/ 116 w 446"/>
                  <a:gd name="T41" fmla="*/ 297 h 327"/>
                  <a:gd name="T42" fmla="*/ 89 w 446"/>
                  <a:gd name="T43" fmla="*/ 292 h 327"/>
                  <a:gd name="T44" fmla="*/ 41 w 446"/>
                  <a:gd name="T45" fmla="*/ 327 h 327"/>
                  <a:gd name="T46" fmla="*/ 68 w 446"/>
                  <a:gd name="T47" fmla="*/ 263 h 327"/>
                  <a:gd name="T48" fmla="*/ 41 w 446"/>
                  <a:gd name="T49" fmla="*/ 269 h 327"/>
                  <a:gd name="T50" fmla="*/ 137 w 446"/>
                  <a:gd name="T51" fmla="*/ 327 h 327"/>
                  <a:gd name="T52" fmla="*/ 164 w 446"/>
                  <a:gd name="T53" fmla="*/ 292 h 327"/>
                  <a:gd name="T54" fmla="*/ 137 w 446"/>
                  <a:gd name="T55" fmla="*/ 296 h 327"/>
                  <a:gd name="T56" fmla="*/ 185 w 446"/>
                  <a:gd name="T57" fmla="*/ 327 h 327"/>
                  <a:gd name="T58" fmla="*/ 212 w 446"/>
                  <a:gd name="T59" fmla="*/ 232 h 327"/>
                  <a:gd name="T60" fmla="*/ 185 w 446"/>
                  <a:gd name="T61" fmla="*/ 253 h 327"/>
                  <a:gd name="T62" fmla="*/ 232 w 446"/>
                  <a:gd name="T63" fmla="*/ 327 h 327"/>
                  <a:gd name="T64" fmla="*/ 260 w 446"/>
                  <a:gd name="T65" fmla="*/ 271 h 327"/>
                  <a:gd name="T66" fmla="*/ 232 w 446"/>
                  <a:gd name="T67" fmla="*/ 327 h 327"/>
                  <a:gd name="T68" fmla="*/ 307 w 446"/>
                  <a:gd name="T69" fmla="*/ 327 h 327"/>
                  <a:gd name="T70" fmla="*/ 280 w 446"/>
                  <a:gd name="T71" fmla="*/ 278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46" h="327">
                    <a:moveTo>
                      <a:pt x="328" y="327"/>
                    </a:moveTo>
                    <a:cubicBezTo>
                      <a:pt x="355" y="327"/>
                      <a:pt x="355" y="327"/>
                      <a:pt x="355" y="327"/>
                    </a:cubicBezTo>
                    <a:cubicBezTo>
                      <a:pt x="355" y="161"/>
                      <a:pt x="355" y="161"/>
                      <a:pt x="355" y="161"/>
                    </a:cubicBezTo>
                    <a:cubicBezTo>
                      <a:pt x="346" y="164"/>
                      <a:pt x="346" y="164"/>
                      <a:pt x="346" y="164"/>
                    </a:cubicBezTo>
                    <a:cubicBezTo>
                      <a:pt x="338" y="257"/>
                      <a:pt x="338" y="257"/>
                      <a:pt x="338" y="257"/>
                    </a:cubicBezTo>
                    <a:cubicBezTo>
                      <a:pt x="328" y="261"/>
                      <a:pt x="328" y="261"/>
                      <a:pt x="328" y="261"/>
                    </a:cubicBezTo>
                    <a:cubicBezTo>
                      <a:pt x="328" y="327"/>
                      <a:pt x="328" y="327"/>
                      <a:pt x="328" y="327"/>
                    </a:cubicBezTo>
                    <a:close/>
                    <a:moveTo>
                      <a:pt x="369" y="111"/>
                    </a:moveTo>
                    <a:cubicBezTo>
                      <a:pt x="348" y="81"/>
                      <a:pt x="348" y="81"/>
                      <a:pt x="348" y="81"/>
                    </a:cubicBezTo>
                    <a:cubicBezTo>
                      <a:pt x="330" y="91"/>
                      <a:pt x="330" y="91"/>
                      <a:pt x="330" y="91"/>
                    </a:cubicBezTo>
                    <a:cubicBezTo>
                      <a:pt x="319" y="228"/>
                      <a:pt x="319" y="228"/>
                      <a:pt x="319" y="228"/>
                    </a:cubicBezTo>
                    <a:cubicBezTo>
                      <a:pt x="319" y="233"/>
                      <a:pt x="315" y="237"/>
                      <a:pt x="310" y="239"/>
                    </a:cubicBezTo>
                    <a:cubicBezTo>
                      <a:pt x="284" y="248"/>
                      <a:pt x="284" y="248"/>
                      <a:pt x="284" y="248"/>
                    </a:cubicBezTo>
                    <a:cubicBezTo>
                      <a:pt x="279" y="250"/>
                      <a:pt x="273" y="249"/>
                      <a:pt x="269" y="246"/>
                    </a:cubicBezTo>
                    <a:cubicBezTo>
                      <a:pt x="194" y="184"/>
                      <a:pt x="194" y="184"/>
                      <a:pt x="194" y="184"/>
                    </a:cubicBezTo>
                    <a:cubicBezTo>
                      <a:pt x="153" y="262"/>
                      <a:pt x="153" y="262"/>
                      <a:pt x="153" y="262"/>
                    </a:cubicBezTo>
                    <a:cubicBezTo>
                      <a:pt x="150" y="266"/>
                      <a:pt x="146" y="268"/>
                      <a:pt x="141" y="269"/>
                    </a:cubicBezTo>
                    <a:cubicBezTo>
                      <a:pt x="113" y="270"/>
                      <a:pt x="113" y="270"/>
                      <a:pt x="113" y="270"/>
                    </a:cubicBezTo>
                    <a:cubicBezTo>
                      <a:pt x="107" y="270"/>
                      <a:pt x="103" y="268"/>
                      <a:pt x="100" y="264"/>
                    </a:cubicBezTo>
                    <a:cubicBezTo>
                      <a:pt x="77" y="232"/>
                      <a:pt x="77" y="232"/>
                      <a:pt x="77" y="232"/>
                    </a:cubicBezTo>
                    <a:cubicBezTo>
                      <a:pt x="27" y="246"/>
                      <a:pt x="27" y="246"/>
                      <a:pt x="27" y="246"/>
                    </a:cubicBezTo>
                    <a:cubicBezTo>
                      <a:pt x="19" y="248"/>
                      <a:pt x="11" y="244"/>
                      <a:pt x="9" y="237"/>
                    </a:cubicBezTo>
                    <a:cubicBezTo>
                      <a:pt x="2" y="218"/>
                      <a:pt x="2" y="218"/>
                      <a:pt x="2" y="218"/>
                    </a:cubicBezTo>
                    <a:cubicBezTo>
                      <a:pt x="0" y="211"/>
                      <a:pt x="4" y="204"/>
                      <a:pt x="12" y="202"/>
                    </a:cubicBezTo>
                    <a:cubicBezTo>
                      <a:pt x="90" y="180"/>
                      <a:pt x="90" y="180"/>
                      <a:pt x="90" y="180"/>
                    </a:cubicBezTo>
                    <a:cubicBezTo>
                      <a:pt x="96" y="179"/>
                      <a:pt x="102" y="181"/>
                      <a:pt x="105" y="185"/>
                    </a:cubicBezTo>
                    <a:cubicBezTo>
                      <a:pt x="123" y="211"/>
                      <a:pt x="123" y="211"/>
                      <a:pt x="123" y="211"/>
                    </a:cubicBezTo>
                    <a:cubicBezTo>
                      <a:pt x="170" y="123"/>
                      <a:pt x="170" y="123"/>
                      <a:pt x="170" y="123"/>
                    </a:cubicBezTo>
                    <a:cubicBezTo>
                      <a:pt x="174" y="116"/>
                      <a:pt x="185" y="114"/>
                      <a:pt x="192" y="120"/>
                    </a:cubicBezTo>
                    <a:cubicBezTo>
                      <a:pt x="271" y="185"/>
                      <a:pt x="271" y="185"/>
                      <a:pt x="271" y="185"/>
                    </a:cubicBezTo>
                    <a:cubicBezTo>
                      <a:pt x="280" y="72"/>
                      <a:pt x="280" y="72"/>
                      <a:pt x="280" y="72"/>
                    </a:cubicBezTo>
                    <a:cubicBezTo>
                      <a:pt x="280" y="68"/>
                      <a:pt x="283" y="65"/>
                      <a:pt x="286" y="62"/>
                    </a:cubicBezTo>
                    <a:cubicBezTo>
                      <a:pt x="321" y="42"/>
                      <a:pt x="321" y="42"/>
                      <a:pt x="321" y="42"/>
                    </a:cubicBezTo>
                    <a:cubicBezTo>
                      <a:pt x="303" y="17"/>
                      <a:pt x="303" y="17"/>
                      <a:pt x="303" y="17"/>
                    </a:cubicBezTo>
                    <a:cubicBezTo>
                      <a:pt x="299" y="12"/>
                      <a:pt x="303" y="5"/>
                      <a:pt x="310" y="4"/>
                    </a:cubicBezTo>
                    <a:cubicBezTo>
                      <a:pt x="434" y="0"/>
                      <a:pt x="434" y="0"/>
                      <a:pt x="434" y="0"/>
                    </a:cubicBezTo>
                    <a:cubicBezTo>
                      <a:pt x="441" y="0"/>
                      <a:pt x="446" y="6"/>
                      <a:pt x="443" y="12"/>
                    </a:cubicBezTo>
                    <a:cubicBezTo>
                      <a:pt x="385" y="110"/>
                      <a:pt x="385" y="110"/>
                      <a:pt x="385" y="110"/>
                    </a:cubicBezTo>
                    <a:cubicBezTo>
                      <a:pt x="382" y="115"/>
                      <a:pt x="373" y="116"/>
                      <a:pt x="369" y="111"/>
                    </a:cubicBezTo>
                    <a:close/>
                    <a:moveTo>
                      <a:pt x="89" y="327"/>
                    </a:moveTo>
                    <a:cubicBezTo>
                      <a:pt x="98" y="327"/>
                      <a:pt x="107" y="327"/>
                      <a:pt x="116" y="327"/>
                    </a:cubicBezTo>
                    <a:cubicBezTo>
                      <a:pt x="116" y="297"/>
                      <a:pt x="116" y="297"/>
                      <a:pt x="116" y="297"/>
                    </a:cubicBezTo>
                    <a:cubicBezTo>
                      <a:pt x="93" y="298"/>
                      <a:pt x="93" y="298"/>
                      <a:pt x="93" y="298"/>
                    </a:cubicBezTo>
                    <a:cubicBezTo>
                      <a:pt x="89" y="292"/>
                      <a:pt x="89" y="292"/>
                      <a:pt x="89" y="292"/>
                    </a:cubicBezTo>
                    <a:cubicBezTo>
                      <a:pt x="89" y="327"/>
                      <a:pt x="89" y="327"/>
                      <a:pt x="89" y="327"/>
                    </a:cubicBezTo>
                    <a:close/>
                    <a:moveTo>
                      <a:pt x="41" y="327"/>
                    </a:moveTo>
                    <a:cubicBezTo>
                      <a:pt x="68" y="327"/>
                      <a:pt x="68" y="327"/>
                      <a:pt x="68" y="327"/>
                    </a:cubicBezTo>
                    <a:cubicBezTo>
                      <a:pt x="68" y="263"/>
                      <a:pt x="68" y="263"/>
                      <a:pt x="68" y="263"/>
                    </a:cubicBezTo>
                    <a:cubicBezTo>
                      <a:pt x="68" y="262"/>
                      <a:pt x="68" y="262"/>
                      <a:pt x="68" y="262"/>
                    </a:cubicBezTo>
                    <a:cubicBezTo>
                      <a:pt x="41" y="269"/>
                      <a:pt x="41" y="269"/>
                      <a:pt x="41" y="269"/>
                    </a:cubicBezTo>
                    <a:cubicBezTo>
                      <a:pt x="41" y="327"/>
                      <a:pt x="41" y="327"/>
                      <a:pt x="41" y="327"/>
                    </a:cubicBezTo>
                    <a:close/>
                    <a:moveTo>
                      <a:pt x="137" y="327"/>
                    </a:moveTo>
                    <a:cubicBezTo>
                      <a:pt x="146" y="327"/>
                      <a:pt x="155" y="327"/>
                      <a:pt x="164" y="327"/>
                    </a:cubicBezTo>
                    <a:cubicBezTo>
                      <a:pt x="164" y="292"/>
                      <a:pt x="164" y="292"/>
                      <a:pt x="164" y="292"/>
                    </a:cubicBezTo>
                    <a:cubicBezTo>
                      <a:pt x="162" y="294"/>
                      <a:pt x="162" y="294"/>
                      <a:pt x="162" y="294"/>
                    </a:cubicBezTo>
                    <a:cubicBezTo>
                      <a:pt x="137" y="296"/>
                      <a:pt x="137" y="296"/>
                      <a:pt x="137" y="296"/>
                    </a:cubicBezTo>
                    <a:cubicBezTo>
                      <a:pt x="137" y="327"/>
                      <a:pt x="137" y="327"/>
                      <a:pt x="137" y="327"/>
                    </a:cubicBezTo>
                    <a:close/>
                    <a:moveTo>
                      <a:pt x="185" y="327"/>
                    </a:moveTo>
                    <a:cubicBezTo>
                      <a:pt x="194" y="327"/>
                      <a:pt x="203" y="327"/>
                      <a:pt x="212" y="327"/>
                    </a:cubicBezTo>
                    <a:cubicBezTo>
                      <a:pt x="212" y="232"/>
                      <a:pt x="212" y="232"/>
                      <a:pt x="212" y="232"/>
                    </a:cubicBezTo>
                    <a:cubicBezTo>
                      <a:pt x="201" y="223"/>
                      <a:pt x="201" y="223"/>
                      <a:pt x="201" y="223"/>
                    </a:cubicBezTo>
                    <a:cubicBezTo>
                      <a:pt x="185" y="253"/>
                      <a:pt x="185" y="253"/>
                      <a:pt x="185" y="253"/>
                    </a:cubicBezTo>
                    <a:cubicBezTo>
                      <a:pt x="185" y="327"/>
                      <a:pt x="185" y="327"/>
                      <a:pt x="185" y="327"/>
                    </a:cubicBezTo>
                    <a:close/>
                    <a:moveTo>
                      <a:pt x="232" y="327"/>
                    </a:moveTo>
                    <a:cubicBezTo>
                      <a:pt x="241" y="327"/>
                      <a:pt x="250" y="327"/>
                      <a:pt x="260" y="327"/>
                    </a:cubicBezTo>
                    <a:cubicBezTo>
                      <a:pt x="260" y="271"/>
                      <a:pt x="260" y="271"/>
                      <a:pt x="260" y="271"/>
                    </a:cubicBezTo>
                    <a:cubicBezTo>
                      <a:pt x="232" y="249"/>
                      <a:pt x="232" y="249"/>
                      <a:pt x="232" y="249"/>
                    </a:cubicBezTo>
                    <a:cubicBezTo>
                      <a:pt x="232" y="327"/>
                      <a:pt x="232" y="327"/>
                      <a:pt x="232" y="327"/>
                    </a:cubicBezTo>
                    <a:close/>
                    <a:moveTo>
                      <a:pt x="280" y="327"/>
                    </a:moveTo>
                    <a:cubicBezTo>
                      <a:pt x="289" y="327"/>
                      <a:pt x="298" y="327"/>
                      <a:pt x="307" y="327"/>
                    </a:cubicBezTo>
                    <a:cubicBezTo>
                      <a:pt x="307" y="268"/>
                      <a:pt x="307" y="268"/>
                      <a:pt x="307" y="268"/>
                    </a:cubicBezTo>
                    <a:cubicBezTo>
                      <a:pt x="280" y="278"/>
                      <a:pt x="280" y="278"/>
                      <a:pt x="280" y="278"/>
                    </a:cubicBezTo>
                    <a:lnTo>
                      <a:pt x="280" y="327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37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339BB001-6079-40D1-B679-1E6D37EC10BD}"/>
                </a:ext>
              </a:extLst>
            </p:cNvPr>
            <p:cNvSpPr/>
            <p:nvPr/>
          </p:nvSpPr>
          <p:spPr>
            <a:xfrm>
              <a:off x="8796304" y="2785176"/>
              <a:ext cx="36000" cy="136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2" name="Grupo 11">
            <a:extLst>
              <a:ext uri="{FF2B5EF4-FFF2-40B4-BE49-F238E27FC236}">
                <a16:creationId xmlns:a16="http://schemas.microsoft.com/office/drawing/2014/main" id="{3FD4215B-B036-4E00-864C-15D2FE461E8C}"/>
              </a:ext>
            </a:extLst>
          </p:cNvPr>
          <p:cNvGrpSpPr/>
          <p:nvPr/>
        </p:nvGrpSpPr>
        <p:grpSpPr>
          <a:xfrm>
            <a:off x="5637628" y="1153882"/>
            <a:ext cx="4176008" cy="1368000"/>
            <a:chOff x="3755824" y="2756942"/>
            <a:chExt cx="4176008" cy="1368000"/>
          </a:xfrm>
        </p:grpSpPr>
        <p:sp>
          <p:nvSpPr>
            <p:cNvPr id="13" name="CuadroTexto 12">
              <a:extLst>
                <a:ext uri="{FF2B5EF4-FFF2-40B4-BE49-F238E27FC236}">
                  <a16:creationId xmlns:a16="http://schemas.microsoft.com/office/drawing/2014/main" id="{EDE0ECC1-1F01-46BD-9FCC-7322B38C9A96}"/>
                </a:ext>
              </a:extLst>
            </p:cNvPr>
            <p:cNvSpPr txBox="1"/>
            <p:nvPr/>
          </p:nvSpPr>
          <p:spPr>
            <a:xfrm>
              <a:off x="4583832" y="2933112"/>
              <a:ext cx="3348000" cy="101566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s-MX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Intercambio entre lotes (</a:t>
              </a:r>
              <a:r>
                <a:rPr lang="es-MX" sz="1200" b="1" u="sng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switching</a:t>
              </a:r>
              <a:r>
                <a:rPr lang="es-MX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</a:p>
            <a:p>
              <a:pPr marL="285750" indent="-285750">
                <a:buClr>
                  <a:schemeClr val="accent3"/>
                </a:buClr>
                <a:buFont typeface="Wingdings" panose="05000000000000000000" pitchFamily="2" charset="2"/>
                <a:buChar char="v"/>
              </a:pPr>
              <a:r>
                <a:rPr lang="es-MX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Los participantes podrán ofertar por cualquier bloque y podrán retirarse de un bloque en que tengan la OVMA</a:t>
              </a:r>
              <a:r>
                <a:rPr lang="es-MX" sz="1200" baseline="30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r>
                <a:rPr lang="es-MX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y cambiarse a otro bloque de su interés.</a:t>
              </a:r>
              <a:endPara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Rectángulo 13">
              <a:extLst>
                <a:ext uri="{FF2B5EF4-FFF2-40B4-BE49-F238E27FC236}">
                  <a16:creationId xmlns:a16="http://schemas.microsoft.com/office/drawing/2014/main" id="{2065B72B-1A69-459D-A36E-3A9BAB832A82}"/>
                </a:ext>
              </a:extLst>
            </p:cNvPr>
            <p:cNvSpPr/>
            <p:nvPr/>
          </p:nvSpPr>
          <p:spPr>
            <a:xfrm>
              <a:off x="4552385" y="2756942"/>
              <a:ext cx="36000" cy="136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5" name="Grupo 14">
              <a:extLst>
                <a:ext uri="{FF2B5EF4-FFF2-40B4-BE49-F238E27FC236}">
                  <a16:creationId xmlns:a16="http://schemas.microsoft.com/office/drawing/2014/main" id="{E9ED59FA-ADB9-4E5F-B14B-88C456D77C2C}"/>
                </a:ext>
              </a:extLst>
            </p:cNvPr>
            <p:cNvGrpSpPr/>
            <p:nvPr/>
          </p:nvGrpSpPr>
          <p:grpSpPr>
            <a:xfrm>
              <a:off x="3755824" y="3062942"/>
              <a:ext cx="756000" cy="756000"/>
              <a:chOff x="3756064" y="3007398"/>
              <a:chExt cx="756000" cy="756000"/>
            </a:xfrm>
          </p:grpSpPr>
          <p:sp>
            <p:nvSpPr>
              <p:cNvPr id="16" name="Elipse 15">
                <a:extLst>
                  <a:ext uri="{FF2B5EF4-FFF2-40B4-BE49-F238E27FC236}">
                    <a16:creationId xmlns:a16="http://schemas.microsoft.com/office/drawing/2014/main" id="{43C72EC1-C087-4355-B024-17D4CCF30B94}"/>
                  </a:ext>
                </a:extLst>
              </p:cNvPr>
              <p:cNvSpPr/>
              <p:nvPr/>
            </p:nvSpPr>
            <p:spPr>
              <a:xfrm>
                <a:off x="3756064" y="3007398"/>
                <a:ext cx="756000" cy="756000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2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" name="Freeform 26">
                <a:extLst>
                  <a:ext uri="{FF2B5EF4-FFF2-40B4-BE49-F238E27FC236}">
                    <a16:creationId xmlns:a16="http://schemas.microsoft.com/office/drawing/2014/main" id="{96C8A9CC-2275-419D-8CAC-35A62F3EB47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804954" y="3222553"/>
                <a:ext cx="658220" cy="325690"/>
              </a:xfrm>
              <a:custGeom>
                <a:avLst/>
                <a:gdLst>
                  <a:gd name="T0" fmla="*/ 246 w 843"/>
                  <a:gd name="T1" fmla="*/ 216 h 417"/>
                  <a:gd name="T2" fmla="*/ 246 w 843"/>
                  <a:gd name="T3" fmla="*/ 209 h 417"/>
                  <a:gd name="T4" fmla="*/ 220 w 843"/>
                  <a:gd name="T5" fmla="*/ 183 h 417"/>
                  <a:gd name="T6" fmla="*/ 213 w 843"/>
                  <a:gd name="T7" fmla="*/ 183 h 417"/>
                  <a:gd name="T8" fmla="*/ 159 w 843"/>
                  <a:gd name="T9" fmla="*/ 234 h 417"/>
                  <a:gd name="T10" fmla="*/ 0 w 843"/>
                  <a:gd name="T11" fmla="*/ 143 h 417"/>
                  <a:gd name="T12" fmla="*/ 159 w 843"/>
                  <a:gd name="T13" fmla="*/ 51 h 417"/>
                  <a:gd name="T14" fmla="*/ 213 w 843"/>
                  <a:gd name="T15" fmla="*/ 100 h 417"/>
                  <a:gd name="T16" fmla="*/ 223 w 843"/>
                  <a:gd name="T17" fmla="*/ 100 h 417"/>
                  <a:gd name="T18" fmla="*/ 328 w 843"/>
                  <a:gd name="T19" fmla="*/ 207 h 417"/>
                  <a:gd name="T20" fmla="*/ 329 w 843"/>
                  <a:gd name="T21" fmla="*/ 216 h 417"/>
                  <a:gd name="T22" fmla="*/ 246 w 843"/>
                  <a:gd name="T23" fmla="*/ 417 h 417"/>
                  <a:gd name="T24" fmla="*/ 820 w 843"/>
                  <a:gd name="T25" fmla="*/ 112 h 417"/>
                  <a:gd name="T26" fmla="*/ 759 w 843"/>
                  <a:gd name="T27" fmla="*/ 163 h 417"/>
                  <a:gd name="T28" fmla="*/ 679 w 843"/>
                  <a:gd name="T29" fmla="*/ 250 h 417"/>
                  <a:gd name="T30" fmla="*/ 673 w 843"/>
                  <a:gd name="T31" fmla="*/ 270 h 417"/>
                  <a:gd name="T32" fmla="*/ 590 w 843"/>
                  <a:gd name="T33" fmla="*/ 414 h 417"/>
                  <a:gd name="T34" fmla="*/ 590 w 843"/>
                  <a:gd name="T35" fmla="*/ 270 h 417"/>
                  <a:gd name="T36" fmla="*/ 642 w 843"/>
                  <a:gd name="T37" fmla="*/ 163 h 417"/>
                  <a:gd name="T38" fmla="*/ 700 w 843"/>
                  <a:gd name="T39" fmla="*/ 105 h 417"/>
                  <a:gd name="T40" fmla="*/ 755 w 843"/>
                  <a:gd name="T41" fmla="*/ 48 h 417"/>
                  <a:gd name="T42" fmla="*/ 450 w 843"/>
                  <a:gd name="T43" fmla="*/ 0 h 417"/>
                  <a:gd name="T44" fmla="*/ 541 w 843"/>
                  <a:gd name="T45" fmla="*/ 159 h 417"/>
                  <a:gd name="T46" fmla="*/ 492 w 843"/>
                  <a:gd name="T47" fmla="*/ 201 h 417"/>
                  <a:gd name="T48" fmla="*/ 546 w 843"/>
                  <a:gd name="T49" fmla="*/ 290 h 417"/>
                  <a:gd name="T50" fmla="*/ 492 w 843"/>
                  <a:gd name="T51" fmla="*/ 378 h 417"/>
                  <a:gd name="T52" fmla="*/ 409 w 843"/>
                  <a:gd name="T53" fmla="*/ 415 h 417"/>
                  <a:gd name="T54" fmla="*/ 409 w 843"/>
                  <a:gd name="T55" fmla="*/ 316 h 417"/>
                  <a:gd name="T56" fmla="*/ 461 w 843"/>
                  <a:gd name="T57" fmla="*/ 297 h 417"/>
                  <a:gd name="T58" fmla="*/ 461 w 843"/>
                  <a:gd name="T59" fmla="*/ 281 h 417"/>
                  <a:gd name="T60" fmla="*/ 409 w 843"/>
                  <a:gd name="T61" fmla="*/ 262 h 417"/>
                  <a:gd name="T62" fmla="*/ 409 w 843"/>
                  <a:gd name="T63" fmla="*/ 159 h 417"/>
                  <a:gd name="T64" fmla="*/ 404 w 843"/>
                  <a:gd name="T65" fmla="*/ 80 h 4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843" h="417">
                    <a:moveTo>
                      <a:pt x="246" y="417"/>
                    </a:moveTo>
                    <a:cubicBezTo>
                      <a:pt x="246" y="216"/>
                      <a:pt x="246" y="216"/>
                      <a:pt x="246" y="216"/>
                    </a:cubicBezTo>
                    <a:cubicBezTo>
                      <a:pt x="246" y="214"/>
                      <a:pt x="246" y="214"/>
                      <a:pt x="246" y="214"/>
                    </a:cubicBezTo>
                    <a:cubicBezTo>
                      <a:pt x="246" y="212"/>
                      <a:pt x="246" y="210"/>
                      <a:pt x="246" y="209"/>
                    </a:cubicBezTo>
                    <a:cubicBezTo>
                      <a:pt x="246" y="199"/>
                      <a:pt x="244" y="192"/>
                      <a:pt x="241" y="189"/>
                    </a:cubicBezTo>
                    <a:cubicBezTo>
                      <a:pt x="238" y="185"/>
                      <a:pt x="231" y="183"/>
                      <a:pt x="220" y="183"/>
                    </a:cubicBezTo>
                    <a:cubicBezTo>
                      <a:pt x="218" y="183"/>
                      <a:pt x="216" y="183"/>
                      <a:pt x="214" y="183"/>
                    </a:cubicBezTo>
                    <a:cubicBezTo>
                      <a:pt x="213" y="183"/>
                      <a:pt x="213" y="183"/>
                      <a:pt x="213" y="183"/>
                    </a:cubicBezTo>
                    <a:cubicBezTo>
                      <a:pt x="159" y="183"/>
                      <a:pt x="159" y="183"/>
                      <a:pt x="159" y="183"/>
                    </a:cubicBezTo>
                    <a:cubicBezTo>
                      <a:pt x="159" y="234"/>
                      <a:pt x="159" y="234"/>
                      <a:pt x="159" y="234"/>
                    </a:cubicBezTo>
                    <a:cubicBezTo>
                      <a:pt x="79" y="189"/>
                      <a:pt x="79" y="189"/>
                      <a:pt x="79" y="189"/>
                    </a:cubicBezTo>
                    <a:cubicBezTo>
                      <a:pt x="0" y="143"/>
                      <a:pt x="0" y="143"/>
                      <a:pt x="0" y="143"/>
                    </a:cubicBezTo>
                    <a:cubicBezTo>
                      <a:pt x="79" y="97"/>
                      <a:pt x="79" y="97"/>
                      <a:pt x="79" y="97"/>
                    </a:cubicBezTo>
                    <a:cubicBezTo>
                      <a:pt x="159" y="51"/>
                      <a:pt x="159" y="51"/>
                      <a:pt x="159" y="51"/>
                    </a:cubicBezTo>
                    <a:cubicBezTo>
                      <a:pt x="159" y="100"/>
                      <a:pt x="159" y="100"/>
                      <a:pt x="159" y="100"/>
                    </a:cubicBezTo>
                    <a:cubicBezTo>
                      <a:pt x="213" y="100"/>
                      <a:pt x="213" y="100"/>
                      <a:pt x="213" y="100"/>
                    </a:cubicBezTo>
                    <a:cubicBezTo>
                      <a:pt x="213" y="100"/>
                      <a:pt x="213" y="100"/>
                      <a:pt x="213" y="100"/>
                    </a:cubicBezTo>
                    <a:cubicBezTo>
                      <a:pt x="217" y="100"/>
                      <a:pt x="220" y="100"/>
                      <a:pt x="223" y="100"/>
                    </a:cubicBezTo>
                    <a:cubicBezTo>
                      <a:pt x="257" y="102"/>
                      <a:pt x="283" y="113"/>
                      <a:pt x="301" y="132"/>
                    </a:cubicBezTo>
                    <a:cubicBezTo>
                      <a:pt x="319" y="152"/>
                      <a:pt x="328" y="177"/>
                      <a:pt x="328" y="207"/>
                    </a:cubicBezTo>
                    <a:cubicBezTo>
                      <a:pt x="329" y="210"/>
                      <a:pt x="329" y="213"/>
                      <a:pt x="328" y="216"/>
                    </a:cubicBezTo>
                    <a:cubicBezTo>
                      <a:pt x="329" y="216"/>
                      <a:pt x="329" y="216"/>
                      <a:pt x="329" y="216"/>
                    </a:cubicBezTo>
                    <a:cubicBezTo>
                      <a:pt x="329" y="417"/>
                      <a:pt x="329" y="417"/>
                      <a:pt x="329" y="417"/>
                    </a:cubicBezTo>
                    <a:lnTo>
                      <a:pt x="246" y="417"/>
                    </a:lnTo>
                    <a:close/>
                    <a:moveTo>
                      <a:pt x="843" y="24"/>
                    </a:moveTo>
                    <a:cubicBezTo>
                      <a:pt x="820" y="112"/>
                      <a:pt x="820" y="112"/>
                      <a:pt x="820" y="112"/>
                    </a:cubicBezTo>
                    <a:cubicBezTo>
                      <a:pt x="797" y="201"/>
                      <a:pt x="797" y="201"/>
                      <a:pt x="797" y="201"/>
                    </a:cubicBezTo>
                    <a:cubicBezTo>
                      <a:pt x="759" y="163"/>
                      <a:pt x="759" y="163"/>
                      <a:pt x="759" y="163"/>
                    </a:cubicBezTo>
                    <a:cubicBezTo>
                      <a:pt x="702" y="219"/>
                      <a:pt x="702" y="219"/>
                      <a:pt x="702" y="219"/>
                    </a:cubicBezTo>
                    <a:cubicBezTo>
                      <a:pt x="692" y="231"/>
                      <a:pt x="684" y="241"/>
                      <a:pt x="679" y="250"/>
                    </a:cubicBezTo>
                    <a:cubicBezTo>
                      <a:pt x="675" y="257"/>
                      <a:pt x="673" y="264"/>
                      <a:pt x="673" y="270"/>
                    </a:cubicBezTo>
                    <a:cubicBezTo>
                      <a:pt x="673" y="270"/>
                      <a:pt x="673" y="270"/>
                      <a:pt x="673" y="270"/>
                    </a:cubicBezTo>
                    <a:cubicBezTo>
                      <a:pt x="673" y="414"/>
                      <a:pt x="673" y="414"/>
                      <a:pt x="673" y="414"/>
                    </a:cubicBezTo>
                    <a:cubicBezTo>
                      <a:pt x="590" y="414"/>
                      <a:pt x="590" y="414"/>
                      <a:pt x="590" y="414"/>
                    </a:cubicBezTo>
                    <a:cubicBezTo>
                      <a:pt x="590" y="270"/>
                      <a:pt x="590" y="270"/>
                      <a:pt x="590" y="270"/>
                    </a:cubicBezTo>
                    <a:cubicBezTo>
                      <a:pt x="590" y="270"/>
                      <a:pt x="590" y="270"/>
                      <a:pt x="590" y="270"/>
                    </a:cubicBezTo>
                    <a:cubicBezTo>
                      <a:pt x="591" y="248"/>
                      <a:pt x="597" y="229"/>
                      <a:pt x="607" y="210"/>
                    </a:cubicBezTo>
                    <a:cubicBezTo>
                      <a:pt x="616" y="194"/>
                      <a:pt x="628" y="180"/>
                      <a:pt x="642" y="163"/>
                    </a:cubicBezTo>
                    <a:cubicBezTo>
                      <a:pt x="644" y="161"/>
                      <a:pt x="644" y="161"/>
                      <a:pt x="644" y="161"/>
                    </a:cubicBezTo>
                    <a:cubicBezTo>
                      <a:pt x="700" y="105"/>
                      <a:pt x="700" y="105"/>
                      <a:pt x="700" y="105"/>
                    </a:cubicBezTo>
                    <a:cubicBezTo>
                      <a:pt x="667" y="73"/>
                      <a:pt x="667" y="73"/>
                      <a:pt x="667" y="73"/>
                    </a:cubicBezTo>
                    <a:cubicBezTo>
                      <a:pt x="755" y="48"/>
                      <a:pt x="755" y="48"/>
                      <a:pt x="755" y="48"/>
                    </a:cubicBezTo>
                    <a:lnTo>
                      <a:pt x="843" y="24"/>
                    </a:lnTo>
                    <a:close/>
                    <a:moveTo>
                      <a:pt x="450" y="0"/>
                    </a:moveTo>
                    <a:cubicBezTo>
                      <a:pt x="495" y="80"/>
                      <a:pt x="495" y="80"/>
                      <a:pt x="495" y="80"/>
                    </a:cubicBezTo>
                    <a:cubicBezTo>
                      <a:pt x="541" y="159"/>
                      <a:pt x="541" y="159"/>
                      <a:pt x="541" y="159"/>
                    </a:cubicBezTo>
                    <a:cubicBezTo>
                      <a:pt x="492" y="159"/>
                      <a:pt x="492" y="159"/>
                      <a:pt x="492" y="159"/>
                    </a:cubicBezTo>
                    <a:cubicBezTo>
                      <a:pt x="492" y="201"/>
                      <a:pt x="492" y="201"/>
                      <a:pt x="492" y="201"/>
                    </a:cubicBezTo>
                    <a:cubicBezTo>
                      <a:pt x="509" y="210"/>
                      <a:pt x="522" y="224"/>
                      <a:pt x="532" y="239"/>
                    </a:cubicBezTo>
                    <a:cubicBezTo>
                      <a:pt x="541" y="254"/>
                      <a:pt x="546" y="272"/>
                      <a:pt x="546" y="290"/>
                    </a:cubicBezTo>
                    <a:cubicBezTo>
                      <a:pt x="546" y="307"/>
                      <a:pt x="541" y="325"/>
                      <a:pt x="532" y="341"/>
                    </a:cubicBezTo>
                    <a:cubicBezTo>
                      <a:pt x="522" y="356"/>
                      <a:pt x="509" y="368"/>
                      <a:pt x="492" y="378"/>
                    </a:cubicBezTo>
                    <a:cubicBezTo>
                      <a:pt x="492" y="415"/>
                      <a:pt x="492" y="415"/>
                      <a:pt x="492" y="415"/>
                    </a:cubicBezTo>
                    <a:cubicBezTo>
                      <a:pt x="409" y="415"/>
                      <a:pt x="409" y="415"/>
                      <a:pt x="409" y="415"/>
                    </a:cubicBezTo>
                    <a:cubicBezTo>
                      <a:pt x="409" y="349"/>
                      <a:pt x="409" y="349"/>
                      <a:pt x="409" y="349"/>
                    </a:cubicBezTo>
                    <a:cubicBezTo>
                      <a:pt x="409" y="316"/>
                      <a:pt x="409" y="316"/>
                      <a:pt x="409" y="316"/>
                    </a:cubicBezTo>
                    <a:cubicBezTo>
                      <a:pt x="441" y="309"/>
                      <a:pt x="441" y="309"/>
                      <a:pt x="441" y="309"/>
                    </a:cubicBezTo>
                    <a:cubicBezTo>
                      <a:pt x="452" y="307"/>
                      <a:pt x="458" y="302"/>
                      <a:pt x="461" y="297"/>
                    </a:cubicBezTo>
                    <a:cubicBezTo>
                      <a:pt x="463" y="295"/>
                      <a:pt x="464" y="292"/>
                      <a:pt x="464" y="290"/>
                    </a:cubicBezTo>
                    <a:cubicBezTo>
                      <a:pt x="464" y="287"/>
                      <a:pt x="463" y="284"/>
                      <a:pt x="461" y="281"/>
                    </a:cubicBezTo>
                    <a:cubicBezTo>
                      <a:pt x="458" y="276"/>
                      <a:pt x="451" y="271"/>
                      <a:pt x="441" y="269"/>
                    </a:cubicBezTo>
                    <a:cubicBezTo>
                      <a:pt x="409" y="262"/>
                      <a:pt x="409" y="262"/>
                      <a:pt x="409" y="262"/>
                    </a:cubicBezTo>
                    <a:cubicBezTo>
                      <a:pt x="409" y="229"/>
                      <a:pt x="409" y="229"/>
                      <a:pt x="409" y="229"/>
                    </a:cubicBezTo>
                    <a:cubicBezTo>
                      <a:pt x="409" y="159"/>
                      <a:pt x="409" y="159"/>
                      <a:pt x="409" y="159"/>
                    </a:cubicBezTo>
                    <a:cubicBezTo>
                      <a:pt x="358" y="159"/>
                      <a:pt x="358" y="159"/>
                      <a:pt x="358" y="159"/>
                    </a:cubicBezTo>
                    <a:cubicBezTo>
                      <a:pt x="404" y="80"/>
                      <a:pt x="404" y="80"/>
                      <a:pt x="404" y="80"/>
                    </a:cubicBezTo>
                    <a:lnTo>
                      <a:pt x="450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18" name="Grupo 17">
            <a:extLst>
              <a:ext uri="{FF2B5EF4-FFF2-40B4-BE49-F238E27FC236}">
                <a16:creationId xmlns:a16="http://schemas.microsoft.com/office/drawing/2014/main" id="{E74BD6FE-8F59-44CF-9760-012D8F18A58E}"/>
              </a:ext>
            </a:extLst>
          </p:cNvPr>
          <p:cNvGrpSpPr/>
          <p:nvPr/>
        </p:nvGrpSpPr>
        <p:grpSpPr>
          <a:xfrm>
            <a:off x="427707" y="1153882"/>
            <a:ext cx="4176008" cy="1368000"/>
            <a:chOff x="2922138" y="1268836"/>
            <a:chExt cx="4176008" cy="1368000"/>
          </a:xfrm>
        </p:grpSpPr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20F54DA9-2C87-4E1D-9239-7E89B64031C0}"/>
                </a:ext>
              </a:extLst>
            </p:cNvPr>
            <p:cNvSpPr txBox="1"/>
            <p:nvPr/>
          </p:nvSpPr>
          <p:spPr>
            <a:xfrm>
              <a:off x="3750146" y="1537337"/>
              <a:ext cx="3348000" cy="83099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s-MX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Múltiples rondas</a:t>
              </a:r>
            </a:p>
            <a:p>
              <a:pPr marL="285750" indent="-285750">
                <a:buClr>
                  <a:schemeClr val="accent3"/>
                </a:buClr>
                <a:buFont typeface="Wingdings" panose="05000000000000000000" pitchFamily="2" charset="2"/>
                <a:buChar char="v"/>
              </a:pPr>
              <a:r>
                <a:rPr lang="es-MX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El mecanismo está conformado por un número indeterminado de rondas, divididas en etapas.</a:t>
              </a:r>
              <a:endPara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Elipse 19">
              <a:extLst>
                <a:ext uri="{FF2B5EF4-FFF2-40B4-BE49-F238E27FC236}">
                  <a16:creationId xmlns:a16="http://schemas.microsoft.com/office/drawing/2014/main" id="{C43A8955-F6CA-4F61-9166-DB8416F6E647}"/>
                </a:ext>
              </a:extLst>
            </p:cNvPr>
            <p:cNvSpPr/>
            <p:nvPr/>
          </p:nvSpPr>
          <p:spPr>
            <a:xfrm>
              <a:off x="2922138" y="1574836"/>
              <a:ext cx="756000" cy="756000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8004AEA3-3CD5-45E3-BAF7-5DCFD634CE5E}"/>
                </a:ext>
              </a:extLst>
            </p:cNvPr>
            <p:cNvSpPr/>
            <p:nvPr/>
          </p:nvSpPr>
          <p:spPr>
            <a:xfrm>
              <a:off x="3718699" y="1268836"/>
              <a:ext cx="36000" cy="136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2" name="Agrupar 39">
              <a:extLst>
                <a:ext uri="{FF2B5EF4-FFF2-40B4-BE49-F238E27FC236}">
                  <a16:creationId xmlns:a16="http://schemas.microsoft.com/office/drawing/2014/main" id="{AC809475-D2B2-4AA2-A0EF-A4DA68D0DF37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085705" y="1682836"/>
              <a:ext cx="428867" cy="540000"/>
              <a:chOff x="7753356" y="2843213"/>
              <a:chExt cx="1390651" cy="1751012"/>
            </a:xfrm>
            <a:solidFill>
              <a:srgbClr val="FFFFFF"/>
            </a:solidFill>
          </p:grpSpPr>
          <p:sp>
            <p:nvSpPr>
              <p:cNvPr id="23" name="Freeform 19">
                <a:extLst>
                  <a:ext uri="{FF2B5EF4-FFF2-40B4-BE49-F238E27FC236}">
                    <a16:creationId xmlns:a16="http://schemas.microsoft.com/office/drawing/2014/main" id="{33963F74-2E5F-494A-904D-A3F3BA0727D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753356" y="3063876"/>
                <a:ext cx="1390651" cy="1530349"/>
              </a:xfrm>
              <a:custGeom>
                <a:avLst/>
                <a:gdLst>
                  <a:gd name="T0" fmla="*/ 134 w 139"/>
                  <a:gd name="T1" fmla="*/ 0 h 153"/>
                  <a:gd name="T2" fmla="*/ 110 w 139"/>
                  <a:gd name="T3" fmla="*/ 0 h 153"/>
                  <a:gd name="T4" fmla="*/ 109 w 139"/>
                  <a:gd name="T5" fmla="*/ 1 h 153"/>
                  <a:gd name="T6" fmla="*/ 108 w 139"/>
                  <a:gd name="T7" fmla="*/ 8 h 153"/>
                  <a:gd name="T8" fmla="*/ 109 w 139"/>
                  <a:gd name="T9" fmla="*/ 10 h 153"/>
                  <a:gd name="T10" fmla="*/ 125 w 139"/>
                  <a:gd name="T11" fmla="*/ 10 h 153"/>
                  <a:gd name="T12" fmla="*/ 130 w 139"/>
                  <a:gd name="T13" fmla="*/ 14 h 153"/>
                  <a:gd name="T14" fmla="*/ 130 w 139"/>
                  <a:gd name="T15" fmla="*/ 138 h 153"/>
                  <a:gd name="T16" fmla="*/ 125 w 139"/>
                  <a:gd name="T17" fmla="*/ 143 h 153"/>
                  <a:gd name="T18" fmla="*/ 15 w 139"/>
                  <a:gd name="T19" fmla="*/ 143 h 153"/>
                  <a:gd name="T20" fmla="*/ 10 w 139"/>
                  <a:gd name="T21" fmla="*/ 138 h 153"/>
                  <a:gd name="T22" fmla="*/ 10 w 139"/>
                  <a:gd name="T23" fmla="*/ 14 h 153"/>
                  <a:gd name="T24" fmla="*/ 15 w 139"/>
                  <a:gd name="T25" fmla="*/ 10 h 153"/>
                  <a:gd name="T26" fmla="*/ 31 w 139"/>
                  <a:gd name="T27" fmla="*/ 10 h 153"/>
                  <a:gd name="T28" fmla="*/ 32 w 139"/>
                  <a:gd name="T29" fmla="*/ 9 h 153"/>
                  <a:gd name="T30" fmla="*/ 31 w 139"/>
                  <a:gd name="T31" fmla="*/ 1 h 153"/>
                  <a:gd name="T32" fmla="*/ 30 w 139"/>
                  <a:gd name="T33" fmla="*/ 0 h 153"/>
                  <a:gd name="T34" fmla="*/ 5 w 139"/>
                  <a:gd name="T35" fmla="*/ 0 h 153"/>
                  <a:gd name="T36" fmla="*/ 0 w 139"/>
                  <a:gd name="T37" fmla="*/ 5 h 153"/>
                  <a:gd name="T38" fmla="*/ 0 w 139"/>
                  <a:gd name="T39" fmla="*/ 148 h 153"/>
                  <a:gd name="T40" fmla="*/ 5 w 139"/>
                  <a:gd name="T41" fmla="*/ 153 h 153"/>
                  <a:gd name="T42" fmla="*/ 134 w 139"/>
                  <a:gd name="T43" fmla="*/ 153 h 153"/>
                  <a:gd name="T44" fmla="*/ 139 w 139"/>
                  <a:gd name="T45" fmla="*/ 148 h 153"/>
                  <a:gd name="T46" fmla="*/ 139 w 139"/>
                  <a:gd name="T47" fmla="*/ 5 h 153"/>
                  <a:gd name="T48" fmla="*/ 134 w 139"/>
                  <a:gd name="T49" fmla="*/ 0 h 153"/>
                  <a:gd name="T50" fmla="*/ 134 w 139"/>
                  <a:gd name="T51" fmla="*/ 0 h 153"/>
                  <a:gd name="T52" fmla="*/ 134 w 139"/>
                  <a:gd name="T53" fmla="*/ 0 h 1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39" h="153">
                    <a:moveTo>
                      <a:pt x="134" y="0"/>
                    </a:moveTo>
                    <a:cubicBezTo>
                      <a:pt x="110" y="0"/>
                      <a:pt x="110" y="0"/>
                      <a:pt x="110" y="0"/>
                    </a:cubicBezTo>
                    <a:cubicBezTo>
                      <a:pt x="109" y="0"/>
                      <a:pt x="109" y="1"/>
                      <a:pt x="109" y="1"/>
                    </a:cubicBezTo>
                    <a:cubicBezTo>
                      <a:pt x="108" y="8"/>
                      <a:pt x="108" y="8"/>
                      <a:pt x="108" y="8"/>
                    </a:cubicBezTo>
                    <a:cubicBezTo>
                      <a:pt x="108" y="8"/>
                      <a:pt x="108" y="10"/>
                      <a:pt x="109" y="10"/>
                    </a:cubicBezTo>
                    <a:cubicBezTo>
                      <a:pt x="125" y="10"/>
                      <a:pt x="125" y="10"/>
                      <a:pt x="125" y="10"/>
                    </a:cubicBezTo>
                    <a:cubicBezTo>
                      <a:pt x="127" y="10"/>
                      <a:pt x="130" y="12"/>
                      <a:pt x="130" y="14"/>
                    </a:cubicBezTo>
                    <a:cubicBezTo>
                      <a:pt x="130" y="138"/>
                      <a:pt x="130" y="138"/>
                      <a:pt x="130" y="138"/>
                    </a:cubicBezTo>
                    <a:cubicBezTo>
                      <a:pt x="130" y="141"/>
                      <a:pt x="127" y="143"/>
                      <a:pt x="125" y="143"/>
                    </a:cubicBezTo>
                    <a:cubicBezTo>
                      <a:pt x="15" y="143"/>
                      <a:pt x="15" y="143"/>
                      <a:pt x="15" y="143"/>
                    </a:cubicBezTo>
                    <a:cubicBezTo>
                      <a:pt x="12" y="143"/>
                      <a:pt x="10" y="141"/>
                      <a:pt x="10" y="138"/>
                    </a:cubicBezTo>
                    <a:cubicBezTo>
                      <a:pt x="10" y="14"/>
                      <a:pt x="10" y="14"/>
                      <a:pt x="10" y="14"/>
                    </a:cubicBezTo>
                    <a:cubicBezTo>
                      <a:pt x="10" y="12"/>
                      <a:pt x="12" y="10"/>
                      <a:pt x="15" y="10"/>
                    </a:cubicBezTo>
                    <a:cubicBezTo>
                      <a:pt x="31" y="10"/>
                      <a:pt x="31" y="10"/>
                      <a:pt x="31" y="10"/>
                    </a:cubicBezTo>
                    <a:cubicBezTo>
                      <a:pt x="32" y="10"/>
                      <a:pt x="32" y="9"/>
                      <a:pt x="32" y="9"/>
                    </a:cubicBezTo>
                    <a:cubicBezTo>
                      <a:pt x="31" y="1"/>
                      <a:pt x="31" y="1"/>
                      <a:pt x="31" y="1"/>
                    </a:cubicBezTo>
                    <a:cubicBezTo>
                      <a:pt x="31" y="1"/>
                      <a:pt x="30" y="0"/>
                      <a:pt x="30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3" y="0"/>
                      <a:pt x="0" y="2"/>
                      <a:pt x="0" y="5"/>
                    </a:cubicBezTo>
                    <a:cubicBezTo>
                      <a:pt x="0" y="148"/>
                      <a:pt x="0" y="148"/>
                      <a:pt x="0" y="148"/>
                    </a:cubicBezTo>
                    <a:cubicBezTo>
                      <a:pt x="0" y="151"/>
                      <a:pt x="3" y="153"/>
                      <a:pt x="5" y="153"/>
                    </a:cubicBezTo>
                    <a:cubicBezTo>
                      <a:pt x="134" y="153"/>
                      <a:pt x="134" y="153"/>
                      <a:pt x="134" y="153"/>
                    </a:cubicBezTo>
                    <a:cubicBezTo>
                      <a:pt x="137" y="153"/>
                      <a:pt x="139" y="151"/>
                      <a:pt x="139" y="148"/>
                    </a:cubicBezTo>
                    <a:cubicBezTo>
                      <a:pt x="139" y="5"/>
                      <a:pt x="139" y="5"/>
                      <a:pt x="139" y="5"/>
                    </a:cubicBezTo>
                    <a:cubicBezTo>
                      <a:pt x="139" y="2"/>
                      <a:pt x="137" y="0"/>
                      <a:pt x="134" y="0"/>
                    </a:cubicBezTo>
                    <a:close/>
                    <a:moveTo>
                      <a:pt x="134" y="0"/>
                    </a:moveTo>
                    <a:cubicBezTo>
                      <a:pt x="134" y="0"/>
                      <a:pt x="134" y="0"/>
                      <a:pt x="134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37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4" name="Freeform 20">
                <a:extLst>
                  <a:ext uri="{FF2B5EF4-FFF2-40B4-BE49-F238E27FC236}">
                    <a16:creationId xmlns:a16="http://schemas.microsoft.com/office/drawing/2014/main" id="{04D42236-93FB-4FC4-AE5D-3EF0E537D87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153400" y="2843213"/>
                <a:ext cx="590550" cy="381000"/>
              </a:xfrm>
              <a:custGeom>
                <a:avLst/>
                <a:gdLst>
                  <a:gd name="T0" fmla="*/ 57 w 59"/>
                  <a:gd name="T1" fmla="*/ 14 h 38"/>
                  <a:gd name="T2" fmla="*/ 47 w 59"/>
                  <a:gd name="T3" fmla="*/ 14 h 38"/>
                  <a:gd name="T4" fmla="*/ 46 w 59"/>
                  <a:gd name="T5" fmla="*/ 13 h 38"/>
                  <a:gd name="T6" fmla="*/ 30 w 59"/>
                  <a:gd name="T7" fmla="*/ 0 h 38"/>
                  <a:gd name="T8" fmla="*/ 14 w 59"/>
                  <a:gd name="T9" fmla="*/ 13 h 38"/>
                  <a:gd name="T10" fmla="*/ 13 w 59"/>
                  <a:gd name="T11" fmla="*/ 14 h 38"/>
                  <a:gd name="T12" fmla="*/ 3 w 59"/>
                  <a:gd name="T13" fmla="*/ 14 h 38"/>
                  <a:gd name="T14" fmla="*/ 0 w 59"/>
                  <a:gd name="T15" fmla="*/ 17 h 38"/>
                  <a:gd name="T16" fmla="*/ 3 w 59"/>
                  <a:gd name="T17" fmla="*/ 35 h 38"/>
                  <a:gd name="T18" fmla="*/ 6 w 59"/>
                  <a:gd name="T19" fmla="*/ 38 h 38"/>
                  <a:gd name="T20" fmla="*/ 53 w 59"/>
                  <a:gd name="T21" fmla="*/ 38 h 38"/>
                  <a:gd name="T22" fmla="*/ 57 w 59"/>
                  <a:gd name="T23" fmla="*/ 35 h 38"/>
                  <a:gd name="T24" fmla="*/ 59 w 59"/>
                  <a:gd name="T25" fmla="*/ 17 h 38"/>
                  <a:gd name="T26" fmla="*/ 57 w 59"/>
                  <a:gd name="T27" fmla="*/ 14 h 38"/>
                  <a:gd name="T28" fmla="*/ 30 w 59"/>
                  <a:gd name="T29" fmla="*/ 18 h 38"/>
                  <a:gd name="T30" fmla="*/ 25 w 59"/>
                  <a:gd name="T31" fmla="*/ 13 h 38"/>
                  <a:gd name="T32" fmla="*/ 30 w 59"/>
                  <a:gd name="T33" fmla="*/ 8 h 38"/>
                  <a:gd name="T34" fmla="*/ 35 w 59"/>
                  <a:gd name="T35" fmla="*/ 13 h 38"/>
                  <a:gd name="T36" fmla="*/ 30 w 59"/>
                  <a:gd name="T37" fmla="*/ 18 h 38"/>
                  <a:gd name="T38" fmla="*/ 30 w 59"/>
                  <a:gd name="T39" fmla="*/ 18 h 38"/>
                  <a:gd name="T40" fmla="*/ 30 w 59"/>
                  <a:gd name="T41" fmla="*/ 18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59" h="38">
                    <a:moveTo>
                      <a:pt x="57" y="14"/>
                    </a:moveTo>
                    <a:cubicBezTo>
                      <a:pt x="47" y="14"/>
                      <a:pt x="47" y="14"/>
                      <a:pt x="47" y="14"/>
                    </a:cubicBezTo>
                    <a:cubicBezTo>
                      <a:pt x="46" y="14"/>
                      <a:pt x="46" y="13"/>
                      <a:pt x="46" y="13"/>
                    </a:cubicBezTo>
                    <a:cubicBezTo>
                      <a:pt x="44" y="5"/>
                      <a:pt x="38" y="0"/>
                      <a:pt x="30" y="0"/>
                    </a:cubicBezTo>
                    <a:cubicBezTo>
                      <a:pt x="22" y="0"/>
                      <a:pt x="15" y="5"/>
                      <a:pt x="14" y="13"/>
                    </a:cubicBezTo>
                    <a:cubicBezTo>
                      <a:pt x="14" y="13"/>
                      <a:pt x="14" y="14"/>
                      <a:pt x="13" y="14"/>
                    </a:cubicBezTo>
                    <a:cubicBezTo>
                      <a:pt x="3" y="14"/>
                      <a:pt x="3" y="14"/>
                      <a:pt x="3" y="14"/>
                    </a:cubicBezTo>
                    <a:cubicBezTo>
                      <a:pt x="1" y="14"/>
                      <a:pt x="0" y="15"/>
                      <a:pt x="0" y="17"/>
                    </a:cubicBezTo>
                    <a:cubicBezTo>
                      <a:pt x="3" y="35"/>
                      <a:pt x="3" y="35"/>
                      <a:pt x="3" y="35"/>
                    </a:cubicBezTo>
                    <a:cubicBezTo>
                      <a:pt x="3" y="37"/>
                      <a:pt x="5" y="38"/>
                      <a:pt x="6" y="38"/>
                    </a:cubicBezTo>
                    <a:cubicBezTo>
                      <a:pt x="53" y="38"/>
                      <a:pt x="53" y="38"/>
                      <a:pt x="53" y="38"/>
                    </a:cubicBezTo>
                    <a:cubicBezTo>
                      <a:pt x="55" y="38"/>
                      <a:pt x="56" y="37"/>
                      <a:pt x="57" y="35"/>
                    </a:cubicBezTo>
                    <a:cubicBezTo>
                      <a:pt x="59" y="17"/>
                      <a:pt x="59" y="17"/>
                      <a:pt x="59" y="17"/>
                    </a:cubicBezTo>
                    <a:cubicBezTo>
                      <a:pt x="59" y="15"/>
                      <a:pt x="58" y="14"/>
                      <a:pt x="57" y="14"/>
                    </a:cubicBezTo>
                    <a:close/>
                    <a:moveTo>
                      <a:pt x="30" y="18"/>
                    </a:moveTo>
                    <a:cubicBezTo>
                      <a:pt x="27" y="18"/>
                      <a:pt x="25" y="16"/>
                      <a:pt x="25" y="13"/>
                    </a:cubicBezTo>
                    <a:cubicBezTo>
                      <a:pt x="25" y="10"/>
                      <a:pt x="27" y="8"/>
                      <a:pt x="30" y="8"/>
                    </a:cubicBezTo>
                    <a:cubicBezTo>
                      <a:pt x="33" y="8"/>
                      <a:pt x="35" y="10"/>
                      <a:pt x="35" y="13"/>
                    </a:cubicBezTo>
                    <a:cubicBezTo>
                      <a:pt x="35" y="16"/>
                      <a:pt x="33" y="18"/>
                      <a:pt x="30" y="18"/>
                    </a:cubicBezTo>
                    <a:close/>
                    <a:moveTo>
                      <a:pt x="30" y="18"/>
                    </a:moveTo>
                    <a:cubicBezTo>
                      <a:pt x="30" y="18"/>
                      <a:pt x="30" y="18"/>
                      <a:pt x="30" y="18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37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" name="Freeform 21">
                <a:extLst>
                  <a:ext uri="{FF2B5EF4-FFF2-40B4-BE49-F238E27FC236}">
                    <a16:creationId xmlns:a16="http://schemas.microsoft.com/office/drawing/2014/main" id="{D5FBC5CD-0C07-47DC-8469-6477FFF27752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993063" y="3433763"/>
                <a:ext cx="571500" cy="80963"/>
              </a:xfrm>
              <a:custGeom>
                <a:avLst/>
                <a:gdLst>
                  <a:gd name="T0" fmla="*/ 57 w 57"/>
                  <a:gd name="T1" fmla="*/ 6 h 8"/>
                  <a:gd name="T2" fmla="*/ 55 w 57"/>
                  <a:gd name="T3" fmla="*/ 8 h 8"/>
                  <a:gd name="T4" fmla="*/ 2 w 57"/>
                  <a:gd name="T5" fmla="*/ 8 h 8"/>
                  <a:gd name="T6" fmla="*/ 0 w 57"/>
                  <a:gd name="T7" fmla="*/ 6 h 8"/>
                  <a:gd name="T8" fmla="*/ 0 w 57"/>
                  <a:gd name="T9" fmla="*/ 2 h 8"/>
                  <a:gd name="T10" fmla="*/ 2 w 57"/>
                  <a:gd name="T11" fmla="*/ 0 h 8"/>
                  <a:gd name="T12" fmla="*/ 55 w 57"/>
                  <a:gd name="T13" fmla="*/ 0 h 8"/>
                  <a:gd name="T14" fmla="*/ 57 w 57"/>
                  <a:gd name="T15" fmla="*/ 2 h 8"/>
                  <a:gd name="T16" fmla="*/ 57 w 57"/>
                  <a:gd name="T17" fmla="*/ 6 h 8"/>
                  <a:gd name="T18" fmla="*/ 57 w 57"/>
                  <a:gd name="T19" fmla="*/ 6 h 8"/>
                  <a:gd name="T20" fmla="*/ 57 w 57"/>
                  <a:gd name="T21" fmla="*/ 6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7" h="8">
                    <a:moveTo>
                      <a:pt x="57" y="6"/>
                    </a:moveTo>
                    <a:cubicBezTo>
                      <a:pt x="57" y="7"/>
                      <a:pt x="56" y="8"/>
                      <a:pt x="55" y="8"/>
                    </a:cubicBezTo>
                    <a:cubicBezTo>
                      <a:pt x="2" y="8"/>
                      <a:pt x="2" y="8"/>
                      <a:pt x="2" y="8"/>
                    </a:cubicBezTo>
                    <a:cubicBezTo>
                      <a:pt x="1" y="8"/>
                      <a:pt x="0" y="7"/>
                      <a:pt x="0" y="6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2" y="0"/>
                    </a:cubicBezTo>
                    <a:cubicBezTo>
                      <a:pt x="55" y="0"/>
                      <a:pt x="55" y="0"/>
                      <a:pt x="55" y="0"/>
                    </a:cubicBezTo>
                    <a:cubicBezTo>
                      <a:pt x="56" y="0"/>
                      <a:pt x="57" y="1"/>
                      <a:pt x="57" y="2"/>
                    </a:cubicBezTo>
                    <a:lnTo>
                      <a:pt x="57" y="6"/>
                    </a:lnTo>
                    <a:close/>
                    <a:moveTo>
                      <a:pt x="57" y="6"/>
                    </a:moveTo>
                    <a:cubicBezTo>
                      <a:pt x="57" y="6"/>
                      <a:pt x="57" y="6"/>
                      <a:pt x="57" y="6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37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6" name="Freeform 22">
                <a:extLst>
                  <a:ext uri="{FF2B5EF4-FFF2-40B4-BE49-F238E27FC236}">
                    <a16:creationId xmlns:a16="http://schemas.microsoft.com/office/drawing/2014/main" id="{413CBB07-A680-49D6-94E7-2CB5A2C38EF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704263" y="3384550"/>
                <a:ext cx="230188" cy="179388"/>
              </a:xfrm>
              <a:custGeom>
                <a:avLst/>
                <a:gdLst>
                  <a:gd name="T0" fmla="*/ 11 w 23"/>
                  <a:gd name="T1" fmla="*/ 17 h 18"/>
                  <a:gd name="T2" fmla="*/ 8 w 23"/>
                  <a:gd name="T3" fmla="*/ 17 h 18"/>
                  <a:gd name="T4" fmla="*/ 1 w 23"/>
                  <a:gd name="T5" fmla="*/ 10 h 18"/>
                  <a:gd name="T6" fmla="*/ 1 w 23"/>
                  <a:gd name="T7" fmla="*/ 7 h 18"/>
                  <a:gd name="T8" fmla="*/ 3 w 23"/>
                  <a:gd name="T9" fmla="*/ 5 h 18"/>
                  <a:gd name="T10" fmla="*/ 6 w 23"/>
                  <a:gd name="T11" fmla="*/ 5 h 18"/>
                  <a:gd name="T12" fmla="*/ 8 w 23"/>
                  <a:gd name="T13" fmla="*/ 7 h 18"/>
                  <a:gd name="T14" fmla="*/ 11 w 23"/>
                  <a:gd name="T15" fmla="*/ 7 h 18"/>
                  <a:gd name="T16" fmla="*/ 18 w 23"/>
                  <a:gd name="T17" fmla="*/ 1 h 18"/>
                  <a:gd name="T18" fmla="*/ 21 w 23"/>
                  <a:gd name="T19" fmla="*/ 1 h 18"/>
                  <a:gd name="T20" fmla="*/ 23 w 23"/>
                  <a:gd name="T21" fmla="*/ 3 h 18"/>
                  <a:gd name="T22" fmla="*/ 23 w 23"/>
                  <a:gd name="T23" fmla="*/ 6 h 18"/>
                  <a:gd name="T24" fmla="*/ 11 w 23"/>
                  <a:gd name="T25" fmla="*/ 17 h 18"/>
                  <a:gd name="T26" fmla="*/ 11 w 23"/>
                  <a:gd name="T27" fmla="*/ 17 h 18"/>
                  <a:gd name="T28" fmla="*/ 11 w 23"/>
                  <a:gd name="T29" fmla="*/ 17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3" h="18">
                    <a:moveTo>
                      <a:pt x="11" y="17"/>
                    </a:moveTo>
                    <a:cubicBezTo>
                      <a:pt x="10" y="18"/>
                      <a:pt x="9" y="18"/>
                      <a:pt x="8" y="17"/>
                    </a:cubicBezTo>
                    <a:cubicBezTo>
                      <a:pt x="1" y="10"/>
                      <a:pt x="1" y="10"/>
                      <a:pt x="1" y="10"/>
                    </a:cubicBezTo>
                    <a:cubicBezTo>
                      <a:pt x="0" y="9"/>
                      <a:pt x="0" y="8"/>
                      <a:pt x="1" y="7"/>
                    </a:cubicBezTo>
                    <a:cubicBezTo>
                      <a:pt x="3" y="5"/>
                      <a:pt x="3" y="5"/>
                      <a:pt x="3" y="5"/>
                    </a:cubicBezTo>
                    <a:cubicBezTo>
                      <a:pt x="4" y="4"/>
                      <a:pt x="5" y="4"/>
                      <a:pt x="6" y="5"/>
                    </a:cubicBezTo>
                    <a:cubicBezTo>
                      <a:pt x="8" y="7"/>
                      <a:pt x="8" y="7"/>
                      <a:pt x="8" y="7"/>
                    </a:cubicBezTo>
                    <a:cubicBezTo>
                      <a:pt x="9" y="8"/>
                      <a:pt x="10" y="8"/>
                      <a:pt x="11" y="7"/>
                    </a:cubicBezTo>
                    <a:cubicBezTo>
                      <a:pt x="18" y="1"/>
                      <a:pt x="18" y="1"/>
                      <a:pt x="18" y="1"/>
                    </a:cubicBezTo>
                    <a:cubicBezTo>
                      <a:pt x="18" y="0"/>
                      <a:pt x="20" y="0"/>
                      <a:pt x="21" y="1"/>
                    </a:cubicBezTo>
                    <a:cubicBezTo>
                      <a:pt x="23" y="3"/>
                      <a:pt x="23" y="3"/>
                      <a:pt x="23" y="3"/>
                    </a:cubicBezTo>
                    <a:cubicBezTo>
                      <a:pt x="23" y="4"/>
                      <a:pt x="23" y="5"/>
                      <a:pt x="23" y="6"/>
                    </a:cubicBezTo>
                    <a:lnTo>
                      <a:pt x="11" y="17"/>
                    </a:lnTo>
                    <a:close/>
                    <a:moveTo>
                      <a:pt x="11" y="17"/>
                    </a:moveTo>
                    <a:cubicBezTo>
                      <a:pt x="11" y="17"/>
                      <a:pt x="11" y="17"/>
                      <a:pt x="11" y="17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37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7" name="Freeform 23">
                <a:extLst>
                  <a:ext uri="{FF2B5EF4-FFF2-40B4-BE49-F238E27FC236}">
                    <a16:creationId xmlns:a16="http://schemas.microsoft.com/office/drawing/2014/main" id="{D94F29B7-280E-4752-AFE4-B87C0756B1D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993063" y="3703638"/>
                <a:ext cx="571500" cy="80963"/>
              </a:xfrm>
              <a:custGeom>
                <a:avLst/>
                <a:gdLst>
                  <a:gd name="T0" fmla="*/ 57 w 57"/>
                  <a:gd name="T1" fmla="*/ 6 h 8"/>
                  <a:gd name="T2" fmla="*/ 55 w 57"/>
                  <a:gd name="T3" fmla="*/ 8 h 8"/>
                  <a:gd name="T4" fmla="*/ 2 w 57"/>
                  <a:gd name="T5" fmla="*/ 8 h 8"/>
                  <a:gd name="T6" fmla="*/ 0 w 57"/>
                  <a:gd name="T7" fmla="*/ 6 h 8"/>
                  <a:gd name="T8" fmla="*/ 0 w 57"/>
                  <a:gd name="T9" fmla="*/ 2 h 8"/>
                  <a:gd name="T10" fmla="*/ 2 w 57"/>
                  <a:gd name="T11" fmla="*/ 0 h 8"/>
                  <a:gd name="T12" fmla="*/ 55 w 57"/>
                  <a:gd name="T13" fmla="*/ 0 h 8"/>
                  <a:gd name="T14" fmla="*/ 57 w 57"/>
                  <a:gd name="T15" fmla="*/ 2 h 8"/>
                  <a:gd name="T16" fmla="*/ 57 w 57"/>
                  <a:gd name="T17" fmla="*/ 6 h 8"/>
                  <a:gd name="T18" fmla="*/ 57 w 57"/>
                  <a:gd name="T19" fmla="*/ 6 h 8"/>
                  <a:gd name="T20" fmla="*/ 57 w 57"/>
                  <a:gd name="T21" fmla="*/ 6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7" h="8">
                    <a:moveTo>
                      <a:pt x="57" y="6"/>
                    </a:moveTo>
                    <a:cubicBezTo>
                      <a:pt x="57" y="7"/>
                      <a:pt x="56" y="8"/>
                      <a:pt x="55" y="8"/>
                    </a:cubicBezTo>
                    <a:cubicBezTo>
                      <a:pt x="2" y="8"/>
                      <a:pt x="2" y="8"/>
                      <a:pt x="2" y="8"/>
                    </a:cubicBezTo>
                    <a:cubicBezTo>
                      <a:pt x="1" y="8"/>
                      <a:pt x="0" y="7"/>
                      <a:pt x="0" y="6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2" y="0"/>
                    </a:cubicBezTo>
                    <a:cubicBezTo>
                      <a:pt x="55" y="0"/>
                      <a:pt x="55" y="0"/>
                      <a:pt x="55" y="0"/>
                    </a:cubicBezTo>
                    <a:cubicBezTo>
                      <a:pt x="56" y="0"/>
                      <a:pt x="57" y="1"/>
                      <a:pt x="57" y="2"/>
                    </a:cubicBezTo>
                    <a:lnTo>
                      <a:pt x="57" y="6"/>
                    </a:lnTo>
                    <a:close/>
                    <a:moveTo>
                      <a:pt x="57" y="6"/>
                    </a:moveTo>
                    <a:cubicBezTo>
                      <a:pt x="57" y="6"/>
                      <a:pt x="57" y="6"/>
                      <a:pt x="57" y="6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37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8" name="Freeform 24">
                <a:extLst>
                  <a:ext uri="{FF2B5EF4-FFF2-40B4-BE49-F238E27FC236}">
                    <a16:creationId xmlns:a16="http://schemas.microsoft.com/office/drawing/2014/main" id="{0D4E0D73-EC43-4FA0-9FFF-3399312C36B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704263" y="3654425"/>
                <a:ext cx="230188" cy="179388"/>
              </a:xfrm>
              <a:custGeom>
                <a:avLst/>
                <a:gdLst>
                  <a:gd name="T0" fmla="*/ 11 w 23"/>
                  <a:gd name="T1" fmla="*/ 17 h 18"/>
                  <a:gd name="T2" fmla="*/ 8 w 23"/>
                  <a:gd name="T3" fmla="*/ 17 h 18"/>
                  <a:gd name="T4" fmla="*/ 1 w 23"/>
                  <a:gd name="T5" fmla="*/ 10 h 18"/>
                  <a:gd name="T6" fmla="*/ 1 w 23"/>
                  <a:gd name="T7" fmla="*/ 7 h 18"/>
                  <a:gd name="T8" fmla="*/ 3 w 23"/>
                  <a:gd name="T9" fmla="*/ 5 h 18"/>
                  <a:gd name="T10" fmla="*/ 6 w 23"/>
                  <a:gd name="T11" fmla="*/ 5 h 18"/>
                  <a:gd name="T12" fmla="*/ 8 w 23"/>
                  <a:gd name="T13" fmla="*/ 8 h 18"/>
                  <a:gd name="T14" fmla="*/ 11 w 23"/>
                  <a:gd name="T15" fmla="*/ 8 h 18"/>
                  <a:gd name="T16" fmla="*/ 18 w 23"/>
                  <a:gd name="T17" fmla="*/ 1 h 18"/>
                  <a:gd name="T18" fmla="*/ 21 w 23"/>
                  <a:gd name="T19" fmla="*/ 1 h 18"/>
                  <a:gd name="T20" fmla="*/ 23 w 23"/>
                  <a:gd name="T21" fmla="*/ 3 h 18"/>
                  <a:gd name="T22" fmla="*/ 23 w 23"/>
                  <a:gd name="T23" fmla="*/ 6 h 18"/>
                  <a:gd name="T24" fmla="*/ 11 w 23"/>
                  <a:gd name="T25" fmla="*/ 17 h 18"/>
                  <a:gd name="T26" fmla="*/ 11 w 23"/>
                  <a:gd name="T27" fmla="*/ 17 h 18"/>
                  <a:gd name="T28" fmla="*/ 11 w 23"/>
                  <a:gd name="T29" fmla="*/ 17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3" h="18">
                    <a:moveTo>
                      <a:pt x="11" y="17"/>
                    </a:moveTo>
                    <a:cubicBezTo>
                      <a:pt x="10" y="18"/>
                      <a:pt x="9" y="18"/>
                      <a:pt x="8" y="17"/>
                    </a:cubicBezTo>
                    <a:cubicBezTo>
                      <a:pt x="1" y="10"/>
                      <a:pt x="1" y="10"/>
                      <a:pt x="1" y="10"/>
                    </a:cubicBezTo>
                    <a:cubicBezTo>
                      <a:pt x="0" y="9"/>
                      <a:pt x="0" y="8"/>
                      <a:pt x="1" y="7"/>
                    </a:cubicBezTo>
                    <a:cubicBezTo>
                      <a:pt x="3" y="5"/>
                      <a:pt x="3" y="5"/>
                      <a:pt x="3" y="5"/>
                    </a:cubicBezTo>
                    <a:cubicBezTo>
                      <a:pt x="4" y="4"/>
                      <a:pt x="5" y="4"/>
                      <a:pt x="6" y="5"/>
                    </a:cubicBezTo>
                    <a:cubicBezTo>
                      <a:pt x="8" y="8"/>
                      <a:pt x="8" y="8"/>
                      <a:pt x="8" y="8"/>
                    </a:cubicBezTo>
                    <a:cubicBezTo>
                      <a:pt x="9" y="8"/>
                      <a:pt x="10" y="8"/>
                      <a:pt x="11" y="8"/>
                    </a:cubicBezTo>
                    <a:cubicBezTo>
                      <a:pt x="18" y="1"/>
                      <a:pt x="18" y="1"/>
                      <a:pt x="18" y="1"/>
                    </a:cubicBezTo>
                    <a:cubicBezTo>
                      <a:pt x="18" y="0"/>
                      <a:pt x="20" y="0"/>
                      <a:pt x="21" y="1"/>
                    </a:cubicBezTo>
                    <a:cubicBezTo>
                      <a:pt x="23" y="3"/>
                      <a:pt x="23" y="3"/>
                      <a:pt x="23" y="3"/>
                    </a:cubicBezTo>
                    <a:cubicBezTo>
                      <a:pt x="23" y="4"/>
                      <a:pt x="23" y="5"/>
                      <a:pt x="23" y="6"/>
                    </a:cubicBezTo>
                    <a:lnTo>
                      <a:pt x="11" y="17"/>
                    </a:lnTo>
                    <a:close/>
                    <a:moveTo>
                      <a:pt x="11" y="17"/>
                    </a:moveTo>
                    <a:cubicBezTo>
                      <a:pt x="11" y="17"/>
                      <a:pt x="11" y="17"/>
                      <a:pt x="11" y="17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37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9" name="Freeform 25">
                <a:extLst>
                  <a:ext uri="{FF2B5EF4-FFF2-40B4-BE49-F238E27FC236}">
                    <a16:creationId xmlns:a16="http://schemas.microsoft.com/office/drawing/2014/main" id="{1E4D6BC8-6F42-4FA6-9F00-FD01387BBCF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993063" y="3984625"/>
                <a:ext cx="411163" cy="69850"/>
              </a:xfrm>
              <a:custGeom>
                <a:avLst/>
                <a:gdLst>
                  <a:gd name="T0" fmla="*/ 41 w 41"/>
                  <a:gd name="T1" fmla="*/ 5 h 7"/>
                  <a:gd name="T2" fmla="*/ 39 w 41"/>
                  <a:gd name="T3" fmla="*/ 7 h 7"/>
                  <a:gd name="T4" fmla="*/ 2 w 41"/>
                  <a:gd name="T5" fmla="*/ 7 h 7"/>
                  <a:gd name="T6" fmla="*/ 0 w 41"/>
                  <a:gd name="T7" fmla="*/ 5 h 7"/>
                  <a:gd name="T8" fmla="*/ 0 w 41"/>
                  <a:gd name="T9" fmla="*/ 1 h 7"/>
                  <a:gd name="T10" fmla="*/ 2 w 41"/>
                  <a:gd name="T11" fmla="*/ 0 h 7"/>
                  <a:gd name="T12" fmla="*/ 39 w 41"/>
                  <a:gd name="T13" fmla="*/ 0 h 7"/>
                  <a:gd name="T14" fmla="*/ 41 w 41"/>
                  <a:gd name="T15" fmla="*/ 1 h 7"/>
                  <a:gd name="T16" fmla="*/ 41 w 41"/>
                  <a:gd name="T17" fmla="*/ 5 h 7"/>
                  <a:gd name="T18" fmla="*/ 41 w 41"/>
                  <a:gd name="T19" fmla="*/ 5 h 7"/>
                  <a:gd name="T20" fmla="*/ 41 w 41"/>
                  <a:gd name="T21" fmla="*/ 5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1" h="7">
                    <a:moveTo>
                      <a:pt x="41" y="5"/>
                    </a:moveTo>
                    <a:cubicBezTo>
                      <a:pt x="41" y="6"/>
                      <a:pt x="40" y="7"/>
                      <a:pt x="39" y="7"/>
                    </a:cubicBezTo>
                    <a:cubicBezTo>
                      <a:pt x="2" y="7"/>
                      <a:pt x="2" y="7"/>
                      <a:pt x="2" y="7"/>
                    </a:cubicBezTo>
                    <a:cubicBezTo>
                      <a:pt x="1" y="7"/>
                      <a:pt x="0" y="6"/>
                      <a:pt x="0" y="5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0"/>
                      <a:pt x="1" y="0"/>
                      <a:pt x="2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40" y="0"/>
                      <a:pt x="41" y="0"/>
                      <a:pt x="41" y="1"/>
                    </a:cubicBezTo>
                    <a:lnTo>
                      <a:pt x="41" y="5"/>
                    </a:lnTo>
                    <a:close/>
                    <a:moveTo>
                      <a:pt x="41" y="5"/>
                    </a:moveTo>
                    <a:cubicBezTo>
                      <a:pt x="41" y="5"/>
                      <a:pt x="41" y="5"/>
                      <a:pt x="41" y="5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37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0" name="Freeform 26">
                <a:extLst>
                  <a:ext uri="{FF2B5EF4-FFF2-40B4-BE49-F238E27FC236}">
                    <a16:creationId xmlns:a16="http://schemas.microsoft.com/office/drawing/2014/main" id="{00D82DDD-C2CE-43B7-BD07-99EC331C8E5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704263" y="3924300"/>
                <a:ext cx="230188" cy="179388"/>
              </a:xfrm>
              <a:custGeom>
                <a:avLst/>
                <a:gdLst>
                  <a:gd name="T0" fmla="*/ 11 w 23"/>
                  <a:gd name="T1" fmla="*/ 18 h 18"/>
                  <a:gd name="T2" fmla="*/ 8 w 23"/>
                  <a:gd name="T3" fmla="*/ 18 h 18"/>
                  <a:gd name="T4" fmla="*/ 1 w 23"/>
                  <a:gd name="T5" fmla="*/ 10 h 18"/>
                  <a:gd name="T6" fmla="*/ 1 w 23"/>
                  <a:gd name="T7" fmla="*/ 7 h 18"/>
                  <a:gd name="T8" fmla="*/ 3 w 23"/>
                  <a:gd name="T9" fmla="*/ 5 h 18"/>
                  <a:gd name="T10" fmla="*/ 6 w 23"/>
                  <a:gd name="T11" fmla="*/ 5 h 18"/>
                  <a:gd name="T12" fmla="*/ 8 w 23"/>
                  <a:gd name="T13" fmla="*/ 8 h 18"/>
                  <a:gd name="T14" fmla="*/ 11 w 23"/>
                  <a:gd name="T15" fmla="*/ 8 h 18"/>
                  <a:gd name="T16" fmla="*/ 18 w 23"/>
                  <a:gd name="T17" fmla="*/ 1 h 18"/>
                  <a:gd name="T18" fmla="*/ 21 w 23"/>
                  <a:gd name="T19" fmla="*/ 1 h 18"/>
                  <a:gd name="T20" fmla="*/ 23 w 23"/>
                  <a:gd name="T21" fmla="*/ 3 h 18"/>
                  <a:gd name="T22" fmla="*/ 23 w 23"/>
                  <a:gd name="T23" fmla="*/ 6 h 18"/>
                  <a:gd name="T24" fmla="*/ 11 w 23"/>
                  <a:gd name="T25" fmla="*/ 18 h 18"/>
                  <a:gd name="T26" fmla="*/ 11 w 23"/>
                  <a:gd name="T27" fmla="*/ 18 h 18"/>
                  <a:gd name="T28" fmla="*/ 11 w 23"/>
                  <a:gd name="T29" fmla="*/ 18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3" h="18">
                    <a:moveTo>
                      <a:pt x="11" y="18"/>
                    </a:moveTo>
                    <a:cubicBezTo>
                      <a:pt x="10" y="18"/>
                      <a:pt x="9" y="18"/>
                      <a:pt x="8" y="18"/>
                    </a:cubicBezTo>
                    <a:cubicBezTo>
                      <a:pt x="1" y="10"/>
                      <a:pt x="1" y="10"/>
                      <a:pt x="1" y="10"/>
                    </a:cubicBezTo>
                    <a:cubicBezTo>
                      <a:pt x="0" y="9"/>
                      <a:pt x="0" y="8"/>
                      <a:pt x="1" y="7"/>
                    </a:cubicBezTo>
                    <a:cubicBezTo>
                      <a:pt x="3" y="5"/>
                      <a:pt x="3" y="5"/>
                      <a:pt x="3" y="5"/>
                    </a:cubicBezTo>
                    <a:cubicBezTo>
                      <a:pt x="4" y="4"/>
                      <a:pt x="5" y="4"/>
                      <a:pt x="6" y="5"/>
                    </a:cubicBezTo>
                    <a:cubicBezTo>
                      <a:pt x="8" y="8"/>
                      <a:pt x="8" y="8"/>
                      <a:pt x="8" y="8"/>
                    </a:cubicBezTo>
                    <a:cubicBezTo>
                      <a:pt x="9" y="8"/>
                      <a:pt x="10" y="8"/>
                      <a:pt x="11" y="8"/>
                    </a:cubicBezTo>
                    <a:cubicBezTo>
                      <a:pt x="18" y="1"/>
                      <a:pt x="18" y="1"/>
                      <a:pt x="18" y="1"/>
                    </a:cubicBezTo>
                    <a:cubicBezTo>
                      <a:pt x="18" y="0"/>
                      <a:pt x="20" y="0"/>
                      <a:pt x="21" y="1"/>
                    </a:cubicBezTo>
                    <a:cubicBezTo>
                      <a:pt x="23" y="3"/>
                      <a:pt x="23" y="3"/>
                      <a:pt x="23" y="3"/>
                    </a:cubicBezTo>
                    <a:cubicBezTo>
                      <a:pt x="23" y="4"/>
                      <a:pt x="23" y="5"/>
                      <a:pt x="23" y="6"/>
                    </a:cubicBezTo>
                    <a:lnTo>
                      <a:pt x="11" y="18"/>
                    </a:lnTo>
                    <a:close/>
                    <a:moveTo>
                      <a:pt x="11" y="18"/>
                    </a:moveTo>
                    <a:cubicBezTo>
                      <a:pt x="11" y="18"/>
                      <a:pt x="11" y="18"/>
                      <a:pt x="11" y="18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37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31" name="Grupo 30">
            <a:extLst>
              <a:ext uri="{FF2B5EF4-FFF2-40B4-BE49-F238E27FC236}">
                <a16:creationId xmlns:a16="http://schemas.microsoft.com/office/drawing/2014/main" id="{D5D1574E-96F9-4B56-9B2F-FAEE7D0DEFD7}"/>
              </a:ext>
            </a:extLst>
          </p:cNvPr>
          <p:cNvGrpSpPr/>
          <p:nvPr/>
        </p:nvGrpSpPr>
        <p:grpSpPr>
          <a:xfrm>
            <a:off x="5637628" y="2814811"/>
            <a:ext cx="4176008" cy="1368000"/>
            <a:chOff x="3755824" y="4404720"/>
            <a:chExt cx="4176008" cy="1368000"/>
          </a:xfrm>
        </p:grpSpPr>
        <p:sp>
          <p:nvSpPr>
            <p:cNvPr id="32" name="CuadroTexto 31">
              <a:extLst>
                <a:ext uri="{FF2B5EF4-FFF2-40B4-BE49-F238E27FC236}">
                  <a16:creationId xmlns:a16="http://schemas.microsoft.com/office/drawing/2014/main" id="{E45C3EC6-6830-4678-BB97-3585DD4F959C}"/>
                </a:ext>
              </a:extLst>
            </p:cNvPr>
            <p:cNvSpPr txBox="1"/>
            <p:nvPr/>
          </p:nvSpPr>
          <p:spPr>
            <a:xfrm>
              <a:off x="4583832" y="4580888"/>
              <a:ext cx="3348000" cy="101566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s-MX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Penas por Retiro</a:t>
              </a:r>
            </a:p>
            <a:p>
              <a:pPr marL="285750" indent="-285750">
                <a:buClr>
                  <a:schemeClr val="accent3"/>
                </a:buClr>
                <a:buFont typeface="Wingdings" panose="05000000000000000000" pitchFamily="2" charset="2"/>
                <a:buChar char="v"/>
              </a:pPr>
              <a:r>
                <a:rPr lang="es-MX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Cada OVMA</a:t>
              </a:r>
              <a:r>
                <a:rPr lang="es-MX" sz="1200" baseline="30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r>
                <a:rPr lang="es-MX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retirada podrá ser objeto de una pena convencional si, al término del PPO, no existiera otra oferta y, por ende, se deba declarar desierto dicho bloque</a:t>
              </a:r>
              <a:r>
                <a:rPr lang="es-MX" sz="1200" baseline="30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r>
                <a:rPr lang="es-MX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  <a:endPara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Rectángulo 32">
              <a:extLst>
                <a:ext uri="{FF2B5EF4-FFF2-40B4-BE49-F238E27FC236}">
                  <a16:creationId xmlns:a16="http://schemas.microsoft.com/office/drawing/2014/main" id="{B77917CC-CDD9-4EAB-ACD4-D1DDC4838E6E}"/>
                </a:ext>
              </a:extLst>
            </p:cNvPr>
            <p:cNvSpPr/>
            <p:nvPr/>
          </p:nvSpPr>
          <p:spPr>
            <a:xfrm>
              <a:off x="4552385" y="4404720"/>
              <a:ext cx="36000" cy="136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34" name="Grupo 33">
              <a:extLst>
                <a:ext uri="{FF2B5EF4-FFF2-40B4-BE49-F238E27FC236}">
                  <a16:creationId xmlns:a16="http://schemas.microsoft.com/office/drawing/2014/main" id="{C1C0A483-B53B-454B-80BB-71EF889AD740}"/>
                </a:ext>
              </a:extLst>
            </p:cNvPr>
            <p:cNvGrpSpPr/>
            <p:nvPr/>
          </p:nvGrpSpPr>
          <p:grpSpPr>
            <a:xfrm>
              <a:off x="3755824" y="4710720"/>
              <a:ext cx="756000" cy="756000"/>
              <a:chOff x="3827832" y="4757314"/>
              <a:chExt cx="756000" cy="756000"/>
            </a:xfrm>
          </p:grpSpPr>
          <p:sp>
            <p:nvSpPr>
              <p:cNvPr id="35" name="Elipse 34">
                <a:extLst>
                  <a:ext uri="{FF2B5EF4-FFF2-40B4-BE49-F238E27FC236}">
                    <a16:creationId xmlns:a16="http://schemas.microsoft.com/office/drawing/2014/main" id="{C6E2C49C-AAD0-4BDE-A886-355A8F4BA3EE}"/>
                  </a:ext>
                </a:extLst>
              </p:cNvPr>
              <p:cNvSpPr/>
              <p:nvPr/>
            </p:nvSpPr>
            <p:spPr>
              <a:xfrm>
                <a:off x="3827832" y="4757314"/>
                <a:ext cx="756000" cy="756000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2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6" name="Freeform 28">
                <a:extLst>
                  <a:ext uri="{FF2B5EF4-FFF2-40B4-BE49-F238E27FC236}">
                    <a16:creationId xmlns:a16="http://schemas.microsoft.com/office/drawing/2014/main" id="{5DDB92B2-A128-4BE5-A83A-291D691D2F0E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3926548" y="4847314"/>
                <a:ext cx="558568" cy="576000"/>
              </a:xfrm>
              <a:custGeom>
                <a:avLst/>
                <a:gdLst>
                  <a:gd name="T0" fmla="*/ 588 w 733"/>
                  <a:gd name="T1" fmla="*/ 115 h 756"/>
                  <a:gd name="T2" fmla="*/ 512 w 733"/>
                  <a:gd name="T3" fmla="*/ 115 h 756"/>
                  <a:gd name="T4" fmla="*/ 512 w 733"/>
                  <a:gd name="T5" fmla="*/ 102 h 756"/>
                  <a:gd name="T6" fmla="*/ 510 w 733"/>
                  <a:gd name="T7" fmla="*/ 76 h 756"/>
                  <a:gd name="T8" fmla="*/ 498 w 733"/>
                  <a:gd name="T9" fmla="*/ 70 h 756"/>
                  <a:gd name="T10" fmla="*/ 488 w 733"/>
                  <a:gd name="T11" fmla="*/ 75 h 756"/>
                  <a:gd name="T12" fmla="*/ 484 w 733"/>
                  <a:gd name="T13" fmla="*/ 91 h 756"/>
                  <a:gd name="T14" fmla="*/ 492 w 733"/>
                  <a:gd name="T15" fmla="*/ 116 h 756"/>
                  <a:gd name="T16" fmla="*/ 533 w 733"/>
                  <a:gd name="T17" fmla="*/ 144 h 756"/>
                  <a:gd name="T18" fmla="*/ 572 w 733"/>
                  <a:gd name="T19" fmla="*/ 171 h 756"/>
                  <a:gd name="T20" fmla="*/ 590 w 733"/>
                  <a:gd name="T21" fmla="*/ 197 h 756"/>
                  <a:gd name="T22" fmla="*/ 597 w 733"/>
                  <a:gd name="T23" fmla="*/ 240 h 756"/>
                  <a:gd name="T24" fmla="*/ 578 w 733"/>
                  <a:gd name="T25" fmla="*/ 304 h 756"/>
                  <a:gd name="T26" fmla="*/ 557 w 733"/>
                  <a:gd name="T27" fmla="*/ 321 h 756"/>
                  <a:gd name="T28" fmla="*/ 423 w 733"/>
                  <a:gd name="T29" fmla="*/ 301 h 756"/>
                  <a:gd name="T30" fmla="*/ 407 w 733"/>
                  <a:gd name="T31" fmla="*/ 237 h 756"/>
                  <a:gd name="T32" fmla="*/ 407 w 733"/>
                  <a:gd name="T33" fmla="*/ 222 h 756"/>
                  <a:gd name="T34" fmla="*/ 484 w 733"/>
                  <a:gd name="T35" fmla="*/ 222 h 756"/>
                  <a:gd name="T36" fmla="*/ 484 w 733"/>
                  <a:gd name="T37" fmla="*/ 240 h 756"/>
                  <a:gd name="T38" fmla="*/ 486 w 733"/>
                  <a:gd name="T39" fmla="*/ 279 h 756"/>
                  <a:gd name="T40" fmla="*/ 497 w 733"/>
                  <a:gd name="T41" fmla="*/ 286 h 756"/>
                  <a:gd name="T42" fmla="*/ 509 w 733"/>
                  <a:gd name="T43" fmla="*/ 281 h 756"/>
                  <a:gd name="T44" fmla="*/ 513 w 733"/>
                  <a:gd name="T45" fmla="*/ 265 h 756"/>
                  <a:gd name="T46" fmla="*/ 509 w 733"/>
                  <a:gd name="T47" fmla="*/ 229 h 756"/>
                  <a:gd name="T48" fmla="*/ 484 w 733"/>
                  <a:gd name="T49" fmla="*/ 205 h 756"/>
                  <a:gd name="T50" fmla="*/ 437 w 733"/>
                  <a:gd name="T51" fmla="*/ 173 h 756"/>
                  <a:gd name="T52" fmla="*/ 415 w 733"/>
                  <a:gd name="T53" fmla="*/ 144 h 756"/>
                  <a:gd name="T54" fmla="*/ 406 w 733"/>
                  <a:gd name="T55" fmla="*/ 101 h 756"/>
                  <a:gd name="T56" fmla="*/ 426 w 733"/>
                  <a:gd name="T57" fmla="*/ 48 h 756"/>
                  <a:gd name="T58" fmla="*/ 484 w 733"/>
                  <a:gd name="T59" fmla="*/ 24 h 756"/>
                  <a:gd name="T60" fmla="*/ 484 w 733"/>
                  <a:gd name="T61" fmla="*/ 0 h 756"/>
                  <a:gd name="T62" fmla="*/ 519 w 733"/>
                  <a:gd name="T63" fmla="*/ 0 h 756"/>
                  <a:gd name="T64" fmla="*/ 519 w 733"/>
                  <a:gd name="T65" fmla="*/ 24 h 756"/>
                  <a:gd name="T66" fmla="*/ 572 w 733"/>
                  <a:gd name="T67" fmla="*/ 48 h 756"/>
                  <a:gd name="T68" fmla="*/ 589 w 733"/>
                  <a:gd name="T69" fmla="*/ 100 h 756"/>
                  <a:gd name="T70" fmla="*/ 588 w 733"/>
                  <a:gd name="T71" fmla="*/ 115 h 756"/>
                  <a:gd name="T72" fmla="*/ 0 w 733"/>
                  <a:gd name="T73" fmla="*/ 469 h 756"/>
                  <a:gd name="T74" fmla="*/ 146 w 733"/>
                  <a:gd name="T75" fmla="*/ 756 h 756"/>
                  <a:gd name="T76" fmla="*/ 271 w 733"/>
                  <a:gd name="T77" fmla="*/ 692 h 756"/>
                  <a:gd name="T78" fmla="*/ 246 w 733"/>
                  <a:gd name="T79" fmla="*/ 643 h 756"/>
                  <a:gd name="T80" fmla="*/ 278 w 733"/>
                  <a:gd name="T81" fmla="*/ 593 h 756"/>
                  <a:gd name="T82" fmla="*/ 510 w 733"/>
                  <a:gd name="T83" fmla="*/ 596 h 756"/>
                  <a:gd name="T84" fmla="*/ 732 w 733"/>
                  <a:gd name="T85" fmla="*/ 420 h 756"/>
                  <a:gd name="T86" fmla="*/ 704 w 733"/>
                  <a:gd name="T87" fmla="*/ 383 h 756"/>
                  <a:gd name="T88" fmla="*/ 540 w 733"/>
                  <a:gd name="T89" fmla="*/ 465 h 756"/>
                  <a:gd name="T90" fmla="*/ 393 w 733"/>
                  <a:gd name="T91" fmla="*/ 412 h 756"/>
                  <a:gd name="T92" fmla="*/ 551 w 733"/>
                  <a:gd name="T93" fmla="*/ 404 h 756"/>
                  <a:gd name="T94" fmla="*/ 563 w 733"/>
                  <a:gd name="T95" fmla="*/ 348 h 756"/>
                  <a:gd name="T96" fmla="*/ 208 w 733"/>
                  <a:gd name="T97" fmla="*/ 397 h 756"/>
                  <a:gd name="T98" fmla="*/ 143 w 733"/>
                  <a:gd name="T99" fmla="*/ 442 h 756"/>
                  <a:gd name="T100" fmla="*/ 124 w 733"/>
                  <a:gd name="T101" fmla="*/ 406 h 756"/>
                  <a:gd name="T102" fmla="*/ 0 w 733"/>
                  <a:gd name="T103" fmla="*/ 469 h 7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733" h="756">
                    <a:moveTo>
                      <a:pt x="588" y="115"/>
                    </a:moveTo>
                    <a:cubicBezTo>
                      <a:pt x="512" y="115"/>
                      <a:pt x="512" y="115"/>
                      <a:pt x="512" y="115"/>
                    </a:cubicBezTo>
                    <a:cubicBezTo>
                      <a:pt x="512" y="102"/>
                      <a:pt x="512" y="102"/>
                      <a:pt x="512" y="102"/>
                    </a:cubicBezTo>
                    <a:cubicBezTo>
                      <a:pt x="512" y="89"/>
                      <a:pt x="511" y="80"/>
                      <a:pt x="510" y="76"/>
                    </a:cubicBezTo>
                    <a:cubicBezTo>
                      <a:pt x="508" y="72"/>
                      <a:pt x="504" y="70"/>
                      <a:pt x="498" y="70"/>
                    </a:cubicBezTo>
                    <a:cubicBezTo>
                      <a:pt x="494" y="70"/>
                      <a:pt x="490" y="71"/>
                      <a:pt x="488" y="75"/>
                    </a:cubicBezTo>
                    <a:cubicBezTo>
                      <a:pt x="486" y="79"/>
                      <a:pt x="484" y="84"/>
                      <a:pt x="484" y="91"/>
                    </a:cubicBezTo>
                    <a:cubicBezTo>
                      <a:pt x="484" y="103"/>
                      <a:pt x="487" y="111"/>
                      <a:pt x="492" y="116"/>
                    </a:cubicBezTo>
                    <a:cubicBezTo>
                      <a:pt x="496" y="121"/>
                      <a:pt x="510" y="130"/>
                      <a:pt x="533" y="144"/>
                    </a:cubicBezTo>
                    <a:cubicBezTo>
                      <a:pt x="552" y="156"/>
                      <a:pt x="565" y="165"/>
                      <a:pt x="572" y="171"/>
                    </a:cubicBezTo>
                    <a:cubicBezTo>
                      <a:pt x="579" y="177"/>
                      <a:pt x="585" y="186"/>
                      <a:pt x="590" y="197"/>
                    </a:cubicBezTo>
                    <a:cubicBezTo>
                      <a:pt x="595" y="209"/>
                      <a:pt x="597" y="223"/>
                      <a:pt x="597" y="240"/>
                    </a:cubicBezTo>
                    <a:cubicBezTo>
                      <a:pt x="597" y="267"/>
                      <a:pt x="591" y="288"/>
                      <a:pt x="578" y="304"/>
                    </a:cubicBezTo>
                    <a:cubicBezTo>
                      <a:pt x="572" y="310"/>
                      <a:pt x="565" y="316"/>
                      <a:pt x="557" y="321"/>
                    </a:cubicBezTo>
                    <a:cubicBezTo>
                      <a:pt x="516" y="313"/>
                      <a:pt x="470" y="304"/>
                      <a:pt x="423" y="301"/>
                    </a:cubicBezTo>
                    <a:cubicBezTo>
                      <a:pt x="413" y="286"/>
                      <a:pt x="407" y="265"/>
                      <a:pt x="407" y="237"/>
                    </a:cubicBezTo>
                    <a:cubicBezTo>
                      <a:pt x="407" y="222"/>
                      <a:pt x="407" y="222"/>
                      <a:pt x="407" y="222"/>
                    </a:cubicBezTo>
                    <a:cubicBezTo>
                      <a:pt x="484" y="222"/>
                      <a:pt x="484" y="222"/>
                      <a:pt x="484" y="222"/>
                    </a:cubicBezTo>
                    <a:cubicBezTo>
                      <a:pt x="484" y="240"/>
                      <a:pt x="484" y="240"/>
                      <a:pt x="484" y="240"/>
                    </a:cubicBezTo>
                    <a:cubicBezTo>
                      <a:pt x="484" y="261"/>
                      <a:pt x="484" y="274"/>
                      <a:pt x="486" y="279"/>
                    </a:cubicBezTo>
                    <a:cubicBezTo>
                      <a:pt x="488" y="284"/>
                      <a:pt x="491" y="286"/>
                      <a:pt x="497" y="286"/>
                    </a:cubicBezTo>
                    <a:cubicBezTo>
                      <a:pt x="502" y="286"/>
                      <a:pt x="506" y="284"/>
                      <a:pt x="509" y="281"/>
                    </a:cubicBezTo>
                    <a:cubicBezTo>
                      <a:pt x="511" y="277"/>
                      <a:pt x="513" y="272"/>
                      <a:pt x="513" y="265"/>
                    </a:cubicBezTo>
                    <a:cubicBezTo>
                      <a:pt x="513" y="248"/>
                      <a:pt x="511" y="236"/>
                      <a:pt x="509" y="229"/>
                    </a:cubicBezTo>
                    <a:cubicBezTo>
                      <a:pt x="507" y="221"/>
                      <a:pt x="498" y="213"/>
                      <a:pt x="484" y="205"/>
                    </a:cubicBezTo>
                    <a:cubicBezTo>
                      <a:pt x="461" y="190"/>
                      <a:pt x="445" y="179"/>
                      <a:pt x="437" y="173"/>
                    </a:cubicBezTo>
                    <a:cubicBezTo>
                      <a:pt x="429" y="166"/>
                      <a:pt x="421" y="156"/>
                      <a:pt x="415" y="144"/>
                    </a:cubicBezTo>
                    <a:cubicBezTo>
                      <a:pt x="409" y="131"/>
                      <a:pt x="406" y="117"/>
                      <a:pt x="406" y="101"/>
                    </a:cubicBezTo>
                    <a:cubicBezTo>
                      <a:pt x="406" y="79"/>
                      <a:pt x="413" y="61"/>
                      <a:pt x="426" y="48"/>
                    </a:cubicBezTo>
                    <a:cubicBezTo>
                      <a:pt x="438" y="35"/>
                      <a:pt x="458" y="27"/>
                      <a:pt x="484" y="24"/>
                    </a:cubicBezTo>
                    <a:cubicBezTo>
                      <a:pt x="484" y="0"/>
                      <a:pt x="484" y="0"/>
                      <a:pt x="484" y="0"/>
                    </a:cubicBezTo>
                    <a:cubicBezTo>
                      <a:pt x="519" y="0"/>
                      <a:pt x="519" y="0"/>
                      <a:pt x="519" y="0"/>
                    </a:cubicBezTo>
                    <a:cubicBezTo>
                      <a:pt x="519" y="24"/>
                      <a:pt x="519" y="24"/>
                      <a:pt x="519" y="24"/>
                    </a:cubicBezTo>
                    <a:cubicBezTo>
                      <a:pt x="542" y="27"/>
                      <a:pt x="560" y="35"/>
                      <a:pt x="572" y="48"/>
                    </a:cubicBezTo>
                    <a:cubicBezTo>
                      <a:pt x="583" y="60"/>
                      <a:pt x="589" y="78"/>
                      <a:pt x="589" y="100"/>
                    </a:cubicBezTo>
                    <a:cubicBezTo>
                      <a:pt x="589" y="104"/>
                      <a:pt x="589" y="108"/>
                      <a:pt x="588" y="115"/>
                    </a:cubicBezTo>
                    <a:moveTo>
                      <a:pt x="0" y="469"/>
                    </a:moveTo>
                    <a:cubicBezTo>
                      <a:pt x="146" y="756"/>
                      <a:pt x="146" y="756"/>
                      <a:pt x="146" y="756"/>
                    </a:cubicBezTo>
                    <a:cubicBezTo>
                      <a:pt x="271" y="692"/>
                      <a:pt x="271" y="692"/>
                      <a:pt x="271" y="692"/>
                    </a:cubicBezTo>
                    <a:cubicBezTo>
                      <a:pt x="246" y="643"/>
                      <a:pt x="246" y="643"/>
                      <a:pt x="246" y="643"/>
                    </a:cubicBezTo>
                    <a:cubicBezTo>
                      <a:pt x="278" y="593"/>
                      <a:pt x="278" y="593"/>
                      <a:pt x="278" y="593"/>
                    </a:cubicBezTo>
                    <a:cubicBezTo>
                      <a:pt x="378" y="596"/>
                      <a:pt x="439" y="604"/>
                      <a:pt x="510" y="596"/>
                    </a:cubicBezTo>
                    <a:cubicBezTo>
                      <a:pt x="545" y="586"/>
                      <a:pt x="733" y="443"/>
                      <a:pt x="732" y="420"/>
                    </a:cubicBezTo>
                    <a:cubicBezTo>
                      <a:pt x="731" y="397"/>
                      <a:pt x="704" y="383"/>
                      <a:pt x="704" y="383"/>
                    </a:cubicBezTo>
                    <a:cubicBezTo>
                      <a:pt x="693" y="385"/>
                      <a:pt x="618" y="441"/>
                      <a:pt x="540" y="465"/>
                    </a:cubicBezTo>
                    <a:cubicBezTo>
                      <a:pt x="468" y="486"/>
                      <a:pt x="401" y="462"/>
                      <a:pt x="393" y="412"/>
                    </a:cubicBezTo>
                    <a:cubicBezTo>
                      <a:pt x="392" y="405"/>
                      <a:pt x="503" y="404"/>
                      <a:pt x="551" y="404"/>
                    </a:cubicBezTo>
                    <a:cubicBezTo>
                      <a:pt x="573" y="401"/>
                      <a:pt x="585" y="352"/>
                      <a:pt x="563" y="348"/>
                    </a:cubicBezTo>
                    <a:cubicBezTo>
                      <a:pt x="445" y="325"/>
                      <a:pt x="283" y="293"/>
                      <a:pt x="208" y="397"/>
                    </a:cubicBezTo>
                    <a:cubicBezTo>
                      <a:pt x="184" y="417"/>
                      <a:pt x="160" y="433"/>
                      <a:pt x="143" y="442"/>
                    </a:cubicBezTo>
                    <a:cubicBezTo>
                      <a:pt x="124" y="406"/>
                      <a:pt x="124" y="406"/>
                      <a:pt x="124" y="406"/>
                    </a:cubicBezTo>
                    <a:lnTo>
                      <a:pt x="0" y="469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37" name="Grupo 36">
            <a:extLst>
              <a:ext uri="{FF2B5EF4-FFF2-40B4-BE49-F238E27FC236}">
                <a16:creationId xmlns:a16="http://schemas.microsoft.com/office/drawing/2014/main" id="{3294F782-1344-43F7-AF82-8BCB2CE530DB}"/>
              </a:ext>
            </a:extLst>
          </p:cNvPr>
          <p:cNvGrpSpPr/>
          <p:nvPr/>
        </p:nvGrpSpPr>
        <p:grpSpPr>
          <a:xfrm>
            <a:off x="415171" y="2679358"/>
            <a:ext cx="4176360" cy="1728911"/>
            <a:chOff x="8004296" y="1117737"/>
            <a:chExt cx="4176360" cy="1728911"/>
          </a:xfrm>
        </p:grpSpPr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4C31B727-CFCE-46A5-A331-5E98CAC01B9F}"/>
                </a:ext>
              </a:extLst>
            </p:cNvPr>
            <p:cNvSpPr txBox="1"/>
            <p:nvPr/>
          </p:nvSpPr>
          <p:spPr>
            <a:xfrm>
              <a:off x="8832656" y="1432279"/>
              <a:ext cx="3348000" cy="120032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s-MX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Unidades de elegibilidad</a:t>
              </a:r>
            </a:p>
            <a:p>
              <a:pPr marL="285750" indent="-285750">
                <a:buClr>
                  <a:schemeClr val="accent3"/>
                </a:buClr>
                <a:buFont typeface="Wingdings" panose="05000000000000000000" pitchFamily="2" charset="2"/>
                <a:buChar char="v"/>
              </a:pPr>
              <a:r>
                <a:rPr lang="es-MX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El total de bloques por los que podrá presentar ofertas un participante dependerá de las unidades de elegibilidad sustentadas por su garantía de seriedad y su constancia de participación.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BF71CE1A-DEBE-4BAF-B99E-BA0751230F6F}"/>
                </a:ext>
              </a:extLst>
            </p:cNvPr>
            <p:cNvSpPr/>
            <p:nvPr/>
          </p:nvSpPr>
          <p:spPr>
            <a:xfrm>
              <a:off x="8796302" y="1117737"/>
              <a:ext cx="45719" cy="1728911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40" name="Grupo 39">
              <a:extLst>
                <a:ext uri="{FF2B5EF4-FFF2-40B4-BE49-F238E27FC236}">
                  <a16:creationId xmlns:a16="http://schemas.microsoft.com/office/drawing/2014/main" id="{4F648D23-4DB5-4329-A627-E51D147EDBA6}"/>
                </a:ext>
              </a:extLst>
            </p:cNvPr>
            <p:cNvGrpSpPr/>
            <p:nvPr/>
          </p:nvGrpSpPr>
          <p:grpSpPr>
            <a:xfrm>
              <a:off x="8004296" y="1571877"/>
              <a:ext cx="756000" cy="756000"/>
              <a:chOff x="8004296" y="1537435"/>
              <a:chExt cx="756000" cy="756000"/>
            </a:xfrm>
          </p:grpSpPr>
          <p:sp>
            <p:nvSpPr>
              <p:cNvPr id="41" name="Elipse 40">
                <a:extLst>
                  <a:ext uri="{FF2B5EF4-FFF2-40B4-BE49-F238E27FC236}">
                    <a16:creationId xmlns:a16="http://schemas.microsoft.com/office/drawing/2014/main" id="{481CCAE8-9FE0-4571-88BE-E5DFCF6B9FBD}"/>
                  </a:ext>
                </a:extLst>
              </p:cNvPr>
              <p:cNvSpPr/>
              <p:nvPr/>
            </p:nvSpPr>
            <p:spPr>
              <a:xfrm>
                <a:off x="8004296" y="1537435"/>
                <a:ext cx="756000" cy="756000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2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2" name="Freeform 30">
                <a:extLst>
                  <a:ext uri="{FF2B5EF4-FFF2-40B4-BE49-F238E27FC236}">
                    <a16:creationId xmlns:a16="http://schemas.microsoft.com/office/drawing/2014/main" id="{4C3B1BD1-A7BF-47E8-ADED-A6F33B43D13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117602" y="1721808"/>
                <a:ext cx="529388" cy="387255"/>
              </a:xfrm>
              <a:custGeom>
                <a:avLst/>
                <a:gdLst>
                  <a:gd name="T0" fmla="*/ 192 w 678"/>
                  <a:gd name="T1" fmla="*/ 0 h 496"/>
                  <a:gd name="T2" fmla="*/ 228 w 678"/>
                  <a:gd name="T3" fmla="*/ 28 h 496"/>
                  <a:gd name="T4" fmla="*/ 367 w 678"/>
                  <a:gd name="T5" fmla="*/ 228 h 496"/>
                  <a:gd name="T6" fmla="*/ 328 w 678"/>
                  <a:gd name="T7" fmla="*/ 169 h 496"/>
                  <a:gd name="T8" fmla="*/ 328 w 678"/>
                  <a:gd name="T9" fmla="*/ 95 h 496"/>
                  <a:gd name="T10" fmla="*/ 636 w 678"/>
                  <a:gd name="T11" fmla="*/ 95 h 496"/>
                  <a:gd name="T12" fmla="*/ 626 w 678"/>
                  <a:gd name="T13" fmla="*/ 313 h 496"/>
                  <a:gd name="T14" fmla="*/ 676 w 678"/>
                  <a:gd name="T15" fmla="*/ 398 h 496"/>
                  <a:gd name="T16" fmla="*/ 647 w 678"/>
                  <a:gd name="T17" fmla="*/ 467 h 496"/>
                  <a:gd name="T18" fmla="*/ 509 w 678"/>
                  <a:gd name="T19" fmla="*/ 467 h 496"/>
                  <a:gd name="T20" fmla="*/ 365 w 678"/>
                  <a:gd name="T21" fmla="*/ 409 h 496"/>
                  <a:gd name="T22" fmla="*/ 337 w 678"/>
                  <a:gd name="T23" fmla="*/ 467 h 496"/>
                  <a:gd name="T24" fmla="*/ 199 w 678"/>
                  <a:gd name="T25" fmla="*/ 467 h 496"/>
                  <a:gd name="T26" fmla="*/ 199 w 678"/>
                  <a:gd name="T27" fmla="*/ 329 h 496"/>
                  <a:gd name="T28" fmla="*/ 199 w 678"/>
                  <a:gd name="T29" fmla="*/ 329 h 496"/>
                  <a:gd name="T30" fmla="*/ 164 w 678"/>
                  <a:gd name="T31" fmla="*/ 74 h 496"/>
                  <a:gd name="T32" fmla="*/ 0 w 678"/>
                  <a:gd name="T33" fmla="*/ 37 h 496"/>
                  <a:gd name="T34" fmla="*/ 192 w 678"/>
                  <a:gd name="T35" fmla="*/ 0 h 496"/>
                  <a:gd name="T36" fmla="*/ 302 w 678"/>
                  <a:gd name="T37" fmla="*/ 306 h 496"/>
                  <a:gd name="T38" fmla="*/ 343 w 678"/>
                  <a:gd name="T39" fmla="*/ 335 h 496"/>
                  <a:gd name="T40" fmla="*/ 367 w 678"/>
                  <a:gd name="T41" fmla="*/ 269 h 496"/>
                  <a:gd name="T42" fmla="*/ 561 w 678"/>
                  <a:gd name="T43" fmla="*/ 269 h 496"/>
                  <a:gd name="T44" fmla="*/ 520 w 678"/>
                  <a:gd name="T45" fmla="*/ 320 h 496"/>
                  <a:gd name="T46" fmla="*/ 561 w 678"/>
                  <a:gd name="T47" fmla="*/ 269 h 496"/>
                  <a:gd name="T48" fmla="*/ 408 w 678"/>
                  <a:gd name="T49" fmla="*/ 269 h 496"/>
                  <a:gd name="T50" fmla="*/ 478 w 678"/>
                  <a:gd name="T51" fmla="*/ 335 h 496"/>
                  <a:gd name="T52" fmla="*/ 408 w 678"/>
                  <a:gd name="T53" fmla="*/ 228 h 496"/>
                  <a:gd name="T54" fmla="*/ 478 w 678"/>
                  <a:gd name="T55" fmla="*/ 169 h 496"/>
                  <a:gd name="T56" fmla="*/ 408 w 678"/>
                  <a:gd name="T57" fmla="*/ 228 h 496"/>
                  <a:gd name="T58" fmla="*/ 572 w 678"/>
                  <a:gd name="T59" fmla="*/ 228 h 496"/>
                  <a:gd name="T60" fmla="*/ 520 w 678"/>
                  <a:gd name="T61" fmla="*/ 169 h 496"/>
                  <a:gd name="T62" fmla="*/ 608 w 678"/>
                  <a:gd name="T63" fmla="*/ 368 h 496"/>
                  <a:gd name="T64" fmla="*/ 548 w 678"/>
                  <a:gd name="T65" fmla="*/ 368 h 496"/>
                  <a:gd name="T66" fmla="*/ 536 w 678"/>
                  <a:gd name="T67" fmla="*/ 398 h 496"/>
                  <a:gd name="T68" fmla="*/ 578 w 678"/>
                  <a:gd name="T69" fmla="*/ 440 h 496"/>
                  <a:gd name="T70" fmla="*/ 620 w 678"/>
                  <a:gd name="T71" fmla="*/ 398 h 496"/>
                  <a:gd name="T72" fmla="*/ 298 w 678"/>
                  <a:gd name="T73" fmla="*/ 368 h 496"/>
                  <a:gd name="T74" fmla="*/ 238 w 678"/>
                  <a:gd name="T75" fmla="*/ 368 h 496"/>
                  <a:gd name="T76" fmla="*/ 226 w 678"/>
                  <a:gd name="T77" fmla="*/ 398 h 496"/>
                  <a:gd name="T78" fmla="*/ 268 w 678"/>
                  <a:gd name="T79" fmla="*/ 440 h 496"/>
                  <a:gd name="T80" fmla="*/ 310 w 678"/>
                  <a:gd name="T81" fmla="*/ 398 h 4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678" h="496">
                    <a:moveTo>
                      <a:pt x="192" y="0"/>
                    </a:moveTo>
                    <a:cubicBezTo>
                      <a:pt x="192" y="0"/>
                      <a:pt x="192" y="0"/>
                      <a:pt x="192" y="0"/>
                    </a:cubicBezTo>
                    <a:cubicBezTo>
                      <a:pt x="209" y="0"/>
                      <a:pt x="223" y="12"/>
                      <a:pt x="228" y="28"/>
                    </a:cubicBezTo>
                    <a:cubicBezTo>
                      <a:pt x="228" y="28"/>
                      <a:pt x="228" y="28"/>
                      <a:pt x="228" y="28"/>
                    </a:cubicBezTo>
                    <a:cubicBezTo>
                      <a:pt x="281" y="228"/>
                      <a:pt x="281" y="228"/>
                      <a:pt x="281" y="228"/>
                    </a:cubicBezTo>
                    <a:cubicBezTo>
                      <a:pt x="367" y="228"/>
                      <a:pt x="367" y="228"/>
                      <a:pt x="367" y="228"/>
                    </a:cubicBezTo>
                    <a:cubicBezTo>
                      <a:pt x="367" y="169"/>
                      <a:pt x="367" y="169"/>
                      <a:pt x="367" y="169"/>
                    </a:cubicBezTo>
                    <a:cubicBezTo>
                      <a:pt x="328" y="169"/>
                      <a:pt x="328" y="169"/>
                      <a:pt x="328" y="169"/>
                    </a:cubicBezTo>
                    <a:cubicBezTo>
                      <a:pt x="311" y="169"/>
                      <a:pt x="296" y="157"/>
                      <a:pt x="292" y="140"/>
                    </a:cubicBezTo>
                    <a:cubicBezTo>
                      <a:pt x="287" y="117"/>
                      <a:pt x="304" y="95"/>
                      <a:pt x="328" y="95"/>
                    </a:cubicBezTo>
                    <a:cubicBezTo>
                      <a:pt x="636" y="95"/>
                      <a:pt x="636" y="95"/>
                      <a:pt x="636" y="95"/>
                    </a:cubicBezTo>
                    <a:cubicBezTo>
                      <a:pt x="636" y="95"/>
                      <a:pt x="636" y="95"/>
                      <a:pt x="636" y="95"/>
                    </a:cubicBezTo>
                    <a:cubicBezTo>
                      <a:pt x="660" y="95"/>
                      <a:pt x="678" y="118"/>
                      <a:pt x="672" y="142"/>
                    </a:cubicBezTo>
                    <a:cubicBezTo>
                      <a:pt x="626" y="313"/>
                      <a:pt x="626" y="313"/>
                      <a:pt x="626" y="313"/>
                    </a:cubicBezTo>
                    <a:cubicBezTo>
                      <a:pt x="634" y="317"/>
                      <a:pt x="641" y="322"/>
                      <a:pt x="647" y="329"/>
                    </a:cubicBezTo>
                    <a:cubicBezTo>
                      <a:pt x="665" y="347"/>
                      <a:pt x="676" y="371"/>
                      <a:pt x="676" y="398"/>
                    </a:cubicBezTo>
                    <a:cubicBezTo>
                      <a:pt x="676" y="425"/>
                      <a:pt x="665" y="449"/>
                      <a:pt x="647" y="467"/>
                    </a:cubicBezTo>
                    <a:cubicBezTo>
                      <a:pt x="647" y="467"/>
                      <a:pt x="647" y="467"/>
                      <a:pt x="647" y="467"/>
                    </a:cubicBezTo>
                    <a:cubicBezTo>
                      <a:pt x="629" y="485"/>
                      <a:pt x="605" y="496"/>
                      <a:pt x="578" y="496"/>
                    </a:cubicBezTo>
                    <a:cubicBezTo>
                      <a:pt x="551" y="496"/>
                      <a:pt x="527" y="485"/>
                      <a:pt x="509" y="467"/>
                    </a:cubicBezTo>
                    <a:cubicBezTo>
                      <a:pt x="494" y="452"/>
                      <a:pt x="484" y="432"/>
                      <a:pt x="481" y="409"/>
                    </a:cubicBezTo>
                    <a:cubicBezTo>
                      <a:pt x="365" y="409"/>
                      <a:pt x="365" y="409"/>
                      <a:pt x="365" y="409"/>
                    </a:cubicBezTo>
                    <a:cubicBezTo>
                      <a:pt x="362" y="432"/>
                      <a:pt x="352" y="452"/>
                      <a:pt x="337" y="467"/>
                    </a:cubicBezTo>
                    <a:cubicBezTo>
                      <a:pt x="337" y="467"/>
                      <a:pt x="337" y="467"/>
                      <a:pt x="337" y="467"/>
                    </a:cubicBezTo>
                    <a:cubicBezTo>
                      <a:pt x="319" y="485"/>
                      <a:pt x="295" y="496"/>
                      <a:pt x="268" y="496"/>
                    </a:cubicBezTo>
                    <a:cubicBezTo>
                      <a:pt x="241" y="496"/>
                      <a:pt x="216" y="485"/>
                      <a:pt x="199" y="467"/>
                    </a:cubicBezTo>
                    <a:cubicBezTo>
                      <a:pt x="181" y="449"/>
                      <a:pt x="170" y="425"/>
                      <a:pt x="170" y="398"/>
                    </a:cubicBezTo>
                    <a:cubicBezTo>
                      <a:pt x="170" y="371"/>
                      <a:pt x="181" y="347"/>
                      <a:pt x="199" y="329"/>
                    </a:cubicBezTo>
                    <a:cubicBezTo>
                      <a:pt x="199" y="329"/>
                      <a:pt x="199" y="329"/>
                      <a:pt x="199" y="329"/>
                    </a:cubicBezTo>
                    <a:cubicBezTo>
                      <a:pt x="199" y="329"/>
                      <a:pt x="199" y="329"/>
                      <a:pt x="199" y="329"/>
                    </a:cubicBezTo>
                    <a:cubicBezTo>
                      <a:pt x="207" y="321"/>
                      <a:pt x="216" y="314"/>
                      <a:pt x="227" y="309"/>
                    </a:cubicBezTo>
                    <a:cubicBezTo>
                      <a:pt x="164" y="74"/>
                      <a:pt x="164" y="74"/>
                      <a:pt x="164" y="74"/>
                    </a:cubicBezTo>
                    <a:cubicBezTo>
                      <a:pt x="37" y="74"/>
                      <a:pt x="37" y="74"/>
                      <a:pt x="37" y="74"/>
                    </a:cubicBezTo>
                    <a:cubicBezTo>
                      <a:pt x="17" y="74"/>
                      <a:pt x="0" y="58"/>
                      <a:pt x="0" y="37"/>
                    </a:cubicBezTo>
                    <a:cubicBezTo>
                      <a:pt x="0" y="17"/>
                      <a:pt x="17" y="0"/>
                      <a:pt x="37" y="0"/>
                    </a:cubicBezTo>
                    <a:lnTo>
                      <a:pt x="192" y="0"/>
                    </a:lnTo>
                    <a:close/>
                    <a:moveTo>
                      <a:pt x="292" y="269"/>
                    </a:moveTo>
                    <a:cubicBezTo>
                      <a:pt x="302" y="306"/>
                      <a:pt x="302" y="306"/>
                      <a:pt x="302" y="306"/>
                    </a:cubicBezTo>
                    <a:cubicBezTo>
                      <a:pt x="315" y="311"/>
                      <a:pt x="327" y="319"/>
                      <a:pt x="337" y="329"/>
                    </a:cubicBezTo>
                    <a:cubicBezTo>
                      <a:pt x="339" y="331"/>
                      <a:pt x="341" y="333"/>
                      <a:pt x="343" y="335"/>
                    </a:cubicBezTo>
                    <a:cubicBezTo>
                      <a:pt x="367" y="335"/>
                      <a:pt x="367" y="335"/>
                      <a:pt x="367" y="335"/>
                    </a:cubicBezTo>
                    <a:cubicBezTo>
                      <a:pt x="367" y="269"/>
                      <a:pt x="367" y="269"/>
                      <a:pt x="367" y="269"/>
                    </a:cubicBezTo>
                    <a:lnTo>
                      <a:pt x="292" y="269"/>
                    </a:lnTo>
                    <a:close/>
                    <a:moveTo>
                      <a:pt x="561" y="269"/>
                    </a:moveTo>
                    <a:cubicBezTo>
                      <a:pt x="520" y="269"/>
                      <a:pt x="520" y="269"/>
                      <a:pt x="520" y="269"/>
                    </a:cubicBezTo>
                    <a:cubicBezTo>
                      <a:pt x="520" y="320"/>
                      <a:pt x="520" y="320"/>
                      <a:pt x="520" y="320"/>
                    </a:cubicBezTo>
                    <a:cubicBezTo>
                      <a:pt x="529" y="313"/>
                      <a:pt x="540" y="307"/>
                      <a:pt x="551" y="304"/>
                    </a:cubicBezTo>
                    <a:lnTo>
                      <a:pt x="561" y="269"/>
                    </a:lnTo>
                    <a:close/>
                    <a:moveTo>
                      <a:pt x="478" y="269"/>
                    </a:moveTo>
                    <a:cubicBezTo>
                      <a:pt x="408" y="269"/>
                      <a:pt x="408" y="269"/>
                      <a:pt x="408" y="269"/>
                    </a:cubicBezTo>
                    <a:cubicBezTo>
                      <a:pt x="408" y="335"/>
                      <a:pt x="408" y="335"/>
                      <a:pt x="408" y="335"/>
                    </a:cubicBezTo>
                    <a:cubicBezTo>
                      <a:pt x="478" y="335"/>
                      <a:pt x="478" y="335"/>
                      <a:pt x="478" y="335"/>
                    </a:cubicBezTo>
                    <a:lnTo>
                      <a:pt x="478" y="269"/>
                    </a:lnTo>
                    <a:close/>
                    <a:moveTo>
                      <a:pt x="408" y="228"/>
                    </a:moveTo>
                    <a:cubicBezTo>
                      <a:pt x="478" y="228"/>
                      <a:pt x="478" y="228"/>
                      <a:pt x="478" y="228"/>
                    </a:cubicBezTo>
                    <a:cubicBezTo>
                      <a:pt x="478" y="169"/>
                      <a:pt x="478" y="169"/>
                      <a:pt x="478" y="169"/>
                    </a:cubicBezTo>
                    <a:cubicBezTo>
                      <a:pt x="408" y="169"/>
                      <a:pt x="408" y="169"/>
                      <a:pt x="408" y="169"/>
                    </a:cubicBezTo>
                    <a:lnTo>
                      <a:pt x="408" y="228"/>
                    </a:lnTo>
                    <a:close/>
                    <a:moveTo>
                      <a:pt x="520" y="228"/>
                    </a:moveTo>
                    <a:cubicBezTo>
                      <a:pt x="572" y="228"/>
                      <a:pt x="572" y="228"/>
                      <a:pt x="572" y="228"/>
                    </a:cubicBezTo>
                    <a:cubicBezTo>
                      <a:pt x="588" y="169"/>
                      <a:pt x="588" y="169"/>
                      <a:pt x="588" y="169"/>
                    </a:cubicBezTo>
                    <a:cubicBezTo>
                      <a:pt x="520" y="169"/>
                      <a:pt x="520" y="169"/>
                      <a:pt x="520" y="169"/>
                    </a:cubicBezTo>
                    <a:lnTo>
                      <a:pt x="520" y="228"/>
                    </a:lnTo>
                    <a:close/>
                    <a:moveTo>
                      <a:pt x="608" y="368"/>
                    </a:moveTo>
                    <a:cubicBezTo>
                      <a:pt x="600" y="360"/>
                      <a:pt x="590" y="356"/>
                      <a:pt x="578" y="356"/>
                    </a:cubicBezTo>
                    <a:cubicBezTo>
                      <a:pt x="566" y="356"/>
                      <a:pt x="556" y="360"/>
                      <a:pt x="548" y="368"/>
                    </a:cubicBezTo>
                    <a:cubicBezTo>
                      <a:pt x="548" y="368"/>
                      <a:pt x="548" y="368"/>
                      <a:pt x="548" y="368"/>
                    </a:cubicBezTo>
                    <a:cubicBezTo>
                      <a:pt x="541" y="376"/>
                      <a:pt x="536" y="386"/>
                      <a:pt x="536" y="398"/>
                    </a:cubicBezTo>
                    <a:cubicBezTo>
                      <a:pt x="536" y="410"/>
                      <a:pt x="541" y="420"/>
                      <a:pt x="548" y="428"/>
                    </a:cubicBezTo>
                    <a:cubicBezTo>
                      <a:pt x="556" y="435"/>
                      <a:pt x="566" y="440"/>
                      <a:pt x="578" y="440"/>
                    </a:cubicBezTo>
                    <a:cubicBezTo>
                      <a:pt x="590" y="440"/>
                      <a:pt x="600" y="435"/>
                      <a:pt x="608" y="428"/>
                    </a:cubicBezTo>
                    <a:cubicBezTo>
                      <a:pt x="616" y="420"/>
                      <a:pt x="620" y="410"/>
                      <a:pt x="620" y="398"/>
                    </a:cubicBezTo>
                    <a:cubicBezTo>
                      <a:pt x="620" y="386"/>
                      <a:pt x="616" y="376"/>
                      <a:pt x="608" y="368"/>
                    </a:cubicBezTo>
                    <a:moveTo>
                      <a:pt x="298" y="368"/>
                    </a:moveTo>
                    <a:cubicBezTo>
                      <a:pt x="290" y="360"/>
                      <a:pt x="280" y="356"/>
                      <a:pt x="268" y="356"/>
                    </a:cubicBezTo>
                    <a:cubicBezTo>
                      <a:pt x="256" y="356"/>
                      <a:pt x="246" y="360"/>
                      <a:pt x="238" y="368"/>
                    </a:cubicBezTo>
                    <a:cubicBezTo>
                      <a:pt x="238" y="368"/>
                      <a:pt x="238" y="368"/>
                      <a:pt x="238" y="368"/>
                    </a:cubicBezTo>
                    <a:cubicBezTo>
                      <a:pt x="230" y="376"/>
                      <a:pt x="226" y="386"/>
                      <a:pt x="226" y="398"/>
                    </a:cubicBezTo>
                    <a:cubicBezTo>
                      <a:pt x="226" y="410"/>
                      <a:pt x="230" y="420"/>
                      <a:pt x="238" y="428"/>
                    </a:cubicBezTo>
                    <a:cubicBezTo>
                      <a:pt x="246" y="435"/>
                      <a:pt x="256" y="440"/>
                      <a:pt x="268" y="440"/>
                    </a:cubicBezTo>
                    <a:cubicBezTo>
                      <a:pt x="280" y="440"/>
                      <a:pt x="290" y="435"/>
                      <a:pt x="298" y="428"/>
                    </a:cubicBezTo>
                    <a:cubicBezTo>
                      <a:pt x="305" y="420"/>
                      <a:pt x="310" y="410"/>
                      <a:pt x="310" y="398"/>
                    </a:cubicBezTo>
                    <a:cubicBezTo>
                      <a:pt x="310" y="386"/>
                      <a:pt x="305" y="376"/>
                      <a:pt x="298" y="368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43" name="Grupo 42">
            <a:extLst>
              <a:ext uri="{FF2B5EF4-FFF2-40B4-BE49-F238E27FC236}">
                <a16:creationId xmlns:a16="http://schemas.microsoft.com/office/drawing/2014/main" id="{ED9AD358-A9E2-42FA-B51B-C48B9AD10890}"/>
              </a:ext>
            </a:extLst>
          </p:cNvPr>
          <p:cNvGrpSpPr/>
          <p:nvPr/>
        </p:nvGrpSpPr>
        <p:grpSpPr>
          <a:xfrm>
            <a:off x="5637628" y="4567712"/>
            <a:ext cx="4176008" cy="1368000"/>
            <a:chOff x="3755824" y="4404720"/>
            <a:chExt cx="4176008" cy="1368000"/>
          </a:xfrm>
        </p:grpSpPr>
        <p:sp>
          <p:nvSpPr>
            <p:cNvPr id="44" name="CuadroTexto 43">
              <a:extLst>
                <a:ext uri="{FF2B5EF4-FFF2-40B4-BE49-F238E27FC236}">
                  <a16:creationId xmlns:a16="http://schemas.microsoft.com/office/drawing/2014/main" id="{4A243D44-97B1-4D01-9BED-CC432A6AECE4}"/>
                </a:ext>
              </a:extLst>
            </p:cNvPr>
            <p:cNvSpPr txBox="1"/>
            <p:nvPr/>
          </p:nvSpPr>
          <p:spPr>
            <a:xfrm>
              <a:off x="4583832" y="4765554"/>
              <a:ext cx="3348000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s-MX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Unidades</a:t>
              </a:r>
            </a:p>
            <a:p>
              <a:pPr marL="285750" indent="-285750">
                <a:buClr>
                  <a:schemeClr val="accent3"/>
                </a:buClr>
                <a:buFont typeface="Wingdings" panose="05000000000000000000" pitchFamily="2" charset="2"/>
                <a:buChar char="v"/>
              </a:pPr>
              <a:r>
                <a:rPr lang="es-MX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Cada bloque tendrá un valor en unidades de elegibilidad asociado a su VMR.</a:t>
              </a:r>
            </a:p>
          </p:txBody>
        </p:sp>
        <p:sp>
          <p:nvSpPr>
            <p:cNvPr id="45" name="Rectángulo 44">
              <a:extLst>
                <a:ext uri="{FF2B5EF4-FFF2-40B4-BE49-F238E27FC236}">
                  <a16:creationId xmlns:a16="http://schemas.microsoft.com/office/drawing/2014/main" id="{711D749A-FAB0-403B-9AD4-1B504D462E6E}"/>
                </a:ext>
              </a:extLst>
            </p:cNvPr>
            <p:cNvSpPr/>
            <p:nvPr/>
          </p:nvSpPr>
          <p:spPr>
            <a:xfrm>
              <a:off x="4552385" y="4404720"/>
              <a:ext cx="36000" cy="136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" name="Elipse 45">
              <a:extLst>
                <a:ext uri="{FF2B5EF4-FFF2-40B4-BE49-F238E27FC236}">
                  <a16:creationId xmlns:a16="http://schemas.microsoft.com/office/drawing/2014/main" id="{1FB449F8-CAEB-42E0-93A2-7DFB91DAC922}"/>
                </a:ext>
              </a:extLst>
            </p:cNvPr>
            <p:cNvSpPr/>
            <p:nvPr/>
          </p:nvSpPr>
          <p:spPr>
            <a:xfrm>
              <a:off x="3755824" y="4710720"/>
              <a:ext cx="756000" cy="756000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7" name="Freeform 30">
            <a:extLst>
              <a:ext uri="{FF2B5EF4-FFF2-40B4-BE49-F238E27FC236}">
                <a16:creationId xmlns:a16="http://schemas.microsoft.com/office/drawing/2014/main" id="{06F24194-54DB-4B27-B27B-B24AEFE80DC4}"/>
              </a:ext>
            </a:extLst>
          </p:cNvPr>
          <p:cNvSpPr>
            <a:spLocks noEditPoints="1"/>
          </p:cNvSpPr>
          <p:nvPr/>
        </p:nvSpPr>
        <p:spPr bwMode="auto">
          <a:xfrm>
            <a:off x="5758942" y="5062905"/>
            <a:ext cx="529388" cy="387255"/>
          </a:xfrm>
          <a:custGeom>
            <a:avLst/>
            <a:gdLst>
              <a:gd name="T0" fmla="*/ 192 w 678"/>
              <a:gd name="T1" fmla="*/ 0 h 496"/>
              <a:gd name="T2" fmla="*/ 228 w 678"/>
              <a:gd name="T3" fmla="*/ 28 h 496"/>
              <a:gd name="T4" fmla="*/ 367 w 678"/>
              <a:gd name="T5" fmla="*/ 228 h 496"/>
              <a:gd name="T6" fmla="*/ 328 w 678"/>
              <a:gd name="T7" fmla="*/ 169 h 496"/>
              <a:gd name="T8" fmla="*/ 328 w 678"/>
              <a:gd name="T9" fmla="*/ 95 h 496"/>
              <a:gd name="T10" fmla="*/ 636 w 678"/>
              <a:gd name="T11" fmla="*/ 95 h 496"/>
              <a:gd name="T12" fmla="*/ 626 w 678"/>
              <a:gd name="T13" fmla="*/ 313 h 496"/>
              <a:gd name="T14" fmla="*/ 676 w 678"/>
              <a:gd name="T15" fmla="*/ 398 h 496"/>
              <a:gd name="T16" fmla="*/ 647 w 678"/>
              <a:gd name="T17" fmla="*/ 467 h 496"/>
              <a:gd name="T18" fmla="*/ 509 w 678"/>
              <a:gd name="T19" fmla="*/ 467 h 496"/>
              <a:gd name="T20" fmla="*/ 365 w 678"/>
              <a:gd name="T21" fmla="*/ 409 h 496"/>
              <a:gd name="T22" fmla="*/ 337 w 678"/>
              <a:gd name="T23" fmla="*/ 467 h 496"/>
              <a:gd name="T24" fmla="*/ 199 w 678"/>
              <a:gd name="T25" fmla="*/ 467 h 496"/>
              <a:gd name="T26" fmla="*/ 199 w 678"/>
              <a:gd name="T27" fmla="*/ 329 h 496"/>
              <a:gd name="T28" fmla="*/ 199 w 678"/>
              <a:gd name="T29" fmla="*/ 329 h 496"/>
              <a:gd name="T30" fmla="*/ 164 w 678"/>
              <a:gd name="T31" fmla="*/ 74 h 496"/>
              <a:gd name="T32" fmla="*/ 0 w 678"/>
              <a:gd name="T33" fmla="*/ 37 h 496"/>
              <a:gd name="T34" fmla="*/ 192 w 678"/>
              <a:gd name="T35" fmla="*/ 0 h 496"/>
              <a:gd name="T36" fmla="*/ 302 w 678"/>
              <a:gd name="T37" fmla="*/ 306 h 496"/>
              <a:gd name="T38" fmla="*/ 343 w 678"/>
              <a:gd name="T39" fmla="*/ 335 h 496"/>
              <a:gd name="T40" fmla="*/ 367 w 678"/>
              <a:gd name="T41" fmla="*/ 269 h 496"/>
              <a:gd name="T42" fmla="*/ 561 w 678"/>
              <a:gd name="T43" fmla="*/ 269 h 496"/>
              <a:gd name="T44" fmla="*/ 520 w 678"/>
              <a:gd name="T45" fmla="*/ 320 h 496"/>
              <a:gd name="T46" fmla="*/ 561 w 678"/>
              <a:gd name="T47" fmla="*/ 269 h 496"/>
              <a:gd name="T48" fmla="*/ 408 w 678"/>
              <a:gd name="T49" fmla="*/ 269 h 496"/>
              <a:gd name="T50" fmla="*/ 478 w 678"/>
              <a:gd name="T51" fmla="*/ 335 h 496"/>
              <a:gd name="T52" fmla="*/ 408 w 678"/>
              <a:gd name="T53" fmla="*/ 228 h 496"/>
              <a:gd name="T54" fmla="*/ 478 w 678"/>
              <a:gd name="T55" fmla="*/ 169 h 496"/>
              <a:gd name="T56" fmla="*/ 408 w 678"/>
              <a:gd name="T57" fmla="*/ 228 h 496"/>
              <a:gd name="T58" fmla="*/ 572 w 678"/>
              <a:gd name="T59" fmla="*/ 228 h 496"/>
              <a:gd name="T60" fmla="*/ 520 w 678"/>
              <a:gd name="T61" fmla="*/ 169 h 496"/>
              <a:gd name="T62" fmla="*/ 608 w 678"/>
              <a:gd name="T63" fmla="*/ 368 h 496"/>
              <a:gd name="T64" fmla="*/ 548 w 678"/>
              <a:gd name="T65" fmla="*/ 368 h 496"/>
              <a:gd name="T66" fmla="*/ 536 w 678"/>
              <a:gd name="T67" fmla="*/ 398 h 496"/>
              <a:gd name="T68" fmla="*/ 578 w 678"/>
              <a:gd name="T69" fmla="*/ 440 h 496"/>
              <a:gd name="T70" fmla="*/ 620 w 678"/>
              <a:gd name="T71" fmla="*/ 398 h 496"/>
              <a:gd name="T72" fmla="*/ 298 w 678"/>
              <a:gd name="T73" fmla="*/ 368 h 496"/>
              <a:gd name="T74" fmla="*/ 238 w 678"/>
              <a:gd name="T75" fmla="*/ 368 h 496"/>
              <a:gd name="T76" fmla="*/ 226 w 678"/>
              <a:gd name="T77" fmla="*/ 398 h 496"/>
              <a:gd name="T78" fmla="*/ 268 w 678"/>
              <a:gd name="T79" fmla="*/ 440 h 496"/>
              <a:gd name="T80" fmla="*/ 310 w 678"/>
              <a:gd name="T81" fmla="*/ 398 h 4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678" h="496">
                <a:moveTo>
                  <a:pt x="192" y="0"/>
                </a:moveTo>
                <a:cubicBezTo>
                  <a:pt x="192" y="0"/>
                  <a:pt x="192" y="0"/>
                  <a:pt x="192" y="0"/>
                </a:cubicBezTo>
                <a:cubicBezTo>
                  <a:pt x="209" y="0"/>
                  <a:pt x="223" y="12"/>
                  <a:pt x="228" y="28"/>
                </a:cubicBezTo>
                <a:cubicBezTo>
                  <a:pt x="228" y="28"/>
                  <a:pt x="228" y="28"/>
                  <a:pt x="228" y="28"/>
                </a:cubicBezTo>
                <a:cubicBezTo>
                  <a:pt x="281" y="228"/>
                  <a:pt x="281" y="228"/>
                  <a:pt x="281" y="228"/>
                </a:cubicBezTo>
                <a:cubicBezTo>
                  <a:pt x="367" y="228"/>
                  <a:pt x="367" y="228"/>
                  <a:pt x="367" y="228"/>
                </a:cubicBezTo>
                <a:cubicBezTo>
                  <a:pt x="367" y="169"/>
                  <a:pt x="367" y="169"/>
                  <a:pt x="367" y="169"/>
                </a:cubicBezTo>
                <a:cubicBezTo>
                  <a:pt x="328" y="169"/>
                  <a:pt x="328" y="169"/>
                  <a:pt x="328" y="169"/>
                </a:cubicBezTo>
                <a:cubicBezTo>
                  <a:pt x="311" y="169"/>
                  <a:pt x="296" y="157"/>
                  <a:pt x="292" y="140"/>
                </a:cubicBezTo>
                <a:cubicBezTo>
                  <a:pt x="287" y="117"/>
                  <a:pt x="304" y="95"/>
                  <a:pt x="328" y="95"/>
                </a:cubicBezTo>
                <a:cubicBezTo>
                  <a:pt x="636" y="95"/>
                  <a:pt x="636" y="95"/>
                  <a:pt x="636" y="95"/>
                </a:cubicBezTo>
                <a:cubicBezTo>
                  <a:pt x="636" y="95"/>
                  <a:pt x="636" y="95"/>
                  <a:pt x="636" y="95"/>
                </a:cubicBezTo>
                <a:cubicBezTo>
                  <a:pt x="660" y="95"/>
                  <a:pt x="678" y="118"/>
                  <a:pt x="672" y="142"/>
                </a:cubicBezTo>
                <a:cubicBezTo>
                  <a:pt x="626" y="313"/>
                  <a:pt x="626" y="313"/>
                  <a:pt x="626" y="313"/>
                </a:cubicBezTo>
                <a:cubicBezTo>
                  <a:pt x="634" y="317"/>
                  <a:pt x="641" y="322"/>
                  <a:pt x="647" y="329"/>
                </a:cubicBezTo>
                <a:cubicBezTo>
                  <a:pt x="665" y="347"/>
                  <a:pt x="676" y="371"/>
                  <a:pt x="676" y="398"/>
                </a:cubicBezTo>
                <a:cubicBezTo>
                  <a:pt x="676" y="425"/>
                  <a:pt x="665" y="449"/>
                  <a:pt x="647" y="467"/>
                </a:cubicBezTo>
                <a:cubicBezTo>
                  <a:pt x="647" y="467"/>
                  <a:pt x="647" y="467"/>
                  <a:pt x="647" y="467"/>
                </a:cubicBezTo>
                <a:cubicBezTo>
                  <a:pt x="629" y="485"/>
                  <a:pt x="605" y="496"/>
                  <a:pt x="578" y="496"/>
                </a:cubicBezTo>
                <a:cubicBezTo>
                  <a:pt x="551" y="496"/>
                  <a:pt x="527" y="485"/>
                  <a:pt x="509" y="467"/>
                </a:cubicBezTo>
                <a:cubicBezTo>
                  <a:pt x="494" y="452"/>
                  <a:pt x="484" y="432"/>
                  <a:pt x="481" y="409"/>
                </a:cubicBezTo>
                <a:cubicBezTo>
                  <a:pt x="365" y="409"/>
                  <a:pt x="365" y="409"/>
                  <a:pt x="365" y="409"/>
                </a:cubicBezTo>
                <a:cubicBezTo>
                  <a:pt x="362" y="432"/>
                  <a:pt x="352" y="452"/>
                  <a:pt x="337" y="467"/>
                </a:cubicBezTo>
                <a:cubicBezTo>
                  <a:pt x="337" y="467"/>
                  <a:pt x="337" y="467"/>
                  <a:pt x="337" y="467"/>
                </a:cubicBezTo>
                <a:cubicBezTo>
                  <a:pt x="319" y="485"/>
                  <a:pt x="295" y="496"/>
                  <a:pt x="268" y="496"/>
                </a:cubicBezTo>
                <a:cubicBezTo>
                  <a:pt x="241" y="496"/>
                  <a:pt x="216" y="485"/>
                  <a:pt x="199" y="467"/>
                </a:cubicBezTo>
                <a:cubicBezTo>
                  <a:pt x="181" y="449"/>
                  <a:pt x="170" y="425"/>
                  <a:pt x="170" y="398"/>
                </a:cubicBezTo>
                <a:cubicBezTo>
                  <a:pt x="170" y="371"/>
                  <a:pt x="181" y="347"/>
                  <a:pt x="199" y="329"/>
                </a:cubicBezTo>
                <a:cubicBezTo>
                  <a:pt x="199" y="329"/>
                  <a:pt x="199" y="329"/>
                  <a:pt x="199" y="329"/>
                </a:cubicBezTo>
                <a:cubicBezTo>
                  <a:pt x="199" y="329"/>
                  <a:pt x="199" y="329"/>
                  <a:pt x="199" y="329"/>
                </a:cubicBezTo>
                <a:cubicBezTo>
                  <a:pt x="207" y="321"/>
                  <a:pt x="216" y="314"/>
                  <a:pt x="227" y="309"/>
                </a:cubicBezTo>
                <a:cubicBezTo>
                  <a:pt x="164" y="74"/>
                  <a:pt x="164" y="74"/>
                  <a:pt x="164" y="74"/>
                </a:cubicBezTo>
                <a:cubicBezTo>
                  <a:pt x="37" y="74"/>
                  <a:pt x="37" y="74"/>
                  <a:pt x="37" y="74"/>
                </a:cubicBezTo>
                <a:cubicBezTo>
                  <a:pt x="17" y="74"/>
                  <a:pt x="0" y="58"/>
                  <a:pt x="0" y="37"/>
                </a:cubicBezTo>
                <a:cubicBezTo>
                  <a:pt x="0" y="17"/>
                  <a:pt x="17" y="0"/>
                  <a:pt x="37" y="0"/>
                </a:cubicBezTo>
                <a:lnTo>
                  <a:pt x="192" y="0"/>
                </a:lnTo>
                <a:close/>
                <a:moveTo>
                  <a:pt x="292" y="269"/>
                </a:moveTo>
                <a:cubicBezTo>
                  <a:pt x="302" y="306"/>
                  <a:pt x="302" y="306"/>
                  <a:pt x="302" y="306"/>
                </a:cubicBezTo>
                <a:cubicBezTo>
                  <a:pt x="315" y="311"/>
                  <a:pt x="327" y="319"/>
                  <a:pt x="337" y="329"/>
                </a:cubicBezTo>
                <a:cubicBezTo>
                  <a:pt x="339" y="331"/>
                  <a:pt x="341" y="333"/>
                  <a:pt x="343" y="335"/>
                </a:cubicBezTo>
                <a:cubicBezTo>
                  <a:pt x="367" y="335"/>
                  <a:pt x="367" y="335"/>
                  <a:pt x="367" y="335"/>
                </a:cubicBezTo>
                <a:cubicBezTo>
                  <a:pt x="367" y="269"/>
                  <a:pt x="367" y="269"/>
                  <a:pt x="367" y="269"/>
                </a:cubicBezTo>
                <a:lnTo>
                  <a:pt x="292" y="269"/>
                </a:lnTo>
                <a:close/>
                <a:moveTo>
                  <a:pt x="561" y="269"/>
                </a:moveTo>
                <a:cubicBezTo>
                  <a:pt x="520" y="269"/>
                  <a:pt x="520" y="269"/>
                  <a:pt x="520" y="269"/>
                </a:cubicBezTo>
                <a:cubicBezTo>
                  <a:pt x="520" y="320"/>
                  <a:pt x="520" y="320"/>
                  <a:pt x="520" y="320"/>
                </a:cubicBezTo>
                <a:cubicBezTo>
                  <a:pt x="529" y="313"/>
                  <a:pt x="540" y="307"/>
                  <a:pt x="551" y="304"/>
                </a:cubicBezTo>
                <a:lnTo>
                  <a:pt x="561" y="269"/>
                </a:lnTo>
                <a:close/>
                <a:moveTo>
                  <a:pt x="478" y="269"/>
                </a:moveTo>
                <a:cubicBezTo>
                  <a:pt x="408" y="269"/>
                  <a:pt x="408" y="269"/>
                  <a:pt x="408" y="269"/>
                </a:cubicBezTo>
                <a:cubicBezTo>
                  <a:pt x="408" y="335"/>
                  <a:pt x="408" y="335"/>
                  <a:pt x="408" y="335"/>
                </a:cubicBezTo>
                <a:cubicBezTo>
                  <a:pt x="478" y="335"/>
                  <a:pt x="478" y="335"/>
                  <a:pt x="478" y="335"/>
                </a:cubicBezTo>
                <a:lnTo>
                  <a:pt x="478" y="269"/>
                </a:lnTo>
                <a:close/>
                <a:moveTo>
                  <a:pt x="408" y="228"/>
                </a:moveTo>
                <a:cubicBezTo>
                  <a:pt x="478" y="228"/>
                  <a:pt x="478" y="228"/>
                  <a:pt x="478" y="228"/>
                </a:cubicBezTo>
                <a:cubicBezTo>
                  <a:pt x="478" y="169"/>
                  <a:pt x="478" y="169"/>
                  <a:pt x="478" y="169"/>
                </a:cubicBezTo>
                <a:cubicBezTo>
                  <a:pt x="408" y="169"/>
                  <a:pt x="408" y="169"/>
                  <a:pt x="408" y="169"/>
                </a:cubicBezTo>
                <a:lnTo>
                  <a:pt x="408" y="228"/>
                </a:lnTo>
                <a:close/>
                <a:moveTo>
                  <a:pt x="520" y="228"/>
                </a:moveTo>
                <a:cubicBezTo>
                  <a:pt x="572" y="228"/>
                  <a:pt x="572" y="228"/>
                  <a:pt x="572" y="228"/>
                </a:cubicBezTo>
                <a:cubicBezTo>
                  <a:pt x="588" y="169"/>
                  <a:pt x="588" y="169"/>
                  <a:pt x="588" y="169"/>
                </a:cubicBezTo>
                <a:cubicBezTo>
                  <a:pt x="520" y="169"/>
                  <a:pt x="520" y="169"/>
                  <a:pt x="520" y="169"/>
                </a:cubicBezTo>
                <a:lnTo>
                  <a:pt x="520" y="228"/>
                </a:lnTo>
                <a:close/>
                <a:moveTo>
                  <a:pt x="608" y="368"/>
                </a:moveTo>
                <a:cubicBezTo>
                  <a:pt x="600" y="360"/>
                  <a:pt x="590" y="356"/>
                  <a:pt x="578" y="356"/>
                </a:cubicBezTo>
                <a:cubicBezTo>
                  <a:pt x="566" y="356"/>
                  <a:pt x="556" y="360"/>
                  <a:pt x="548" y="368"/>
                </a:cubicBezTo>
                <a:cubicBezTo>
                  <a:pt x="548" y="368"/>
                  <a:pt x="548" y="368"/>
                  <a:pt x="548" y="368"/>
                </a:cubicBezTo>
                <a:cubicBezTo>
                  <a:pt x="541" y="376"/>
                  <a:pt x="536" y="386"/>
                  <a:pt x="536" y="398"/>
                </a:cubicBezTo>
                <a:cubicBezTo>
                  <a:pt x="536" y="410"/>
                  <a:pt x="541" y="420"/>
                  <a:pt x="548" y="428"/>
                </a:cubicBezTo>
                <a:cubicBezTo>
                  <a:pt x="556" y="435"/>
                  <a:pt x="566" y="440"/>
                  <a:pt x="578" y="440"/>
                </a:cubicBezTo>
                <a:cubicBezTo>
                  <a:pt x="590" y="440"/>
                  <a:pt x="600" y="435"/>
                  <a:pt x="608" y="428"/>
                </a:cubicBezTo>
                <a:cubicBezTo>
                  <a:pt x="616" y="420"/>
                  <a:pt x="620" y="410"/>
                  <a:pt x="620" y="398"/>
                </a:cubicBezTo>
                <a:cubicBezTo>
                  <a:pt x="620" y="386"/>
                  <a:pt x="616" y="376"/>
                  <a:pt x="608" y="368"/>
                </a:cubicBezTo>
                <a:moveTo>
                  <a:pt x="298" y="368"/>
                </a:moveTo>
                <a:cubicBezTo>
                  <a:pt x="290" y="360"/>
                  <a:pt x="280" y="356"/>
                  <a:pt x="268" y="356"/>
                </a:cubicBezTo>
                <a:cubicBezTo>
                  <a:pt x="256" y="356"/>
                  <a:pt x="246" y="360"/>
                  <a:pt x="238" y="368"/>
                </a:cubicBezTo>
                <a:cubicBezTo>
                  <a:pt x="238" y="368"/>
                  <a:pt x="238" y="368"/>
                  <a:pt x="238" y="368"/>
                </a:cubicBezTo>
                <a:cubicBezTo>
                  <a:pt x="230" y="376"/>
                  <a:pt x="226" y="386"/>
                  <a:pt x="226" y="398"/>
                </a:cubicBezTo>
                <a:cubicBezTo>
                  <a:pt x="226" y="410"/>
                  <a:pt x="230" y="420"/>
                  <a:pt x="238" y="428"/>
                </a:cubicBezTo>
                <a:cubicBezTo>
                  <a:pt x="246" y="435"/>
                  <a:pt x="256" y="440"/>
                  <a:pt x="268" y="440"/>
                </a:cubicBezTo>
                <a:cubicBezTo>
                  <a:pt x="280" y="440"/>
                  <a:pt x="290" y="435"/>
                  <a:pt x="298" y="428"/>
                </a:cubicBezTo>
                <a:cubicBezTo>
                  <a:pt x="305" y="420"/>
                  <a:pt x="310" y="410"/>
                  <a:pt x="310" y="398"/>
                </a:cubicBezTo>
                <a:cubicBezTo>
                  <a:pt x="310" y="386"/>
                  <a:pt x="305" y="376"/>
                  <a:pt x="298" y="368"/>
                </a:cubicBezTo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80618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19D3A0EBD84B4846B5A92EC311AE7BE6" ma:contentTypeVersion="2" ma:contentTypeDescription="Crear nuevo documento." ma:contentTypeScope="" ma:versionID="000ebede26f57f76d43897853d6f766b">
  <xsd:schema xmlns:xsd="http://www.w3.org/2001/XMLSchema" xmlns:xs="http://www.w3.org/2001/XMLSchema" xmlns:p="http://schemas.microsoft.com/office/2006/metadata/properties" xmlns:ns2="5b84ea7b-5334-4931-9489-1d79ae7d4671" targetNamespace="http://schemas.microsoft.com/office/2006/metadata/properties" ma:root="true" ma:fieldsID="583d08c770adc9c82dcd8cd7bb058c8e" ns2:_="">
    <xsd:import namespace="5b84ea7b-5334-4931-9489-1d79ae7d467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84ea7b-5334-4931-9489-1d79ae7d467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Asunto_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DBA10AF-A1EF-49D3-AD7A-F2851AF00A1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02F7EB0-5FAE-4B5A-9F7E-3CD8C69E59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b84ea7b-5334-4931-9489-1d79ae7d467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35D5480-3EC9-42C4-8E2D-5CDFD9A5CEC6}">
  <ds:schemaRefs>
    <ds:schemaRef ds:uri="http://www.w3.org/XML/1998/namespace"/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5b84ea7b-5334-4931-9489-1d79ae7d4671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5361</TotalTime>
  <Words>2586</Words>
  <Application>Microsoft Office PowerPoint</Application>
  <PresentationFormat>Panorámica</PresentationFormat>
  <Paragraphs>402</Paragraphs>
  <Slides>13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ITC Avant Garde</vt:lpstr>
      <vt:lpstr>Times New Roman</vt:lpstr>
      <vt:lpstr>Wingdings</vt:lpstr>
      <vt:lpstr>Tema de Office</vt:lpstr>
      <vt:lpstr>Unidad de Espectro Radioeléctrico</vt:lpstr>
      <vt:lpstr>Presentación de PowerPoint</vt:lpstr>
      <vt:lpstr>Criterios para obligaciones de cobertura</vt:lpstr>
      <vt:lpstr>Límite de acumulación de espectro</vt:lpstr>
      <vt:lpstr>Análisis UCE</vt:lpstr>
      <vt:lpstr>Límites de acumulación de espectro propuestos</vt:lpstr>
      <vt:lpstr>Incentivos propuestos</vt:lpstr>
      <vt:lpstr>Opción de diferimiento de la entrega de los títulos de concesión</vt:lpstr>
      <vt:lpstr>Mecanismo de Asignación SMRA (simultáneo ascendente en múltiples rondas) con Bloques genéricos</vt:lpstr>
      <vt:lpstr>Consideraciones particulares en el PPO para la Licitación IFT-12</vt:lpstr>
      <vt:lpstr>Calendario de Actividades de la Licitación</vt:lpstr>
      <vt:lpstr>Presentación de PowerPoint</vt:lpstr>
      <vt:lpstr>Anexo 1</vt:lpstr>
    </vt:vector>
  </TitlesOfParts>
  <Company>Instituto Federal de Telecomunicaciones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Espectro susceptible a licitarse para servicios de acceso inalámbrico, incluyendo los de nueva generación</dc:title>
  <dc:creator>Carlos Juan de Dios Sanchez Breton</dc:creator>
  <cp:lastModifiedBy>Federico Saggiante Rangel</cp:lastModifiedBy>
  <cp:revision>97</cp:revision>
  <dcterms:created xsi:type="dcterms:W3CDTF">2023-08-15T18:03:31Z</dcterms:created>
  <dcterms:modified xsi:type="dcterms:W3CDTF">2024-05-03T16:09:51Z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0x01010019D3A0EBD84B4846B5A92EC311AE7BE6</vt:lpwstr>
  </property>
</Properties>
</file>