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520" r:id="rId2"/>
    <p:sldId id="608" r:id="rId3"/>
    <p:sldId id="596" r:id="rId4"/>
    <p:sldId id="610" r:id="rId5"/>
    <p:sldId id="655" r:id="rId6"/>
    <p:sldId id="661" r:id="rId7"/>
    <p:sldId id="614" r:id="rId8"/>
    <p:sldId id="656" r:id="rId9"/>
    <p:sldId id="658" r:id="rId10"/>
    <p:sldId id="657" r:id="rId11"/>
    <p:sldId id="659" r:id="rId12"/>
    <p:sldId id="660" r:id="rId13"/>
    <p:sldId id="669" r:id="rId14"/>
    <p:sldId id="663" r:id="rId15"/>
    <p:sldId id="665" r:id="rId16"/>
    <p:sldId id="648" r:id="rId17"/>
    <p:sldId id="671" r:id="rId18"/>
    <p:sldId id="653" r:id="rId19"/>
    <p:sldId id="666" r:id="rId20"/>
    <p:sldId id="668" r:id="rId21"/>
    <p:sldId id="597" r:id="rId22"/>
    <p:sldId id="673"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Elizabeth Jane Fuentes Burbano" initials="EJFB" lastIdx="8" clrIdx="6">
    <p:extLst>
      <p:ext uri="{19B8F6BF-5375-455C-9EA6-DF929625EA0E}">
        <p15:presenceInfo xmlns:p15="http://schemas.microsoft.com/office/powerpoint/2012/main" userId="S-1-5-21-4171331364-615143196-3186844958-3473" providerId="AD"/>
      </p:ext>
    </p:extLst>
  </p:cmAuthor>
  <p:cmAuthor id="1" name="Maria de la Paz  Alejandra Garcia Tejeda" initials="MdlPAGT" lastIdx="9" clrIdx="0">
    <p:extLst>
      <p:ext uri="{19B8F6BF-5375-455C-9EA6-DF929625EA0E}">
        <p15:presenceInfo xmlns:p15="http://schemas.microsoft.com/office/powerpoint/2012/main" userId="S-1-5-21-4171331364-615143196-3186844958-3408" providerId="AD"/>
      </p:ext>
    </p:extLst>
  </p:cmAuthor>
  <p:cmAuthor id="8" name="Thalia Silva Barron" initials="TSB" lastIdx="3" clrIdx="7">
    <p:extLst>
      <p:ext uri="{19B8F6BF-5375-455C-9EA6-DF929625EA0E}">
        <p15:presenceInfo xmlns:p15="http://schemas.microsoft.com/office/powerpoint/2012/main" userId="S-1-5-21-4171331364-615143196-3186844958-8750" providerId="AD"/>
      </p:ext>
    </p:extLst>
  </p:cmAuthor>
  <p:cmAuthor id="2" name="Alejandro Paz Munozcano" initials="APM" lastIdx="4" clrIdx="1">
    <p:extLst>
      <p:ext uri="{19B8F6BF-5375-455C-9EA6-DF929625EA0E}">
        <p15:presenceInfo xmlns:p15="http://schemas.microsoft.com/office/powerpoint/2012/main" userId="S-1-5-21-4171331364-615143196-3186844958-3403" providerId="AD"/>
      </p:ext>
    </p:extLst>
  </p:cmAuthor>
  <p:cmAuthor id="3" name="Anahi Ramos Herrera" initials="ARH" lastIdx="2" clrIdx="2">
    <p:extLst>
      <p:ext uri="{19B8F6BF-5375-455C-9EA6-DF929625EA0E}">
        <p15:presenceInfo xmlns:p15="http://schemas.microsoft.com/office/powerpoint/2012/main" userId="S-1-5-21-4171331364-615143196-3186844958-8077" providerId="AD"/>
      </p:ext>
    </p:extLst>
  </p:cmAuthor>
  <p:cmAuthor id="4" name="Diana Elizabeth Pulido Coutino" initials="DEPC" lastIdx="11" clrIdx="3">
    <p:extLst>
      <p:ext uri="{19B8F6BF-5375-455C-9EA6-DF929625EA0E}">
        <p15:presenceInfo xmlns:p15="http://schemas.microsoft.com/office/powerpoint/2012/main" userId="S-1-5-21-4171331364-615143196-3186844958-7965" providerId="AD"/>
      </p:ext>
    </p:extLst>
  </p:cmAuthor>
  <p:cmAuthor id="5" name="Vanessa Yazmin Hernandez Carrillo" initials="VYHC" lastIdx="5" clrIdx="4">
    <p:extLst>
      <p:ext uri="{19B8F6BF-5375-455C-9EA6-DF929625EA0E}">
        <p15:presenceInfo xmlns:p15="http://schemas.microsoft.com/office/powerpoint/2012/main" userId="S-1-5-21-4171331364-615143196-3186844958-7963" providerId="AD"/>
      </p:ext>
    </p:extLst>
  </p:cmAuthor>
  <p:cmAuthor id="6" name="Rodrigo Emilio Castro Bizarretea" initials="RECB" lastIdx="7" clrIdx="5">
    <p:extLst>
      <p:ext uri="{19B8F6BF-5375-455C-9EA6-DF929625EA0E}">
        <p15:presenceInfo xmlns:p15="http://schemas.microsoft.com/office/powerpoint/2012/main" userId="S-1-5-21-4171331364-615143196-3186844958-79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9A2A"/>
    <a:srgbClr val="FFCC66"/>
    <a:srgbClr val="314C14"/>
    <a:srgbClr val="3C862A"/>
    <a:srgbClr val="0000FF"/>
    <a:srgbClr val="9BBB59"/>
    <a:srgbClr val="AFCC0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80" autoAdjust="0"/>
    <p:restoredTop sz="93758" autoAdjust="0"/>
  </p:normalViewPr>
  <p:slideViewPr>
    <p:cSldViewPr snapToGrid="0" snapToObjects="1">
      <p:cViewPr varScale="1">
        <p:scale>
          <a:sx n="64" d="100"/>
          <a:sy n="64" d="100"/>
        </p:scale>
        <p:origin x="1416" y="58"/>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Hoja_de_c_lculo_de_Microsoft_Excel.xlsx"/></Relationships>
</file>

<file path=ppt/charts/_rels/chart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ITC Avant Garde" panose="020B0402020203020304" pitchFamily="34" charset="0"/>
                <a:ea typeface="+mn-ea"/>
                <a:cs typeface="+mn-cs"/>
              </a:defRPr>
            </a:pPr>
            <a:r>
              <a:rPr lang="es-MX" b="1" dirty="0"/>
              <a:t>Total de trámites inscritos </a:t>
            </a:r>
            <a:r>
              <a:rPr lang="es-MX" b="1" dirty="0" smtClean="0"/>
              <a:t>en </a:t>
            </a:r>
            <a:r>
              <a:rPr lang="es-MX" b="1" dirty="0"/>
              <a:t>el Inventario del Instituto Federal de </a:t>
            </a:r>
            <a:r>
              <a:rPr lang="es-MX" b="1" dirty="0" smtClean="0"/>
              <a:t>Telecomunicaciones</a:t>
            </a:r>
            <a:endParaRPr lang="es-MX" b="1"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ITC Avant Garde" panose="020B0402020203020304" pitchFamily="34" charset="0"/>
              <a:ea typeface="+mn-ea"/>
              <a:cs typeface="+mn-cs"/>
            </a:defRPr>
          </a:pPr>
          <a:endParaRPr lang="es-MX"/>
        </a:p>
      </c:txPr>
    </c:title>
    <c:autoTitleDeleted val="0"/>
    <c:plotArea>
      <c:layout/>
      <c:pieChart>
        <c:varyColors val="1"/>
        <c:ser>
          <c:idx val="0"/>
          <c:order val="0"/>
          <c:dPt>
            <c:idx val="0"/>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1-2458-4F35-A047-7684EDEA1166}"/>
              </c:ext>
            </c:extLst>
          </c:dPt>
          <c:dPt>
            <c:idx val="1"/>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3-2458-4F35-A047-7684EDEA1166}"/>
              </c:ext>
            </c:extLst>
          </c:dPt>
          <c:dLbls>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latin typeface="ITC Avant Garde" panose="020B0402020203020304" pitchFamily="34" charset="0"/>
                    <a:ea typeface="+mn-ea"/>
                    <a:cs typeface="+mn-cs"/>
                  </a:defRPr>
                </a:pPr>
                <a:endParaRPr lang="es-MX"/>
              </a:p>
            </c:txPr>
            <c:showLegendKey val="0"/>
            <c:showVal val="1"/>
            <c:showCatName val="0"/>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Hoja1!$C$3:$D$3</c:f>
              <c:strCache>
                <c:ptCount val="2"/>
                <c:pt idx="0">
                  <c:v>Trámites con formato</c:v>
                </c:pt>
                <c:pt idx="1">
                  <c:v>Trámites sin formato</c:v>
                </c:pt>
              </c:strCache>
            </c:strRef>
          </c:cat>
          <c:val>
            <c:numRef>
              <c:f>Hoja1!$C$4:$D$4</c:f>
              <c:numCache>
                <c:formatCode>General</c:formatCode>
                <c:ptCount val="2"/>
                <c:pt idx="0">
                  <c:v>71</c:v>
                </c:pt>
                <c:pt idx="1">
                  <c:v>147</c:v>
                </c:pt>
              </c:numCache>
            </c:numRef>
          </c:val>
          <c:extLst>
            <c:ext xmlns:c16="http://schemas.microsoft.com/office/drawing/2014/chart" uri="{C3380CC4-5D6E-409C-BE32-E72D297353CC}">
              <c16:uniqueId val="{00000004-2458-4F35-A047-7684EDEA116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000" b="0" i="0" u="none" strike="noStrike" kern="1200" baseline="0">
              <a:solidFill>
                <a:schemeClr val="tx1">
                  <a:lumMod val="65000"/>
                  <a:lumOff val="35000"/>
                </a:schemeClr>
              </a:solidFill>
              <a:latin typeface="ITC Avant Garde" panose="020B0402020203020304" pitchFamily="34" charset="0"/>
              <a:ea typeface="+mn-ea"/>
              <a:cs typeface="+mn-cs"/>
            </a:defRPr>
          </a:pPr>
          <a:endParaRPr lang="es-MX"/>
        </a:p>
      </c:txPr>
    </c:legend>
    <c:plotVisOnly val="1"/>
    <c:dispBlanksAs val="gap"/>
    <c:showDLblsOverMax val="0"/>
  </c:chart>
  <c:spPr>
    <a:noFill/>
    <a:ln>
      <a:noFill/>
    </a:ln>
    <a:effectLst/>
  </c:spPr>
  <c:txPr>
    <a:bodyPr/>
    <a:lstStyle/>
    <a:p>
      <a:pPr>
        <a:defRPr sz="1000">
          <a:latin typeface="ITC Avant Garde" panose="020B0402020203020304" pitchFamily="34" charset="0"/>
        </a:defRPr>
      </a:pPr>
      <a:endParaRPr lang="es-MX"/>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ITC Avant Garde" panose="020B0402020203020304" pitchFamily="34" charset="0"/>
              <a:ea typeface="+mn-ea"/>
              <a:cs typeface="+mn-cs"/>
            </a:defRPr>
          </a:pPr>
          <a:endParaRPr lang="es-MX"/>
        </a:p>
      </c:txPr>
    </c:title>
    <c:autoTitleDeleted val="0"/>
    <c:plotArea>
      <c:layout>
        <c:manualLayout>
          <c:layoutTarget val="inner"/>
          <c:xMode val="edge"/>
          <c:yMode val="edge"/>
          <c:x val="0.34544837484438312"/>
          <c:y val="0.24873416045546234"/>
          <c:w val="0.30927611389965981"/>
          <c:h val="0.67137736863010822"/>
        </c:manualLayout>
      </c:layout>
      <c:radarChart>
        <c:radarStyle val="marker"/>
        <c:varyColors val="0"/>
        <c:ser>
          <c:idx val="0"/>
          <c:order val="0"/>
          <c:tx>
            <c:strRef>
              <c:f>Hoja1!$E$10</c:f>
              <c:strCache>
                <c:ptCount val="1"/>
                <c:pt idx="0">
                  <c:v>UCS-03-020</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Hoja1!$F$9:$P$9</c:f>
              <c:strCache>
                <c:ptCount val="11"/>
                <c:pt idx="0">
                  <c:v>1. Identificación y comprensión de requisitos</c:v>
                </c:pt>
                <c:pt idx="1">
                  <c:v>2. Reuniones con personal interno</c:v>
                </c:pt>
                <c:pt idx="2">
                  <c:v>3. Contratación de servicios externos</c:v>
                </c:pt>
                <c:pt idx="3">
                  <c:v>4. Reuniones con servicios externos</c:v>
                </c:pt>
                <c:pt idx="4">
                  <c:v>5. Recolección de información pre existente</c:v>
                </c:pt>
                <c:pt idx="5">
                  <c:v>6. Recolección de información nueva</c:v>
                </c:pt>
                <c:pt idx="6">
                  <c:v>7. Llenado de formularios</c:v>
                </c:pt>
                <c:pt idx="7">
                  <c:v>8. Creación de archivos de respaldo</c:v>
                </c:pt>
                <c:pt idx="8">
                  <c:v>9. Realización del pago</c:v>
                </c:pt>
                <c:pt idx="9">
                  <c:v>10. Traslado a oficinas públicas</c:v>
                </c:pt>
                <c:pt idx="10">
                  <c:v>11. Espera en oficinas públicas</c:v>
                </c:pt>
              </c:strCache>
            </c:strRef>
          </c:cat>
          <c:val>
            <c:numRef>
              <c:f>Hoja1!$F$10:$P$10</c:f>
              <c:numCache>
                <c:formatCode>0%</c:formatCode>
                <c:ptCount val="11"/>
                <c:pt idx="0">
                  <c:v>0.2</c:v>
                </c:pt>
                <c:pt idx="1">
                  <c:v>0</c:v>
                </c:pt>
                <c:pt idx="2">
                  <c:v>0.1</c:v>
                </c:pt>
                <c:pt idx="3">
                  <c:v>0.1</c:v>
                </c:pt>
                <c:pt idx="4">
                  <c:v>0.4</c:v>
                </c:pt>
                <c:pt idx="5">
                  <c:v>0</c:v>
                </c:pt>
                <c:pt idx="6">
                  <c:v>0.2</c:v>
                </c:pt>
                <c:pt idx="7">
                  <c:v>0.7</c:v>
                </c:pt>
                <c:pt idx="8">
                  <c:v>0.5</c:v>
                </c:pt>
                <c:pt idx="9">
                  <c:v>0.8</c:v>
                </c:pt>
                <c:pt idx="10">
                  <c:v>0.8</c:v>
                </c:pt>
              </c:numCache>
            </c:numRef>
          </c:val>
          <c:extLst>
            <c:ext xmlns:c16="http://schemas.microsoft.com/office/drawing/2014/chart" uri="{C3380CC4-5D6E-409C-BE32-E72D297353CC}">
              <c16:uniqueId val="{00000000-B149-4B40-92A8-2858A684C734}"/>
            </c:ext>
          </c:extLst>
        </c:ser>
        <c:dLbls>
          <c:showLegendKey val="0"/>
          <c:showVal val="0"/>
          <c:showCatName val="0"/>
          <c:showSerName val="0"/>
          <c:showPercent val="0"/>
          <c:showBubbleSize val="0"/>
        </c:dLbls>
        <c:axId val="452001551"/>
        <c:axId val="451985743"/>
      </c:radarChart>
      <c:catAx>
        <c:axId val="452001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ITC Avant Garde" panose="020B0402020203020304" pitchFamily="34" charset="0"/>
                <a:ea typeface="+mn-ea"/>
                <a:cs typeface="+mn-cs"/>
              </a:defRPr>
            </a:pPr>
            <a:endParaRPr lang="es-MX"/>
          </a:p>
        </c:txPr>
        <c:crossAx val="451985743"/>
        <c:crosses val="autoZero"/>
        <c:auto val="1"/>
        <c:lblAlgn val="ctr"/>
        <c:lblOffset val="100"/>
        <c:noMultiLvlLbl val="0"/>
      </c:catAx>
      <c:valAx>
        <c:axId val="45198574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ITC Avant Garde" panose="020B0402020203020304" pitchFamily="34" charset="0"/>
                <a:ea typeface="+mn-ea"/>
                <a:cs typeface="+mn-cs"/>
              </a:defRPr>
            </a:pPr>
            <a:endParaRPr lang="es-MX"/>
          </a:p>
        </c:txPr>
        <c:crossAx val="452001551"/>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ITC Avant Garde" panose="020B0402020203020304" pitchFamily="34" charset="0"/>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E53CDD02-9702-48BA-8677-F81D5FCC4ECA}" type="datetimeFigureOut">
              <a:rPr lang="es-MX" smtClean="0"/>
              <a:t>07/08/2019</a:t>
            </a:fld>
            <a:endParaRPr lang="es-MX" dirty="0"/>
          </a:p>
        </p:txBody>
      </p:sp>
      <p:sp>
        <p:nvSpPr>
          <p:cNvPr id="4" name="Marcador de pie de página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dirty="0"/>
          </a:p>
        </p:txBody>
      </p:sp>
      <p:sp>
        <p:nvSpPr>
          <p:cNvPr id="5" name="Marcador de número de diapositiva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0F93AF6-9777-4568-9D9D-5F73EE62C546}" type="slidenum">
              <a:rPr lang="es-MX" smtClean="0"/>
              <a:t>‹Nº›</a:t>
            </a:fld>
            <a:endParaRPr lang="es-MX" dirty="0"/>
          </a:p>
        </p:txBody>
      </p:sp>
    </p:spTree>
    <p:extLst>
      <p:ext uri="{BB962C8B-B14F-4D97-AF65-F5344CB8AC3E}">
        <p14:creationId xmlns:p14="http://schemas.microsoft.com/office/powerpoint/2010/main" val="217132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dirty="0"/>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7876821-10E7-4031-834C-38D6F9C4314D}" type="datetimeFigureOut">
              <a:rPr lang="es-MX" smtClean="0"/>
              <a:t>07/08/2019</a:t>
            </a:fld>
            <a:endParaRPr lang="es-MX" dirty="0"/>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MX" dirty="0"/>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EC0439E-044A-4AE0-919A-D49C7DBE86D9}" type="slidenum">
              <a:rPr lang="es-MX" smtClean="0"/>
              <a:t>‹Nº›</a:t>
            </a:fld>
            <a:endParaRPr lang="es-MX" dirty="0"/>
          </a:p>
        </p:txBody>
      </p:sp>
    </p:spTree>
    <p:extLst>
      <p:ext uri="{BB962C8B-B14F-4D97-AF65-F5344CB8AC3E}">
        <p14:creationId xmlns:p14="http://schemas.microsoft.com/office/powerpoint/2010/main" val="597375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www.diputados.gob.mx/LeyesBiblio/pdf/107_281218.pdf" TargetMode="External"/><Relationship Id="rId4" Type="http://schemas.openxmlformats.org/officeDocument/2006/relationships/hyperlink" Target="http://www.beta.inegi.org.mx/programas/enoe/15ymas/"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www.diputados.gob.mx/LeyesBiblio/pdf/107_281218.pdf" TargetMode="External"/><Relationship Id="rId4" Type="http://schemas.openxmlformats.org/officeDocument/2006/relationships/hyperlink" Target="http://www.beta.inegi.org.mx/programas/enoe/15ymas/"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www.diputados.gob.mx/LeyesBiblio/pdf/107_281218.pdf" TargetMode="External"/><Relationship Id="rId4" Type="http://schemas.openxmlformats.org/officeDocument/2006/relationships/hyperlink" Target="http://www.beta.inegi.org.mx/programas/enoe/15ymas/"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www.beta.inegi.org.mx/programas/enoe/15ymas/"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www.beta.inegi.org.mx/programas/enoe/15ymas/"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www.beta.inegi.org.mx/programas/enoe/15ymas/"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www.beta.inegi.org.mx/programas/enoe/15ymas/"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beta.inegi.org.mx/programas/enoe/15yma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oecd.org/gov/regulatory-policy/34227698.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www.beta.inegi.org.mx/programas/enoe/15ymas/"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beta.inegi.org.mx/programas/enoe/15ymas/"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dof.gob.mx/nota_detalle.php?codigo=5508429&amp;fecha=20/12/2017"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beta.inegi.org.mx/programas/enoe/15yma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CEC0439E-044A-4AE0-919A-D49C7DBE86D9}" type="slidenum">
              <a:rPr lang="es-MX" smtClean="0"/>
              <a:t>1</a:t>
            </a:fld>
            <a:endParaRPr lang="es-MX" dirty="0"/>
          </a:p>
        </p:txBody>
      </p:sp>
    </p:spTree>
    <p:extLst>
      <p:ext uri="{BB962C8B-B14F-4D97-AF65-F5344CB8AC3E}">
        <p14:creationId xmlns:p14="http://schemas.microsoft.com/office/powerpoint/2010/main" val="988642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dirty="0" smtClean="0">
                <a:latin typeface="ITC Avant Garde" panose="020B0402020203020304" pitchFamily="34" charset="0"/>
              </a:rPr>
              <a:t>Fuentes:</a:t>
            </a:r>
          </a:p>
          <a:p>
            <a:pPr marL="171450" indent="-171450">
              <a:buFont typeface="Arial" panose="020B0604020202020204" pitchFamily="34" charset="0"/>
              <a:buChar char="•"/>
            </a:pPr>
            <a:r>
              <a:rPr lang="es-MX" sz="1200" dirty="0" smtClean="0">
                <a:latin typeface="ITC Avant Garde" panose="020B0402020203020304" pitchFamily="34" charset="0"/>
              </a:rPr>
              <a:t>Dirección</a:t>
            </a:r>
            <a:r>
              <a:rPr lang="es-MX" sz="1200" baseline="0" dirty="0" smtClean="0">
                <a:latin typeface="ITC Avant Garde" panose="020B0402020203020304" pitchFamily="34" charset="0"/>
              </a:rPr>
              <a:t> Normativa de la Coordinación General de Mejora Regulatoria del Instituto Federal de Telecomunicaciones.</a:t>
            </a:r>
            <a:endParaRPr lang="es-MX" sz="12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1200" u="sng" kern="1200" dirty="0" smtClean="0">
                <a:solidFill>
                  <a:schemeClr val="tx1"/>
                </a:solidFill>
                <a:effectLst/>
                <a:latin typeface="+mn-lt"/>
                <a:ea typeface="+mn-ea"/>
                <a:cs typeface="+mn-cs"/>
                <a:hlinkClick r:id="rId3"/>
              </a:rPr>
              <a:t>http://dof.gob.mx/nota_detalle.php?codigo=5508429&amp;fecha=20/12/2017</a:t>
            </a:r>
            <a:r>
              <a:rPr lang="es-MX" sz="12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Encuesta Nacional de Ocupación y Empleo (ENOE), población de 15 años y más de edad. Noviembre 2018. Disponible en: </a:t>
            </a:r>
            <a:r>
              <a:rPr lang="es-MX" sz="1200" u="sng" kern="1200" dirty="0" smtClean="0">
                <a:solidFill>
                  <a:schemeClr val="tx1"/>
                </a:solidFill>
                <a:effectLst/>
                <a:latin typeface="+mn-lt"/>
                <a:ea typeface="+mn-ea"/>
                <a:cs typeface="+mn-cs"/>
                <a:hlinkClick r:id="rId4"/>
              </a:rPr>
              <a:t>http://www.beta.inegi.org.mx/programas/enoe/15ymas/</a:t>
            </a:r>
            <a:endParaRPr lang="es-MX" sz="1200" u="none" kern="1200" dirty="0" smtClean="0">
              <a:solidFill>
                <a:schemeClr val="tx1"/>
              </a:solidFill>
              <a:effectLst/>
              <a:latin typeface="ITC Avant Garde" panose="020B04020202030203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u="none" kern="1200" dirty="0" smtClean="0">
                <a:solidFill>
                  <a:schemeClr val="tx1"/>
                </a:solidFill>
                <a:effectLst/>
                <a:latin typeface="ITC Avant Garde" panose="020B0402020203020304" pitchFamily="34" charset="0"/>
                <a:ea typeface="+mn-ea"/>
                <a:cs typeface="+mn-cs"/>
              </a:rPr>
              <a:t>Inventario</a:t>
            </a:r>
            <a:r>
              <a:rPr lang="es-MX" sz="1200" u="none" kern="1200" baseline="0" dirty="0" smtClean="0">
                <a:solidFill>
                  <a:schemeClr val="tx1"/>
                </a:solidFill>
                <a:effectLst/>
                <a:latin typeface="ITC Avant Garde" panose="020B0402020203020304" pitchFamily="34" charset="0"/>
                <a:ea typeface="+mn-ea"/>
                <a:cs typeface="+mn-cs"/>
              </a:rPr>
              <a:t> de Trámites del Instituto Federal de Telecomunicaciones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schemeClr val="tx1"/>
                </a:solidFill>
                <a:latin typeface="Gadugi" panose="020B0502040204020203" pitchFamily="34" charset="0"/>
              </a:rPr>
              <a:t>Ley Federal</a:t>
            </a:r>
            <a:r>
              <a:rPr lang="es-MX" sz="1200" baseline="0" dirty="0" smtClean="0">
                <a:solidFill>
                  <a:schemeClr val="tx1"/>
                </a:solidFill>
                <a:latin typeface="Gadugi" panose="020B0502040204020203" pitchFamily="34" charset="0"/>
              </a:rPr>
              <a:t> del Derechos</a:t>
            </a:r>
            <a:r>
              <a:rPr lang="es-MX" sz="1200" dirty="0" smtClean="0">
                <a:solidFill>
                  <a:schemeClr val="tx1"/>
                </a:solidFill>
                <a:latin typeface="Gadugi" panose="020B0502040204020203" pitchFamily="34" charset="0"/>
              </a:rPr>
              <a:t>: </a:t>
            </a:r>
            <a:r>
              <a:rPr lang="es-MX" sz="1200" dirty="0" smtClean="0">
                <a:solidFill>
                  <a:schemeClr val="tx1"/>
                </a:solidFill>
                <a:latin typeface="Gadugi" panose="020B0502040204020203" pitchFamily="34" charset="0"/>
                <a:hlinkClick r:id="rId5"/>
              </a:rPr>
              <a:t>http://www.diputados.gob.mx/LeyesBiblio/pdf/107_281218.pdf</a:t>
            </a:r>
            <a:endParaRPr lang="es-MX" sz="1200" kern="1200" dirty="0" smtClean="0">
              <a:solidFill>
                <a:schemeClr val="tx1"/>
              </a:solidFill>
              <a:effectLst/>
              <a:latin typeface="+mn-lt"/>
              <a:ea typeface="+mn-ea"/>
              <a:cs typeface="+mn-cs"/>
            </a:endParaRPr>
          </a:p>
          <a:p>
            <a:endParaRPr lang="es-MX" dirty="0"/>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10</a:t>
            </a:fld>
            <a:endParaRPr lang="es-MX" dirty="0"/>
          </a:p>
        </p:txBody>
      </p:sp>
    </p:spTree>
    <p:extLst>
      <p:ext uri="{BB962C8B-B14F-4D97-AF65-F5344CB8AC3E}">
        <p14:creationId xmlns:p14="http://schemas.microsoft.com/office/powerpoint/2010/main" val="140320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dirty="0" smtClean="0">
                <a:latin typeface="ITC Avant Garde" panose="020B0402020203020304" pitchFamily="34" charset="0"/>
              </a:rPr>
              <a:t>Fuentes:</a:t>
            </a:r>
          </a:p>
          <a:p>
            <a:pPr marL="171450" indent="-171450">
              <a:buFont typeface="Arial" panose="020B0604020202020204" pitchFamily="34" charset="0"/>
              <a:buChar char="•"/>
            </a:pPr>
            <a:r>
              <a:rPr lang="es-MX" sz="1200" dirty="0" smtClean="0">
                <a:latin typeface="ITC Avant Garde" panose="020B0402020203020304" pitchFamily="34" charset="0"/>
              </a:rPr>
              <a:t>Dirección</a:t>
            </a:r>
            <a:r>
              <a:rPr lang="es-MX" sz="1200" baseline="0" dirty="0" smtClean="0">
                <a:latin typeface="ITC Avant Garde" panose="020B0402020203020304" pitchFamily="34" charset="0"/>
              </a:rPr>
              <a:t> Normativa de la Coordinación General de Mejora Regulatoria del Instituto Federal de Telecomunicaciones.</a:t>
            </a:r>
            <a:endParaRPr lang="es-MX" sz="12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1200" u="sng" kern="1200" dirty="0" smtClean="0">
                <a:solidFill>
                  <a:schemeClr val="tx1"/>
                </a:solidFill>
                <a:effectLst/>
                <a:latin typeface="+mn-lt"/>
                <a:ea typeface="+mn-ea"/>
                <a:cs typeface="+mn-cs"/>
                <a:hlinkClick r:id="rId3"/>
              </a:rPr>
              <a:t>http://dof.gob.mx/nota_detalle.php?codigo=5508429&amp;fecha=20/12/2017</a:t>
            </a:r>
            <a:r>
              <a:rPr lang="es-MX" sz="12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Encuesta Nacional de Ocupación y Empleo (ENOE), población de 15 años y más de edad. Noviembre 2018. Disponible en: </a:t>
            </a:r>
            <a:r>
              <a:rPr lang="es-MX" sz="1200" u="sng" kern="1200" dirty="0" smtClean="0">
                <a:solidFill>
                  <a:schemeClr val="tx1"/>
                </a:solidFill>
                <a:effectLst/>
                <a:latin typeface="+mn-lt"/>
                <a:ea typeface="+mn-ea"/>
                <a:cs typeface="+mn-cs"/>
                <a:hlinkClick r:id="rId4"/>
              </a:rPr>
              <a:t>http://www.beta.inegi.org.mx/programas/enoe/15ymas/</a:t>
            </a:r>
            <a:endParaRPr lang="es-MX" sz="1200" u="none" kern="1200" dirty="0" smtClean="0">
              <a:solidFill>
                <a:schemeClr val="tx1"/>
              </a:solidFill>
              <a:effectLst/>
              <a:latin typeface="ITC Avant Garde" panose="020B04020202030203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u="none" kern="1200" dirty="0" smtClean="0">
                <a:solidFill>
                  <a:schemeClr val="tx1"/>
                </a:solidFill>
                <a:effectLst/>
                <a:latin typeface="ITC Avant Garde" panose="020B0402020203020304" pitchFamily="34" charset="0"/>
                <a:ea typeface="+mn-ea"/>
                <a:cs typeface="+mn-cs"/>
              </a:rPr>
              <a:t>Inventario</a:t>
            </a:r>
            <a:r>
              <a:rPr lang="es-MX" sz="1200" u="none" kern="1200" baseline="0" dirty="0" smtClean="0">
                <a:solidFill>
                  <a:schemeClr val="tx1"/>
                </a:solidFill>
                <a:effectLst/>
                <a:latin typeface="ITC Avant Garde" panose="020B0402020203020304" pitchFamily="34" charset="0"/>
                <a:ea typeface="+mn-ea"/>
                <a:cs typeface="+mn-cs"/>
              </a:rPr>
              <a:t> de Trámites del Instituto Federal de Telecomunicaciones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schemeClr val="tx1"/>
                </a:solidFill>
                <a:latin typeface="Gadugi" panose="020B0502040204020203" pitchFamily="34" charset="0"/>
              </a:rPr>
              <a:t>Ley Federal</a:t>
            </a:r>
            <a:r>
              <a:rPr lang="es-MX" sz="1200" baseline="0" dirty="0" smtClean="0">
                <a:solidFill>
                  <a:schemeClr val="tx1"/>
                </a:solidFill>
                <a:latin typeface="Gadugi" panose="020B0502040204020203" pitchFamily="34" charset="0"/>
              </a:rPr>
              <a:t> del Derechos</a:t>
            </a:r>
            <a:r>
              <a:rPr lang="es-MX" sz="1200" dirty="0" smtClean="0">
                <a:solidFill>
                  <a:schemeClr val="tx1"/>
                </a:solidFill>
                <a:latin typeface="Gadugi" panose="020B0502040204020203" pitchFamily="34" charset="0"/>
              </a:rPr>
              <a:t>: </a:t>
            </a:r>
            <a:r>
              <a:rPr lang="es-MX" sz="1200" dirty="0" smtClean="0">
                <a:solidFill>
                  <a:schemeClr val="tx1"/>
                </a:solidFill>
                <a:latin typeface="Gadugi" panose="020B0502040204020203" pitchFamily="34" charset="0"/>
                <a:hlinkClick r:id="rId5"/>
              </a:rPr>
              <a:t>http://www.diputados.gob.mx/LeyesBiblio/pdf/107_281218.pdf</a:t>
            </a:r>
            <a:endParaRPr lang="es-MX" sz="1200" kern="1200" dirty="0" smtClean="0">
              <a:solidFill>
                <a:schemeClr val="tx1"/>
              </a:solidFill>
              <a:effectLst/>
              <a:latin typeface="+mn-lt"/>
              <a:ea typeface="+mn-ea"/>
              <a:cs typeface="+mn-cs"/>
            </a:endParaRPr>
          </a:p>
          <a:p>
            <a:endParaRPr lang="es-MX" dirty="0"/>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11</a:t>
            </a:fld>
            <a:endParaRPr lang="es-MX" dirty="0"/>
          </a:p>
        </p:txBody>
      </p:sp>
    </p:spTree>
    <p:extLst>
      <p:ext uri="{BB962C8B-B14F-4D97-AF65-F5344CB8AC3E}">
        <p14:creationId xmlns:p14="http://schemas.microsoft.com/office/powerpoint/2010/main" val="22184479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dirty="0" smtClean="0">
                <a:latin typeface="ITC Avant Garde" panose="020B0402020203020304" pitchFamily="34" charset="0"/>
              </a:rPr>
              <a:t>Fuentes:</a:t>
            </a:r>
          </a:p>
          <a:p>
            <a:pPr marL="171450" indent="-171450">
              <a:buFont typeface="Arial" panose="020B0604020202020204" pitchFamily="34" charset="0"/>
              <a:buChar char="•"/>
            </a:pPr>
            <a:r>
              <a:rPr lang="es-MX" sz="1200" dirty="0" smtClean="0">
                <a:latin typeface="ITC Avant Garde" panose="020B0402020203020304" pitchFamily="34" charset="0"/>
              </a:rPr>
              <a:t>Dirección</a:t>
            </a:r>
            <a:r>
              <a:rPr lang="es-MX" sz="1200" baseline="0" dirty="0" smtClean="0">
                <a:latin typeface="ITC Avant Garde" panose="020B0402020203020304" pitchFamily="34" charset="0"/>
              </a:rPr>
              <a:t> Normativa de la Coordinación General de Mejora Regulatoria del Instituto Federal de Telecomunicaciones.</a:t>
            </a:r>
            <a:endParaRPr lang="es-MX" sz="12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1200" u="sng" kern="1200" dirty="0" smtClean="0">
                <a:solidFill>
                  <a:schemeClr val="tx1"/>
                </a:solidFill>
                <a:effectLst/>
                <a:latin typeface="+mn-lt"/>
                <a:ea typeface="+mn-ea"/>
                <a:cs typeface="+mn-cs"/>
                <a:hlinkClick r:id="rId3"/>
              </a:rPr>
              <a:t>http://dof.gob.mx/nota_detalle.php?codigo=5508429&amp;fecha=20/12/2017</a:t>
            </a:r>
            <a:r>
              <a:rPr lang="es-MX" sz="12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Encuesta Nacional de Ocupación y Empleo (ENOE), población de 15 años y más de edad. Noviembre 2018. Disponible en: </a:t>
            </a:r>
            <a:r>
              <a:rPr lang="es-MX" sz="1200" u="sng" kern="1200" dirty="0" smtClean="0">
                <a:solidFill>
                  <a:schemeClr val="tx1"/>
                </a:solidFill>
                <a:effectLst/>
                <a:latin typeface="+mn-lt"/>
                <a:ea typeface="+mn-ea"/>
                <a:cs typeface="+mn-cs"/>
                <a:hlinkClick r:id="rId4"/>
              </a:rPr>
              <a:t>http://www.beta.inegi.org.mx/programas/enoe/15ymas/</a:t>
            </a:r>
            <a:endParaRPr lang="es-MX" sz="1200" u="none" kern="1200" dirty="0" smtClean="0">
              <a:solidFill>
                <a:schemeClr val="tx1"/>
              </a:solidFill>
              <a:effectLst/>
              <a:latin typeface="ITC Avant Garde" panose="020B04020202030203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u="none" kern="1200" dirty="0" smtClean="0">
                <a:solidFill>
                  <a:schemeClr val="tx1"/>
                </a:solidFill>
                <a:effectLst/>
                <a:latin typeface="ITC Avant Garde" panose="020B0402020203020304" pitchFamily="34" charset="0"/>
                <a:ea typeface="+mn-ea"/>
                <a:cs typeface="+mn-cs"/>
              </a:rPr>
              <a:t>Inventario</a:t>
            </a:r>
            <a:r>
              <a:rPr lang="es-MX" sz="1200" u="none" kern="1200" baseline="0" dirty="0" smtClean="0">
                <a:solidFill>
                  <a:schemeClr val="tx1"/>
                </a:solidFill>
                <a:effectLst/>
                <a:latin typeface="ITC Avant Garde" panose="020B0402020203020304" pitchFamily="34" charset="0"/>
                <a:ea typeface="+mn-ea"/>
                <a:cs typeface="+mn-cs"/>
              </a:rPr>
              <a:t> de Trámites del Instituto Federal de Telecomunicaciones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schemeClr val="tx1"/>
                </a:solidFill>
                <a:latin typeface="Gadugi" panose="020B0502040204020203" pitchFamily="34" charset="0"/>
              </a:rPr>
              <a:t>Ley Federal</a:t>
            </a:r>
            <a:r>
              <a:rPr lang="es-MX" sz="1200" baseline="0" dirty="0" smtClean="0">
                <a:solidFill>
                  <a:schemeClr val="tx1"/>
                </a:solidFill>
                <a:latin typeface="Gadugi" panose="020B0502040204020203" pitchFamily="34" charset="0"/>
              </a:rPr>
              <a:t> del Derechos</a:t>
            </a:r>
            <a:r>
              <a:rPr lang="es-MX" sz="1200" dirty="0" smtClean="0">
                <a:solidFill>
                  <a:schemeClr val="tx1"/>
                </a:solidFill>
                <a:latin typeface="Gadugi" panose="020B0502040204020203" pitchFamily="34" charset="0"/>
              </a:rPr>
              <a:t>: </a:t>
            </a:r>
            <a:r>
              <a:rPr lang="es-MX" sz="1200" dirty="0" smtClean="0">
                <a:solidFill>
                  <a:schemeClr val="tx1"/>
                </a:solidFill>
                <a:latin typeface="Gadugi" panose="020B0502040204020203" pitchFamily="34" charset="0"/>
                <a:hlinkClick r:id="rId5"/>
              </a:rPr>
              <a:t>http://www.diputados.gob.mx/LeyesBiblio/pdf/107_281218.pdf</a:t>
            </a:r>
            <a:endParaRPr lang="es-MX" sz="1200" kern="1200" dirty="0" smtClean="0">
              <a:solidFill>
                <a:schemeClr val="tx1"/>
              </a:solidFill>
              <a:effectLst/>
              <a:latin typeface="+mn-lt"/>
              <a:ea typeface="+mn-ea"/>
              <a:cs typeface="+mn-cs"/>
            </a:endParaRPr>
          </a:p>
          <a:p>
            <a:endParaRPr lang="es-MX" dirty="0"/>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12</a:t>
            </a:fld>
            <a:endParaRPr lang="es-MX" dirty="0"/>
          </a:p>
        </p:txBody>
      </p:sp>
    </p:spTree>
    <p:extLst>
      <p:ext uri="{BB962C8B-B14F-4D97-AF65-F5344CB8AC3E}">
        <p14:creationId xmlns:p14="http://schemas.microsoft.com/office/powerpoint/2010/main" val="2955586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900" dirty="0" smtClean="0">
                <a:latin typeface="ITC Avant Garde" panose="020B0402020203020304" pitchFamily="34" charset="0"/>
              </a:rPr>
              <a:t>Fuente:</a:t>
            </a:r>
          </a:p>
          <a:p>
            <a:pPr marL="171450" indent="-171450">
              <a:buFont typeface="Arial" panose="020B0604020202020204" pitchFamily="34" charset="0"/>
              <a:buChar char="•"/>
            </a:pPr>
            <a:r>
              <a:rPr lang="es-MX" sz="900" dirty="0" smtClean="0">
                <a:latin typeface="ITC Avant Garde" panose="020B0402020203020304" pitchFamily="34" charset="0"/>
              </a:rPr>
              <a:t>Dirección</a:t>
            </a:r>
            <a:r>
              <a:rPr lang="es-MX" sz="900" baseline="0" dirty="0" smtClean="0">
                <a:latin typeface="ITC Avant Garde" panose="020B0402020203020304" pitchFamily="34" charset="0"/>
              </a:rPr>
              <a:t> Normativa de la Coordinación General de Mejora Regulatoria del Instituto Federal de Telecomunicaciones.</a:t>
            </a:r>
            <a:endParaRPr lang="es-MX" sz="9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smtClean="0">
                <a:latin typeface="ITC Avant Garde" panose="020B0402020203020304" pitchFamily="34" charset="0"/>
              </a:rPr>
              <a:t>Folio: UCS-03-033-A Solicitud de autorización de modificación de ubicación de un enlace estudio-planta y/o</a:t>
            </a:r>
            <a:r>
              <a:rPr lang="es-MX" sz="900" baseline="0" dirty="0" smtClean="0">
                <a:latin typeface="ITC Avant Garde" panose="020B0402020203020304" pitchFamily="34" charset="0"/>
              </a:rPr>
              <a:t> </a:t>
            </a:r>
            <a:r>
              <a:rPr lang="es-MX" sz="900" dirty="0" smtClean="0">
                <a:latin typeface="ITC Avant Garde" panose="020B0402020203020304" pitchFamily="34" charset="0"/>
              </a:rPr>
              <a:t>sistema control remoto […]</a:t>
            </a:r>
            <a:r>
              <a:rPr lang="es-MX" sz="900" baseline="0" dirty="0" smtClean="0">
                <a:latin typeface="ITC Avant Garde" panose="020B0402020203020304" pitchFamily="34" charset="0"/>
              </a:rPr>
              <a:t> “</a:t>
            </a:r>
            <a:r>
              <a:rPr lang="es-MX" sz="900" i="1" baseline="0" dirty="0" smtClean="0">
                <a:latin typeface="ITC Avant Garde" panose="020B0402020203020304" pitchFamily="34" charset="0"/>
              </a:rPr>
              <a:t>Monto de las contraprestaciones, derechos o aprovechamientos aplicables, en su caso, o la forma de determinar dicho monto y fundamento jurídico que da origen a estos</a:t>
            </a:r>
            <a:r>
              <a:rPr lang="es-MX" sz="900" baseline="0" dirty="0" smtClean="0">
                <a:latin typeface="ITC Avant Garde" panose="020B0402020203020304" pitchFamily="34" charset="0"/>
              </a:rPr>
              <a:t>”. Sitio web: http://www.ift.org.mx/tramites/solicitud-de-autorizacion-de-modificacion-de-ubicacion-de-un-enlace-estudio-planta-yo-sistema-0</a:t>
            </a:r>
            <a:endParaRPr lang="es-MX" sz="900" baseline="0" dirty="0" smtClean="0">
              <a:effectLst/>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13</a:t>
            </a:fld>
            <a:endParaRPr lang="es-MX" dirty="0"/>
          </a:p>
        </p:txBody>
      </p:sp>
    </p:spTree>
    <p:extLst>
      <p:ext uri="{BB962C8B-B14F-4D97-AF65-F5344CB8AC3E}">
        <p14:creationId xmlns:p14="http://schemas.microsoft.com/office/powerpoint/2010/main" val="159793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900" dirty="0" smtClean="0">
                <a:latin typeface="ITC Avant Garde" panose="020B0402020203020304" pitchFamily="34" charset="0"/>
              </a:rPr>
              <a:t>Fuente:</a:t>
            </a:r>
          </a:p>
          <a:p>
            <a:pPr marL="171450" indent="-171450">
              <a:buFont typeface="Arial" panose="020B0604020202020204" pitchFamily="34" charset="0"/>
              <a:buChar char="•"/>
            </a:pPr>
            <a:r>
              <a:rPr lang="es-MX" sz="900" dirty="0" smtClean="0">
                <a:latin typeface="ITC Avant Garde" panose="020B0402020203020304" pitchFamily="34" charset="0"/>
              </a:rPr>
              <a:t>Dirección</a:t>
            </a:r>
            <a:r>
              <a:rPr lang="es-MX" sz="900" baseline="0" dirty="0" smtClean="0">
                <a:latin typeface="ITC Avant Garde" panose="020B0402020203020304" pitchFamily="34" charset="0"/>
              </a:rPr>
              <a:t> Normativa de la Coordinación General de Mejora Regulatoria del Instituto Federal de Telecomunicaciones.</a:t>
            </a:r>
            <a:endParaRPr lang="es-MX" sz="9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smtClean="0">
                <a:latin typeface="ITC Avant Garde" panose="020B0402020203020304" pitchFamily="34" charset="0"/>
              </a:rPr>
              <a:t>Folio: UCS-03-034-A Solicitud de autorización para instalar y operar sistemas para prestar servicios auxiliares a la radiodifusión […]</a:t>
            </a:r>
            <a:r>
              <a:rPr lang="es-MX" sz="900" baseline="0" dirty="0" smtClean="0">
                <a:latin typeface="ITC Avant Garde" panose="020B0402020203020304" pitchFamily="34" charset="0"/>
              </a:rPr>
              <a:t> “</a:t>
            </a:r>
            <a:r>
              <a:rPr lang="es-MX" sz="900" i="1" baseline="0" dirty="0" smtClean="0">
                <a:latin typeface="ITC Avant Garde" panose="020B0402020203020304" pitchFamily="34" charset="0"/>
              </a:rPr>
              <a:t>Monto de las contraprestaciones, derechos o aprovechamientos aplicables, en su caso, o la forma de determinar dicho monto y fundamento jurídico que da origen a estos</a:t>
            </a:r>
            <a:r>
              <a:rPr lang="es-MX" sz="900" baseline="0" dirty="0" smtClean="0">
                <a:latin typeface="ITC Avant Garde" panose="020B0402020203020304" pitchFamily="34" charset="0"/>
              </a:rPr>
              <a:t>”. Sitio web: http://www.ift.org.mx/tramites/solicitud-de-autorizacion-para-instalar-y-operar-sistemas-para-prestar-servicios-auxiliares-la</a:t>
            </a:r>
            <a:endParaRPr lang="es-MX" sz="900" baseline="0" dirty="0" smtClean="0">
              <a:effectLst/>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14</a:t>
            </a:fld>
            <a:endParaRPr lang="es-MX" dirty="0"/>
          </a:p>
        </p:txBody>
      </p:sp>
    </p:spTree>
    <p:extLst>
      <p:ext uri="{BB962C8B-B14F-4D97-AF65-F5344CB8AC3E}">
        <p14:creationId xmlns:p14="http://schemas.microsoft.com/office/powerpoint/2010/main" val="2786166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900" dirty="0" smtClean="0">
                <a:latin typeface="ITC Avant Garde" panose="020B0402020203020304" pitchFamily="34" charset="0"/>
              </a:rPr>
              <a:t>Fuentes:</a:t>
            </a:r>
          </a:p>
          <a:p>
            <a:pPr marL="171450" indent="-171450">
              <a:buFont typeface="Arial" panose="020B0604020202020204" pitchFamily="34" charset="0"/>
              <a:buChar char="•"/>
            </a:pPr>
            <a:r>
              <a:rPr lang="es-MX" sz="900" dirty="0" smtClean="0">
                <a:latin typeface="ITC Avant Garde" panose="020B0402020203020304" pitchFamily="34" charset="0"/>
              </a:rPr>
              <a:t>Dirección</a:t>
            </a:r>
            <a:r>
              <a:rPr lang="es-MX" sz="900" baseline="0" dirty="0" smtClean="0">
                <a:latin typeface="ITC Avant Garde" panose="020B0402020203020304" pitchFamily="34" charset="0"/>
              </a:rPr>
              <a:t> Normativa de la Coordinación General de Mejora Regulatoria del Instituto Federal de Telecomunicaciones.</a:t>
            </a:r>
            <a:endParaRPr lang="es-MX" sz="9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900" u="sng" kern="1200" dirty="0" smtClean="0">
                <a:solidFill>
                  <a:schemeClr val="tx1"/>
                </a:solidFill>
                <a:effectLst/>
                <a:latin typeface="+mn-lt"/>
                <a:ea typeface="+mn-ea"/>
                <a:cs typeface="+mn-cs"/>
                <a:hlinkClick r:id="rId3"/>
              </a:rPr>
              <a:t>http://dof.gob.mx/nota_detalle.php?codigo=5508429&amp;fecha=20/12/2017</a:t>
            </a:r>
            <a:r>
              <a:rPr lang="es-MX" sz="9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kern="1200" dirty="0" smtClean="0">
                <a:solidFill>
                  <a:schemeClr val="tx1"/>
                </a:solidFill>
                <a:effectLst/>
                <a:latin typeface="+mn-lt"/>
                <a:ea typeface="+mn-ea"/>
                <a:cs typeface="+mn-cs"/>
              </a:rPr>
              <a:t>Encuesta Nacional de Ocupación y Empleo (ENOE), población de 15 años y más de edad. Noviembre 2018. Disponible en: </a:t>
            </a:r>
            <a:r>
              <a:rPr lang="es-MX" sz="900" u="sng" kern="1200" dirty="0" smtClean="0">
                <a:solidFill>
                  <a:schemeClr val="tx1"/>
                </a:solidFill>
                <a:effectLst/>
                <a:latin typeface="+mn-lt"/>
                <a:ea typeface="+mn-ea"/>
                <a:cs typeface="+mn-cs"/>
                <a:hlinkClick r:id="rId4"/>
              </a:rPr>
              <a:t>http://www.beta.inegi.org.mx/programas/enoe/15ymas/</a:t>
            </a:r>
            <a:endParaRPr lang="es-MX" sz="900" u="none" kern="1200" dirty="0" smtClean="0">
              <a:solidFill>
                <a:schemeClr val="tx1"/>
              </a:solidFill>
              <a:effectLst/>
              <a:latin typeface="ITC Avant Garde" panose="020B04020202030203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u="none" kern="1200" dirty="0" smtClean="0">
                <a:solidFill>
                  <a:schemeClr val="tx1"/>
                </a:solidFill>
                <a:effectLst/>
                <a:latin typeface="ITC Avant Garde" panose="020B0402020203020304" pitchFamily="34" charset="0"/>
                <a:ea typeface="+mn-ea"/>
                <a:cs typeface="+mn-cs"/>
              </a:rPr>
              <a:t>Inventario</a:t>
            </a:r>
            <a:r>
              <a:rPr lang="es-MX" sz="900" u="none" kern="1200" baseline="0" dirty="0" smtClean="0">
                <a:solidFill>
                  <a:schemeClr val="tx1"/>
                </a:solidFill>
                <a:effectLst/>
                <a:latin typeface="ITC Avant Garde" panose="020B0402020203020304" pitchFamily="34" charset="0"/>
                <a:ea typeface="+mn-ea"/>
                <a:cs typeface="+mn-cs"/>
              </a:rPr>
              <a:t> de Trámites del Instituto Federal de Telecomunicaciones</a:t>
            </a:r>
            <a:endParaRPr lang="es-MX" sz="900" kern="1200" dirty="0" smtClean="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15</a:t>
            </a:fld>
            <a:endParaRPr lang="es-MX" dirty="0"/>
          </a:p>
        </p:txBody>
      </p:sp>
    </p:spTree>
    <p:extLst>
      <p:ext uri="{BB962C8B-B14F-4D97-AF65-F5344CB8AC3E}">
        <p14:creationId xmlns:p14="http://schemas.microsoft.com/office/powerpoint/2010/main" val="1725597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dirty="0" smtClean="0">
                <a:latin typeface="ITC Avant Garde" panose="020B0402020203020304" pitchFamily="34" charset="0"/>
              </a:rPr>
              <a:t>Fuente:</a:t>
            </a:r>
          </a:p>
          <a:p>
            <a:pPr marL="171450" indent="-171450">
              <a:buFont typeface="Arial" panose="020B0604020202020204" pitchFamily="34" charset="0"/>
              <a:buChar char="•"/>
            </a:pPr>
            <a:r>
              <a:rPr lang="es-MX" sz="1200" dirty="0" smtClean="0">
                <a:latin typeface="ITC Avant Garde" panose="020B0402020203020304" pitchFamily="34" charset="0"/>
              </a:rPr>
              <a:t>Dirección</a:t>
            </a:r>
            <a:r>
              <a:rPr lang="es-MX" sz="1200" baseline="0" dirty="0" smtClean="0">
                <a:latin typeface="ITC Avant Garde" panose="020B0402020203020304" pitchFamily="34" charset="0"/>
              </a:rPr>
              <a:t> Normativa de la Coordinación General de Mejora Regulatoria del Instituto Federal de Telecomunicaciones.</a:t>
            </a:r>
            <a:endParaRPr lang="es-MX" sz="12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latin typeface="ITC Avant Garde" panose="020B0402020203020304" pitchFamily="34" charset="0"/>
              </a:rPr>
              <a:t>Folio: UCS-03-033-A Solicitud de autorización de modificación de ubicación de un enlace estudio-planta y/o</a:t>
            </a:r>
            <a:r>
              <a:rPr lang="es-MX" sz="1200" baseline="0" dirty="0" smtClean="0">
                <a:latin typeface="ITC Avant Garde" panose="020B0402020203020304" pitchFamily="34" charset="0"/>
              </a:rPr>
              <a:t> </a:t>
            </a:r>
            <a:r>
              <a:rPr lang="es-MX" sz="1200" dirty="0" smtClean="0">
                <a:latin typeface="ITC Avant Garde" panose="020B0402020203020304" pitchFamily="34" charset="0"/>
              </a:rPr>
              <a:t>sistema control remoto […]</a:t>
            </a:r>
            <a:r>
              <a:rPr lang="es-MX" sz="1200" baseline="0" dirty="0" smtClean="0">
                <a:latin typeface="ITC Avant Garde" panose="020B0402020203020304" pitchFamily="34" charset="0"/>
              </a:rPr>
              <a:t> “</a:t>
            </a:r>
            <a:r>
              <a:rPr lang="es-MX" sz="1200" i="1" baseline="0" dirty="0" smtClean="0">
                <a:latin typeface="ITC Avant Garde" panose="020B0402020203020304" pitchFamily="34" charset="0"/>
              </a:rPr>
              <a:t>Monto de las contraprestaciones, derechos o aprovechamientos aplicables, en su caso, o la forma de determinar dicho monto y fundamento jurídico que da origen a estos</a:t>
            </a:r>
            <a:r>
              <a:rPr lang="es-MX" sz="1200" baseline="0" dirty="0" smtClean="0">
                <a:latin typeface="ITC Avant Garde" panose="020B0402020203020304" pitchFamily="34" charset="0"/>
              </a:rPr>
              <a:t>”. Sitio web: http://www.ift.org.mx/tramites/solicitud-de-autorizacion-de-modificacion-de-ubicacion-de-un-enlace-estudio-planta-yo-sistema-0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1200" u="sng" kern="1200" dirty="0" smtClean="0">
                <a:solidFill>
                  <a:schemeClr val="tx1"/>
                </a:solidFill>
                <a:effectLst/>
                <a:latin typeface="+mn-lt"/>
                <a:ea typeface="+mn-ea"/>
                <a:cs typeface="+mn-cs"/>
                <a:hlinkClick r:id="rId3"/>
              </a:rPr>
              <a:t>http://dof.gob.mx/nota_detalle.php?codigo=5508429&amp;fecha=20/12/2017</a:t>
            </a:r>
            <a:r>
              <a:rPr lang="es-MX" sz="12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Encuesta Nacional de Ocupación y Empleo (ENOE), población de 15 años y más de edad. Noviembre 2018. Disponible en: </a:t>
            </a:r>
            <a:r>
              <a:rPr lang="es-MX" sz="1200" u="sng" kern="1200" dirty="0" smtClean="0">
                <a:solidFill>
                  <a:schemeClr val="tx1"/>
                </a:solidFill>
                <a:effectLst/>
                <a:latin typeface="+mn-lt"/>
                <a:ea typeface="+mn-ea"/>
                <a:cs typeface="+mn-cs"/>
                <a:hlinkClick r:id="rId4"/>
              </a:rPr>
              <a:t>http://www.beta.inegi.org.mx/programas/enoe/15ymas/</a:t>
            </a:r>
            <a:endParaRPr lang="es-MX" sz="1200" kern="1200" dirty="0" smtClean="0">
              <a:solidFill>
                <a:schemeClr val="tx1"/>
              </a:solidFill>
              <a:effectLst/>
              <a:latin typeface="+mn-lt"/>
              <a:ea typeface="+mn-ea"/>
              <a:cs typeface="+mn-cs"/>
            </a:endParaRPr>
          </a:p>
          <a:p>
            <a:endParaRPr lang="es-MX" dirty="0"/>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16</a:t>
            </a:fld>
            <a:endParaRPr lang="es-MX" dirty="0"/>
          </a:p>
        </p:txBody>
      </p:sp>
    </p:spTree>
    <p:extLst>
      <p:ext uri="{BB962C8B-B14F-4D97-AF65-F5344CB8AC3E}">
        <p14:creationId xmlns:p14="http://schemas.microsoft.com/office/powerpoint/2010/main" val="3768733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900" dirty="0" smtClean="0">
                <a:latin typeface="ITC Avant Garde" panose="020B0402020203020304" pitchFamily="34" charset="0"/>
              </a:rPr>
              <a:t>Fuente:</a:t>
            </a:r>
          </a:p>
          <a:p>
            <a:pPr marL="171450" indent="-171450">
              <a:buFont typeface="Arial" panose="020B0604020202020204" pitchFamily="34" charset="0"/>
              <a:buChar char="•"/>
            </a:pPr>
            <a:r>
              <a:rPr lang="es-MX" sz="900" dirty="0" smtClean="0">
                <a:latin typeface="ITC Avant Garde" panose="020B0402020203020304" pitchFamily="34" charset="0"/>
              </a:rPr>
              <a:t>Dirección</a:t>
            </a:r>
            <a:r>
              <a:rPr lang="es-MX" sz="900" baseline="0" dirty="0" smtClean="0">
                <a:latin typeface="ITC Avant Garde" panose="020B0402020203020304" pitchFamily="34" charset="0"/>
              </a:rPr>
              <a:t> Normativa de la Coordinación General de Mejora Regulatoria del Instituto Federal de Telecomunicaciones.</a:t>
            </a:r>
            <a:endParaRPr lang="es-MX" sz="9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smtClean="0">
                <a:latin typeface="ITC Avant Garde" panose="020B0402020203020304" pitchFamily="34" charset="0"/>
              </a:rPr>
              <a:t>Folio: UCS-03-033-B Solicitud de autorización de modificación de ubicación de un enlace estudio-planta y/o</a:t>
            </a:r>
            <a:r>
              <a:rPr lang="es-MX" sz="900" baseline="0" dirty="0" smtClean="0">
                <a:latin typeface="ITC Avant Garde" panose="020B0402020203020304" pitchFamily="34" charset="0"/>
              </a:rPr>
              <a:t> </a:t>
            </a:r>
            <a:r>
              <a:rPr lang="es-MX" sz="900" dirty="0" smtClean="0">
                <a:latin typeface="ITC Avant Garde" panose="020B0402020203020304" pitchFamily="34" charset="0"/>
              </a:rPr>
              <a:t>sistema control remoto […]</a:t>
            </a:r>
            <a:r>
              <a:rPr lang="es-MX" sz="900" baseline="0" dirty="0" smtClean="0">
                <a:latin typeface="ITC Avant Garde" panose="020B0402020203020304" pitchFamily="34" charset="0"/>
              </a:rPr>
              <a:t> “</a:t>
            </a:r>
            <a:r>
              <a:rPr lang="es-MX" sz="900" i="1" baseline="0" dirty="0" smtClean="0">
                <a:latin typeface="ITC Avant Garde" panose="020B0402020203020304" pitchFamily="34" charset="0"/>
              </a:rPr>
              <a:t>Monto de las contraprestaciones, derechos o aprovechamientos aplicables, en su caso, o la forma de determinar dicho monto y fundamento jurídico que da origen a estos</a:t>
            </a:r>
            <a:r>
              <a:rPr lang="es-MX" sz="900" baseline="0" dirty="0" smtClean="0">
                <a:latin typeface="ITC Avant Garde" panose="020B0402020203020304" pitchFamily="34" charset="0"/>
              </a:rPr>
              <a:t>”. Sitio web: http://www.ift.org.mx/tramites/solicitud-de-autorizacion-de-modificacion-de-ubicacion-de-un-enlace-estudio-planta-yo-sistema-1</a:t>
            </a:r>
            <a:endParaRPr lang="es-MX" sz="900" baseline="0" dirty="0" smtClean="0">
              <a:effectLst/>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17</a:t>
            </a:fld>
            <a:endParaRPr lang="es-MX" dirty="0"/>
          </a:p>
        </p:txBody>
      </p:sp>
    </p:spTree>
    <p:extLst>
      <p:ext uri="{BB962C8B-B14F-4D97-AF65-F5344CB8AC3E}">
        <p14:creationId xmlns:p14="http://schemas.microsoft.com/office/powerpoint/2010/main" val="32822386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900" dirty="0" smtClean="0">
                <a:latin typeface="ITC Avant Garde" panose="020B0402020203020304" pitchFamily="34" charset="0"/>
              </a:rPr>
              <a:t>Fuente:</a:t>
            </a:r>
          </a:p>
          <a:p>
            <a:pPr marL="171450" indent="-171450">
              <a:buFont typeface="Arial" panose="020B0604020202020204" pitchFamily="34" charset="0"/>
              <a:buChar char="•"/>
            </a:pPr>
            <a:r>
              <a:rPr lang="es-MX" sz="900" dirty="0" smtClean="0">
                <a:latin typeface="ITC Avant Garde" panose="020B0402020203020304" pitchFamily="34" charset="0"/>
              </a:rPr>
              <a:t>Dirección</a:t>
            </a:r>
            <a:r>
              <a:rPr lang="es-MX" sz="900" baseline="0" dirty="0" smtClean="0">
                <a:latin typeface="ITC Avant Garde" panose="020B0402020203020304" pitchFamily="34" charset="0"/>
              </a:rPr>
              <a:t> Normativa de la Coordinación General de Mejora Regulatoria del Instituto Federal de Telecomunicaciones.</a:t>
            </a:r>
            <a:endParaRPr lang="es-MX" sz="9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smtClean="0">
                <a:latin typeface="ITC Avant Garde" panose="020B0402020203020304" pitchFamily="34" charset="0"/>
              </a:rPr>
              <a:t>Folio: UCS-03-034-B Solicitud de autorización para instalar y operar sistemas para prestar servicios auxiliares a la radiodifusión […]</a:t>
            </a:r>
            <a:r>
              <a:rPr lang="es-MX" sz="900" baseline="0" dirty="0" smtClean="0">
                <a:latin typeface="ITC Avant Garde" panose="020B0402020203020304" pitchFamily="34" charset="0"/>
              </a:rPr>
              <a:t> “</a:t>
            </a:r>
            <a:r>
              <a:rPr lang="es-MX" sz="900" i="1" baseline="0" dirty="0" smtClean="0">
                <a:latin typeface="ITC Avant Garde" panose="020B0402020203020304" pitchFamily="34" charset="0"/>
              </a:rPr>
              <a:t>Monto de las contraprestaciones, derechos o aprovechamientos aplicables, en su caso, o la forma de determinar dicho monto y fundamento jurídico que da origen a estos</a:t>
            </a:r>
            <a:r>
              <a:rPr lang="es-MX" sz="900" baseline="0" dirty="0" smtClean="0">
                <a:latin typeface="ITC Avant Garde" panose="020B0402020203020304" pitchFamily="34" charset="0"/>
              </a:rPr>
              <a:t>”. Sitio web: http://www.ift.org.mx/tramites/solicitud-de-autorizacion-para-instalar-y-operar-sistemas-para-prestar-servicios-auxiliares-la-0</a:t>
            </a:r>
            <a:endParaRPr lang="es-MX" sz="900" baseline="0" dirty="0" smtClean="0">
              <a:effectLst/>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18</a:t>
            </a:fld>
            <a:endParaRPr lang="es-MX" dirty="0"/>
          </a:p>
        </p:txBody>
      </p:sp>
    </p:spTree>
    <p:extLst>
      <p:ext uri="{BB962C8B-B14F-4D97-AF65-F5344CB8AC3E}">
        <p14:creationId xmlns:p14="http://schemas.microsoft.com/office/powerpoint/2010/main" val="8879164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900" dirty="0" smtClean="0">
                <a:latin typeface="ITC Avant Garde" panose="020B0402020203020304" pitchFamily="34" charset="0"/>
              </a:rPr>
              <a:t>Fuentes:</a:t>
            </a:r>
          </a:p>
          <a:p>
            <a:pPr marL="171450" indent="-171450">
              <a:buFont typeface="Arial" panose="020B0604020202020204" pitchFamily="34" charset="0"/>
              <a:buChar char="•"/>
            </a:pPr>
            <a:r>
              <a:rPr lang="es-MX" sz="900" dirty="0" smtClean="0">
                <a:latin typeface="ITC Avant Garde" panose="020B0402020203020304" pitchFamily="34" charset="0"/>
              </a:rPr>
              <a:t>Dirección</a:t>
            </a:r>
            <a:r>
              <a:rPr lang="es-MX" sz="900" baseline="0" dirty="0" smtClean="0">
                <a:latin typeface="ITC Avant Garde" panose="020B0402020203020304" pitchFamily="34" charset="0"/>
              </a:rPr>
              <a:t> Normativa de la Coordinación General de Mejora Regulatoria del Instituto Federal de Telecomunicaciones.</a:t>
            </a:r>
            <a:endParaRPr lang="es-MX" sz="9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900" u="sng" kern="1200" dirty="0" smtClean="0">
                <a:solidFill>
                  <a:schemeClr val="tx1"/>
                </a:solidFill>
                <a:effectLst/>
                <a:latin typeface="+mn-lt"/>
                <a:ea typeface="+mn-ea"/>
                <a:cs typeface="+mn-cs"/>
                <a:hlinkClick r:id="rId3"/>
              </a:rPr>
              <a:t>http://dof.gob.mx/nota_detalle.php?codigo=5508429&amp;fecha=20/12/2017</a:t>
            </a:r>
            <a:r>
              <a:rPr lang="es-MX" sz="9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kern="1200" dirty="0" smtClean="0">
                <a:solidFill>
                  <a:schemeClr val="tx1"/>
                </a:solidFill>
                <a:effectLst/>
                <a:latin typeface="+mn-lt"/>
                <a:ea typeface="+mn-ea"/>
                <a:cs typeface="+mn-cs"/>
              </a:rPr>
              <a:t>Encuesta Nacional de Ocupación y Empleo (ENOE), población de 15 años y más de edad. Noviembre 2018. Disponible en: </a:t>
            </a:r>
            <a:r>
              <a:rPr lang="es-MX" sz="900" u="sng" kern="1200" dirty="0" smtClean="0">
                <a:solidFill>
                  <a:schemeClr val="tx1"/>
                </a:solidFill>
                <a:effectLst/>
                <a:latin typeface="+mn-lt"/>
                <a:ea typeface="+mn-ea"/>
                <a:cs typeface="+mn-cs"/>
                <a:hlinkClick r:id="rId4"/>
              </a:rPr>
              <a:t>http://www.beta.inegi.org.mx/programas/enoe/15ymas/</a:t>
            </a:r>
            <a:endParaRPr lang="es-MX" sz="900" u="none" kern="1200" dirty="0" smtClean="0">
              <a:solidFill>
                <a:schemeClr val="tx1"/>
              </a:solidFill>
              <a:effectLst/>
              <a:latin typeface="ITC Avant Garde" panose="020B04020202030203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u="none" kern="1200" dirty="0" smtClean="0">
                <a:solidFill>
                  <a:schemeClr val="tx1"/>
                </a:solidFill>
                <a:effectLst/>
                <a:latin typeface="ITC Avant Garde" panose="020B0402020203020304" pitchFamily="34" charset="0"/>
                <a:ea typeface="+mn-ea"/>
                <a:cs typeface="+mn-cs"/>
              </a:rPr>
              <a:t>Inventario</a:t>
            </a:r>
            <a:r>
              <a:rPr lang="es-MX" sz="900" u="none" kern="1200" baseline="0" dirty="0" smtClean="0">
                <a:solidFill>
                  <a:schemeClr val="tx1"/>
                </a:solidFill>
                <a:effectLst/>
                <a:latin typeface="ITC Avant Garde" panose="020B0402020203020304" pitchFamily="34" charset="0"/>
                <a:ea typeface="+mn-ea"/>
                <a:cs typeface="+mn-cs"/>
              </a:rPr>
              <a:t> de Trámites del Instituto Federal de Telecomunicaciones</a:t>
            </a:r>
            <a:endParaRPr lang="es-MX" sz="900" kern="1200" dirty="0" smtClean="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19</a:t>
            </a:fld>
            <a:endParaRPr lang="es-MX" dirty="0"/>
          </a:p>
        </p:txBody>
      </p:sp>
    </p:spTree>
    <p:extLst>
      <p:ext uri="{BB962C8B-B14F-4D97-AF65-F5344CB8AC3E}">
        <p14:creationId xmlns:p14="http://schemas.microsoft.com/office/powerpoint/2010/main" val="2424751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CEC0439E-044A-4AE0-919A-D49C7DBE86D9}" type="slidenum">
              <a:rPr lang="es-MX" smtClean="0"/>
              <a:t>2</a:t>
            </a:fld>
            <a:endParaRPr lang="es-MX" dirty="0"/>
          </a:p>
        </p:txBody>
      </p:sp>
    </p:spTree>
    <p:extLst>
      <p:ext uri="{BB962C8B-B14F-4D97-AF65-F5344CB8AC3E}">
        <p14:creationId xmlns:p14="http://schemas.microsoft.com/office/powerpoint/2010/main" val="2225641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dirty="0" smtClean="0">
                <a:latin typeface="ITC Avant Garde" panose="020B0402020203020304" pitchFamily="34" charset="0"/>
              </a:rPr>
              <a:t>Fuente:</a:t>
            </a:r>
          </a:p>
          <a:p>
            <a:pPr marL="171450" indent="-171450">
              <a:buFont typeface="Arial" panose="020B0604020202020204" pitchFamily="34" charset="0"/>
              <a:buChar char="•"/>
            </a:pPr>
            <a:r>
              <a:rPr lang="es-MX" sz="1200" dirty="0" smtClean="0">
                <a:latin typeface="ITC Avant Garde" panose="020B0402020203020304" pitchFamily="34" charset="0"/>
              </a:rPr>
              <a:t>Dirección</a:t>
            </a:r>
            <a:r>
              <a:rPr lang="es-MX" sz="1200" baseline="0" dirty="0" smtClean="0">
                <a:latin typeface="ITC Avant Garde" panose="020B0402020203020304" pitchFamily="34" charset="0"/>
              </a:rPr>
              <a:t> Normativa de la Coordinación General de Mejora Regulatoria del Instituto Federal de Telecomunicaciones.</a:t>
            </a:r>
            <a:endParaRPr lang="es-MX" sz="12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latin typeface="ITC Avant Garde" panose="020B0402020203020304" pitchFamily="34" charset="0"/>
              </a:rPr>
              <a:t>Folio: UCS-03-033-A Solicitud de autorización de modificación de ubicación de un enlace estudio-planta y/o</a:t>
            </a:r>
            <a:r>
              <a:rPr lang="es-MX" sz="1200" baseline="0" dirty="0" smtClean="0">
                <a:latin typeface="ITC Avant Garde" panose="020B0402020203020304" pitchFamily="34" charset="0"/>
              </a:rPr>
              <a:t> </a:t>
            </a:r>
            <a:r>
              <a:rPr lang="es-MX" sz="1200" dirty="0" smtClean="0">
                <a:latin typeface="ITC Avant Garde" panose="020B0402020203020304" pitchFamily="34" charset="0"/>
              </a:rPr>
              <a:t>sistema control remoto […]</a:t>
            </a:r>
            <a:r>
              <a:rPr lang="es-MX" sz="1200" baseline="0" dirty="0" smtClean="0">
                <a:latin typeface="ITC Avant Garde" panose="020B0402020203020304" pitchFamily="34" charset="0"/>
              </a:rPr>
              <a:t> “</a:t>
            </a:r>
            <a:r>
              <a:rPr lang="es-MX" sz="1200" i="1" baseline="0" dirty="0" smtClean="0">
                <a:latin typeface="ITC Avant Garde" panose="020B0402020203020304" pitchFamily="34" charset="0"/>
              </a:rPr>
              <a:t>Monto de las contraprestaciones, derechos o aprovechamientos aplicables, en su caso, o la forma de determinar dicho monto y fundamento jurídico que da origen a estos</a:t>
            </a:r>
            <a:r>
              <a:rPr lang="es-MX" sz="1200" baseline="0" dirty="0" smtClean="0">
                <a:latin typeface="ITC Avant Garde" panose="020B0402020203020304" pitchFamily="34" charset="0"/>
              </a:rPr>
              <a:t>”. Sitio web: http://www.ift.org.mx/tramites/solicitud-de-autorizacion-de-modificacion-de-ubicacion-de-un-enlace-estudio-planta-yo-sistema-0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1200" u="sng" kern="1200" dirty="0" smtClean="0">
                <a:solidFill>
                  <a:schemeClr val="tx1"/>
                </a:solidFill>
                <a:effectLst/>
                <a:latin typeface="+mn-lt"/>
                <a:ea typeface="+mn-ea"/>
                <a:cs typeface="+mn-cs"/>
                <a:hlinkClick r:id="rId3"/>
              </a:rPr>
              <a:t>http://dof.gob.mx/nota_detalle.php?codigo=5508429&amp;fecha=20/12/2017</a:t>
            </a:r>
            <a:r>
              <a:rPr lang="es-MX" sz="12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Encuesta Nacional de Ocupación y Empleo (ENOE), población de 15 años y más de edad. Noviembre 2018. Disponible en: </a:t>
            </a:r>
            <a:r>
              <a:rPr lang="es-MX" sz="1200" u="sng" kern="1200" dirty="0" smtClean="0">
                <a:solidFill>
                  <a:schemeClr val="tx1"/>
                </a:solidFill>
                <a:effectLst/>
                <a:latin typeface="+mn-lt"/>
                <a:ea typeface="+mn-ea"/>
                <a:cs typeface="+mn-cs"/>
                <a:hlinkClick r:id="rId4"/>
              </a:rPr>
              <a:t>http://www.beta.inegi.org.mx/programas/enoe/15ymas/</a:t>
            </a:r>
            <a:endParaRPr lang="es-MX" sz="1200" kern="1200" dirty="0" smtClean="0">
              <a:solidFill>
                <a:schemeClr val="tx1"/>
              </a:solidFill>
              <a:effectLst/>
              <a:latin typeface="+mn-lt"/>
              <a:ea typeface="+mn-ea"/>
              <a:cs typeface="+mn-cs"/>
            </a:endParaRPr>
          </a:p>
          <a:p>
            <a:endParaRPr lang="es-MX" dirty="0"/>
          </a:p>
        </p:txBody>
      </p:sp>
      <p:sp>
        <p:nvSpPr>
          <p:cNvPr id="4" name="Marcador de número de diapositiva 3"/>
          <p:cNvSpPr>
            <a:spLocks noGrp="1"/>
          </p:cNvSpPr>
          <p:nvPr>
            <p:ph type="sldNum" sz="quarter" idx="10"/>
          </p:nvPr>
        </p:nvSpPr>
        <p:spPr/>
        <p:txBody>
          <a:bodyPr/>
          <a:lstStyle/>
          <a:p>
            <a:fld id="{CEC0439E-044A-4AE0-919A-D49C7DBE86D9}" type="slidenum">
              <a:rPr lang="es-MX" smtClean="0"/>
              <a:t>20</a:t>
            </a:fld>
            <a:endParaRPr lang="es-MX" dirty="0"/>
          </a:p>
        </p:txBody>
      </p:sp>
    </p:spTree>
    <p:extLst>
      <p:ext uri="{BB962C8B-B14F-4D97-AF65-F5344CB8AC3E}">
        <p14:creationId xmlns:p14="http://schemas.microsoft.com/office/powerpoint/2010/main" val="2280301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CEC0439E-044A-4AE0-919A-D49C7DBE86D9}" type="slidenum">
              <a:rPr lang="es-MX" smtClean="0"/>
              <a:t>22</a:t>
            </a:fld>
            <a:endParaRPr lang="es-MX" dirty="0"/>
          </a:p>
        </p:txBody>
      </p:sp>
    </p:spTree>
    <p:extLst>
      <p:ext uri="{BB962C8B-B14F-4D97-AF65-F5344CB8AC3E}">
        <p14:creationId xmlns:p14="http://schemas.microsoft.com/office/powerpoint/2010/main" val="4149624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MX" b="1" u="sng" dirty="0" smtClean="0"/>
              <a:t>Fusión 13 trámites:</a:t>
            </a:r>
          </a:p>
          <a:p>
            <a:pPr algn="just"/>
            <a:r>
              <a:rPr lang="es-MX" dirty="0" smtClean="0"/>
              <a:t>UCS-03-020. Solicitud de autorización de equipo complementario de zona de sombra para prestar el servicio de televisión digital terrestre Co-canal y/o canal de transmisión distinto al utilizado para realizar transmisiones digitales</a:t>
            </a:r>
          </a:p>
          <a:p>
            <a:pPr algn="just"/>
            <a:r>
              <a:rPr lang="es-MX" dirty="0" smtClean="0"/>
              <a:t>UCS-03-022. Solicitud de modificaciones técnicas de estaciones de Radio FM: Cambio de ubicación de antena y planta transmisora.</a:t>
            </a:r>
          </a:p>
          <a:p>
            <a:pPr algn="just"/>
            <a:r>
              <a:rPr lang="es-MX" dirty="0" smtClean="0"/>
              <a:t>UCS-03-023. Solicitud de modificaciones técnicas de estaciones de Radio FM: Cambio de altura del centro eléctrico.</a:t>
            </a:r>
          </a:p>
          <a:p>
            <a:pPr algn="just"/>
            <a:r>
              <a:rPr lang="es-MX" dirty="0" smtClean="0"/>
              <a:t>UCS-03-024. Solicitud de modificaciones técnicas de estaciones de Radio AM: Cambio de potencia.</a:t>
            </a:r>
          </a:p>
          <a:p>
            <a:pPr algn="just"/>
            <a:r>
              <a:rPr lang="es-MX" dirty="0" smtClean="0"/>
              <a:t>UCS-03-025. Solicitud de modificaciones técnicas de estaciones de Radio FM: Cambio de direccionalidad de antena estaciones FM.</a:t>
            </a:r>
          </a:p>
          <a:p>
            <a:pPr algn="just"/>
            <a:r>
              <a:rPr lang="es-MX" dirty="0" smtClean="0"/>
              <a:t>UCS-03-028. Solicitud de modificaciones técnicas de estaciones de Radio AM: Cambio de altura de la antena y/o radiales.</a:t>
            </a:r>
          </a:p>
          <a:p>
            <a:pPr algn="just"/>
            <a:r>
              <a:rPr lang="es-MX" dirty="0" smtClean="0"/>
              <a:t>UCS-03-029. Solicitud de modificaciones técnicas de estaciones de Radio AM: Cambio de ubicación de antena y planta transmisora.</a:t>
            </a:r>
          </a:p>
          <a:p>
            <a:pPr algn="just"/>
            <a:r>
              <a:rPr lang="es-MX" dirty="0" smtClean="0"/>
              <a:t>UCS-03-030. Solicitud de modificaciones técnicas de estaciones de Radio AM: Cambio de direccionalidad de antena.</a:t>
            </a:r>
          </a:p>
          <a:p>
            <a:pPr algn="just"/>
            <a:r>
              <a:rPr lang="es-MX" dirty="0" smtClean="0"/>
              <a:t>UCS-03-031. Solicitud de modificaciones técnicas de estaciones de Radio FM: Cambio de potencia.</a:t>
            </a:r>
          </a:p>
          <a:p>
            <a:pPr algn="just"/>
            <a:r>
              <a:rPr lang="es-MX" dirty="0" smtClean="0"/>
              <a:t>UCS-03-035. Solicitud de instalación de equipos complementarios de televisión digital terrestre, y/o modificaciones técnicas a estaciones de televisión/equipos complementarios.</a:t>
            </a:r>
          </a:p>
          <a:p>
            <a:pPr algn="just"/>
            <a:r>
              <a:rPr lang="es-MX" dirty="0" smtClean="0"/>
              <a:t>UCS-03-037-A. Solicitud para instalar y operar un equipo transmisor emergente en una ubicación distinta a la estación Modalidad: Planta Transmisora Emergente AM.</a:t>
            </a:r>
          </a:p>
          <a:p>
            <a:pPr algn="just"/>
            <a:r>
              <a:rPr lang="es-MX" dirty="0" smtClean="0"/>
              <a:t>UCS-03-037-B. Solicitud para instalar y operar un equipo transmisor emergente en una ubicación distinta a la estación Modalidad: Planta Transmisora Emergente FM.</a:t>
            </a:r>
          </a:p>
          <a:p>
            <a:pPr algn="just"/>
            <a:r>
              <a:rPr lang="es-MX" dirty="0" smtClean="0"/>
              <a:t>UCS-03-038. Solicitud para instalar y operar un equipo complementario FM.</a:t>
            </a:r>
          </a:p>
          <a:p>
            <a:pPr algn="just"/>
            <a:r>
              <a:rPr lang="es-MX" dirty="0" smtClean="0"/>
              <a:t>UCS-03-040-A. Solicitud de autorización de parámetros técnicos para el inicio de transmisiones de estaciones de Radiodifusión. A Estación de Amplitud Modulada.</a:t>
            </a:r>
          </a:p>
          <a:p>
            <a:pPr algn="just"/>
            <a:r>
              <a:rPr lang="es-MX" dirty="0" smtClean="0"/>
              <a:t>UCS-03-040-B. Solicitud de autorización de parámetros técnicos para el inicio de transmisiones de estaciones de Radiodifusión. B. Estación de Frecuencia Modulada.</a:t>
            </a:r>
          </a:p>
          <a:p>
            <a:pPr algn="just"/>
            <a:r>
              <a:rPr lang="es-MX" dirty="0" smtClean="0"/>
              <a:t>UCS-03-040-C. Solicitud de autorización de parámetros técnicos para el inicio de transmisiones de estaciones de Radiodifusión. C Estación de Televisión Digital Terrestre.</a:t>
            </a:r>
          </a:p>
          <a:p>
            <a:pPr algn="just"/>
            <a:endParaRPr lang="es-MX" dirty="0" smtClean="0"/>
          </a:p>
          <a:p>
            <a:pPr algn="just"/>
            <a:r>
              <a:rPr lang="es-MX" b="1" u="sng" dirty="0" smtClean="0"/>
              <a:t>Fusión 2 trámites:</a:t>
            </a:r>
          </a:p>
          <a:p>
            <a:pPr algn="just"/>
            <a:r>
              <a:rPr lang="es-MX" b="0" baseline="0" dirty="0" smtClean="0"/>
              <a:t>UCS-03-033-A. Solicitud de autorización de modificación de ubicación de un enlace estudio-planta.</a:t>
            </a:r>
          </a:p>
          <a:p>
            <a:pPr algn="just"/>
            <a:r>
              <a:rPr lang="es-MX" b="0" baseline="0" dirty="0" smtClean="0"/>
              <a:t>UCS-03-033-B. Solicitud de autorización de modificación de ubicación de un sistema control remoto.</a:t>
            </a:r>
          </a:p>
          <a:p>
            <a:pPr algn="just"/>
            <a:r>
              <a:rPr lang="es-MX" b="0" baseline="0" dirty="0" smtClean="0"/>
              <a:t>UCS-03-034-A. Solicitud de autorización para instalar y operar sistemas para prestar servicios auxiliares a la radiodifusión (Enlaces Estudio-Planta).</a:t>
            </a:r>
          </a:p>
          <a:p>
            <a:pPr algn="just"/>
            <a:r>
              <a:rPr lang="es-MX" b="0" baseline="0" dirty="0" smtClean="0"/>
              <a:t>UCS-03-034-B. Solicitud de autorización para instalar y operar sistemas para prestar servicios auxiliares a la radiodifusión (Sistemas Control Remoto).</a:t>
            </a:r>
          </a:p>
          <a:p>
            <a:pPr algn="just"/>
            <a:endParaRPr lang="es-MX" b="1" dirty="0" smtClean="0"/>
          </a:p>
          <a:p>
            <a:pPr algn="just"/>
            <a:r>
              <a:rPr lang="es-MX" b="1" u="sng" dirty="0" smtClean="0"/>
              <a:t>Artículo 11.- De</a:t>
            </a:r>
            <a:r>
              <a:rPr lang="es-MX" b="1" u="sng" baseline="0" dirty="0" smtClean="0"/>
              <a:t> la estandarización de los formatos</a:t>
            </a:r>
          </a:p>
          <a:p>
            <a:pPr algn="just"/>
            <a:r>
              <a:rPr lang="es-MX" dirty="0" smtClean="0"/>
              <a:t>Los</a:t>
            </a:r>
            <a:r>
              <a:rPr lang="es-MX" baseline="0" dirty="0" smtClean="0"/>
              <a:t> formatos que elaboren las Unidades Administrativas para la solicitud y/o realización de los Trámites contenidos en el Inventario, deberán estandarizarse y contener la información prevista en la normatividad que les da origen, así como contar con un instructivo, que deberá contener, cuando menos, los siguientes rubros:</a:t>
            </a:r>
          </a:p>
          <a:p>
            <a:pPr marL="285750" indent="-285750" algn="just">
              <a:buAutoNum type="romanUcPeriod"/>
            </a:pPr>
            <a:r>
              <a:rPr lang="es-MX" dirty="0" smtClean="0"/>
              <a:t>Las instrucciones previas a su llenado;</a:t>
            </a:r>
          </a:p>
          <a:p>
            <a:pPr marL="285750" indent="-285750" algn="just">
              <a:buAutoNum type="romanUcPeriod"/>
            </a:pPr>
            <a:r>
              <a:rPr lang="es-MX" dirty="0" smtClean="0"/>
              <a:t>Las</a:t>
            </a:r>
            <a:r>
              <a:rPr lang="es-MX" baseline="0" dirty="0" smtClean="0"/>
              <a:t> consideraciones generales para su llenado;</a:t>
            </a:r>
          </a:p>
          <a:p>
            <a:pPr marL="285750" indent="-285750" algn="just">
              <a:buAutoNum type="romanUcPeriod"/>
            </a:pPr>
            <a:r>
              <a:rPr lang="es-MX" baseline="0" dirty="0" smtClean="0"/>
              <a:t>Las consideraciones en materia de protección de datos personales, transparencia y acceso a la información pública previstas en la legislación aplicable;</a:t>
            </a:r>
          </a:p>
          <a:p>
            <a:pPr marL="285750" indent="-285750" algn="just">
              <a:buAutoNum type="romanUcPeriod"/>
            </a:pPr>
            <a:r>
              <a:rPr lang="es-MX" baseline="0" dirty="0" smtClean="0"/>
              <a:t>El fundamento jurídico del trámite;</a:t>
            </a:r>
          </a:p>
          <a:p>
            <a:pPr marL="285750" indent="-285750" algn="just">
              <a:buAutoNum type="romanUcPeriod"/>
            </a:pPr>
            <a:r>
              <a:rPr lang="es-MX" baseline="0" dirty="0" smtClean="0"/>
              <a:t>Los documentos que se deberán adjuntar al formato;</a:t>
            </a:r>
          </a:p>
          <a:p>
            <a:pPr marL="285750" indent="-285750" algn="just">
              <a:buAutoNum type="romanUcPeriod"/>
            </a:pPr>
            <a:r>
              <a:rPr lang="es-MX" baseline="0" dirty="0" smtClean="0"/>
              <a:t>El plazo máximo de respuesta y de prevención de la información solicitada por el Instituto;</a:t>
            </a:r>
          </a:p>
          <a:p>
            <a:pPr marL="285750" indent="-285750" algn="just">
              <a:buAutoNum type="romanUcPeriod"/>
            </a:pPr>
            <a:r>
              <a:rPr lang="es-MX" baseline="0" dirty="0" smtClean="0"/>
              <a:t>El plazo máximo del solicitante para atender el requerimiento de prevención de la información solicitada por el Instituto;</a:t>
            </a:r>
          </a:p>
          <a:p>
            <a:pPr marL="285750" indent="-285750" algn="just">
              <a:buAutoNum type="romanUcPeriod"/>
            </a:pPr>
            <a:r>
              <a:rPr lang="es-MX" baseline="0" dirty="0" smtClean="0"/>
              <a:t>En su caso, señalar cuando aplique la negativa o afirmativa ficta;</a:t>
            </a:r>
          </a:p>
          <a:p>
            <a:pPr marL="285750" indent="-285750" algn="just">
              <a:buAutoNum type="romanUcPeriod"/>
            </a:pPr>
            <a:r>
              <a:rPr lang="es-MX" baseline="0" dirty="0" smtClean="0"/>
              <a:t>Un punto de contacto en caso de dudas, quejas o sugerencias, y</a:t>
            </a:r>
          </a:p>
          <a:p>
            <a:pPr marL="285750" indent="-285750" algn="just">
              <a:buAutoNum type="romanUcPeriod"/>
            </a:pPr>
            <a:r>
              <a:rPr lang="es-MX" baseline="0" dirty="0" smtClean="0"/>
              <a:t>Cualquier otra información que ayude y oriente a los particulares respecto de cómo y en dónde presentar el trámite correspondiente.</a:t>
            </a:r>
          </a:p>
          <a:p>
            <a:pPr marL="0" indent="0" algn="just">
              <a:buNone/>
            </a:pPr>
            <a:endParaRPr lang="es-MX" baseline="0" dirty="0" smtClean="0"/>
          </a:p>
          <a:p>
            <a:r>
              <a:rPr lang="es-MX" sz="1200" dirty="0" smtClean="0">
                <a:latin typeface="ITC Avant Garde" panose="020B0402020203020304" pitchFamily="34" charset="0"/>
              </a:rPr>
              <a:t>Fuente (cifras):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1200" u="sng" kern="1200" dirty="0" smtClean="0">
                <a:solidFill>
                  <a:schemeClr val="tx1"/>
                </a:solidFill>
                <a:effectLst/>
                <a:latin typeface="+mn-lt"/>
                <a:ea typeface="+mn-ea"/>
                <a:cs typeface="+mn-cs"/>
                <a:hlinkClick r:id="rId3"/>
              </a:rPr>
              <a:t>http://dof.gob.mx/nota_detalle.php?codigo=5508429&amp;fecha=20/12/2017</a:t>
            </a:r>
            <a:r>
              <a:rPr lang="es-MX" sz="12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Encuesta Nacional de Ocupación y Empleo (ENOE), población de 15 años y más de edad. Noviembre 2018. Disponible en: </a:t>
            </a:r>
            <a:r>
              <a:rPr lang="es-MX" sz="1200" u="sng" kern="1200" dirty="0" smtClean="0">
                <a:solidFill>
                  <a:schemeClr val="tx1"/>
                </a:solidFill>
                <a:effectLst/>
                <a:latin typeface="+mn-lt"/>
                <a:ea typeface="+mn-ea"/>
                <a:cs typeface="+mn-cs"/>
                <a:hlinkClick r:id="rId4"/>
              </a:rPr>
              <a:t>http://www.beta.inegi.org.mx/programas/enoe/15ymas/</a:t>
            </a:r>
            <a:endParaRPr lang="es-MX" sz="1200" kern="1200" dirty="0" smtClean="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3</a:t>
            </a:fld>
            <a:endParaRPr lang="es-MX" dirty="0"/>
          </a:p>
        </p:txBody>
      </p:sp>
    </p:spTree>
    <p:extLst>
      <p:ext uri="{BB962C8B-B14F-4D97-AF65-F5344CB8AC3E}">
        <p14:creationId xmlns:p14="http://schemas.microsoft.com/office/powerpoint/2010/main" val="272581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dirty="0" smtClean="0">
                <a:latin typeface="ITC Avant Garde" panose="020B0402020203020304" pitchFamily="34" charset="0"/>
              </a:rPr>
              <a:t>Fuente: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latin typeface="ITC Avant Garde" panose="020B0402020203020304" pitchFamily="34" charset="0"/>
              </a:rPr>
              <a:t>SCM Network (n.d.), International Standard Cost Model Manual, Measuring and reducing the administrative burdens for business. Disponible en: </a:t>
            </a:r>
            <a:r>
              <a:rPr lang="en-US" sz="1200" dirty="0" smtClean="0">
                <a:latin typeface="ITC Avant Garde" panose="020B0402020203020304" pitchFamily="34" charset="0"/>
                <a:hlinkClick r:id="rId3"/>
              </a:rPr>
              <a:t>http://www.oecd.org/gov/regulatory-policy/34227698.pdf</a:t>
            </a:r>
            <a:r>
              <a:rPr lang="en-US" sz="1200" dirty="0" smtClean="0">
                <a:latin typeface="ITC Avant Garde" panose="020B0402020203020304" pitchFamily="34" charset="0"/>
              </a:rPr>
              <a:t>.</a:t>
            </a:r>
            <a:endParaRPr lang="es-MX" sz="1200" dirty="0" smtClean="0">
              <a:latin typeface="ITC Avant Garde" panose="020B0402020203020304" pitchFamily="34" charset="0"/>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4</a:t>
            </a:fld>
            <a:endParaRPr lang="es-MX" dirty="0"/>
          </a:p>
        </p:txBody>
      </p:sp>
    </p:spTree>
    <p:extLst>
      <p:ext uri="{BB962C8B-B14F-4D97-AF65-F5344CB8AC3E}">
        <p14:creationId xmlns:p14="http://schemas.microsoft.com/office/powerpoint/2010/main" val="3606532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200" dirty="0" smtClean="0">
              <a:latin typeface="ITC Avant Garde" panose="020B0402020203020304" pitchFamily="34" charset="0"/>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5</a:t>
            </a:fld>
            <a:endParaRPr lang="es-MX" dirty="0"/>
          </a:p>
        </p:txBody>
      </p:sp>
    </p:spTree>
    <p:extLst>
      <p:ext uri="{BB962C8B-B14F-4D97-AF65-F5344CB8AC3E}">
        <p14:creationId xmlns:p14="http://schemas.microsoft.com/office/powerpoint/2010/main" val="682783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200" dirty="0" smtClean="0">
              <a:latin typeface="ITC Avant Garde" panose="020B0402020203020304" pitchFamily="34" charset="0"/>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6</a:t>
            </a:fld>
            <a:endParaRPr lang="es-MX" dirty="0"/>
          </a:p>
        </p:txBody>
      </p:sp>
    </p:spTree>
    <p:extLst>
      <p:ext uri="{BB962C8B-B14F-4D97-AF65-F5344CB8AC3E}">
        <p14:creationId xmlns:p14="http://schemas.microsoft.com/office/powerpoint/2010/main" val="268230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dirty="0" smtClean="0">
                <a:latin typeface="ITC Avant Garde" panose="020B0402020203020304" pitchFamily="34" charset="0"/>
              </a:rPr>
              <a:t>Fuente: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1200" u="sng" kern="1200" dirty="0" smtClean="0">
                <a:solidFill>
                  <a:schemeClr val="tx1"/>
                </a:solidFill>
                <a:effectLst/>
                <a:latin typeface="+mn-lt"/>
                <a:ea typeface="+mn-ea"/>
                <a:cs typeface="+mn-cs"/>
                <a:hlinkClick r:id="rId3"/>
              </a:rPr>
              <a:t>http://dof.gob.mx/nota_detalle.php?codigo=5508429&amp;fecha=20/12/2017</a:t>
            </a:r>
            <a:r>
              <a:rPr lang="es-MX" sz="12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effectLst/>
                <a:latin typeface="+mn-lt"/>
                <a:ea typeface="+mn-ea"/>
                <a:cs typeface="+mn-cs"/>
              </a:rPr>
              <a:t>Encuesta Nacional de Ocupación y Empleo (ENOE), población de 15 años y más de edad. Noviembre 2018. Disponible en: </a:t>
            </a:r>
            <a:r>
              <a:rPr lang="es-MX" sz="1200" u="sng" kern="1200" dirty="0" smtClean="0">
                <a:solidFill>
                  <a:schemeClr val="tx1"/>
                </a:solidFill>
                <a:effectLst/>
                <a:latin typeface="+mn-lt"/>
                <a:ea typeface="+mn-ea"/>
                <a:cs typeface="+mn-cs"/>
                <a:hlinkClick r:id="rId4"/>
              </a:rPr>
              <a:t>http://www.beta.inegi.org.mx/programas/enoe/15ymas/</a:t>
            </a:r>
            <a:endParaRPr lang="es-MX" sz="1200" kern="1200" dirty="0" smtClean="0">
              <a:solidFill>
                <a:schemeClr val="tx1"/>
              </a:solidFill>
              <a:effectLst/>
              <a:latin typeface="+mn-lt"/>
              <a:ea typeface="+mn-ea"/>
              <a:cs typeface="+mn-cs"/>
            </a:endParaRPr>
          </a:p>
          <a:p>
            <a:endParaRPr lang="es-MX" sz="1200" dirty="0" smtClean="0">
              <a:latin typeface="ITC Avant Garde" panose="020B0402020203020304" pitchFamily="34" charset="0"/>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7</a:t>
            </a:fld>
            <a:endParaRPr lang="es-MX" dirty="0"/>
          </a:p>
        </p:txBody>
      </p:sp>
    </p:spTree>
    <p:extLst>
      <p:ext uri="{BB962C8B-B14F-4D97-AF65-F5344CB8AC3E}">
        <p14:creationId xmlns:p14="http://schemas.microsoft.com/office/powerpoint/2010/main" val="3909566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900" dirty="0" smtClean="0">
                <a:latin typeface="ITC Avant Garde" panose="020B0402020203020304" pitchFamily="34" charset="0"/>
              </a:rPr>
              <a:t>Fuentes:</a:t>
            </a:r>
          </a:p>
          <a:p>
            <a:pPr marL="171450" indent="-171450">
              <a:buFont typeface="Arial" panose="020B0604020202020204" pitchFamily="34" charset="0"/>
              <a:buChar char="•"/>
            </a:pPr>
            <a:r>
              <a:rPr lang="es-MX" sz="900" dirty="0" smtClean="0">
                <a:latin typeface="ITC Avant Garde" panose="020B0402020203020304" pitchFamily="34" charset="0"/>
              </a:rPr>
              <a:t>Dirección</a:t>
            </a:r>
            <a:r>
              <a:rPr lang="es-MX" sz="900" baseline="0" dirty="0" smtClean="0">
                <a:latin typeface="ITC Avant Garde" panose="020B0402020203020304" pitchFamily="34" charset="0"/>
              </a:rPr>
              <a:t> Normativa de la Coordinación General de Mejora Regulatoria del Instituto Federal de Telecomunicaciones.</a:t>
            </a:r>
            <a:endParaRPr lang="es-MX" sz="9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900" u="sng" kern="1200" dirty="0" smtClean="0">
                <a:solidFill>
                  <a:schemeClr val="tx1"/>
                </a:solidFill>
                <a:effectLst/>
                <a:latin typeface="+mn-lt"/>
                <a:ea typeface="+mn-ea"/>
                <a:cs typeface="+mn-cs"/>
                <a:hlinkClick r:id="rId3"/>
              </a:rPr>
              <a:t>http://dof.gob.mx/nota_detalle.php?codigo=5508429&amp;fecha=20/12/2017</a:t>
            </a:r>
            <a:r>
              <a:rPr lang="es-MX" sz="9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kern="1200" dirty="0" smtClean="0">
                <a:solidFill>
                  <a:schemeClr val="tx1"/>
                </a:solidFill>
                <a:effectLst/>
                <a:latin typeface="+mn-lt"/>
                <a:ea typeface="+mn-ea"/>
                <a:cs typeface="+mn-cs"/>
              </a:rPr>
              <a:t>Encuesta Nacional de Ocupación y Empleo (ENOE), población de 15 años y más de edad. Noviembre 2018. Disponible en: </a:t>
            </a:r>
            <a:r>
              <a:rPr lang="es-MX" sz="900" u="sng" kern="1200" dirty="0" smtClean="0">
                <a:solidFill>
                  <a:schemeClr val="tx1"/>
                </a:solidFill>
                <a:effectLst/>
                <a:latin typeface="+mn-lt"/>
                <a:ea typeface="+mn-ea"/>
                <a:cs typeface="+mn-cs"/>
                <a:hlinkClick r:id="rId4"/>
              </a:rPr>
              <a:t>http://www.beta.inegi.org.mx/programas/enoe/15ymas/</a:t>
            </a:r>
            <a:endParaRPr lang="es-MX" sz="900" u="none" kern="1200" dirty="0" smtClean="0">
              <a:solidFill>
                <a:schemeClr val="tx1"/>
              </a:solidFill>
              <a:effectLst/>
              <a:latin typeface="ITC Avant Garde" panose="020B04020202030203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u="none" kern="1200" dirty="0" smtClean="0">
                <a:solidFill>
                  <a:schemeClr val="tx1"/>
                </a:solidFill>
                <a:effectLst/>
                <a:latin typeface="ITC Avant Garde" panose="020B0402020203020304" pitchFamily="34" charset="0"/>
                <a:ea typeface="+mn-ea"/>
                <a:cs typeface="+mn-cs"/>
              </a:rPr>
              <a:t>Inventario</a:t>
            </a:r>
            <a:r>
              <a:rPr lang="es-MX" sz="900" u="none" kern="1200" baseline="0" dirty="0" smtClean="0">
                <a:solidFill>
                  <a:schemeClr val="tx1"/>
                </a:solidFill>
                <a:effectLst/>
                <a:latin typeface="ITC Avant Garde" panose="020B0402020203020304" pitchFamily="34" charset="0"/>
                <a:ea typeface="+mn-ea"/>
                <a:cs typeface="+mn-cs"/>
              </a:rPr>
              <a:t> de Trámites del Instituto Federal de Telecomunicaciones</a:t>
            </a:r>
            <a:endParaRPr lang="es-MX" sz="900" kern="1200" dirty="0" smtClean="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8</a:t>
            </a:fld>
            <a:endParaRPr lang="es-MX" dirty="0"/>
          </a:p>
        </p:txBody>
      </p:sp>
    </p:spTree>
    <p:extLst>
      <p:ext uri="{BB962C8B-B14F-4D97-AF65-F5344CB8AC3E}">
        <p14:creationId xmlns:p14="http://schemas.microsoft.com/office/powerpoint/2010/main" val="1955888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900" dirty="0" smtClean="0">
                <a:latin typeface="ITC Avant Garde" panose="020B0402020203020304" pitchFamily="34" charset="0"/>
              </a:rPr>
              <a:t>Fuentes:</a:t>
            </a:r>
          </a:p>
          <a:p>
            <a:pPr marL="171450" indent="-171450">
              <a:buFont typeface="Arial" panose="020B0604020202020204" pitchFamily="34" charset="0"/>
              <a:buChar char="•"/>
            </a:pPr>
            <a:r>
              <a:rPr lang="es-MX" sz="900" dirty="0" smtClean="0">
                <a:latin typeface="ITC Avant Garde" panose="020B0402020203020304" pitchFamily="34" charset="0"/>
              </a:rPr>
              <a:t>Dirección</a:t>
            </a:r>
            <a:r>
              <a:rPr lang="es-MX" sz="900" baseline="0" dirty="0" smtClean="0">
                <a:latin typeface="ITC Avant Garde" panose="020B0402020203020304" pitchFamily="34" charset="0"/>
              </a:rPr>
              <a:t> Normativa de la Coordinación General de Mejora Regulatoria del Instituto Federal de Telecomunicaciones.</a:t>
            </a:r>
            <a:endParaRPr lang="es-MX" sz="900" dirty="0" smtClean="0">
              <a:latin typeface="ITC Avant Garde" panose="020B04020202030203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kern="1200" dirty="0" smtClean="0">
                <a:solidFill>
                  <a:schemeClr val="tx1"/>
                </a:solidFill>
                <a:effectLst/>
                <a:latin typeface="+mn-lt"/>
                <a:ea typeface="+mn-ea"/>
                <a:cs typeface="+mn-cs"/>
              </a:rPr>
              <a:t>Acuerdo mediante el cual el Pleno del Instituto Federal de Telecomunicaciones expide el Manual de Remuneraciones para los Servidores Públicos del Instituto Federal de Telecomunicaciones para el ejercicio fiscal 2018. Sitio web: </a:t>
            </a:r>
            <a:r>
              <a:rPr lang="es-MX" sz="900" u="sng" kern="1200" dirty="0" smtClean="0">
                <a:solidFill>
                  <a:schemeClr val="tx1"/>
                </a:solidFill>
                <a:effectLst/>
                <a:latin typeface="+mn-lt"/>
                <a:ea typeface="+mn-ea"/>
                <a:cs typeface="+mn-cs"/>
                <a:hlinkClick r:id="rId3"/>
              </a:rPr>
              <a:t>http://dof.gob.mx/nota_detalle.php?codigo=5508429&amp;fecha=20/12/2017</a:t>
            </a:r>
            <a:r>
              <a:rPr lang="es-MX" sz="900" u="none"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kern="1200" dirty="0" smtClean="0">
                <a:solidFill>
                  <a:schemeClr val="tx1"/>
                </a:solidFill>
                <a:effectLst/>
                <a:latin typeface="+mn-lt"/>
                <a:ea typeface="+mn-ea"/>
                <a:cs typeface="+mn-cs"/>
              </a:rPr>
              <a:t>Encuesta Nacional de Ocupación y Empleo (ENOE), población de 15 años y más de edad. Noviembre 2018. Disponible en: </a:t>
            </a:r>
            <a:r>
              <a:rPr lang="es-MX" sz="900" u="sng" kern="1200" dirty="0" smtClean="0">
                <a:solidFill>
                  <a:schemeClr val="tx1"/>
                </a:solidFill>
                <a:effectLst/>
                <a:latin typeface="+mn-lt"/>
                <a:ea typeface="+mn-ea"/>
                <a:cs typeface="+mn-cs"/>
                <a:hlinkClick r:id="rId4"/>
              </a:rPr>
              <a:t>http://www.beta.inegi.org.mx/programas/enoe/15ymas/</a:t>
            </a:r>
            <a:endParaRPr lang="es-MX" sz="900" u="none" kern="1200" dirty="0" smtClean="0">
              <a:solidFill>
                <a:schemeClr val="tx1"/>
              </a:solidFill>
              <a:effectLst/>
              <a:latin typeface="ITC Avant Garde" panose="020B04020202030203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u="none" kern="1200" dirty="0" smtClean="0">
                <a:solidFill>
                  <a:schemeClr val="tx1"/>
                </a:solidFill>
                <a:effectLst/>
                <a:latin typeface="ITC Avant Garde" panose="020B0402020203020304" pitchFamily="34" charset="0"/>
                <a:ea typeface="+mn-ea"/>
                <a:cs typeface="+mn-cs"/>
              </a:rPr>
              <a:t>Inventario</a:t>
            </a:r>
            <a:r>
              <a:rPr lang="es-MX" sz="900" u="none" kern="1200" baseline="0" dirty="0" smtClean="0">
                <a:solidFill>
                  <a:schemeClr val="tx1"/>
                </a:solidFill>
                <a:effectLst/>
                <a:latin typeface="ITC Avant Garde" panose="020B0402020203020304" pitchFamily="34" charset="0"/>
                <a:ea typeface="+mn-ea"/>
                <a:cs typeface="+mn-cs"/>
              </a:rPr>
              <a:t> de Trámites del Instituto Federal de Telecomunicaciones</a:t>
            </a:r>
            <a:endParaRPr lang="es-MX" sz="900" kern="1200" dirty="0" smtClean="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CEC0439E-044A-4AE0-919A-D49C7DBE86D9}" type="slidenum">
              <a:rPr lang="es-MX" smtClean="0"/>
              <a:t>9</a:t>
            </a:fld>
            <a:endParaRPr lang="es-MX" dirty="0"/>
          </a:p>
        </p:txBody>
      </p:sp>
    </p:spTree>
    <p:extLst>
      <p:ext uri="{BB962C8B-B14F-4D97-AF65-F5344CB8AC3E}">
        <p14:creationId xmlns:p14="http://schemas.microsoft.com/office/powerpoint/2010/main" val="1815201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73104199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270143188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359217668"/>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3604778323"/>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869859181"/>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304202328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348930782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1503766851"/>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2362714515"/>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2829961685"/>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103241-23C7-E84D-A3C5-8E3D1413C805}" type="datetimeFigureOut">
              <a:rPr lang="en-US" smtClean="0"/>
              <a:t>8/7/2019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C05B35-DDD4-E742-B9C0-68447EAAA2EB}" type="slidenum">
              <a:rPr lang="en-US" smtClean="0"/>
              <a:t>‹Nº›</a:t>
            </a:fld>
            <a:endParaRPr lang="en-US" dirty="0"/>
          </a:p>
        </p:txBody>
      </p:sp>
    </p:spTree>
    <p:extLst>
      <p:ext uri="{BB962C8B-B14F-4D97-AF65-F5344CB8AC3E}">
        <p14:creationId xmlns:p14="http://schemas.microsoft.com/office/powerpoint/2010/main" val="2465032847"/>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03241-23C7-E84D-A3C5-8E3D1413C805}" type="datetimeFigureOut">
              <a:rPr lang="en-US" smtClean="0"/>
              <a:t>8/7/2019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05B35-DDD4-E742-B9C0-68447EAAA2EB}" type="slidenum">
              <a:rPr lang="en-US" smtClean="0"/>
              <a:t>‹Nº›</a:t>
            </a:fld>
            <a:endParaRPr lang="en-US" dirty="0"/>
          </a:p>
        </p:txBody>
      </p:sp>
    </p:spTree>
    <p:extLst>
      <p:ext uri="{BB962C8B-B14F-4D97-AF65-F5344CB8AC3E}">
        <p14:creationId xmlns:p14="http://schemas.microsoft.com/office/powerpoint/2010/main" val="798292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dof.gob.mx/nota_detalle.php?codigo=5547061&amp;fecha=21/12/2018"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ift.org.mx/tramites/solicitud-de-instalacion-de-equipos-complementarios-de-television-digital-terrestre-yo" TargetMode="Externa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dof.gob.mx/nota_detalle.php?codigo=5547061&amp;fecha=21/12/201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dof.gob.mx/nota_detalle.php?codigo=5547061&amp;fecha=21/12/201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dof.gob.mx/nota_detalle.php?codigo=5547061&amp;fecha=21/12/2018"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dof.gob.mx/nota_detalle.php?codigo=5547061&amp;fecha=21/12/201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oecd.org/gov/regulatory-policy/34227698.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hyperlink" Target="http://www.beta.inegi.org.mx/programas/enoe/15yma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dof.gob.mx/nota_detalle.php?codigo=5508429&amp;fecha=20/12/2017" TargetMode="Externa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of.gob.mx/nota_detalle.php?codigo=5547061&amp;fecha=21/12/201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ift.org.mx/tramites/solicitud-de-instalacion-de-equipos-complementarios-de-television-digital-terrestre-y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rtada clara.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
            <a:ext cx="9144000" cy="6856629"/>
          </a:xfrm>
          <a:prstGeom prst="rect">
            <a:avLst/>
          </a:prstGeom>
        </p:spPr>
      </p:pic>
      <p:sp>
        <p:nvSpPr>
          <p:cNvPr id="5" name="TextBox 4"/>
          <p:cNvSpPr txBox="1"/>
          <p:nvPr/>
        </p:nvSpPr>
        <p:spPr>
          <a:xfrm>
            <a:off x="4070555" y="4519125"/>
            <a:ext cx="4848658" cy="769441"/>
          </a:xfrm>
          <a:prstGeom prst="rect">
            <a:avLst/>
          </a:prstGeom>
          <a:noFill/>
        </p:spPr>
        <p:txBody>
          <a:bodyPr wrap="square" rtlCol="0">
            <a:spAutoFit/>
          </a:bodyPr>
          <a:lstStyle/>
          <a:p>
            <a:pPr algn="r"/>
            <a:r>
              <a:rPr lang="es-MX" sz="2200" b="1" dirty="0" smtClean="0">
                <a:solidFill>
                  <a:srgbClr val="3C862A"/>
                </a:solidFill>
                <a:latin typeface="ITC Avant Garde"/>
              </a:rPr>
              <a:t>Modificaciones </a:t>
            </a:r>
            <a:r>
              <a:rPr lang="es-MX" sz="2200" b="1" dirty="0">
                <a:solidFill>
                  <a:srgbClr val="3C862A"/>
                </a:solidFill>
                <a:latin typeface="ITC Avant Garde"/>
              </a:rPr>
              <a:t>técnicas en materia de </a:t>
            </a:r>
            <a:r>
              <a:rPr lang="es-MX" sz="2200" b="1" dirty="0" smtClean="0">
                <a:solidFill>
                  <a:srgbClr val="3C862A"/>
                </a:solidFill>
                <a:latin typeface="ITC Avant Garde"/>
              </a:rPr>
              <a:t>radiodifusión</a:t>
            </a:r>
          </a:p>
        </p:txBody>
      </p:sp>
      <p:sp>
        <p:nvSpPr>
          <p:cNvPr id="6" name="TextBox 5"/>
          <p:cNvSpPr txBox="1"/>
          <p:nvPr/>
        </p:nvSpPr>
        <p:spPr>
          <a:xfrm>
            <a:off x="3985366" y="5817192"/>
            <a:ext cx="4933847" cy="307777"/>
          </a:xfrm>
          <a:prstGeom prst="rect">
            <a:avLst/>
          </a:prstGeom>
          <a:noFill/>
        </p:spPr>
        <p:txBody>
          <a:bodyPr wrap="square" rtlCol="0">
            <a:spAutoFit/>
          </a:bodyPr>
          <a:lstStyle/>
          <a:p>
            <a:pPr algn="r"/>
            <a:r>
              <a:rPr lang="es-ES_tradnl" sz="1400" dirty="0" smtClean="0">
                <a:solidFill>
                  <a:schemeClr val="bg1">
                    <a:lumMod val="50000"/>
                  </a:schemeClr>
                </a:solidFill>
                <a:latin typeface="ITC Avant Garde Std Bk" panose="020B0502020202020204" pitchFamily="34" charset="0"/>
                <a:cs typeface="Arial" panose="020B0604020202020204" pitchFamily="34" charset="0"/>
              </a:rPr>
              <a:t>Coordinación General de Mejora Regulatoria</a:t>
            </a:r>
            <a:endParaRPr lang="en-US" sz="1400" dirty="0">
              <a:solidFill>
                <a:schemeClr val="bg1">
                  <a:lumMod val="50000"/>
                </a:schemeClr>
              </a:solidFill>
              <a:latin typeface="ITC Avant Garde Std Bk" panose="020B0502020202020204" pitchFamily="34" charset="0"/>
              <a:cs typeface="Arial" panose="020B0604020202020204" pitchFamily="34" charset="0"/>
            </a:endParaRPr>
          </a:p>
        </p:txBody>
      </p:sp>
      <p:sp>
        <p:nvSpPr>
          <p:cNvPr id="2" name="CuadroTexto 1"/>
          <p:cNvSpPr txBox="1"/>
          <p:nvPr/>
        </p:nvSpPr>
        <p:spPr>
          <a:xfrm>
            <a:off x="6900711" y="6074597"/>
            <a:ext cx="2018502" cy="276999"/>
          </a:xfrm>
          <a:prstGeom prst="rect">
            <a:avLst/>
          </a:prstGeom>
          <a:noFill/>
        </p:spPr>
        <p:txBody>
          <a:bodyPr wrap="square" rtlCol="0">
            <a:spAutoFit/>
          </a:bodyPr>
          <a:lstStyle>
            <a:defPPr>
              <a:defRPr lang="en-US"/>
            </a:defPPr>
            <a:lvl1pPr algn="ctr">
              <a:defRPr>
                <a:latin typeface="Helvetica" panose="020B0504020202030204" pitchFamily="34" charset="0"/>
                <a:cs typeface="Arial"/>
              </a:defRPr>
            </a:lvl1pPr>
          </a:lstStyle>
          <a:p>
            <a:pPr algn="r"/>
            <a:r>
              <a:rPr lang="es-MX" sz="1200" dirty="0" smtClean="0">
                <a:solidFill>
                  <a:schemeClr val="bg1">
                    <a:lumMod val="50000"/>
                  </a:schemeClr>
                </a:solidFill>
                <a:latin typeface="ITC Avant Garde Std Bk" panose="020B0502020202020204" pitchFamily="34" charset="0"/>
                <a:cs typeface="Arial" panose="020B0604020202020204" pitchFamily="34" charset="0"/>
              </a:rPr>
              <a:t>Julio, 2019</a:t>
            </a:r>
            <a:endParaRPr lang="es-MX" sz="1200" dirty="0">
              <a:solidFill>
                <a:schemeClr val="bg1">
                  <a:lumMod val="50000"/>
                </a:schemeClr>
              </a:solidFill>
              <a:latin typeface="ITC Avant Garde Std Bk" panose="020B0502020202020204" pitchFamily="34" charset="0"/>
              <a:cs typeface="Arial" panose="020B0604020202020204" pitchFamily="34" charset="0"/>
            </a:endParaRPr>
          </a:p>
        </p:txBody>
      </p:sp>
      <p:sp>
        <p:nvSpPr>
          <p:cNvPr id="3" name="Rectángulo 2"/>
          <p:cNvSpPr/>
          <p:nvPr/>
        </p:nvSpPr>
        <p:spPr>
          <a:xfrm>
            <a:off x="4667735" y="3325801"/>
            <a:ext cx="5137746" cy="461665"/>
          </a:xfrm>
          <a:prstGeom prst="rect">
            <a:avLst/>
          </a:prstGeom>
        </p:spPr>
        <p:txBody>
          <a:bodyPr wrap="square">
            <a:spAutoFit/>
          </a:bodyPr>
          <a:lstStyle/>
          <a:p>
            <a:pPr algn="ctr"/>
            <a:r>
              <a:rPr lang="es-MX" sz="2400" b="1" dirty="0">
                <a:solidFill>
                  <a:srgbClr val="3C862A"/>
                </a:solidFill>
                <a:latin typeface="ITC Avant Garde"/>
              </a:rPr>
              <a:t>Apéndice </a:t>
            </a:r>
            <a:r>
              <a:rPr lang="es-MX" sz="2400" b="1" dirty="0" smtClean="0">
                <a:solidFill>
                  <a:srgbClr val="3C862A"/>
                </a:solidFill>
                <a:latin typeface="ITC Avant Garde"/>
              </a:rPr>
              <a:t>A </a:t>
            </a:r>
            <a:r>
              <a:rPr lang="es-MX" sz="2400" b="1" dirty="0">
                <a:solidFill>
                  <a:srgbClr val="3C862A"/>
                </a:solidFill>
                <a:latin typeface="ITC Avant Garde"/>
              </a:rPr>
              <a:t>al ANIR</a:t>
            </a:r>
            <a:endParaRPr lang="es-ES_tradnl" sz="2400" b="1" dirty="0">
              <a:solidFill>
                <a:srgbClr val="3C862A"/>
              </a:solidFill>
              <a:latin typeface="ITC Avant Garde"/>
            </a:endParaRPr>
          </a:p>
        </p:txBody>
      </p:sp>
    </p:spTree>
    <p:extLst>
      <p:ext uri="{BB962C8B-B14F-4D97-AF65-F5344CB8AC3E}">
        <p14:creationId xmlns:p14="http://schemas.microsoft.com/office/powerpoint/2010/main" val="252959751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Simplificación del trámite UCS-03-000, 2019</a:t>
            </a:r>
          </a:p>
        </p:txBody>
      </p:sp>
      <p:graphicFrame>
        <p:nvGraphicFramePr>
          <p:cNvPr id="31" name="Tabla 30"/>
          <p:cNvGraphicFramePr>
            <a:graphicFrameLocks noGrp="1"/>
          </p:cNvGraphicFramePr>
          <p:nvPr>
            <p:extLst>
              <p:ext uri="{D42A27DB-BD31-4B8C-83A1-F6EECF244321}">
                <p14:modId xmlns:p14="http://schemas.microsoft.com/office/powerpoint/2010/main" val="1530284443"/>
              </p:ext>
            </p:extLst>
          </p:nvPr>
        </p:nvGraphicFramePr>
        <p:xfrm>
          <a:off x="1673060" y="4405653"/>
          <a:ext cx="5960962" cy="1369239"/>
        </p:xfrm>
        <a:graphic>
          <a:graphicData uri="http://schemas.openxmlformats.org/drawingml/2006/table">
            <a:tbl>
              <a:tblPr firstRow="1" bandRow="1">
                <a:tableStyleId>{5C22544A-7EE6-4342-B048-85BDC9FD1C3A}</a:tableStyleId>
              </a:tblPr>
              <a:tblGrid>
                <a:gridCol w="1643605">
                  <a:extLst>
                    <a:ext uri="{9D8B030D-6E8A-4147-A177-3AD203B41FA5}">
                      <a16:colId xmlns:a16="http://schemas.microsoft.com/office/drawing/2014/main" val="588359552"/>
                    </a:ext>
                  </a:extLst>
                </a:gridCol>
                <a:gridCol w="2518997">
                  <a:extLst>
                    <a:ext uri="{9D8B030D-6E8A-4147-A177-3AD203B41FA5}">
                      <a16:colId xmlns:a16="http://schemas.microsoft.com/office/drawing/2014/main" val="3675337846"/>
                    </a:ext>
                  </a:extLst>
                </a:gridCol>
                <a:gridCol w="1798360">
                  <a:extLst>
                    <a:ext uri="{9D8B030D-6E8A-4147-A177-3AD203B41FA5}">
                      <a16:colId xmlns:a16="http://schemas.microsoft.com/office/drawing/2014/main" val="4190019237"/>
                    </a:ext>
                  </a:extLst>
                </a:gridCol>
              </a:tblGrid>
              <a:tr h="926963">
                <a:tc>
                  <a:txBody>
                    <a:bodyPr/>
                    <a:lstStyle/>
                    <a:p>
                      <a:pPr algn="ctr"/>
                      <a:r>
                        <a:rPr lang="es-MX" sz="1050" dirty="0" smtClean="0">
                          <a:solidFill>
                            <a:schemeClr val="tx1"/>
                          </a:solidFill>
                          <a:latin typeface="ITC Avant Garde" panose="020B0402020203020304" pitchFamily="34" charset="0"/>
                        </a:rPr>
                        <a:t>Opinión favorable de la autoridad competente en materia aeronáutica</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050" u="none" strike="noStrike" dirty="0" smtClean="0">
                          <a:solidFill>
                            <a:schemeClr val="tx1"/>
                          </a:solidFill>
                          <a:effectLst/>
                          <a:latin typeface="ITC Avant Garde" panose="020B0402020203020304" pitchFamily="34" charset="0"/>
                        </a:rPr>
                        <a:t>Requerimientos 2019</a:t>
                      </a:r>
                    </a:p>
                    <a:p>
                      <a:pPr algn="ctr" fontAlgn="ctr"/>
                      <a:r>
                        <a:rPr lang="es-MX" sz="1050" u="none" strike="noStrike" dirty="0" smtClean="0">
                          <a:solidFill>
                            <a:schemeClr val="tx1"/>
                          </a:solidFill>
                          <a:effectLst/>
                          <a:latin typeface="ITC Avant Garde" panose="020B0402020203020304" pitchFamily="34" charset="0"/>
                        </a:rPr>
                        <a:t>(documentos que correspondan</a:t>
                      </a:r>
                      <a:r>
                        <a:rPr lang="es-MX" sz="1050" u="none" strike="noStrike" baseline="0" dirty="0" smtClean="0">
                          <a:solidFill>
                            <a:schemeClr val="tx1"/>
                          </a:solidFill>
                          <a:effectLst/>
                          <a:latin typeface="ITC Avant Garde" panose="020B0402020203020304" pitchFamily="34" charset="0"/>
                        </a:rPr>
                        <a:t> al procedimiento</a:t>
                      </a:r>
                      <a:r>
                        <a:rPr lang="es-MX" sz="1050" u="none" strike="noStrike" dirty="0" smtClean="0">
                          <a:solidFill>
                            <a:schemeClr val="tx1"/>
                          </a:solidFill>
                          <a:effectLst/>
                          <a:latin typeface="ITC Avant Garde" panose="020B0402020203020304" pitchFamily="34" charset="0"/>
                        </a:rPr>
                        <a:t>)</a:t>
                      </a:r>
                    </a:p>
                    <a:p>
                      <a:pPr algn="ctr" fontAlgn="ctr"/>
                      <a:endParaRPr lang="es-MX" sz="105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050" u="none" strike="noStrike" dirty="0" smtClean="0">
                          <a:solidFill>
                            <a:schemeClr val="tx1"/>
                          </a:solidFill>
                          <a:effectLst/>
                          <a:latin typeface="ITC Avant Garde" panose="020B0402020203020304" pitchFamily="34" charset="0"/>
                        </a:rPr>
                        <a:t>Comprobante de pago de derechos correspondiente en términos de la LFD</a:t>
                      </a:r>
                      <a:endParaRPr lang="es-MX" sz="105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442276">
                <a:tc>
                  <a:txBody>
                    <a:bodyPr/>
                    <a:lstStyle/>
                    <a:p>
                      <a:pPr algn="ctr"/>
                      <a:r>
                        <a:rPr lang="es-MX" sz="1050" dirty="0" smtClean="0">
                          <a:solidFill>
                            <a:schemeClr val="tx1"/>
                          </a:solidFill>
                          <a:latin typeface="ITC Avant Garde" panose="020B0402020203020304" pitchFamily="34" charset="0"/>
                        </a:rPr>
                        <a:t>Gratuito</a:t>
                      </a:r>
                      <a:r>
                        <a:rPr lang="es-MX" sz="1050" baseline="0" dirty="0" smtClean="0">
                          <a:latin typeface="ITC Avant Garde" panose="020B0402020203020304" pitchFamily="34" charset="0"/>
                        </a:rPr>
                        <a:t>*</a:t>
                      </a:r>
                      <a:endParaRPr lang="es-MX" sz="105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050" dirty="0" smtClean="0">
                          <a:latin typeface="ITC Avant Garde" panose="020B0402020203020304" pitchFamily="34" charset="0"/>
                        </a:rPr>
                        <a:t>Entre $5,000 a</a:t>
                      </a:r>
                      <a:r>
                        <a:rPr lang="es-MX" sz="1050" baseline="0" dirty="0" smtClean="0">
                          <a:latin typeface="ITC Avant Garde" panose="020B0402020203020304" pitchFamily="34" charset="0"/>
                        </a:rPr>
                        <a:t> $10,000</a:t>
                      </a:r>
                      <a:r>
                        <a:rPr lang="es-MX" sz="105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50" dirty="0" smtClean="0">
                          <a:latin typeface="ITC Avant Garde" panose="020B0402020203020304" pitchFamily="34" charset="0"/>
                        </a:rPr>
                        <a:t>$11,453.00***</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32" name="CuadroTexto 31"/>
          <p:cNvSpPr txBox="1"/>
          <p:nvPr/>
        </p:nvSpPr>
        <p:spPr>
          <a:xfrm>
            <a:off x="2635320" y="4021396"/>
            <a:ext cx="3873358" cy="276999"/>
          </a:xfrm>
          <a:prstGeom prst="rect">
            <a:avLst/>
          </a:prstGeom>
          <a:noFill/>
        </p:spPr>
        <p:txBody>
          <a:bodyPr wrap="square" rtlCol="0">
            <a:spAutoFit/>
          </a:bodyPr>
          <a:lstStyle/>
          <a:p>
            <a:pPr algn="just"/>
            <a:r>
              <a:rPr lang="es-MX" sz="1200" dirty="0" smtClean="0">
                <a:latin typeface="ITC Avant Garde" panose="020B0402020203020304" pitchFamily="34" charset="0"/>
              </a:rPr>
              <a:t>Supuestos sobre el costo por documento, 2019</a:t>
            </a:r>
            <a:endParaRPr lang="es-MX" sz="1200" dirty="0">
              <a:latin typeface="ITC Avant Garde" panose="020B0402020203020304" pitchFamily="34" charset="0"/>
            </a:endParaRPr>
          </a:p>
        </p:txBody>
      </p:sp>
      <p:sp>
        <p:nvSpPr>
          <p:cNvPr id="13" name="Rectángulo 12"/>
          <p:cNvSpPr/>
          <p:nvPr/>
        </p:nvSpPr>
        <p:spPr>
          <a:xfrm>
            <a:off x="0" y="5901399"/>
            <a:ext cx="9144000" cy="984885"/>
          </a:xfrm>
          <a:prstGeom prst="rect">
            <a:avLst/>
          </a:prstGeom>
        </p:spPr>
        <p:txBody>
          <a:bodyPr wrap="square">
            <a:spAutoFit/>
          </a:bodyPr>
          <a:lstStyle/>
          <a:p>
            <a:pPr algn="just"/>
            <a:r>
              <a:rPr lang="es-MX" sz="700" dirty="0" smtClean="0">
                <a:latin typeface="ITC Avant Garde" panose="020B0402020203020304" pitchFamily="34" charset="0"/>
              </a:rPr>
              <a:t>* </a:t>
            </a:r>
            <a:r>
              <a:rPr lang="es-MX" sz="700" dirty="0">
                <a:latin typeface="ITC Avant Garde" panose="020B0402020203020304" pitchFamily="34" charset="0"/>
              </a:rPr>
              <a:t>El costo de la “</a:t>
            </a:r>
            <a:r>
              <a:rPr lang="es-MX" sz="700" i="1" dirty="0">
                <a:latin typeface="ITC Avant Garde" panose="020B0402020203020304" pitchFamily="34" charset="0"/>
              </a:rPr>
              <a:t>Opinión favorable de la autoridad competente en materia de aeronáutica</a:t>
            </a:r>
            <a:r>
              <a:rPr lang="es-MX" sz="700" dirty="0">
                <a:latin typeface="ITC Avant Garde" panose="020B0402020203020304" pitchFamily="34" charset="0"/>
              </a:rPr>
              <a:t>” </a:t>
            </a:r>
            <a:r>
              <a:rPr lang="es-MX" sz="700" dirty="0" smtClean="0">
                <a:latin typeface="ITC Avant Garde" panose="020B0402020203020304" pitchFamily="34" charset="0"/>
              </a:rPr>
              <a:t>corresponde a atribuciones de la Secretaría de Comunicaciones y Transporte, a través de </a:t>
            </a:r>
            <a:r>
              <a:rPr lang="es-MX" sz="700" dirty="0">
                <a:latin typeface="ITC Avant Garde" panose="020B0402020203020304" pitchFamily="34" charset="0"/>
              </a:rPr>
              <a:t>la Dirección General de Aeronáutica </a:t>
            </a:r>
            <a:r>
              <a:rPr lang="es-MX" sz="700" dirty="0" smtClean="0">
                <a:latin typeface="ITC Avant Garde" panose="020B0402020203020304" pitchFamily="34" charset="0"/>
              </a:rPr>
              <a:t>Civil; en ese sentido, el dato es valorado por dicha dependencia gubernamental. Es de señalar que, el MCE no estima el costo de aquellos documentos o requerimientos que se soliciten al momento de cumplir con un ordenamiento jurídico, únicamente </a:t>
            </a:r>
            <a:r>
              <a:rPr lang="es-MX" sz="700" dirty="0">
                <a:latin typeface="ITC Avant Garde" panose="020B0402020203020304" pitchFamily="34" charset="0"/>
              </a:rPr>
              <a:t>se </a:t>
            </a:r>
            <a:r>
              <a:rPr lang="es-MX" sz="700" dirty="0" smtClean="0">
                <a:latin typeface="ITC Avant Garde" panose="020B0402020203020304" pitchFamily="34" charset="0"/>
              </a:rPr>
              <a:t>centra tiempo </a:t>
            </a:r>
            <a:r>
              <a:rPr lang="es-MX" sz="700" dirty="0">
                <a:latin typeface="ITC Avant Garde" panose="020B0402020203020304" pitchFamily="34" charset="0"/>
              </a:rPr>
              <a:t>que destinan los ciudadanos y empresas para cumplir con una </a:t>
            </a:r>
            <a:r>
              <a:rPr lang="es-MX" sz="700" dirty="0" smtClean="0">
                <a:latin typeface="ITC Avant Garde" panose="020B0402020203020304" pitchFamily="34" charset="0"/>
              </a:rPr>
              <a:t>regulación.</a:t>
            </a:r>
          </a:p>
          <a:p>
            <a:pPr algn="just"/>
            <a:r>
              <a:rPr lang="es-MX" sz="700" dirty="0" smtClean="0">
                <a:latin typeface="ITC Avant Garde" panose="020B0402020203020304" pitchFamily="34" charset="0"/>
              </a:rPr>
              <a:t>** Supuestos</a:t>
            </a:r>
          </a:p>
          <a:p>
            <a:pPr algn="just"/>
            <a:r>
              <a:rPr lang="es-MX" sz="700" dirty="0" smtClean="0">
                <a:latin typeface="ITC Avant Garde" panose="020B0402020203020304" pitchFamily="34" charset="0"/>
              </a:rPr>
              <a:t>*** </a:t>
            </a:r>
            <a:r>
              <a:rPr lang="es-MX" sz="700" dirty="0">
                <a:latin typeface="ITC Avant Garde" panose="020B0402020203020304" pitchFamily="34" charset="0"/>
              </a:rPr>
              <a:t>Con base en lo disponible y público en el Inventario de Trámites del IFT para el trámite UCS-03-035, mismo que en cuanto a monto se refiere determina como fundamento legal el artículo 174-C, fracción VIII, de la Ley Federal de Derechos. Disponible en los siguientes vínculos electrónicos:</a:t>
            </a:r>
          </a:p>
          <a:p>
            <a:pPr marL="171450" indent="-171450" algn="just">
              <a:buFont typeface="Arial" panose="020B0604020202020204" pitchFamily="34" charset="0"/>
              <a:buChar char="•"/>
            </a:pPr>
            <a:r>
              <a:rPr lang="es-MX" sz="700" dirty="0">
                <a:latin typeface="ITC Avant Garde" panose="020B0402020203020304" pitchFamily="34" charset="0"/>
                <a:hlinkClick r:id="rId3"/>
              </a:rPr>
              <a:t>http://www.dof.gob.mx/nota_detalle.php?codigo=5547061&amp;fecha=21/12/2018</a:t>
            </a:r>
            <a:endParaRPr lang="es-MX" sz="700" dirty="0">
              <a:latin typeface="ITC Avant Garde" panose="020B0402020203020304" pitchFamily="34" charset="0"/>
            </a:endParaRPr>
          </a:p>
          <a:p>
            <a:pPr marL="171450" indent="-171450" algn="just">
              <a:buFont typeface="Arial" panose="020B0604020202020204" pitchFamily="34" charset="0"/>
              <a:buChar char="•"/>
            </a:pPr>
            <a:r>
              <a:rPr lang="es-MX" sz="700" dirty="0">
                <a:latin typeface="ITC Avant Garde" panose="020B0402020203020304" pitchFamily="34" charset="0"/>
                <a:hlinkClick r:id="rId4"/>
              </a:rPr>
              <a:t>http://www.ift.org.mx/tramites/solicitud-de-instalacion-de-equipos-complementarios-de-television-digital-terrestre-yo</a:t>
            </a:r>
            <a:endParaRPr lang="es-MX" sz="700" dirty="0">
              <a:latin typeface="ITC Avant Garde" panose="020B04020202030203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277932184"/>
              </p:ext>
            </p:extLst>
          </p:nvPr>
        </p:nvGraphicFramePr>
        <p:xfrm>
          <a:off x="303529" y="1710793"/>
          <a:ext cx="8676841" cy="2074675"/>
        </p:xfrm>
        <a:graphic>
          <a:graphicData uri="http://schemas.openxmlformats.org/drawingml/2006/table">
            <a:tbl>
              <a:tblPr>
                <a:tableStyleId>{8799B23B-EC83-4686-B30A-512413B5E67A}</a:tableStyleId>
              </a:tblPr>
              <a:tblGrid>
                <a:gridCol w="1070111">
                  <a:extLst>
                    <a:ext uri="{9D8B030D-6E8A-4147-A177-3AD203B41FA5}">
                      <a16:colId xmlns:a16="http://schemas.microsoft.com/office/drawing/2014/main" val="302828804"/>
                    </a:ext>
                  </a:extLst>
                </a:gridCol>
                <a:gridCol w="2413379">
                  <a:extLst>
                    <a:ext uri="{9D8B030D-6E8A-4147-A177-3AD203B41FA5}">
                      <a16:colId xmlns:a16="http://schemas.microsoft.com/office/drawing/2014/main" val="525836812"/>
                    </a:ext>
                  </a:extLst>
                </a:gridCol>
                <a:gridCol w="5193351">
                  <a:extLst>
                    <a:ext uri="{9D8B030D-6E8A-4147-A177-3AD203B41FA5}">
                      <a16:colId xmlns:a16="http://schemas.microsoft.com/office/drawing/2014/main" val="63228364"/>
                    </a:ext>
                  </a:extLst>
                </a:gridCol>
              </a:tblGrid>
              <a:tr h="262528">
                <a:tc>
                  <a:txBody>
                    <a:bodyPr/>
                    <a:lstStyle/>
                    <a:p>
                      <a:pPr algn="ctr" rtl="0" fontAlgn="ctr"/>
                      <a:r>
                        <a:rPr lang="es-MX" sz="1000" b="1" u="none" strike="noStrike" dirty="0">
                          <a:effectLst/>
                          <a:latin typeface="ITC Avant Garde" panose="020B0402020203020304" pitchFamily="34" charset="0"/>
                        </a:rPr>
                        <a:t>Clave</a:t>
                      </a:r>
                      <a:endParaRPr lang="es-MX" sz="10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20000"/>
                        <a:lumOff val="80000"/>
                      </a:schemeClr>
                    </a:solidFill>
                  </a:tcPr>
                </a:tc>
                <a:tc>
                  <a:txBody>
                    <a:bodyPr/>
                    <a:lstStyle/>
                    <a:p>
                      <a:pPr algn="ctr" rtl="0" fontAlgn="ctr"/>
                      <a:r>
                        <a:rPr lang="es-MX" sz="1000" b="1" u="none" strike="noStrike" dirty="0">
                          <a:effectLst/>
                          <a:latin typeface="ITC Avant Garde" panose="020B0402020203020304" pitchFamily="34" charset="0"/>
                        </a:rPr>
                        <a:t>Nombre del trámite</a:t>
                      </a:r>
                      <a:endParaRPr lang="es-MX" sz="10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20000"/>
                        <a:lumOff val="80000"/>
                      </a:schemeClr>
                    </a:solidFill>
                  </a:tcPr>
                </a:tc>
                <a:tc>
                  <a:txBody>
                    <a:bodyPr/>
                    <a:lstStyle/>
                    <a:p>
                      <a:pPr algn="ctr" rtl="0" fontAlgn="ctr"/>
                      <a:r>
                        <a:rPr lang="es-MX" sz="1000" b="1" u="none" strike="noStrike" dirty="0">
                          <a:effectLst/>
                          <a:latin typeface="ITC Avant Garde" panose="020B0402020203020304" pitchFamily="34" charset="0"/>
                        </a:rPr>
                        <a:t>Requerimientos 2019</a:t>
                      </a:r>
                      <a:endParaRPr lang="es-MX" sz="10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20000"/>
                        <a:lumOff val="80000"/>
                      </a:schemeClr>
                    </a:solidFill>
                  </a:tcPr>
                </a:tc>
                <a:extLst>
                  <a:ext uri="{0D108BD9-81ED-4DB2-BD59-A6C34878D82A}">
                    <a16:rowId xmlns:a16="http://schemas.microsoft.com/office/drawing/2014/main" val="2866737411"/>
                  </a:ext>
                </a:extLst>
              </a:tr>
              <a:tr h="301740">
                <a:tc rowSpan="4">
                  <a:txBody>
                    <a:bodyPr/>
                    <a:lstStyle/>
                    <a:p>
                      <a:pPr algn="ctr" rtl="0" fontAlgn="ctr"/>
                      <a:r>
                        <a:rPr lang="es-MX" sz="1000" u="none" strike="noStrike" dirty="0">
                          <a:effectLst/>
                          <a:latin typeface="ITC Avant Garde" panose="020B0402020203020304" pitchFamily="34" charset="0"/>
                        </a:rPr>
                        <a:t>UCS-03-000</a:t>
                      </a:r>
                      <a:endParaRPr lang="es-MX" sz="1000" b="0" i="0" u="none" strike="noStrike" dirty="0">
                        <a:solidFill>
                          <a:srgbClr val="000000"/>
                        </a:solidFill>
                        <a:effectLst/>
                        <a:latin typeface="ITC Avant Garde" panose="020B0402020203020304" pitchFamily="34" charset="0"/>
                      </a:endParaRPr>
                    </a:p>
                  </a:txBody>
                  <a:tcPr marL="6350" marR="6350" marT="6350" marB="0" anchor="ctr"/>
                </a:tc>
                <a:tc rowSpan="4">
                  <a:txBody>
                    <a:bodyPr/>
                    <a:lstStyle/>
                    <a:p>
                      <a:pPr algn="ctr" rtl="0" fontAlgn="ctr"/>
                      <a:r>
                        <a:rPr lang="es-MX" sz="1000" u="none" strike="noStrike" dirty="0">
                          <a:effectLst/>
                          <a:latin typeface="ITC Avant Garde" panose="020B0402020203020304" pitchFamily="34" charset="0"/>
                        </a:rPr>
                        <a:t>Solicitud de autorización para la instalación o modificación técnica de estaciones de radiodifusión (Estaciones principales, plantas emergentes y, en su caso, equipos complementarios)</a:t>
                      </a:r>
                      <a:endParaRPr lang="es-MX" sz="10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rtl="0" fontAlgn="b"/>
                      <a:r>
                        <a:rPr lang="es-MX" sz="1000" u="none" strike="noStrike" dirty="0" smtClean="0">
                          <a:effectLst/>
                          <a:latin typeface="ITC Avant Garde" panose="020B0402020203020304" pitchFamily="34" charset="0"/>
                        </a:rPr>
                        <a:t>Copia simple del comprobante y/o factura del pago de Derechos*.</a:t>
                      </a:r>
                      <a:endParaRPr lang="es-MX" sz="10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3661356340"/>
                  </a:ext>
                </a:extLst>
              </a:tr>
              <a:tr h="449533">
                <a:tc vMerge="1">
                  <a:txBody>
                    <a:bodyPr/>
                    <a:lstStyle/>
                    <a:p>
                      <a:endParaRPr lang="es-MX"/>
                    </a:p>
                  </a:txBody>
                  <a:tcPr/>
                </a:tc>
                <a:tc vMerge="1">
                  <a:txBody>
                    <a:bodyPr/>
                    <a:lstStyle/>
                    <a:p>
                      <a:endParaRPr lang="es-MX"/>
                    </a:p>
                  </a:txBody>
                  <a:tcPr/>
                </a:tc>
                <a:tc>
                  <a:txBody>
                    <a:bodyPr/>
                    <a:lstStyle/>
                    <a:p>
                      <a:pPr algn="ctr" rtl="0" fontAlgn="b"/>
                      <a:r>
                        <a:rPr lang="es-MX" sz="1000" u="none" strike="noStrike" dirty="0" smtClean="0">
                          <a:effectLst/>
                          <a:latin typeface="ITC Avant Garde" panose="020B0402020203020304" pitchFamily="34" charset="0"/>
                        </a:rPr>
                        <a:t>Copia simple de la autorización en materia de aeronáutica civil de la Secretaría de Comunicaciones y Transportes*.</a:t>
                      </a:r>
                      <a:endParaRPr lang="es-MX" sz="10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2959536194"/>
                  </a:ext>
                </a:extLst>
              </a:tr>
              <a:tr h="597324">
                <a:tc vMerge="1">
                  <a:txBody>
                    <a:bodyPr/>
                    <a:lstStyle/>
                    <a:p>
                      <a:endParaRPr lang="es-MX"/>
                    </a:p>
                  </a:txBody>
                  <a:tcPr/>
                </a:tc>
                <a:tc vMerge="1">
                  <a:txBody>
                    <a:bodyPr/>
                    <a:lstStyle/>
                    <a:p>
                      <a:endParaRPr lang="es-MX"/>
                    </a:p>
                  </a:txBody>
                  <a:tcPr/>
                </a:tc>
                <a:tc>
                  <a:txBody>
                    <a:bodyPr/>
                    <a:lstStyle/>
                    <a:p>
                      <a:pPr algn="ctr" rtl="0" fontAlgn="b"/>
                      <a:r>
                        <a:rPr lang="es-MX" sz="1000" u="none" strike="noStrike" dirty="0" smtClean="0">
                          <a:effectLst/>
                          <a:latin typeface="ITC Avant Garde" panose="020B0402020203020304" pitchFamily="34" charset="0"/>
                        </a:rPr>
                        <a:t>En su caso, copia certificada del instrumento público  o documento con el que se acredite la identidad y alcances del representante legal del Concesionario*.</a:t>
                      </a:r>
                      <a:endParaRPr lang="es-MX" sz="10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2657674117"/>
                  </a:ext>
                </a:extLst>
              </a:tr>
              <a:tr h="449533">
                <a:tc vMerge="1">
                  <a:txBody>
                    <a:bodyPr/>
                    <a:lstStyle/>
                    <a:p>
                      <a:endParaRPr lang="es-MX"/>
                    </a:p>
                  </a:txBody>
                  <a:tcPr/>
                </a:tc>
                <a:tc vMerge="1">
                  <a:txBody>
                    <a:bodyPr/>
                    <a:lstStyle/>
                    <a:p>
                      <a:endParaRPr lang="es-MX"/>
                    </a:p>
                  </a:txBody>
                  <a:tcPr/>
                </a:tc>
                <a:tc>
                  <a:txBody>
                    <a:bodyPr/>
                    <a:lstStyle/>
                    <a:p>
                      <a:pPr algn="ctr" rtl="0" fontAlgn="b"/>
                      <a:r>
                        <a:rPr lang="es-MX" sz="1000" u="none" strike="noStrike" dirty="0" smtClean="0">
                          <a:effectLst/>
                          <a:latin typeface="ITC Avant Garde" panose="020B0402020203020304" pitchFamily="34" charset="0"/>
                        </a:rPr>
                        <a:t>Hoja de especificaciones técnicas del fabricante del equipo transmisor, línea de transmisión y antena o sistema radiador (en su caso, deberá presentar el patrón de radiación gráfico del sistema de radiación a utilizar).</a:t>
                      </a:r>
                      <a:endParaRPr lang="es-MX" sz="10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3687299687"/>
                  </a:ext>
                </a:extLst>
              </a:tr>
            </a:tbl>
          </a:graphicData>
        </a:graphic>
      </p:graphicFrame>
      <p:sp>
        <p:nvSpPr>
          <p:cNvPr id="3" name="Rectángulo 2"/>
          <p:cNvSpPr/>
          <p:nvPr/>
        </p:nvSpPr>
        <p:spPr>
          <a:xfrm>
            <a:off x="303528" y="3790563"/>
            <a:ext cx="8676841" cy="338554"/>
          </a:xfrm>
          <a:prstGeom prst="rect">
            <a:avLst/>
          </a:prstGeom>
        </p:spPr>
        <p:txBody>
          <a:bodyPr wrap="square">
            <a:spAutoFit/>
          </a:bodyPr>
          <a:lstStyle/>
          <a:p>
            <a:pPr marL="171450" indent="-171450" algn="just">
              <a:buFont typeface="Arial" panose="020B0604020202020204" pitchFamily="34" charset="0"/>
              <a:buChar char="•"/>
            </a:pPr>
            <a:r>
              <a:rPr lang="es-MX" sz="800" dirty="0">
                <a:latin typeface="ITC Avant Garde" panose="020B0402020203020304" pitchFamily="34" charset="0"/>
              </a:rPr>
              <a:t>Los requerimientos propuestos para 2019 y que contienen (*) se consideran como obligatorios, independientemente del procedimiento que se inicie por parte del solicitante.</a:t>
            </a:r>
          </a:p>
        </p:txBody>
      </p:sp>
      <p:sp>
        <p:nvSpPr>
          <p:cNvPr id="9" name="CuadroTexto 8"/>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1111275601"/>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Ahorros potenciales, 2016</a:t>
            </a:r>
          </a:p>
        </p:txBody>
      </p:sp>
      <p:sp>
        <p:nvSpPr>
          <p:cNvPr id="7" name="Rectángulo 6"/>
          <p:cNvSpPr/>
          <p:nvPr/>
        </p:nvSpPr>
        <p:spPr>
          <a:xfrm>
            <a:off x="189265" y="5708981"/>
            <a:ext cx="8734924" cy="900246"/>
          </a:xfrm>
          <a:prstGeom prst="rect">
            <a:avLst/>
          </a:prstGeom>
        </p:spPr>
        <p:txBody>
          <a:bodyPr wrap="square">
            <a:spAutoFit/>
          </a:bodyPr>
          <a:lstStyle/>
          <a:p>
            <a:pPr algn="just"/>
            <a:r>
              <a:rPr lang="es-MX" sz="1050" dirty="0" smtClean="0">
                <a:latin typeface="ITC Avant Garde" panose="020B0402020203020304" pitchFamily="34" charset="0"/>
              </a:rPr>
              <a:t>La CGMR realizó una estimación de simplificación en dos etapas, a saber:</a:t>
            </a:r>
          </a:p>
          <a:p>
            <a:pPr algn="just"/>
            <a:endParaRPr lang="es-MX" sz="1050" dirty="0">
              <a:latin typeface="ITC Avant Garde" panose="020B0402020203020304" pitchFamily="34" charset="0"/>
            </a:endParaRPr>
          </a:p>
          <a:p>
            <a:pPr marL="342900" indent="-342900" algn="just">
              <a:buAutoNum type="arabicPeriod"/>
            </a:pPr>
            <a:r>
              <a:rPr lang="es-MX" sz="1050" b="1" i="1" dirty="0" smtClean="0">
                <a:latin typeface="ITC Avant Garde" panose="020B0402020203020304" pitchFamily="34" charset="0"/>
              </a:rPr>
              <a:t>Simplificación administrativa </a:t>
            </a:r>
            <a:r>
              <a:rPr lang="es-MX" sz="1050" b="1" i="1" dirty="0">
                <a:latin typeface="ITC Avant Garde" panose="020B0402020203020304" pitchFamily="34" charset="0"/>
              </a:rPr>
              <a:t>y se centra en la </a:t>
            </a:r>
            <a:r>
              <a:rPr lang="es-MX" sz="1050" b="1" i="1" dirty="0" smtClean="0">
                <a:latin typeface="ITC Avant Garde" panose="020B0402020203020304" pitchFamily="34" charset="0"/>
              </a:rPr>
              <a:t>reducción de </a:t>
            </a:r>
            <a:r>
              <a:rPr lang="es-MX" sz="1050" b="1" i="1" dirty="0">
                <a:latin typeface="ITC Avant Garde" panose="020B0402020203020304" pitchFamily="34" charset="0"/>
              </a:rPr>
              <a:t>requisitos </a:t>
            </a:r>
            <a:r>
              <a:rPr lang="es-MX" sz="1050" dirty="0">
                <a:latin typeface="ITC Avant Garde" panose="020B0402020203020304" pitchFamily="34" charset="0"/>
              </a:rPr>
              <a:t>y reingeniería del </a:t>
            </a:r>
            <a:r>
              <a:rPr lang="es-MX" sz="1050" dirty="0" smtClean="0">
                <a:latin typeface="ITC Avant Garde" panose="020B0402020203020304" pitchFamily="34" charset="0"/>
              </a:rPr>
              <a:t>proceso. Previo a la digitalización del trámite.</a:t>
            </a:r>
          </a:p>
          <a:p>
            <a:pPr marL="342900" indent="-342900" algn="just">
              <a:buAutoNum type="arabicPeriod"/>
            </a:pPr>
            <a:r>
              <a:rPr lang="es-MX" sz="1050" dirty="0" smtClean="0">
                <a:latin typeface="ITC Avant Garde" panose="020B0402020203020304" pitchFamily="34" charset="0"/>
              </a:rPr>
              <a:t>Digitalización </a:t>
            </a:r>
            <a:r>
              <a:rPr lang="es-MX" sz="1050" dirty="0">
                <a:latin typeface="ITC Avant Garde" panose="020B0402020203020304" pitchFamily="34" charset="0"/>
              </a:rPr>
              <a:t>del trámite, </a:t>
            </a:r>
            <a:r>
              <a:rPr lang="es-MX" sz="1050" dirty="0" smtClean="0">
                <a:latin typeface="ITC Avant Garde" panose="020B0402020203020304" pitchFamily="34" charset="0"/>
              </a:rPr>
              <a:t>se refiere </a:t>
            </a:r>
            <a:r>
              <a:rPr lang="es-MX" sz="1050" dirty="0">
                <a:latin typeface="ITC Avant Garde" panose="020B0402020203020304" pitchFamily="34" charset="0"/>
              </a:rPr>
              <a:t>a la operatividad por medios electrónicos</a:t>
            </a:r>
            <a:r>
              <a:rPr lang="es-MX" sz="1050" dirty="0" smtClean="0">
                <a:latin typeface="ITC Avant Garde" panose="020B0402020203020304" pitchFamily="34" charset="0"/>
              </a:rPr>
              <a:t>.</a:t>
            </a:r>
          </a:p>
        </p:txBody>
      </p:sp>
      <p:graphicFrame>
        <p:nvGraphicFramePr>
          <p:cNvPr id="8" name="Gráfico 7"/>
          <p:cNvGraphicFramePr>
            <a:graphicFrameLocks/>
          </p:cNvGraphicFramePr>
          <p:nvPr>
            <p:extLst>
              <p:ext uri="{D42A27DB-BD31-4B8C-83A1-F6EECF244321}">
                <p14:modId xmlns:p14="http://schemas.microsoft.com/office/powerpoint/2010/main" val="2974333813"/>
              </p:ext>
            </p:extLst>
          </p:nvPr>
        </p:nvGraphicFramePr>
        <p:xfrm>
          <a:off x="1260199" y="1505985"/>
          <a:ext cx="6305550" cy="32099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la 1"/>
          <p:cNvGraphicFramePr>
            <a:graphicFrameLocks noGrp="1"/>
          </p:cNvGraphicFramePr>
          <p:nvPr>
            <p:extLst>
              <p:ext uri="{D42A27DB-BD31-4B8C-83A1-F6EECF244321}">
                <p14:modId xmlns:p14="http://schemas.microsoft.com/office/powerpoint/2010/main" val="622685690"/>
              </p:ext>
            </p:extLst>
          </p:nvPr>
        </p:nvGraphicFramePr>
        <p:xfrm>
          <a:off x="159028" y="4590982"/>
          <a:ext cx="8748699" cy="1062395"/>
        </p:xfrm>
        <a:graphic>
          <a:graphicData uri="http://schemas.openxmlformats.org/drawingml/2006/table">
            <a:tbl>
              <a:tblPr firstRow="1" lastRow="1">
                <a:tableStyleId>{0505E3EF-67EA-436B-97B2-0124C06EBD24}</a:tableStyleId>
              </a:tblPr>
              <a:tblGrid>
                <a:gridCol w="706720">
                  <a:extLst>
                    <a:ext uri="{9D8B030D-6E8A-4147-A177-3AD203B41FA5}">
                      <a16:colId xmlns:a16="http://schemas.microsoft.com/office/drawing/2014/main" val="156665707"/>
                    </a:ext>
                  </a:extLst>
                </a:gridCol>
                <a:gridCol w="731089">
                  <a:extLst>
                    <a:ext uri="{9D8B030D-6E8A-4147-A177-3AD203B41FA5}">
                      <a16:colId xmlns:a16="http://schemas.microsoft.com/office/drawing/2014/main" val="1819579103"/>
                    </a:ext>
                  </a:extLst>
                </a:gridCol>
                <a:gridCol w="731089">
                  <a:extLst>
                    <a:ext uri="{9D8B030D-6E8A-4147-A177-3AD203B41FA5}">
                      <a16:colId xmlns:a16="http://schemas.microsoft.com/office/drawing/2014/main" val="525114800"/>
                    </a:ext>
                  </a:extLst>
                </a:gridCol>
                <a:gridCol w="731089">
                  <a:extLst>
                    <a:ext uri="{9D8B030D-6E8A-4147-A177-3AD203B41FA5}">
                      <a16:colId xmlns:a16="http://schemas.microsoft.com/office/drawing/2014/main" val="3264126816"/>
                    </a:ext>
                  </a:extLst>
                </a:gridCol>
                <a:gridCol w="731089">
                  <a:extLst>
                    <a:ext uri="{9D8B030D-6E8A-4147-A177-3AD203B41FA5}">
                      <a16:colId xmlns:a16="http://schemas.microsoft.com/office/drawing/2014/main" val="579759189"/>
                    </a:ext>
                  </a:extLst>
                </a:gridCol>
                <a:gridCol w="731089">
                  <a:extLst>
                    <a:ext uri="{9D8B030D-6E8A-4147-A177-3AD203B41FA5}">
                      <a16:colId xmlns:a16="http://schemas.microsoft.com/office/drawing/2014/main" val="487586864"/>
                    </a:ext>
                  </a:extLst>
                </a:gridCol>
                <a:gridCol w="731089">
                  <a:extLst>
                    <a:ext uri="{9D8B030D-6E8A-4147-A177-3AD203B41FA5}">
                      <a16:colId xmlns:a16="http://schemas.microsoft.com/office/drawing/2014/main" val="1718859410"/>
                    </a:ext>
                  </a:extLst>
                </a:gridCol>
                <a:gridCol w="731089">
                  <a:extLst>
                    <a:ext uri="{9D8B030D-6E8A-4147-A177-3AD203B41FA5}">
                      <a16:colId xmlns:a16="http://schemas.microsoft.com/office/drawing/2014/main" val="2361912452"/>
                    </a:ext>
                  </a:extLst>
                </a:gridCol>
                <a:gridCol w="731089">
                  <a:extLst>
                    <a:ext uri="{9D8B030D-6E8A-4147-A177-3AD203B41FA5}">
                      <a16:colId xmlns:a16="http://schemas.microsoft.com/office/drawing/2014/main" val="945033489"/>
                    </a:ext>
                  </a:extLst>
                </a:gridCol>
                <a:gridCol w="731089">
                  <a:extLst>
                    <a:ext uri="{9D8B030D-6E8A-4147-A177-3AD203B41FA5}">
                      <a16:colId xmlns:a16="http://schemas.microsoft.com/office/drawing/2014/main" val="2115151415"/>
                    </a:ext>
                  </a:extLst>
                </a:gridCol>
                <a:gridCol w="731089">
                  <a:extLst>
                    <a:ext uri="{9D8B030D-6E8A-4147-A177-3AD203B41FA5}">
                      <a16:colId xmlns:a16="http://schemas.microsoft.com/office/drawing/2014/main" val="135951573"/>
                    </a:ext>
                  </a:extLst>
                </a:gridCol>
                <a:gridCol w="731089">
                  <a:extLst>
                    <a:ext uri="{9D8B030D-6E8A-4147-A177-3AD203B41FA5}">
                      <a16:colId xmlns:a16="http://schemas.microsoft.com/office/drawing/2014/main" val="3153619012"/>
                    </a:ext>
                  </a:extLst>
                </a:gridCol>
              </a:tblGrid>
              <a:tr h="749498">
                <a:tc>
                  <a:txBody>
                    <a:bodyPr/>
                    <a:lstStyle/>
                    <a:p>
                      <a:pPr algn="ctr" rtl="0" fontAlgn="ctr"/>
                      <a:r>
                        <a:rPr lang="es-MX" sz="800" u="none" strike="noStrike" dirty="0" smtClean="0">
                          <a:effectLst/>
                          <a:latin typeface="ITC Avant Garde" panose="020B0402020203020304" pitchFamily="34" charset="0"/>
                        </a:rPr>
                        <a:t>Simplificación 2016</a:t>
                      </a:r>
                      <a:endParaRPr lang="es-MX" sz="800" b="1"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1. Identificación y comprensión de requisitos</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2. Reuniones con personal interno</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3. Contratación de servicios externos</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4. Reuniones con servicios externos</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5. Recolección de información pre existente</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6. Recolección de información nueva</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7. Llenado de formularios</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8. Creación de archivos de respaldo</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9. Realización del pago</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10. Traslado a oficinas públicas</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u="none" strike="noStrike" dirty="0">
                          <a:effectLst/>
                          <a:latin typeface="ITC Avant Garde" panose="020B0402020203020304" pitchFamily="34" charset="0"/>
                        </a:rPr>
                        <a:t>11. Espera en oficinas públicas</a:t>
                      </a:r>
                      <a:endParaRPr lang="es-MX" sz="800" b="0" i="0" u="none" strike="noStrike" dirty="0">
                        <a:solidFill>
                          <a:srgbClr val="000000"/>
                        </a:solidFill>
                        <a:effectLst/>
                        <a:latin typeface="ITC Avant Garde" panose="020B0402020203020304" pitchFamily="34" charset="0"/>
                      </a:endParaRPr>
                    </a:p>
                  </a:txBody>
                  <a:tcPr marL="8596" marR="8596" marT="8596" marB="0" anchor="ctr"/>
                </a:tc>
                <a:extLst>
                  <a:ext uri="{0D108BD9-81ED-4DB2-BD59-A6C34878D82A}">
                    <a16:rowId xmlns:a16="http://schemas.microsoft.com/office/drawing/2014/main" val="357632346"/>
                  </a:ext>
                </a:extLst>
              </a:tr>
              <a:tr h="312897">
                <a:tc>
                  <a:txBody>
                    <a:bodyPr/>
                    <a:lstStyle/>
                    <a:p>
                      <a:pPr algn="ctr" rtl="0" fontAlgn="ctr"/>
                      <a:r>
                        <a:rPr lang="es-MX" sz="800" u="none" strike="noStrike" dirty="0">
                          <a:effectLst/>
                          <a:latin typeface="ITC Avant Garde" panose="020B0402020203020304" pitchFamily="34" charset="0"/>
                        </a:rPr>
                        <a:t>UCS-03-020</a:t>
                      </a:r>
                      <a:endParaRPr lang="es-MX" sz="800" b="1"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20%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10%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10%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40%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20%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70%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50%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80%</a:t>
                      </a:r>
                      <a:endParaRPr lang="es-MX" sz="800" b="0" i="0" u="none" strike="noStrike" dirty="0">
                        <a:solidFill>
                          <a:srgbClr val="000000"/>
                        </a:solidFill>
                        <a:effectLst/>
                        <a:latin typeface="ITC Avant Garde" panose="020B0402020203020304" pitchFamily="34" charset="0"/>
                      </a:endParaRPr>
                    </a:p>
                  </a:txBody>
                  <a:tcPr marL="8596" marR="8596" marT="8596" marB="0" anchor="ctr"/>
                </a:tc>
                <a:tc>
                  <a:txBody>
                    <a:bodyPr/>
                    <a:lstStyle/>
                    <a:p>
                      <a:pPr algn="ctr" rtl="0" fontAlgn="ctr"/>
                      <a:r>
                        <a:rPr lang="es-MX" sz="800" b="0" u="none" strike="noStrike" dirty="0">
                          <a:effectLst/>
                          <a:latin typeface="ITC Avant Garde" panose="020B0402020203020304" pitchFamily="34" charset="0"/>
                        </a:rPr>
                        <a:t>80%</a:t>
                      </a:r>
                      <a:endParaRPr lang="es-MX" sz="800" b="0" i="0" u="none" strike="noStrike" dirty="0">
                        <a:solidFill>
                          <a:srgbClr val="000000"/>
                        </a:solidFill>
                        <a:effectLst/>
                        <a:latin typeface="ITC Avant Garde" panose="020B0402020203020304" pitchFamily="34" charset="0"/>
                      </a:endParaRPr>
                    </a:p>
                  </a:txBody>
                  <a:tcPr marL="8596" marR="8596" marT="8596" marB="0" anchor="ctr"/>
                </a:tc>
                <a:extLst>
                  <a:ext uri="{0D108BD9-81ED-4DB2-BD59-A6C34878D82A}">
                    <a16:rowId xmlns:a16="http://schemas.microsoft.com/office/drawing/2014/main" val="1263588882"/>
                  </a:ext>
                </a:extLst>
              </a:tr>
            </a:tbl>
          </a:graphicData>
        </a:graphic>
      </p:graphicFrame>
      <p:sp>
        <p:nvSpPr>
          <p:cNvPr id="9" name="CuadroTexto 8"/>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986854439"/>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Ahorros 2019</a:t>
            </a:r>
          </a:p>
        </p:txBody>
      </p:sp>
      <p:sp>
        <p:nvSpPr>
          <p:cNvPr id="6" name="Rectángulo 5"/>
          <p:cNvSpPr/>
          <p:nvPr/>
        </p:nvSpPr>
        <p:spPr>
          <a:xfrm>
            <a:off x="276726" y="1723706"/>
            <a:ext cx="8734924" cy="2492990"/>
          </a:xfrm>
          <a:prstGeom prst="rect">
            <a:avLst/>
          </a:prstGeom>
        </p:spPr>
        <p:txBody>
          <a:bodyPr wrap="square">
            <a:spAutoFit/>
          </a:bodyPr>
          <a:lstStyle/>
          <a:p>
            <a:pPr algn="just"/>
            <a:r>
              <a:rPr lang="es-MX" sz="1200" dirty="0" smtClean="0">
                <a:latin typeface="ITC Avant Garde" panose="020B0402020203020304" pitchFamily="34" charset="0"/>
              </a:rPr>
              <a:t>Tomando en cuenta lo siguiente:</a:t>
            </a:r>
          </a:p>
          <a:p>
            <a:pPr algn="just"/>
            <a:endParaRPr lang="es-MX" sz="1200" dirty="0">
              <a:latin typeface="ITC Avant Garde" panose="020B0402020203020304" pitchFamily="34" charset="0"/>
            </a:endParaRPr>
          </a:p>
          <a:p>
            <a:pPr marL="171450" indent="-171450" algn="just">
              <a:buFont typeface="Arial" panose="020B0604020202020204" pitchFamily="34" charset="0"/>
              <a:buChar char="•"/>
            </a:pPr>
            <a:r>
              <a:rPr lang="es-MX" sz="1200" dirty="0" smtClean="0">
                <a:latin typeface="ITC Avant Garde" panose="020B0402020203020304" pitchFamily="34" charset="0"/>
              </a:rPr>
              <a:t>Análisis de requisitos</a:t>
            </a:r>
          </a:p>
          <a:p>
            <a:pPr marL="171450" indent="-171450" algn="just">
              <a:buFont typeface="Arial" panose="020B0604020202020204" pitchFamily="34" charset="0"/>
              <a:buChar char="•"/>
            </a:pPr>
            <a:r>
              <a:rPr lang="es-MX" sz="1200" dirty="0" smtClean="0">
                <a:latin typeface="ITC Avant Garde" panose="020B0402020203020304" pitchFamily="34" charset="0"/>
              </a:rPr>
              <a:t>Contratación de servicios externos</a:t>
            </a:r>
          </a:p>
          <a:p>
            <a:pPr marL="171450" indent="-171450" algn="just">
              <a:buFont typeface="Arial" panose="020B0604020202020204" pitchFamily="34" charset="0"/>
              <a:buChar char="•"/>
            </a:pPr>
            <a:r>
              <a:rPr lang="es-MX" sz="1200" dirty="0" smtClean="0">
                <a:latin typeface="ITC Avant Garde" panose="020B0402020203020304" pitchFamily="34" charset="0"/>
              </a:rPr>
              <a:t>Reducción de información pre-existente</a:t>
            </a:r>
          </a:p>
          <a:p>
            <a:pPr algn="just"/>
            <a:endParaRPr lang="es-MX" sz="1200" dirty="0">
              <a:latin typeface="ITC Avant Garde" panose="020B0402020203020304" pitchFamily="34" charset="0"/>
            </a:endParaRPr>
          </a:p>
          <a:p>
            <a:pPr algn="just"/>
            <a:r>
              <a:rPr lang="es-MX" sz="1200" dirty="0" smtClean="0">
                <a:latin typeface="ITC Avant Garde" panose="020B0402020203020304" pitchFamily="34" charset="0"/>
              </a:rPr>
              <a:t>Con </a:t>
            </a:r>
            <a:r>
              <a:rPr lang="es-MX" sz="1200" dirty="0">
                <a:latin typeface="ITC Avant Garde" panose="020B0402020203020304" pitchFamily="34" charset="0"/>
              </a:rPr>
              <a:t>el </a:t>
            </a:r>
            <a:r>
              <a:rPr lang="es-MX" sz="1200" dirty="0" smtClean="0">
                <a:latin typeface="ITC Avant Garde" panose="020B0402020203020304" pitchFamily="34" charset="0"/>
              </a:rPr>
              <a:t>Anteproyecto de </a:t>
            </a:r>
            <a:r>
              <a:rPr lang="es-MX" sz="1200" i="1" dirty="0" smtClean="0">
                <a:solidFill>
                  <a:srgbClr val="92D050"/>
                </a:solidFill>
                <a:latin typeface="ITC Avant Garde" panose="020B0402020203020304" pitchFamily="34" charset="0"/>
              </a:rPr>
              <a:t>Acuerdo mediante el cual el pleno del Instituto Federal de Telecomunicaciones determina someter a consulta pública el anteproyecto de acuerdo mediante el cual se dan a conocer los formatos que se emplearán para realizar los trámites correspondientes a la solicitud de autorización para la instalación o modificación técnica de estaciones de radiodifusión, y a la solicitud de autorización para la instalación o modificación técnica de servicios auxiliares a la radiodifusión, y se modifican diversas disposiciones técnicas en materia de radiodifusión para la desregulación y simplificación de éstos</a:t>
            </a:r>
            <a:r>
              <a:rPr lang="es-MX" sz="1200" dirty="0" smtClean="0">
                <a:latin typeface="ITC Avant Garde" panose="020B0402020203020304" pitchFamily="34" charset="0"/>
              </a:rPr>
              <a:t>. Se estiman los siguientes ahorros potenciales:</a:t>
            </a:r>
            <a:endParaRPr lang="es-MX" sz="1200" dirty="0">
              <a:latin typeface="ITC Avant Garde" panose="020B0402020203020304" pitchFamily="34" charset="0"/>
            </a:endParaRPr>
          </a:p>
        </p:txBody>
      </p:sp>
      <p:graphicFrame>
        <p:nvGraphicFramePr>
          <p:cNvPr id="8" name="Tabla 7"/>
          <p:cNvGraphicFramePr>
            <a:graphicFrameLocks noGrp="1"/>
          </p:cNvGraphicFramePr>
          <p:nvPr>
            <p:extLst>
              <p:ext uri="{D42A27DB-BD31-4B8C-83A1-F6EECF244321}">
                <p14:modId xmlns:p14="http://schemas.microsoft.com/office/powerpoint/2010/main" val="867062372"/>
              </p:ext>
            </p:extLst>
          </p:nvPr>
        </p:nvGraphicFramePr>
        <p:xfrm>
          <a:off x="276726" y="4313500"/>
          <a:ext cx="4040301" cy="1237536"/>
        </p:xfrm>
        <a:graphic>
          <a:graphicData uri="http://schemas.openxmlformats.org/drawingml/2006/table">
            <a:tbl>
              <a:tblPr firstRow="1" bandRow="1">
                <a:tableStyleId>{5C22544A-7EE6-4342-B048-85BDC9FD1C3A}</a:tableStyleId>
              </a:tblPr>
              <a:tblGrid>
                <a:gridCol w="1346767">
                  <a:extLst>
                    <a:ext uri="{9D8B030D-6E8A-4147-A177-3AD203B41FA5}">
                      <a16:colId xmlns:a16="http://schemas.microsoft.com/office/drawing/2014/main" val="588359552"/>
                    </a:ext>
                  </a:extLst>
                </a:gridCol>
                <a:gridCol w="1346767">
                  <a:extLst>
                    <a:ext uri="{9D8B030D-6E8A-4147-A177-3AD203B41FA5}">
                      <a16:colId xmlns:a16="http://schemas.microsoft.com/office/drawing/2014/main" val="3675337846"/>
                    </a:ext>
                  </a:extLst>
                </a:gridCol>
                <a:gridCol w="1346767">
                  <a:extLst>
                    <a:ext uri="{9D8B030D-6E8A-4147-A177-3AD203B41FA5}">
                      <a16:colId xmlns:a16="http://schemas.microsoft.com/office/drawing/2014/main" val="4190019237"/>
                    </a:ext>
                  </a:extLst>
                </a:gridCol>
              </a:tblGrid>
              <a:tr h="562234">
                <a:tc>
                  <a:txBody>
                    <a:bodyPr/>
                    <a:lstStyle/>
                    <a:p>
                      <a:pPr algn="ctr"/>
                      <a:r>
                        <a:rPr lang="es-MX" sz="1200" dirty="0" smtClean="0">
                          <a:solidFill>
                            <a:schemeClr val="tx1"/>
                          </a:solidFill>
                          <a:latin typeface="ITC Avant Garde" panose="020B0402020203020304" pitchFamily="34" charset="0"/>
                        </a:rPr>
                        <a:t>Total de documentos requeridos</a:t>
                      </a:r>
                      <a:r>
                        <a:rPr lang="es-MX" sz="1200" baseline="0" dirty="0" smtClean="0">
                          <a:solidFill>
                            <a:schemeClr val="tx1"/>
                          </a:solidFill>
                          <a:latin typeface="ITC Avant Garde" panose="020B0402020203020304" pitchFamily="34" charset="0"/>
                        </a:rPr>
                        <a:t> en 2016</a:t>
                      </a:r>
                      <a:endParaRPr lang="es-MX" sz="1200" dirty="0" smtClean="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u="none" strike="noStrike" dirty="0" smtClean="0">
                          <a:solidFill>
                            <a:schemeClr val="tx1"/>
                          </a:solidFill>
                          <a:effectLst/>
                          <a:latin typeface="ITC Avant Garde" panose="020B0402020203020304" pitchFamily="34" charset="0"/>
                        </a:rPr>
                        <a:t>Total de documentos requeridos para</a:t>
                      </a:r>
                      <a:r>
                        <a:rPr lang="es-MX" sz="1200" u="none" strike="noStrike" baseline="0" dirty="0" smtClean="0">
                          <a:solidFill>
                            <a:schemeClr val="tx1"/>
                          </a:solidFill>
                          <a:effectLst/>
                          <a:latin typeface="ITC Avant Garde" panose="020B0402020203020304" pitchFamily="34" charset="0"/>
                        </a:rPr>
                        <a:t> 2019</a:t>
                      </a:r>
                      <a:endParaRPr lang="es-MX" sz="120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b="1" i="0" u="none" strike="noStrike" dirty="0" smtClean="0">
                          <a:solidFill>
                            <a:schemeClr val="tx1"/>
                          </a:solidFill>
                          <a:effectLst/>
                          <a:latin typeface="ITC Avant Garde" panose="020B0402020203020304" pitchFamily="34" charset="0"/>
                        </a:rPr>
                        <a:t>Variación</a:t>
                      </a:r>
                      <a:r>
                        <a:rPr lang="es-MX" sz="1200" b="1" i="0" u="none" strike="noStrike" baseline="0" dirty="0" smtClean="0">
                          <a:solidFill>
                            <a:schemeClr val="tx1"/>
                          </a:solidFill>
                          <a:effectLst/>
                          <a:latin typeface="ITC Avant Garde" panose="020B0402020203020304" pitchFamily="34" charset="0"/>
                        </a:rPr>
                        <a:t> porcentual (disminución)</a:t>
                      </a:r>
                      <a:endParaRPr lang="es-MX" sz="120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414576">
                <a:tc>
                  <a:txBody>
                    <a:bodyPr/>
                    <a:lstStyle/>
                    <a:p>
                      <a:pPr algn="ctr"/>
                      <a:r>
                        <a:rPr lang="es-MX" sz="1200" dirty="0" smtClean="0">
                          <a:latin typeface="ITC Avant Garde" panose="020B0402020203020304" pitchFamily="34" charset="0"/>
                        </a:rPr>
                        <a:t>21</a:t>
                      </a:r>
                      <a:endParaRPr lang="es-MX" sz="12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200" dirty="0" smtClean="0">
                          <a:latin typeface="ITC Avant Garde" panose="020B0402020203020304" pitchFamily="34" charset="0"/>
                        </a:rPr>
                        <a:t>4</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200" dirty="0" smtClean="0">
                          <a:latin typeface="ITC Avant Garde" panose="020B0402020203020304" pitchFamily="34" charset="0"/>
                        </a:rPr>
                        <a:t>(</a:t>
                      </a:r>
                      <a:r>
                        <a:rPr lang="es-MX" sz="1200" dirty="0" smtClean="0">
                          <a:solidFill>
                            <a:srgbClr val="FF0000"/>
                          </a:solidFill>
                          <a:latin typeface="ITC Avant Garde" panose="020B0402020203020304" pitchFamily="34" charset="0"/>
                        </a:rPr>
                        <a:t>80.95</a:t>
                      </a:r>
                      <a:r>
                        <a:rPr lang="es-MX" sz="12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2140945"/>
              </p:ext>
            </p:extLst>
          </p:nvPr>
        </p:nvGraphicFramePr>
        <p:xfrm>
          <a:off x="4996635" y="4313500"/>
          <a:ext cx="3788469" cy="1054656"/>
        </p:xfrm>
        <a:graphic>
          <a:graphicData uri="http://schemas.openxmlformats.org/drawingml/2006/table">
            <a:tbl>
              <a:tblPr firstRow="1" bandRow="1">
                <a:tableStyleId>{5C22544A-7EE6-4342-B048-85BDC9FD1C3A}</a:tableStyleId>
              </a:tblPr>
              <a:tblGrid>
                <a:gridCol w="1262823">
                  <a:extLst>
                    <a:ext uri="{9D8B030D-6E8A-4147-A177-3AD203B41FA5}">
                      <a16:colId xmlns:a16="http://schemas.microsoft.com/office/drawing/2014/main" val="588359552"/>
                    </a:ext>
                  </a:extLst>
                </a:gridCol>
                <a:gridCol w="1262823">
                  <a:extLst>
                    <a:ext uri="{9D8B030D-6E8A-4147-A177-3AD203B41FA5}">
                      <a16:colId xmlns:a16="http://schemas.microsoft.com/office/drawing/2014/main" val="3675337846"/>
                    </a:ext>
                  </a:extLst>
                </a:gridCol>
                <a:gridCol w="1262823">
                  <a:extLst>
                    <a:ext uri="{9D8B030D-6E8A-4147-A177-3AD203B41FA5}">
                      <a16:colId xmlns:a16="http://schemas.microsoft.com/office/drawing/2014/main" val="4190019237"/>
                    </a:ext>
                  </a:extLst>
                </a:gridCol>
              </a:tblGrid>
              <a:tr h="562234">
                <a:tc>
                  <a:txBody>
                    <a:bodyPr/>
                    <a:lstStyle/>
                    <a:p>
                      <a:pPr algn="ctr"/>
                      <a:r>
                        <a:rPr lang="es-MX" sz="1200" dirty="0" smtClean="0">
                          <a:solidFill>
                            <a:schemeClr val="tx1"/>
                          </a:solidFill>
                          <a:latin typeface="ITC Avant Garde" panose="020B0402020203020304" pitchFamily="34" charset="0"/>
                        </a:rPr>
                        <a:t>Costo</a:t>
                      </a:r>
                      <a:r>
                        <a:rPr lang="es-MX" sz="1200" baseline="0" dirty="0" smtClean="0">
                          <a:solidFill>
                            <a:schemeClr val="tx1"/>
                          </a:solidFill>
                          <a:latin typeface="ITC Avant Garde" panose="020B0402020203020304" pitchFamily="34" charset="0"/>
                        </a:rPr>
                        <a:t> unitario 2016</a:t>
                      </a:r>
                      <a:endParaRPr lang="es-MX" sz="1200" dirty="0" smtClean="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u="none" strike="noStrike" dirty="0" smtClean="0">
                          <a:solidFill>
                            <a:schemeClr val="tx1"/>
                          </a:solidFill>
                          <a:effectLst/>
                          <a:latin typeface="ITC Avant Garde" panose="020B0402020203020304" pitchFamily="34" charset="0"/>
                        </a:rPr>
                        <a:t>Estimación</a:t>
                      </a:r>
                      <a:r>
                        <a:rPr lang="es-MX" sz="1200" u="none" strike="noStrike" baseline="0" dirty="0" smtClean="0">
                          <a:solidFill>
                            <a:schemeClr val="tx1"/>
                          </a:solidFill>
                          <a:effectLst/>
                          <a:latin typeface="ITC Avant Garde" panose="020B0402020203020304" pitchFamily="34" charset="0"/>
                        </a:rPr>
                        <a:t> 2019</a:t>
                      </a:r>
                      <a:endParaRPr lang="es-MX" sz="120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b="1" i="0" u="none" strike="noStrike" dirty="0" smtClean="0">
                          <a:solidFill>
                            <a:schemeClr val="tx1"/>
                          </a:solidFill>
                          <a:effectLst/>
                          <a:latin typeface="ITC Avant Garde" panose="020B0402020203020304" pitchFamily="34" charset="0"/>
                        </a:rPr>
                        <a:t>Variación</a:t>
                      </a:r>
                      <a:r>
                        <a:rPr lang="es-MX" sz="1200" b="1" i="0" u="none" strike="noStrike" baseline="0" dirty="0" smtClean="0">
                          <a:solidFill>
                            <a:schemeClr val="tx1"/>
                          </a:solidFill>
                          <a:effectLst/>
                          <a:latin typeface="ITC Avant Garde" panose="020B0402020203020304" pitchFamily="34" charset="0"/>
                        </a:rPr>
                        <a:t> porcentual (disminución)</a:t>
                      </a:r>
                      <a:endParaRPr lang="es-MX" sz="120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414576">
                <a:tc>
                  <a:txBody>
                    <a:bodyPr/>
                    <a:lstStyle/>
                    <a:p>
                      <a:pPr algn="ctr"/>
                      <a:r>
                        <a:rPr lang="es-MX" sz="1200" dirty="0" smtClean="0">
                          <a:latin typeface="ITC Avant Garde" panose="020B0402020203020304" pitchFamily="34" charset="0"/>
                        </a:rPr>
                        <a:t>$18,509</a:t>
                      </a:r>
                      <a:endParaRPr lang="es-MX" sz="12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200" dirty="0" smtClean="0">
                          <a:latin typeface="ITC Avant Garde" panose="020B0402020203020304" pitchFamily="34" charset="0"/>
                        </a:rPr>
                        <a:t>$7,878.10</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200" dirty="0" smtClean="0">
                          <a:latin typeface="ITC Avant Garde" panose="020B0402020203020304" pitchFamily="34" charset="0"/>
                        </a:rPr>
                        <a:t>(</a:t>
                      </a:r>
                      <a:r>
                        <a:rPr lang="es-MX" sz="1200" dirty="0" smtClean="0">
                          <a:solidFill>
                            <a:srgbClr val="FF0000"/>
                          </a:solidFill>
                          <a:latin typeface="ITC Avant Garde" panose="020B0402020203020304" pitchFamily="34" charset="0"/>
                        </a:rPr>
                        <a:t>57.44</a:t>
                      </a:r>
                      <a:r>
                        <a:rPr lang="es-MX" sz="12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641159825"/>
              </p:ext>
            </p:extLst>
          </p:nvPr>
        </p:nvGraphicFramePr>
        <p:xfrm>
          <a:off x="2483319" y="5647840"/>
          <a:ext cx="5161818" cy="1054656"/>
        </p:xfrm>
        <a:graphic>
          <a:graphicData uri="http://schemas.openxmlformats.org/drawingml/2006/table">
            <a:tbl>
              <a:tblPr firstRow="1" bandRow="1">
                <a:tableStyleId>{5C22544A-7EE6-4342-B048-85BDC9FD1C3A}</a:tableStyleId>
              </a:tblPr>
              <a:tblGrid>
                <a:gridCol w="1720606">
                  <a:extLst>
                    <a:ext uri="{9D8B030D-6E8A-4147-A177-3AD203B41FA5}">
                      <a16:colId xmlns:a16="http://schemas.microsoft.com/office/drawing/2014/main" val="588359552"/>
                    </a:ext>
                  </a:extLst>
                </a:gridCol>
                <a:gridCol w="1720606">
                  <a:extLst>
                    <a:ext uri="{9D8B030D-6E8A-4147-A177-3AD203B41FA5}">
                      <a16:colId xmlns:a16="http://schemas.microsoft.com/office/drawing/2014/main" val="3675337846"/>
                    </a:ext>
                  </a:extLst>
                </a:gridCol>
                <a:gridCol w="1720606">
                  <a:extLst>
                    <a:ext uri="{9D8B030D-6E8A-4147-A177-3AD203B41FA5}">
                      <a16:colId xmlns:a16="http://schemas.microsoft.com/office/drawing/2014/main" val="4190019237"/>
                    </a:ext>
                  </a:extLst>
                </a:gridCol>
              </a:tblGrid>
              <a:tr h="562234">
                <a:tc>
                  <a:txBody>
                    <a:bodyPr/>
                    <a:lstStyle/>
                    <a:p>
                      <a:pPr algn="ctr"/>
                      <a:r>
                        <a:rPr lang="es-MX" sz="1200" dirty="0" smtClean="0">
                          <a:solidFill>
                            <a:schemeClr val="tx1"/>
                          </a:solidFill>
                          <a:latin typeface="ITC Avant Garde" panose="020B0402020203020304" pitchFamily="34" charset="0"/>
                        </a:rPr>
                        <a:t>Total</a:t>
                      </a:r>
                      <a:r>
                        <a:rPr lang="es-MX" sz="1200" baseline="0" dirty="0" smtClean="0">
                          <a:solidFill>
                            <a:schemeClr val="tx1"/>
                          </a:solidFill>
                          <a:latin typeface="ITC Avant Garde" panose="020B0402020203020304" pitchFamily="34" charset="0"/>
                        </a:rPr>
                        <a:t> de Trámites 2016</a:t>
                      </a:r>
                      <a:endParaRPr lang="es-MX" sz="1200" dirty="0" smtClean="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u="none" strike="noStrike" dirty="0" smtClean="0">
                          <a:solidFill>
                            <a:schemeClr val="tx1"/>
                          </a:solidFill>
                          <a:effectLst/>
                          <a:latin typeface="ITC Avant Garde" panose="020B0402020203020304" pitchFamily="34" charset="0"/>
                        </a:rPr>
                        <a:t>Total de Trámites</a:t>
                      </a:r>
                      <a:r>
                        <a:rPr lang="es-MX" sz="1200" u="none" strike="noStrike" baseline="0" dirty="0" smtClean="0">
                          <a:solidFill>
                            <a:schemeClr val="tx1"/>
                          </a:solidFill>
                          <a:effectLst/>
                          <a:latin typeface="ITC Avant Garde" panose="020B0402020203020304" pitchFamily="34" charset="0"/>
                        </a:rPr>
                        <a:t> propuestos 2019</a:t>
                      </a:r>
                      <a:endParaRPr lang="es-MX" sz="120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b="1" i="0" u="none" strike="noStrike" dirty="0" smtClean="0">
                          <a:solidFill>
                            <a:schemeClr val="tx1"/>
                          </a:solidFill>
                          <a:effectLst/>
                          <a:latin typeface="ITC Avant Garde" panose="020B0402020203020304" pitchFamily="34" charset="0"/>
                        </a:rPr>
                        <a:t>Variación</a:t>
                      </a:r>
                      <a:r>
                        <a:rPr lang="es-MX" sz="1200" b="1" i="0" u="none" strike="noStrike" baseline="0" dirty="0" smtClean="0">
                          <a:solidFill>
                            <a:schemeClr val="tx1"/>
                          </a:solidFill>
                          <a:effectLst/>
                          <a:latin typeface="ITC Avant Garde" panose="020B0402020203020304" pitchFamily="34" charset="0"/>
                        </a:rPr>
                        <a:t> porcentual (disminución)</a:t>
                      </a:r>
                      <a:endParaRPr lang="es-MX" sz="120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414576">
                <a:tc>
                  <a:txBody>
                    <a:bodyPr/>
                    <a:lstStyle/>
                    <a:p>
                      <a:pPr algn="ctr"/>
                      <a:r>
                        <a:rPr lang="es-MX" sz="1200" dirty="0" smtClean="0">
                          <a:latin typeface="ITC Avant Garde" panose="020B0402020203020304" pitchFamily="34" charset="0"/>
                        </a:rPr>
                        <a:t>13</a:t>
                      </a:r>
                      <a:endParaRPr lang="es-MX" sz="12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200" dirty="0" smtClean="0">
                          <a:latin typeface="ITC Avant Garde" panose="020B0402020203020304" pitchFamily="34" charset="0"/>
                        </a:rPr>
                        <a:t>1</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200" dirty="0" smtClean="0">
                          <a:latin typeface="ITC Avant Garde" panose="020B0402020203020304" pitchFamily="34" charset="0"/>
                        </a:rPr>
                        <a:t>(</a:t>
                      </a:r>
                      <a:r>
                        <a:rPr lang="es-MX" sz="1200" dirty="0" smtClean="0">
                          <a:solidFill>
                            <a:srgbClr val="FF0000"/>
                          </a:solidFill>
                          <a:latin typeface="ITC Avant Garde" panose="020B0402020203020304" pitchFamily="34" charset="0"/>
                        </a:rPr>
                        <a:t>92.31</a:t>
                      </a:r>
                      <a:r>
                        <a:rPr lang="es-MX" sz="12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10" name="CuadroTexto 9"/>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2595475437"/>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Costo del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trámite </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UCS-03-033-A, 2016</a:t>
            </a:r>
          </a:p>
        </p:txBody>
      </p:sp>
      <p:graphicFrame>
        <p:nvGraphicFramePr>
          <p:cNvPr id="24" name="Tabla 23"/>
          <p:cNvGraphicFramePr>
            <a:graphicFrameLocks noGrp="1"/>
          </p:cNvGraphicFramePr>
          <p:nvPr>
            <p:extLst>
              <p:ext uri="{D42A27DB-BD31-4B8C-83A1-F6EECF244321}">
                <p14:modId xmlns:p14="http://schemas.microsoft.com/office/powerpoint/2010/main" val="3452611139"/>
              </p:ext>
            </p:extLst>
          </p:nvPr>
        </p:nvGraphicFramePr>
        <p:xfrm>
          <a:off x="399352" y="5018830"/>
          <a:ext cx="3309621" cy="919480"/>
        </p:xfrm>
        <a:graphic>
          <a:graphicData uri="http://schemas.openxmlformats.org/drawingml/2006/table">
            <a:tbl>
              <a:tblPr firstRow="1" bandRow="1">
                <a:tableStyleId>{5C22544A-7EE6-4342-B048-85BDC9FD1C3A}</a:tableStyleId>
              </a:tblPr>
              <a:tblGrid>
                <a:gridCol w="1103207">
                  <a:extLst>
                    <a:ext uri="{9D8B030D-6E8A-4147-A177-3AD203B41FA5}">
                      <a16:colId xmlns:a16="http://schemas.microsoft.com/office/drawing/2014/main" val="588359552"/>
                    </a:ext>
                  </a:extLst>
                </a:gridCol>
                <a:gridCol w="1103207">
                  <a:extLst>
                    <a:ext uri="{9D8B030D-6E8A-4147-A177-3AD203B41FA5}">
                      <a16:colId xmlns:a16="http://schemas.microsoft.com/office/drawing/2014/main" val="4190019237"/>
                    </a:ext>
                  </a:extLst>
                </a:gridCol>
                <a:gridCol w="1103207">
                  <a:extLst>
                    <a:ext uri="{9D8B030D-6E8A-4147-A177-3AD203B41FA5}">
                      <a16:colId xmlns:a16="http://schemas.microsoft.com/office/drawing/2014/main" val="2530696597"/>
                    </a:ext>
                  </a:extLst>
                </a:gridCol>
              </a:tblGrid>
              <a:tr h="370840">
                <a:tc>
                  <a:txBody>
                    <a:bodyPr/>
                    <a:lstStyle/>
                    <a:p>
                      <a:pPr algn="ctr"/>
                      <a:r>
                        <a:rPr lang="es-MX" sz="1000" dirty="0" smtClean="0">
                          <a:solidFill>
                            <a:schemeClr val="tx1"/>
                          </a:solidFill>
                          <a:latin typeface="ITC Avant Garde" panose="020B0402020203020304" pitchFamily="34" charset="0"/>
                        </a:rPr>
                        <a:t>Costo</a:t>
                      </a:r>
                      <a:r>
                        <a:rPr lang="es-MX" sz="1000" baseline="0" dirty="0" smtClean="0">
                          <a:solidFill>
                            <a:schemeClr val="tx1"/>
                          </a:solidFill>
                          <a:latin typeface="ITC Avant Garde" panose="020B0402020203020304" pitchFamily="34" charset="0"/>
                        </a:rPr>
                        <a:t> unitario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Frecuencia</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Carga administrativa total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28" name="CuadroTexto 27"/>
          <p:cNvSpPr txBox="1"/>
          <p:nvPr/>
        </p:nvSpPr>
        <p:spPr>
          <a:xfrm>
            <a:off x="985649" y="4587603"/>
            <a:ext cx="2137025" cy="276999"/>
          </a:xfrm>
          <a:prstGeom prst="rect">
            <a:avLst/>
          </a:prstGeom>
          <a:noFill/>
        </p:spPr>
        <p:txBody>
          <a:bodyPr wrap="square" rtlCol="0">
            <a:spAutoFit/>
          </a:bodyPr>
          <a:lstStyle/>
          <a:p>
            <a:pPr algn="ctr"/>
            <a:r>
              <a:rPr lang="es-MX" sz="1200" dirty="0" smtClean="0">
                <a:latin typeface="ITC Avant Garde" panose="020B0402020203020304" pitchFamily="34" charset="0"/>
              </a:rPr>
              <a:t>Costeo 2016</a:t>
            </a:r>
            <a:endParaRPr lang="es-MX" sz="1200" dirty="0">
              <a:latin typeface="ITC Avant Garde" panose="020B0402020203020304" pitchFamily="34" charset="0"/>
            </a:endParaRPr>
          </a:p>
        </p:txBody>
      </p:sp>
      <p:sp>
        <p:nvSpPr>
          <p:cNvPr id="32" name="CuadroTexto 31"/>
          <p:cNvSpPr txBox="1"/>
          <p:nvPr/>
        </p:nvSpPr>
        <p:spPr>
          <a:xfrm>
            <a:off x="4918788" y="4587602"/>
            <a:ext cx="3482941" cy="276999"/>
          </a:xfrm>
          <a:prstGeom prst="rect">
            <a:avLst/>
          </a:prstGeom>
          <a:noFill/>
        </p:spPr>
        <p:txBody>
          <a:bodyPr wrap="square" rtlCol="0">
            <a:spAutoFit/>
          </a:bodyPr>
          <a:lstStyle/>
          <a:p>
            <a:pPr algn="just"/>
            <a:r>
              <a:rPr lang="es-MX" sz="1200" dirty="0" smtClean="0">
                <a:latin typeface="ITC Avant Garde" panose="020B0402020203020304" pitchFamily="34" charset="0"/>
              </a:rPr>
              <a:t>Supuestos del costo por documento, 2016</a:t>
            </a:r>
            <a:endParaRPr lang="es-MX" sz="1200" dirty="0">
              <a:latin typeface="ITC Avant Garde" panose="020B0402020203020304" pitchFamily="34" charset="0"/>
            </a:endParaRPr>
          </a:p>
        </p:txBody>
      </p:sp>
      <p:graphicFrame>
        <p:nvGraphicFramePr>
          <p:cNvPr id="33" name="Tabla 32"/>
          <p:cNvGraphicFramePr>
            <a:graphicFrameLocks noGrp="1"/>
          </p:cNvGraphicFramePr>
          <p:nvPr>
            <p:extLst>
              <p:ext uri="{D42A27DB-BD31-4B8C-83A1-F6EECF244321}">
                <p14:modId xmlns:p14="http://schemas.microsoft.com/office/powerpoint/2010/main" val="3256872095"/>
              </p:ext>
            </p:extLst>
          </p:nvPr>
        </p:nvGraphicFramePr>
        <p:xfrm>
          <a:off x="4283900" y="5018830"/>
          <a:ext cx="4592972" cy="919480"/>
        </p:xfrm>
        <a:graphic>
          <a:graphicData uri="http://schemas.openxmlformats.org/drawingml/2006/table">
            <a:tbl>
              <a:tblPr firstRow="1" bandRow="1">
                <a:tableStyleId>{5C22544A-7EE6-4342-B048-85BDC9FD1C3A}</a:tableStyleId>
              </a:tblPr>
              <a:tblGrid>
                <a:gridCol w="2296486">
                  <a:extLst>
                    <a:ext uri="{9D8B030D-6E8A-4147-A177-3AD203B41FA5}">
                      <a16:colId xmlns:a16="http://schemas.microsoft.com/office/drawing/2014/main" val="588359552"/>
                    </a:ext>
                  </a:extLst>
                </a:gridCol>
                <a:gridCol w="2296486">
                  <a:extLst>
                    <a:ext uri="{9D8B030D-6E8A-4147-A177-3AD203B41FA5}">
                      <a16:colId xmlns:a16="http://schemas.microsoft.com/office/drawing/2014/main" val="4190019237"/>
                    </a:ext>
                  </a:extLst>
                </a:gridCol>
              </a:tblGrid>
              <a:tr h="370840">
                <a:tc>
                  <a:txBody>
                    <a:bodyPr/>
                    <a:lstStyle/>
                    <a:p>
                      <a:pPr algn="ctr"/>
                      <a:r>
                        <a:rPr lang="es-MX" sz="1000" dirty="0" smtClean="0">
                          <a:solidFill>
                            <a:schemeClr val="tx1"/>
                          </a:solidFill>
                          <a:latin typeface="ITC Avant Garde" panose="020B0402020203020304" pitchFamily="34" charset="0"/>
                        </a:rPr>
                        <a:t>Autorizaciones correspondientes conforme a las disposiciones de navegación aérea</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Comprobante del pago de derechos</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solidFill>
                            <a:schemeClr val="tx1"/>
                          </a:solidFill>
                          <a:latin typeface="ITC Avant Garde" panose="020B0402020203020304" pitchFamily="34" charset="0"/>
                        </a:rPr>
                        <a:t>Gratuito</a:t>
                      </a:r>
                      <a:r>
                        <a:rPr lang="es-MX" sz="10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$11,453.00**</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683057300"/>
              </p:ext>
            </p:extLst>
          </p:nvPr>
        </p:nvGraphicFramePr>
        <p:xfrm>
          <a:off x="315452" y="1691079"/>
          <a:ext cx="8561420" cy="2818517"/>
        </p:xfrm>
        <a:graphic>
          <a:graphicData uri="http://schemas.openxmlformats.org/drawingml/2006/table">
            <a:tbl>
              <a:tblPr>
                <a:tableStyleId>{8799B23B-EC83-4686-B30A-512413B5E67A}</a:tableStyleId>
              </a:tblPr>
              <a:tblGrid>
                <a:gridCol w="1224590">
                  <a:extLst>
                    <a:ext uri="{9D8B030D-6E8A-4147-A177-3AD203B41FA5}">
                      <a16:colId xmlns:a16="http://schemas.microsoft.com/office/drawing/2014/main" val="3268964994"/>
                    </a:ext>
                  </a:extLst>
                </a:gridCol>
                <a:gridCol w="2911642">
                  <a:extLst>
                    <a:ext uri="{9D8B030D-6E8A-4147-A177-3AD203B41FA5}">
                      <a16:colId xmlns:a16="http://schemas.microsoft.com/office/drawing/2014/main" val="4289848401"/>
                    </a:ext>
                  </a:extLst>
                </a:gridCol>
                <a:gridCol w="4425188">
                  <a:extLst>
                    <a:ext uri="{9D8B030D-6E8A-4147-A177-3AD203B41FA5}">
                      <a16:colId xmlns:a16="http://schemas.microsoft.com/office/drawing/2014/main" val="2111056276"/>
                    </a:ext>
                  </a:extLst>
                </a:gridCol>
              </a:tblGrid>
              <a:tr h="451167">
                <a:tc>
                  <a:txBody>
                    <a:bodyPr/>
                    <a:lstStyle/>
                    <a:p>
                      <a:pPr algn="ctr" fontAlgn="ctr"/>
                      <a:r>
                        <a:rPr lang="es-MX" sz="1200" b="1" u="none" strike="noStrike" dirty="0">
                          <a:effectLst/>
                          <a:latin typeface="ITC Avant Garde" panose="020B0402020203020304" pitchFamily="34" charset="0"/>
                        </a:rPr>
                        <a:t>Clave</a:t>
                      </a:r>
                      <a:endParaRPr lang="es-MX" sz="1200" b="1" i="0" u="none" strike="noStrike" dirty="0">
                        <a:solidFill>
                          <a:srgbClr val="000000"/>
                        </a:solidFill>
                        <a:effectLst/>
                        <a:latin typeface="ITC Avant Garde" panose="020B0402020203020304" pitchFamily="34" charset="0"/>
                      </a:endParaRPr>
                    </a:p>
                  </a:txBody>
                  <a:tcPr marL="5296" marR="5296" marT="5296" marB="0" anchor="ctr">
                    <a:solidFill>
                      <a:schemeClr val="accent3">
                        <a:lumMod val="40000"/>
                        <a:lumOff val="60000"/>
                      </a:schemeClr>
                    </a:solidFill>
                  </a:tcPr>
                </a:tc>
                <a:tc>
                  <a:txBody>
                    <a:bodyPr/>
                    <a:lstStyle/>
                    <a:p>
                      <a:pPr algn="ctr" fontAlgn="ctr"/>
                      <a:r>
                        <a:rPr lang="es-MX" sz="1200" b="1" u="none" strike="noStrike" dirty="0">
                          <a:effectLst/>
                          <a:latin typeface="ITC Avant Garde" panose="020B0402020203020304" pitchFamily="34" charset="0"/>
                        </a:rPr>
                        <a:t>Nombre del trámite</a:t>
                      </a:r>
                      <a:endParaRPr lang="es-MX" sz="1200" b="1" i="0" u="none" strike="noStrike" dirty="0">
                        <a:solidFill>
                          <a:srgbClr val="000000"/>
                        </a:solidFill>
                        <a:effectLst/>
                        <a:latin typeface="ITC Avant Garde" panose="020B0402020203020304" pitchFamily="34" charset="0"/>
                      </a:endParaRPr>
                    </a:p>
                  </a:txBody>
                  <a:tcPr marL="5296" marR="5296" marT="5296" marB="0" anchor="ctr">
                    <a:solidFill>
                      <a:schemeClr val="accent3">
                        <a:lumMod val="40000"/>
                        <a:lumOff val="60000"/>
                      </a:schemeClr>
                    </a:solidFill>
                  </a:tcPr>
                </a:tc>
                <a:tc>
                  <a:txBody>
                    <a:bodyPr/>
                    <a:lstStyle/>
                    <a:p>
                      <a:pPr algn="ctr" fontAlgn="ctr"/>
                      <a:r>
                        <a:rPr lang="es-MX" sz="1200" b="1" u="none" strike="noStrike" dirty="0">
                          <a:effectLst/>
                          <a:latin typeface="ITC Avant Garde" panose="020B0402020203020304" pitchFamily="34" charset="0"/>
                        </a:rPr>
                        <a:t>Documentos requeridos para presentar el trámite</a:t>
                      </a:r>
                      <a:endParaRPr lang="es-MX" sz="1200" b="1" i="0" u="none" strike="noStrike" dirty="0">
                        <a:solidFill>
                          <a:srgbClr val="000000"/>
                        </a:solidFill>
                        <a:effectLst/>
                        <a:latin typeface="ITC Avant Garde" panose="020B0402020203020304" pitchFamily="34" charset="0"/>
                      </a:endParaRPr>
                    </a:p>
                  </a:txBody>
                  <a:tcPr marL="5296" marR="5296" marT="5296" marB="0" anchor="ctr">
                    <a:solidFill>
                      <a:schemeClr val="accent3">
                        <a:lumMod val="40000"/>
                        <a:lumOff val="60000"/>
                      </a:schemeClr>
                    </a:solidFill>
                  </a:tcPr>
                </a:tc>
                <a:extLst>
                  <a:ext uri="{0D108BD9-81ED-4DB2-BD59-A6C34878D82A}">
                    <a16:rowId xmlns:a16="http://schemas.microsoft.com/office/drawing/2014/main" val="4267776065"/>
                  </a:ext>
                </a:extLst>
              </a:tr>
              <a:tr h="1220788">
                <a:tc rowSpan="2">
                  <a:txBody>
                    <a:bodyPr/>
                    <a:lstStyle/>
                    <a:p>
                      <a:pPr algn="ctr" fontAlgn="ctr"/>
                      <a:r>
                        <a:rPr lang="es-MX" sz="1200" u="none" strike="noStrike" dirty="0">
                          <a:effectLst/>
                          <a:latin typeface="ITC Avant Garde" panose="020B0402020203020304" pitchFamily="34" charset="0"/>
                        </a:rPr>
                        <a:t>UCS-03-033-A</a:t>
                      </a:r>
                      <a:endParaRPr lang="es-MX" sz="1200" b="0" i="0" u="none" strike="noStrike" dirty="0">
                        <a:solidFill>
                          <a:srgbClr val="000000"/>
                        </a:solidFill>
                        <a:effectLst/>
                        <a:latin typeface="ITC Avant Garde" panose="020B0402020203020304" pitchFamily="34" charset="0"/>
                      </a:endParaRPr>
                    </a:p>
                  </a:txBody>
                  <a:tcPr marL="5296" marR="5296" marT="5296" marB="0" anchor="ctr"/>
                </a:tc>
                <a:tc rowSpan="2">
                  <a:txBody>
                    <a:bodyPr/>
                    <a:lstStyle/>
                    <a:p>
                      <a:pPr algn="ctr" fontAlgn="ctr"/>
                      <a:r>
                        <a:rPr lang="es-MX" sz="1200" u="none" strike="noStrike" dirty="0">
                          <a:effectLst/>
                          <a:latin typeface="ITC Avant Garde" panose="020B0402020203020304" pitchFamily="34" charset="0"/>
                        </a:rPr>
                        <a:t>Solicitud de autorización de modificación de ubicación de un enlace estudio-planta y/o sistema control remoto</a:t>
                      </a:r>
                      <a:br>
                        <a:rPr lang="es-MX" sz="1200" u="none" strike="noStrike" dirty="0">
                          <a:effectLst/>
                          <a:latin typeface="ITC Avant Garde" panose="020B0402020203020304" pitchFamily="34" charset="0"/>
                        </a:rPr>
                      </a:br>
                      <a:r>
                        <a:rPr lang="es-MX" sz="1200" u="none" strike="noStrike" dirty="0">
                          <a:effectLst/>
                          <a:latin typeface="ITC Avant Garde" panose="020B0402020203020304" pitchFamily="34" charset="0"/>
                        </a:rPr>
                        <a:t>A. Modificación de Enlace Estudio-Planta</a:t>
                      </a:r>
                      <a:endParaRPr lang="es-MX" sz="1200" b="0" i="0" u="none" strike="noStrike" dirty="0">
                        <a:solidFill>
                          <a:srgbClr val="000000"/>
                        </a:solidFill>
                        <a:effectLst/>
                        <a:latin typeface="ITC Avant Garde" panose="020B0402020203020304" pitchFamily="34" charset="0"/>
                      </a:endParaRPr>
                    </a:p>
                  </a:txBody>
                  <a:tcPr marL="5296" marR="5296" marT="5296" marB="0" anchor="ctr"/>
                </a:tc>
                <a:tc>
                  <a:txBody>
                    <a:bodyPr/>
                    <a:lstStyle/>
                    <a:p>
                      <a:pPr algn="ctr" fontAlgn="ctr"/>
                      <a:r>
                        <a:rPr lang="es-MX" sz="1200" u="none" strike="noStrike" dirty="0">
                          <a:effectLst/>
                          <a:latin typeface="ITC Avant Garde" panose="020B0402020203020304" pitchFamily="34" charset="0"/>
                        </a:rPr>
                        <a:t>Comprobante del pago de derechos correspondiente al estudio de la solicitud y la documentación inherente a la misma, por modificación al circuito de enlace estudio-planta, en términos de la LFD</a:t>
                      </a:r>
                      <a:endParaRPr lang="es-MX" sz="1200" b="0" i="0" u="none" strike="noStrike" dirty="0">
                        <a:solidFill>
                          <a:srgbClr val="000000"/>
                        </a:solidFill>
                        <a:effectLst/>
                        <a:latin typeface="ITC Avant Garde" panose="020B0402020203020304" pitchFamily="34" charset="0"/>
                      </a:endParaRPr>
                    </a:p>
                  </a:txBody>
                  <a:tcPr marL="5296" marR="5296" marT="5296" marB="0" anchor="ctr"/>
                </a:tc>
                <a:extLst>
                  <a:ext uri="{0D108BD9-81ED-4DB2-BD59-A6C34878D82A}">
                    <a16:rowId xmlns:a16="http://schemas.microsoft.com/office/drawing/2014/main" val="1059061854"/>
                  </a:ext>
                </a:extLst>
              </a:tr>
              <a:tr h="1146562">
                <a:tc vMerge="1">
                  <a:txBody>
                    <a:bodyPr/>
                    <a:lstStyle/>
                    <a:p>
                      <a:endParaRPr lang="es-MX"/>
                    </a:p>
                  </a:txBody>
                  <a:tcPr/>
                </a:tc>
                <a:tc vMerge="1">
                  <a:txBody>
                    <a:bodyPr/>
                    <a:lstStyle/>
                    <a:p>
                      <a:endParaRPr lang="es-MX"/>
                    </a:p>
                  </a:txBody>
                  <a:tcPr/>
                </a:tc>
                <a:tc>
                  <a:txBody>
                    <a:bodyPr/>
                    <a:lstStyle/>
                    <a:p>
                      <a:pPr algn="ctr" fontAlgn="ctr"/>
                      <a:r>
                        <a:rPr lang="es-MX" sz="1200" u="none" strike="noStrike" dirty="0">
                          <a:effectLst/>
                          <a:latin typeface="ITC Avant Garde" panose="020B0402020203020304" pitchFamily="34" charset="0"/>
                        </a:rPr>
                        <a:t>En su caso, </a:t>
                      </a:r>
                      <a:r>
                        <a:rPr lang="es-MX" sz="1200" u="none" strike="noStrike" dirty="0" smtClean="0">
                          <a:effectLst/>
                          <a:latin typeface="ITC Avant Garde" panose="020B0402020203020304" pitchFamily="34" charset="0"/>
                        </a:rPr>
                        <a:t>las </a:t>
                      </a:r>
                      <a:r>
                        <a:rPr lang="es-MX" sz="1200" u="none" strike="noStrike" dirty="0">
                          <a:effectLst/>
                          <a:latin typeface="ITC Avant Garde" panose="020B0402020203020304" pitchFamily="34" charset="0"/>
                        </a:rPr>
                        <a:t>autorizaciones correspondientes conforme a las disposiciones de navegación </a:t>
                      </a:r>
                      <a:r>
                        <a:rPr lang="es-MX" sz="1200" u="none" strike="noStrike" dirty="0" smtClean="0">
                          <a:effectLst/>
                          <a:latin typeface="ITC Avant Garde" panose="020B0402020203020304" pitchFamily="34" charset="0"/>
                        </a:rPr>
                        <a:t>aérea</a:t>
                      </a:r>
                      <a:endParaRPr lang="es-MX" sz="1200" b="0" i="0" u="none" strike="noStrike" dirty="0">
                        <a:solidFill>
                          <a:srgbClr val="000000"/>
                        </a:solidFill>
                        <a:effectLst/>
                        <a:latin typeface="ITC Avant Garde" panose="020B0402020203020304" pitchFamily="34" charset="0"/>
                      </a:endParaRPr>
                    </a:p>
                  </a:txBody>
                  <a:tcPr marL="5296" marR="5296" marT="5296" marB="0" anchor="ctr"/>
                </a:tc>
                <a:extLst>
                  <a:ext uri="{0D108BD9-81ED-4DB2-BD59-A6C34878D82A}">
                    <a16:rowId xmlns:a16="http://schemas.microsoft.com/office/drawing/2014/main" val="820983598"/>
                  </a:ext>
                </a:extLst>
              </a:tr>
            </a:tbl>
          </a:graphicData>
        </a:graphic>
      </p:graphicFrame>
      <p:sp>
        <p:nvSpPr>
          <p:cNvPr id="11" name="Rectángulo 10"/>
          <p:cNvSpPr/>
          <p:nvPr/>
        </p:nvSpPr>
        <p:spPr>
          <a:xfrm>
            <a:off x="210396" y="6187320"/>
            <a:ext cx="8837351" cy="630942"/>
          </a:xfrm>
          <a:prstGeom prst="rect">
            <a:avLst/>
          </a:prstGeom>
        </p:spPr>
        <p:txBody>
          <a:bodyPr wrap="square">
            <a:spAutoFit/>
          </a:bodyPr>
          <a:lstStyle/>
          <a:p>
            <a:pPr algn="just"/>
            <a:r>
              <a:rPr lang="es-MX" sz="700" dirty="0" smtClean="0">
                <a:latin typeface="ITC Avant Garde" panose="020B0402020203020304" pitchFamily="34" charset="0"/>
              </a:rPr>
              <a:t>* </a:t>
            </a:r>
            <a:r>
              <a:rPr lang="es-MX" sz="700" dirty="0">
                <a:latin typeface="ITC Avant Garde" panose="020B0402020203020304" pitchFamily="34" charset="0"/>
              </a:rPr>
              <a:t>El costo de </a:t>
            </a:r>
            <a:r>
              <a:rPr lang="es-MX" sz="700" dirty="0" smtClean="0">
                <a:latin typeface="ITC Avant Garde" panose="020B0402020203020304" pitchFamily="34" charset="0"/>
              </a:rPr>
              <a:t>las “A</a:t>
            </a:r>
            <a:r>
              <a:rPr lang="es-MX" sz="700" i="1" dirty="0" smtClean="0">
                <a:latin typeface="ITC Avant Garde" panose="020B0402020203020304" pitchFamily="34" charset="0"/>
              </a:rPr>
              <a:t>utorizaciones </a:t>
            </a:r>
            <a:r>
              <a:rPr lang="es-MX" sz="700" i="1" dirty="0">
                <a:latin typeface="ITC Avant Garde" panose="020B0402020203020304" pitchFamily="34" charset="0"/>
              </a:rPr>
              <a:t>correspondientes conforme a las disposiciones de navegación </a:t>
            </a:r>
            <a:r>
              <a:rPr lang="es-MX" sz="700" i="1" dirty="0" smtClean="0">
                <a:latin typeface="ITC Avant Garde" panose="020B0402020203020304" pitchFamily="34" charset="0"/>
              </a:rPr>
              <a:t>aérea</a:t>
            </a:r>
            <a:r>
              <a:rPr lang="es-MX" sz="700" dirty="0" smtClean="0">
                <a:latin typeface="ITC Avant Garde" panose="020B0402020203020304" pitchFamily="34" charset="0"/>
              </a:rPr>
              <a:t>” corresponde </a:t>
            </a:r>
            <a:r>
              <a:rPr lang="es-MX" sz="700" dirty="0">
                <a:latin typeface="ITC Avant Garde" panose="020B0402020203020304" pitchFamily="34" charset="0"/>
              </a:rPr>
              <a:t>a atribuciones de la Secretaría de Comunicaciones y Transporte, a través de la Dirección General de Aeronáutica Civil; en ese sentido, el dato es valorado por dicha dependencia gubernamental. Es de señalar que, el MCE no estima el costo de aquellos documentos o requerimientos que se soliciten al momento de cumplir con un ordenamiento jurídico, únicamente se centra tiempo que destinan los ciudadanos y empresas para cumplir con una </a:t>
            </a:r>
            <a:r>
              <a:rPr lang="es-MX" sz="700" dirty="0" smtClean="0">
                <a:latin typeface="ITC Avant Garde" panose="020B0402020203020304" pitchFamily="34" charset="0"/>
              </a:rPr>
              <a:t>regulación.</a:t>
            </a:r>
          </a:p>
          <a:p>
            <a:pPr algn="just"/>
            <a:r>
              <a:rPr lang="es-MX" sz="700" dirty="0" smtClean="0">
                <a:latin typeface="ITC Avant Garde" panose="020B0402020203020304" pitchFamily="34" charset="0"/>
              </a:rPr>
              <a:t>** Artículo </a:t>
            </a:r>
            <a:r>
              <a:rPr lang="es-MX" sz="700" dirty="0">
                <a:latin typeface="ITC Avant Garde" panose="020B0402020203020304" pitchFamily="34" charset="0"/>
              </a:rPr>
              <a:t>174-C, fracción VIII, de </a:t>
            </a:r>
            <a:r>
              <a:rPr lang="es-MX" sz="700" dirty="0" smtClean="0">
                <a:latin typeface="ITC Avant Garde" panose="020B0402020203020304" pitchFamily="34" charset="0"/>
              </a:rPr>
              <a:t>la QUINTA </a:t>
            </a:r>
            <a:r>
              <a:rPr lang="es-MX" sz="700" dirty="0">
                <a:latin typeface="ITC Avant Garde" panose="020B0402020203020304" pitchFamily="34" charset="0"/>
              </a:rPr>
              <a:t>Resolución de Modificaciones a la Resolución Miscelánea Fiscal para 2018 y su anexo 19</a:t>
            </a:r>
            <a:r>
              <a:rPr lang="es-MX" sz="700" dirty="0" smtClean="0">
                <a:latin typeface="ITC Avant Garde" panose="020B0402020203020304" pitchFamily="34" charset="0"/>
              </a:rPr>
              <a:t>. Disponible en:</a:t>
            </a:r>
            <a:endParaRPr lang="es-MX" sz="700" dirty="0">
              <a:latin typeface="ITC Avant Garde" panose="020B0402020203020304" pitchFamily="34" charset="0"/>
            </a:endParaRPr>
          </a:p>
          <a:p>
            <a:pPr algn="just"/>
            <a:r>
              <a:rPr lang="es-MX" sz="700" dirty="0">
                <a:latin typeface="ITC Avant Garde" panose="020B0402020203020304" pitchFamily="34" charset="0"/>
                <a:hlinkClick r:id="rId3"/>
              </a:rPr>
              <a:t>http://</a:t>
            </a:r>
            <a:r>
              <a:rPr lang="es-MX" sz="700" dirty="0" smtClean="0">
                <a:latin typeface="ITC Avant Garde" panose="020B0402020203020304" pitchFamily="34" charset="0"/>
                <a:hlinkClick r:id="rId3"/>
              </a:rPr>
              <a:t>www.dof.gob.mx/nota_detalle.php?codigo=5547061&amp;fecha=21/12/2018</a:t>
            </a:r>
            <a:endParaRPr lang="es-MX" sz="700" dirty="0">
              <a:latin typeface="ITC Avant Garde" panose="020B0402020203020304" pitchFamily="34" charset="0"/>
            </a:endParaRPr>
          </a:p>
        </p:txBody>
      </p:sp>
      <p:sp>
        <p:nvSpPr>
          <p:cNvPr id="10" name="CuadroTexto 9"/>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923029569"/>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Costo del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trámite </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UCS-03-034-A, 2016</a:t>
            </a:r>
          </a:p>
        </p:txBody>
      </p:sp>
      <p:graphicFrame>
        <p:nvGraphicFramePr>
          <p:cNvPr id="24" name="Tabla 23"/>
          <p:cNvGraphicFramePr>
            <a:graphicFrameLocks noGrp="1"/>
          </p:cNvGraphicFramePr>
          <p:nvPr>
            <p:extLst/>
          </p:nvPr>
        </p:nvGraphicFramePr>
        <p:xfrm>
          <a:off x="399352" y="5242019"/>
          <a:ext cx="3309621" cy="919480"/>
        </p:xfrm>
        <a:graphic>
          <a:graphicData uri="http://schemas.openxmlformats.org/drawingml/2006/table">
            <a:tbl>
              <a:tblPr firstRow="1" bandRow="1">
                <a:tableStyleId>{5C22544A-7EE6-4342-B048-85BDC9FD1C3A}</a:tableStyleId>
              </a:tblPr>
              <a:tblGrid>
                <a:gridCol w="1103207">
                  <a:extLst>
                    <a:ext uri="{9D8B030D-6E8A-4147-A177-3AD203B41FA5}">
                      <a16:colId xmlns:a16="http://schemas.microsoft.com/office/drawing/2014/main" val="588359552"/>
                    </a:ext>
                  </a:extLst>
                </a:gridCol>
                <a:gridCol w="1103207">
                  <a:extLst>
                    <a:ext uri="{9D8B030D-6E8A-4147-A177-3AD203B41FA5}">
                      <a16:colId xmlns:a16="http://schemas.microsoft.com/office/drawing/2014/main" val="4190019237"/>
                    </a:ext>
                  </a:extLst>
                </a:gridCol>
                <a:gridCol w="1103207">
                  <a:extLst>
                    <a:ext uri="{9D8B030D-6E8A-4147-A177-3AD203B41FA5}">
                      <a16:colId xmlns:a16="http://schemas.microsoft.com/office/drawing/2014/main" val="2530696597"/>
                    </a:ext>
                  </a:extLst>
                </a:gridCol>
              </a:tblGrid>
              <a:tr h="370840">
                <a:tc>
                  <a:txBody>
                    <a:bodyPr/>
                    <a:lstStyle/>
                    <a:p>
                      <a:pPr algn="ctr"/>
                      <a:r>
                        <a:rPr lang="es-MX" sz="1000" dirty="0" smtClean="0">
                          <a:solidFill>
                            <a:schemeClr val="tx1"/>
                          </a:solidFill>
                          <a:latin typeface="ITC Avant Garde" panose="020B0402020203020304" pitchFamily="34" charset="0"/>
                        </a:rPr>
                        <a:t>Costo</a:t>
                      </a:r>
                      <a:r>
                        <a:rPr lang="es-MX" sz="1000" baseline="0" dirty="0" smtClean="0">
                          <a:solidFill>
                            <a:schemeClr val="tx1"/>
                          </a:solidFill>
                          <a:latin typeface="ITC Avant Garde" panose="020B0402020203020304" pitchFamily="34" charset="0"/>
                        </a:rPr>
                        <a:t> unitario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Frecuencia</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Carga administrativa total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28" name="CuadroTexto 27"/>
          <p:cNvSpPr txBox="1"/>
          <p:nvPr/>
        </p:nvSpPr>
        <p:spPr>
          <a:xfrm>
            <a:off x="985649" y="4810792"/>
            <a:ext cx="2137025" cy="276999"/>
          </a:xfrm>
          <a:prstGeom prst="rect">
            <a:avLst/>
          </a:prstGeom>
          <a:noFill/>
        </p:spPr>
        <p:txBody>
          <a:bodyPr wrap="square" rtlCol="0">
            <a:spAutoFit/>
          </a:bodyPr>
          <a:lstStyle/>
          <a:p>
            <a:pPr algn="ctr"/>
            <a:r>
              <a:rPr lang="es-MX" sz="1200" dirty="0" smtClean="0">
                <a:latin typeface="ITC Avant Garde" panose="020B0402020203020304" pitchFamily="34" charset="0"/>
              </a:rPr>
              <a:t>Costeo 2016</a:t>
            </a:r>
            <a:endParaRPr lang="es-MX" sz="1200" dirty="0">
              <a:latin typeface="ITC Avant Garde" panose="020B0402020203020304" pitchFamily="34" charset="0"/>
            </a:endParaRPr>
          </a:p>
        </p:txBody>
      </p:sp>
      <p:sp>
        <p:nvSpPr>
          <p:cNvPr id="32" name="CuadroTexto 31"/>
          <p:cNvSpPr txBox="1"/>
          <p:nvPr/>
        </p:nvSpPr>
        <p:spPr>
          <a:xfrm>
            <a:off x="4918788" y="4810791"/>
            <a:ext cx="3482941" cy="276999"/>
          </a:xfrm>
          <a:prstGeom prst="rect">
            <a:avLst/>
          </a:prstGeom>
          <a:noFill/>
        </p:spPr>
        <p:txBody>
          <a:bodyPr wrap="square" rtlCol="0">
            <a:spAutoFit/>
          </a:bodyPr>
          <a:lstStyle/>
          <a:p>
            <a:pPr algn="just"/>
            <a:r>
              <a:rPr lang="es-MX" sz="1200" dirty="0" smtClean="0">
                <a:latin typeface="ITC Avant Garde" panose="020B0402020203020304" pitchFamily="34" charset="0"/>
              </a:rPr>
              <a:t>Supuestos del costo por documento, 2016</a:t>
            </a:r>
            <a:endParaRPr lang="es-MX" sz="1200" dirty="0">
              <a:latin typeface="ITC Avant Garde" panose="020B0402020203020304" pitchFamily="34" charset="0"/>
            </a:endParaRPr>
          </a:p>
        </p:txBody>
      </p:sp>
      <p:sp>
        <p:nvSpPr>
          <p:cNvPr id="11" name="Rectángulo 10"/>
          <p:cNvSpPr/>
          <p:nvPr/>
        </p:nvSpPr>
        <p:spPr>
          <a:xfrm>
            <a:off x="210396" y="6642115"/>
            <a:ext cx="8508379" cy="215444"/>
          </a:xfrm>
          <a:prstGeom prst="rect">
            <a:avLst/>
          </a:prstGeom>
        </p:spPr>
        <p:txBody>
          <a:bodyPr wrap="square">
            <a:spAutoFit/>
          </a:bodyPr>
          <a:lstStyle/>
          <a:p>
            <a:pPr algn="just"/>
            <a:r>
              <a:rPr lang="es-MX" sz="800" dirty="0" smtClean="0">
                <a:latin typeface="ITC Avant Garde" panose="020B0402020203020304" pitchFamily="34" charset="0"/>
              </a:rPr>
              <a:t>* Supuestos</a:t>
            </a:r>
            <a:endParaRPr lang="es-MX" sz="800" dirty="0">
              <a:latin typeface="ITC Avant Garde" panose="020B0402020203020304" pitchFamily="34" charset="0"/>
            </a:endParaRPr>
          </a:p>
        </p:txBody>
      </p:sp>
      <p:graphicFrame>
        <p:nvGraphicFramePr>
          <p:cNvPr id="2" name="Tabla 1"/>
          <p:cNvGraphicFramePr>
            <a:graphicFrameLocks noGrp="1"/>
          </p:cNvGraphicFramePr>
          <p:nvPr>
            <p:extLst/>
          </p:nvPr>
        </p:nvGraphicFramePr>
        <p:xfrm>
          <a:off x="295817" y="1754254"/>
          <a:ext cx="8581055" cy="2707006"/>
        </p:xfrm>
        <a:graphic>
          <a:graphicData uri="http://schemas.openxmlformats.org/drawingml/2006/table">
            <a:tbl>
              <a:tblPr>
                <a:tableStyleId>{8799B23B-EC83-4686-B30A-512413B5E67A}</a:tableStyleId>
              </a:tblPr>
              <a:tblGrid>
                <a:gridCol w="1257137">
                  <a:extLst>
                    <a:ext uri="{9D8B030D-6E8A-4147-A177-3AD203B41FA5}">
                      <a16:colId xmlns:a16="http://schemas.microsoft.com/office/drawing/2014/main" val="1456355278"/>
                    </a:ext>
                  </a:extLst>
                </a:gridCol>
                <a:gridCol w="2110023">
                  <a:extLst>
                    <a:ext uri="{9D8B030D-6E8A-4147-A177-3AD203B41FA5}">
                      <a16:colId xmlns:a16="http://schemas.microsoft.com/office/drawing/2014/main" val="57708422"/>
                    </a:ext>
                  </a:extLst>
                </a:gridCol>
                <a:gridCol w="5213895">
                  <a:extLst>
                    <a:ext uri="{9D8B030D-6E8A-4147-A177-3AD203B41FA5}">
                      <a16:colId xmlns:a16="http://schemas.microsoft.com/office/drawing/2014/main" val="73259140"/>
                    </a:ext>
                  </a:extLst>
                </a:gridCol>
              </a:tblGrid>
              <a:tr h="476406">
                <a:tc>
                  <a:txBody>
                    <a:bodyPr/>
                    <a:lstStyle/>
                    <a:p>
                      <a:pPr algn="ctr" fontAlgn="ctr"/>
                      <a:r>
                        <a:rPr lang="es-MX" sz="1400" b="1" u="none" strike="noStrike" dirty="0">
                          <a:effectLst/>
                          <a:latin typeface="ITC Avant Garde" panose="020B0402020203020304" pitchFamily="34" charset="0"/>
                        </a:rPr>
                        <a:t>Clave</a:t>
                      </a:r>
                      <a:endParaRPr lang="es-MX" sz="14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tc>
                  <a:txBody>
                    <a:bodyPr/>
                    <a:lstStyle/>
                    <a:p>
                      <a:pPr algn="ctr" fontAlgn="ctr"/>
                      <a:r>
                        <a:rPr lang="es-MX" sz="1400" b="1" u="none" strike="noStrike" dirty="0">
                          <a:effectLst/>
                          <a:latin typeface="ITC Avant Garde" panose="020B0402020203020304" pitchFamily="34" charset="0"/>
                        </a:rPr>
                        <a:t>Nombre del trámite</a:t>
                      </a:r>
                      <a:endParaRPr lang="es-MX" sz="14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tc>
                  <a:txBody>
                    <a:bodyPr/>
                    <a:lstStyle/>
                    <a:p>
                      <a:pPr algn="ctr" fontAlgn="ctr"/>
                      <a:r>
                        <a:rPr lang="es-MX" sz="1400" b="1" u="none" strike="noStrike" dirty="0">
                          <a:effectLst/>
                          <a:latin typeface="ITC Avant Garde" panose="020B0402020203020304" pitchFamily="34" charset="0"/>
                        </a:rPr>
                        <a:t>Documentos requeridos para presentar el trámite</a:t>
                      </a:r>
                      <a:endParaRPr lang="es-MX" sz="14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extLst>
                  <a:ext uri="{0D108BD9-81ED-4DB2-BD59-A6C34878D82A}">
                    <a16:rowId xmlns:a16="http://schemas.microsoft.com/office/drawing/2014/main" val="1035863495"/>
                  </a:ext>
                </a:extLst>
              </a:tr>
              <a:tr h="988542">
                <a:tc rowSpan="3">
                  <a:txBody>
                    <a:bodyPr/>
                    <a:lstStyle/>
                    <a:p>
                      <a:pPr algn="ctr" fontAlgn="ctr"/>
                      <a:r>
                        <a:rPr lang="es-MX" sz="1200" u="none" strike="noStrike" dirty="0">
                          <a:effectLst/>
                          <a:latin typeface="ITC Avant Garde" panose="020B0402020203020304" pitchFamily="34" charset="0"/>
                        </a:rPr>
                        <a:t>UCS-03-034-A</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rowSpan="3">
                  <a:txBody>
                    <a:bodyPr/>
                    <a:lstStyle/>
                    <a:p>
                      <a:pPr algn="ctr" fontAlgn="ctr"/>
                      <a:r>
                        <a:rPr lang="es-MX" sz="1200" u="none" strike="noStrike" dirty="0">
                          <a:effectLst/>
                          <a:latin typeface="ITC Avant Garde" panose="020B0402020203020304" pitchFamily="34" charset="0"/>
                        </a:rPr>
                        <a:t>Solicitud de autorización para instalar y operar sistemas para prestar servicios auxiliares a la radiodifusión</a:t>
                      </a:r>
                      <a:br>
                        <a:rPr lang="es-MX" sz="1200" u="none" strike="noStrike" dirty="0">
                          <a:effectLst/>
                          <a:latin typeface="ITC Avant Garde" panose="020B0402020203020304" pitchFamily="34" charset="0"/>
                        </a:rPr>
                      </a:br>
                      <a:r>
                        <a:rPr lang="es-MX" sz="1200" u="none" strike="noStrike" dirty="0">
                          <a:effectLst/>
                          <a:latin typeface="ITC Avant Garde" panose="020B0402020203020304" pitchFamily="34" charset="0"/>
                        </a:rPr>
                        <a:t>A. Solicitud de Enlace Estudio-Planta</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Comprobante del pago de derechos correspondiente al estudio de la solicitud y la documentación inherente a la misma, para instalar y operar sistemas de enlace estudio-planta, para prestar servicios auxiliares a la radiodifusión</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1064744085"/>
                  </a:ext>
                </a:extLst>
              </a:tr>
              <a:tr h="498525">
                <a:tc vMerge="1">
                  <a:txBody>
                    <a:bodyPr/>
                    <a:lstStyle/>
                    <a:p>
                      <a:endParaRPr lang="es-MX"/>
                    </a:p>
                  </a:txBody>
                  <a:tcPr/>
                </a:tc>
                <a:tc vMerge="1">
                  <a:txBody>
                    <a:bodyPr/>
                    <a:lstStyle/>
                    <a:p>
                      <a:endParaRPr lang="es-MX"/>
                    </a:p>
                  </a:txBody>
                  <a:tcPr/>
                </a:tc>
                <a:tc>
                  <a:txBody>
                    <a:bodyPr/>
                    <a:lstStyle/>
                    <a:p>
                      <a:pPr algn="ctr" fontAlgn="ctr"/>
                      <a:r>
                        <a:rPr lang="es-MX" sz="1200" u="none" strike="noStrike" dirty="0">
                          <a:effectLst/>
                          <a:latin typeface="ITC Avant Garde" panose="020B0402020203020304" pitchFamily="34" charset="0"/>
                        </a:rPr>
                        <a:t>En su caso, las autorizaciones correspondientes conforme a las disposiciones de navegación aérea</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2801222134"/>
                  </a:ext>
                </a:extLst>
              </a:tr>
              <a:tr h="743533">
                <a:tc vMerge="1">
                  <a:txBody>
                    <a:bodyPr/>
                    <a:lstStyle/>
                    <a:p>
                      <a:endParaRPr lang="es-MX"/>
                    </a:p>
                  </a:txBody>
                  <a:tcPr/>
                </a:tc>
                <a:tc vMerge="1">
                  <a:txBody>
                    <a:bodyPr/>
                    <a:lstStyle/>
                    <a:p>
                      <a:endParaRPr lang="es-MX"/>
                    </a:p>
                  </a:txBody>
                  <a:tcPr/>
                </a:tc>
                <a:tc>
                  <a:txBody>
                    <a:bodyPr/>
                    <a:lstStyle/>
                    <a:p>
                      <a:pPr algn="ctr" fontAlgn="ctr"/>
                      <a:r>
                        <a:rPr lang="es-MX" sz="1200" u="none" strike="noStrike" dirty="0">
                          <a:effectLst/>
                          <a:latin typeface="ITC Avant Garde" panose="020B0402020203020304" pitchFamily="34" charset="0"/>
                        </a:rPr>
                        <a:t>Las hojas de especificación de las antenas utilizadas y el patrón de radiación de la antena de forma impresa y/o digital (CD) en formato tabular</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2644447267"/>
                  </a:ext>
                </a:extLst>
              </a:tr>
            </a:tbl>
          </a:graphicData>
        </a:graphic>
      </p:graphicFrame>
      <p:graphicFrame>
        <p:nvGraphicFramePr>
          <p:cNvPr id="12" name="Tabla 11"/>
          <p:cNvGraphicFramePr>
            <a:graphicFrameLocks noGrp="1"/>
          </p:cNvGraphicFramePr>
          <p:nvPr>
            <p:extLst/>
          </p:nvPr>
        </p:nvGraphicFramePr>
        <p:xfrm>
          <a:off x="4130212" y="5247368"/>
          <a:ext cx="4746660" cy="1071880"/>
        </p:xfrm>
        <a:graphic>
          <a:graphicData uri="http://schemas.openxmlformats.org/drawingml/2006/table">
            <a:tbl>
              <a:tblPr firstRow="1" bandRow="1">
                <a:tableStyleId>{5C22544A-7EE6-4342-B048-85BDC9FD1C3A}</a:tableStyleId>
              </a:tblPr>
              <a:tblGrid>
                <a:gridCol w="1582220">
                  <a:extLst>
                    <a:ext uri="{9D8B030D-6E8A-4147-A177-3AD203B41FA5}">
                      <a16:colId xmlns:a16="http://schemas.microsoft.com/office/drawing/2014/main" val="588359552"/>
                    </a:ext>
                  </a:extLst>
                </a:gridCol>
                <a:gridCol w="1582220">
                  <a:extLst>
                    <a:ext uri="{9D8B030D-6E8A-4147-A177-3AD203B41FA5}">
                      <a16:colId xmlns:a16="http://schemas.microsoft.com/office/drawing/2014/main" val="4190019237"/>
                    </a:ext>
                  </a:extLst>
                </a:gridCol>
                <a:gridCol w="1582220">
                  <a:extLst>
                    <a:ext uri="{9D8B030D-6E8A-4147-A177-3AD203B41FA5}">
                      <a16:colId xmlns:a16="http://schemas.microsoft.com/office/drawing/2014/main" val="2530696597"/>
                    </a:ext>
                  </a:extLst>
                </a:gridCol>
              </a:tblGrid>
              <a:tr h="370840">
                <a:tc>
                  <a:txBody>
                    <a:bodyPr/>
                    <a:lstStyle/>
                    <a:p>
                      <a:pPr algn="ctr"/>
                      <a:r>
                        <a:rPr lang="es-MX" sz="1000" dirty="0" smtClean="0">
                          <a:solidFill>
                            <a:schemeClr val="tx1"/>
                          </a:solidFill>
                          <a:latin typeface="ITC Avant Garde" panose="020B0402020203020304" pitchFamily="34" charset="0"/>
                        </a:rPr>
                        <a:t>Costo mínimo por documento</a:t>
                      </a:r>
                      <a:r>
                        <a:rPr lang="es-MX" sz="1000" baseline="0" dirty="0" smtClean="0">
                          <a:solidFill>
                            <a:schemeClr val="tx1"/>
                          </a:solidFill>
                          <a:latin typeface="ITC Avant Garde" panose="020B0402020203020304" pitchFamily="34" charset="0"/>
                        </a:rPr>
                        <a:t> (supuesto en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Costo máximo por documento</a:t>
                      </a:r>
                      <a:r>
                        <a:rPr lang="es-MX" sz="1000" baseline="0" dirty="0" smtClean="0">
                          <a:solidFill>
                            <a:schemeClr val="tx1"/>
                          </a:solidFill>
                          <a:latin typeface="ITC Avant Garde" panose="020B0402020203020304" pitchFamily="34" charset="0"/>
                        </a:rPr>
                        <a:t> (supuesto en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Erogación promedio del costo</a:t>
                      </a:r>
                      <a:r>
                        <a:rPr lang="es-MX" sz="1000" baseline="0" dirty="0" smtClean="0">
                          <a:solidFill>
                            <a:schemeClr val="tx1"/>
                          </a:solidFill>
                          <a:latin typeface="ITC Avant Garde" panose="020B0402020203020304" pitchFamily="34" charset="0"/>
                        </a:rPr>
                        <a:t> por </a:t>
                      </a:r>
                      <a:r>
                        <a:rPr lang="es-MX" sz="1000" dirty="0" smtClean="0">
                          <a:solidFill>
                            <a:schemeClr val="tx1"/>
                          </a:solidFill>
                          <a:latin typeface="ITC Avant Garde" panose="020B0402020203020304" pitchFamily="34" charset="0"/>
                        </a:rPr>
                        <a:t>documento</a:t>
                      </a:r>
                      <a:r>
                        <a:rPr lang="es-MX" sz="1000" baseline="0" dirty="0" smtClean="0">
                          <a:solidFill>
                            <a:schemeClr val="tx1"/>
                          </a:solidFill>
                          <a:latin typeface="ITC Avant Garde" panose="020B0402020203020304" pitchFamily="34" charset="0"/>
                        </a:rPr>
                        <a:t> (supuesto en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latin typeface="ITC Avant Garde" panose="020B0402020203020304" pitchFamily="34" charset="0"/>
                        </a:rPr>
                        <a:t>$5,000*</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$11,453.00*</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000" dirty="0" smtClean="0">
                          <a:solidFill>
                            <a:schemeClr val="tx1"/>
                          </a:solidFill>
                          <a:latin typeface="ITC Avant Garde" panose="020B0402020203020304" pitchFamily="34" charset="0"/>
                        </a:rPr>
                        <a:t>$8,226.50*</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10" name="CuadroTexto 9"/>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3193761432"/>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uadroTexto 11"/>
          <p:cNvSpPr txBox="1"/>
          <p:nvPr/>
        </p:nvSpPr>
        <p:spPr>
          <a:xfrm>
            <a:off x="399352" y="1165237"/>
            <a:ext cx="8508379" cy="1200329"/>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Carga administrativa y Simplificación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administrativa </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de los trámites UCS-03-033-A y UCS-03-034-A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 Enlace </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Estudio-Planta</a:t>
            </a:r>
            <a:endParaRPr lang="es-MX" sz="2400" dirty="0">
              <a:solidFill>
                <a:schemeClr val="tx1">
                  <a:lumMod val="65000"/>
                  <a:lumOff val="35000"/>
                </a:schemeClr>
              </a:solidFill>
              <a:latin typeface="ITC Avant Garde Std Bk" panose="020B0502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738576662"/>
              </p:ext>
            </p:extLst>
          </p:nvPr>
        </p:nvGraphicFramePr>
        <p:xfrm>
          <a:off x="96252" y="2502368"/>
          <a:ext cx="4244741" cy="2385060"/>
        </p:xfrm>
        <a:graphic>
          <a:graphicData uri="http://schemas.openxmlformats.org/drawingml/2006/table">
            <a:tbl>
              <a:tblPr>
                <a:tableStyleId>{8799B23B-EC83-4686-B30A-512413B5E67A}</a:tableStyleId>
              </a:tblPr>
              <a:tblGrid>
                <a:gridCol w="403550">
                  <a:extLst>
                    <a:ext uri="{9D8B030D-6E8A-4147-A177-3AD203B41FA5}">
                      <a16:colId xmlns:a16="http://schemas.microsoft.com/office/drawing/2014/main" val="1913268563"/>
                    </a:ext>
                  </a:extLst>
                </a:gridCol>
                <a:gridCol w="3841191">
                  <a:extLst>
                    <a:ext uri="{9D8B030D-6E8A-4147-A177-3AD203B41FA5}">
                      <a16:colId xmlns:a16="http://schemas.microsoft.com/office/drawing/2014/main" val="2061534933"/>
                    </a:ext>
                  </a:extLst>
                </a:gridCol>
              </a:tblGrid>
              <a:tr h="346710">
                <a:tc>
                  <a:txBody>
                    <a:bodyPr/>
                    <a:lstStyle/>
                    <a:p>
                      <a:pPr algn="ctr" fontAlgn="ctr"/>
                      <a:r>
                        <a:rPr lang="es-MX" sz="1000" b="1" u="none" strike="noStrike" dirty="0">
                          <a:effectLst/>
                          <a:latin typeface="ITC Avant Garde" panose="020B0402020203020304" pitchFamily="34" charset="0"/>
                        </a:rPr>
                        <a:t>N°</a:t>
                      </a:r>
                      <a:endParaRPr lang="es-MX" sz="1000" b="1" i="0" u="none" strike="noStrike" dirty="0">
                        <a:solidFill>
                          <a:srgbClr val="000000"/>
                        </a:solidFill>
                        <a:effectLst/>
                        <a:latin typeface="ITC Avant Garde" panose="020B0402020203020304" pitchFamily="34" charset="0"/>
                      </a:endParaRPr>
                    </a:p>
                  </a:txBody>
                  <a:tcPr marL="5912" marR="5912" marT="5912" marB="0" anchor="ctr">
                    <a:solidFill>
                      <a:schemeClr val="accent3">
                        <a:lumMod val="20000"/>
                        <a:lumOff val="80000"/>
                      </a:schemeClr>
                    </a:solidFill>
                  </a:tcPr>
                </a:tc>
                <a:tc>
                  <a:txBody>
                    <a:bodyPr/>
                    <a:lstStyle/>
                    <a:p>
                      <a:pPr algn="ctr" fontAlgn="ctr"/>
                      <a:r>
                        <a:rPr lang="es-MX" sz="1000" b="1" u="none" strike="noStrike" dirty="0">
                          <a:effectLst/>
                          <a:latin typeface="ITC Avant Garde" panose="020B0402020203020304" pitchFamily="34" charset="0"/>
                        </a:rPr>
                        <a:t>Requerimientos actuales</a:t>
                      </a:r>
                      <a:endParaRPr lang="es-MX" sz="1000" b="1" i="0" u="none" strike="noStrike" dirty="0">
                        <a:solidFill>
                          <a:srgbClr val="000000"/>
                        </a:solidFill>
                        <a:effectLst/>
                        <a:latin typeface="ITC Avant Garde" panose="020B0402020203020304" pitchFamily="34" charset="0"/>
                      </a:endParaRPr>
                    </a:p>
                  </a:txBody>
                  <a:tcPr marL="5912" marR="5912" marT="5912" marB="0" anchor="ctr">
                    <a:solidFill>
                      <a:schemeClr val="accent3">
                        <a:lumMod val="20000"/>
                        <a:lumOff val="80000"/>
                      </a:schemeClr>
                    </a:solidFill>
                  </a:tcPr>
                </a:tc>
                <a:extLst>
                  <a:ext uri="{0D108BD9-81ED-4DB2-BD59-A6C34878D82A}">
                    <a16:rowId xmlns:a16="http://schemas.microsoft.com/office/drawing/2014/main" val="953970817"/>
                  </a:ext>
                </a:extLst>
              </a:tr>
              <a:tr h="371278">
                <a:tc>
                  <a:txBody>
                    <a:bodyPr/>
                    <a:lstStyle/>
                    <a:p>
                      <a:pPr algn="ctr" fontAlgn="ctr"/>
                      <a:r>
                        <a:rPr lang="es-MX" sz="1000" u="none" strike="noStrike" dirty="0">
                          <a:effectLst/>
                          <a:latin typeface="ITC Avant Garde" panose="020B0402020203020304" pitchFamily="34" charset="0"/>
                        </a:rPr>
                        <a:t>1</a:t>
                      </a:r>
                      <a:endParaRPr lang="es-MX" sz="1000" b="0" i="0" u="none" strike="noStrike" dirty="0">
                        <a:solidFill>
                          <a:srgbClr val="000000"/>
                        </a:solidFill>
                        <a:effectLst/>
                        <a:latin typeface="ITC Avant Garde" panose="020B0402020203020304" pitchFamily="34" charset="0"/>
                      </a:endParaRPr>
                    </a:p>
                  </a:txBody>
                  <a:tcPr marL="5912" marR="5912" marT="5912" marB="0" anchor="ctr"/>
                </a:tc>
                <a:tc>
                  <a:txBody>
                    <a:bodyPr/>
                    <a:lstStyle/>
                    <a:p>
                      <a:pPr algn="ctr" fontAlgn="ctr"/>
                      <a:r>
                        <a:rPr lang="es-MX" sz="1000" u="none" strike="noStrike" dirty="0">
                          <a:effectLst/>
                          <a:latin typeface="ITC Avant Garde" panose="020B0402020203020304" pitchFamily="34" charset="0"/>
                        </a:rPr>
                        <a:t>Comprobante del pago de derechos correspondiente al estudio de la solicitud y la documentación inherente a la misma, por modificación al circuito de enlace estudio-planta, en términos de la LFD</a:t>
                      </a:r>
                      <a:endParaRPr lang="es-MX" sz="1000" b="0" i="0" u="none" strike="noStrike" dirty="0">
                        <a:solidFill>
                          <a:srgbClr val="000000"/>
                        </a:solidFill>
                        <a:effectLst/>
                        <a:latin typeface="ITC Avant Garde" panose="020B0402020203020304" pitchFamily="34" charset="0"/>
                      </a:endParaRPr>
                    </a:p>
                  </a:txBody>
                  <a:tcPr marL="5912" marR="5912" marT="5912" marB="0" anchor="ctr"/>
                </a:tc>
                <a:extLst>
                  <a:ext uri="{0D108BD9-81ED-4DB2-BD59-A6C34878D82A}">
                    <a16:rowId xmlns:a16="http://schemas.microsoft.com/office/drawing/2014/main" val="3226051956"/>
                  </a:ext>
                </a:extLst>
              </a:tr>
              <a:tr h="394636">
                <a:tc>
                  <a:txBody>
                    <a:bodyPr/>
                    <a:lstStyle/>
                    <a:p>
                      <a:pPr algn="ctr" fontAlgn="ctr"/>
                      <a:r>
                        <a:rPr lang="es-MX" sz="1000" u="none" strike="noStrike" dirty="0">
                          <a:effectLst/>
                          <a:latin typeface="ITC Avant Garde" panose="020B0402020203020304" pitchFamily="34" charset="0"/>
                        </a:rPr>
                        <a:t>2</a:t>
                      </a:r>
                      <a:endParaRPr lang="es-MX" sz="1000" b="0" i="0" u="none" strike="noStrike" dirty="0">
                        <a:solidFill>
                          <a:srgbClr val="000000"/>
                        </a:solidFill>
                        <a:effectLst/>
                        <a:latin typeface="ITC Avant Garde" panose="020B0402020203020304" pitchFamily="34" charset="0"/>
                      </a:endParaRPr>
                    </a:p>
                  </a:txBody>
                  <a:tcPr marL="5912" marR="5912" marT="5912" marB="0" anchor="ctr"/>
                </a:tc>
                <a:tc>
                  <a:txBody>
                    <a:bodyPr/>
                    <a:lstStyle/>
                    <a:p>
                      <a:pPr algn="ctr" fontAlgn="ctr"/>
                      <a:r>
                        <a:rPr lang="es-MX" sz="1000" u="none" strike="noStrike" dirty="0">
                          <a:effectLst/>
                          <a:latin typeface="ITC Avant Garde" panose="020B0402020203020304" pitchFamily="34" charset="0"/>
                        </a:rPr>
                        <a:t>Comprobante del pago de derechos correspondiente al estudio de la solicitud y la documentación inherente a la misma, para instalar y operar sistemas de enlace estudio-planta, para prestar servicios auxiliares a la radiodifusión</a:t>
                      </a:r>
                      <a:endParaRPr lang="es-MX" sz="1000" b="0" i="0" u="none" strike="noStrike" dirty="0">
                        <a:solidFill>
                          <a:srgbClr val="000000"/>
                        </a:solidFill>
                        <a:effectLst/>
                        <a:latin typeface="ITC Avant Garde" panose="020B0402020203020304" pitchFamily="34" charset="0"/>
                      </a:endParaRPr>
                    </a:p>
                  </a:txBody>
                  <a:tcPr marL="5912" marR="5912" marT="5912" marB="0" anchor="ctr"/>
                </a:tc>
                <a:extLst>
                  <a:ext uri="{0D108BD9-81ED-4DB2-BD59-A6C34878D82A}">
                    <a16:rowId xmlns:a16="http://schemas.microsoft.com/office/drawing/2014/main" val="2501485260"/>
                  </a:ext>
                </a:extLst>
              </a:tr>
              <a:tr h="181780">
                <a:tc>
                  <a:txBody>
                    <a:bodyPr/>
                    <a:lstStyle/>
                    <a:p>
                      <a:pPr algn="ctr" fontAlgn="ctr"/>
                      <a:r>
                        <a:rPr lang="es-MX" sz="1000" u="none" strike="noStrike" dirty="0">
                          <a:effectLst/>
                          <a:latin typeface="ITC Avant Garde" panose="020B0402020203020304" pitchFamily="34" charset="0"/>
                        </a:rPr>
                        <a:t>3</a:t>
                      </a:r>
                      <a:endParaRPr lang="es-MX" sz="1000" b="0" i="0" u="none" strike="noStrike" dirty="0">
                        <a:solidFill>
                          <a:srgbClr val="000000"/>
                        </a:solidFill>
                        <a:effectLst/>
                        <a:latin typeface="ITC Avant Garde" panose="020B0402020203020304" pitchFamily="34" charset="0"/>
                      </a:endParaRPr>
                    </a:p>
                  </a:txBody>
                  <a:tcPr marL="5912" marR="5912" marT="5912" marB="0" anchor="ctr"/>
                </a:tc>
                <a:tc>
                  <a:txBody>
                    <a:bodyPr/>
                    <a:lstStyle/>
                    <a:p>
                      <a:pPr algn="ctr" fontAlgn="ctr"/>
                      <a:r>
                        <a:rPr lang="es-MX" sz="1000" u="none" strike="noStrike" dirty="0">
                          <a:effectLst/>
                          <a:latin typeface="ITC Avant Garde" panose="020B0402020203020304" pitchFamily="34" charset="0"/>
                        </a:rPr>
                        <a:t>En su caso,  las autorizaciones correspondientes conforme a las disposiciones de navegación aérea.</a:t>
                      </a:r>
                      <a:endParaRPr lang="es-MX" sz="1000" b="0" i="0" u="none" strike="noStrike" dirty="0">
                        <a:solidFill>
                          <a:srgbClr val="000000"/>
                        </a:solidFill>
                        <a:effectLst/>
                        <a:latin typeface="ITC Avant Garde" panose="020B0402020203020304" pitchFamily="34" charset="0"/>
                      </a:endParaRPr>
                    </a:p>
                  </a:txBody>
                  <a:tcPr marL="5912" marR="5912" marT="5912" marB="0" anchor="ctr"/>
                </a:tc>
                <a:extLst>
                  <a:ext uri="{0D108BD9-81ED-4DB2-BD59-A6C34878D82A}">
                    <a16:rowId xmlns:a16="http://schemas.microsoft.com/office/drawing/2014/main" val="1813839187"/>
                  </a:ext>
                </a:extLst>
              </a:tr>
              <a:tr h="496614">
                <a:tc>
                  <a:txBody>
                    <a:bodyPr/>
                    <a:lstStyle/>
                    <a:p>
                      <a:pPr algn="ctr" fontAlgn="ctr"/>
                      <a:r>
                        <a:rPr lang="es-MX" sz="1000" u="none" strike="noStrike" dirty="0">
                          <a:effectLst/>
                          <a:latin typeface="ITC Avant Garde" panose="020B0402020203020304" pitchFamily="34" charset="0"/>
                        </a:rPr>
                        <a:t>4</a:t>
                      </a:r>
                      <a:endParaRPr lang="es-MX" sz="1000" b="0" i="0" u="none" strike="noStrike" dirty="0">
                        <a:solidFill>
                          <a:srgbClr val="000000"/>
                        </a:solidFill>
                        <a:effectLst/>
                        <a:latin typeface="ITC Avant Garde" panose="020B0402020203020304" pitchFamily="34" charset="0"/>
                      </a:endParaRPr>
                    </a:p>
                  </a:txBody>
                  <a:tcPr marL="5912" marR="5912" marT="5912" marB="0" anchor="ctr"/>
                </a:tc>
                <a:tc>
                  <a:txBody>
                    <a:bodyPr/>
                    <a:lstStyle/>
                    <a:p>
                      <a:pPr algn="ctr" fontAlgn="ctr"/>
                      <a:r>
                        <a:rPr lang="es-MX" sz="1000" u="none" strike="noStrike" dirty="0">
                          <a:effectLst/>
                          <a:latin typeface="ITC Avant Garde" panose="020B0402020203020304" pitchFamily="34" charset="0"/>
                        </a:rPr>
                        <a:t>Las hojas de especificación de las antenas utilizadas y el patrón de radiación de la antena de forma impresa y/o digital (CD) en formato tabular</a:t>
                      </a:r>
                      <a:endParaRPr lang="es-MX" sz="1000" b="0" i="0" u="none" strike="noStrike" dirty="0">
                        <a:solidFill>
                          <a:srgbClr val="000000"/>
                        </a:solidFill>
                        <a:effectLst/>
                        <a:latin typeface="ITC Avant Garde" panose="020B0402020203020304" pitchFamily="34" charset="0"/>
                      </a:endParaRPr>
                    </a:p>
                  </a:txBody>
                  <a:tcPr marL="5912" marR="5912" marT="5912" marB="0" anchor="ctr"/>
                </a:tc>
                <a:extLst>
                  <a:ext uri="{0D108BD9-81ED-4DB2-BD59-A6C34878D82A}">
                    <a16:rowId xmlns:a16="http://schemas.microsoft.com/office/drawing/2014/main" val="3966035078"/>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46871528"/>
              </p:ext>
            </p:extLst>
          </p:nvPr>
        </p:nvGraphicFramePr>
        <p:xfrm>
          <a:off x="4446871" y="2502368"/>
          <a:ext cx="4460860" cy="2357646"/>
        </p:xfrm>
        <a:graphic>
          <a:graphicData uri="http://schemas.openxmlformats.org/drawingml/2006/table">
            <a:tbl>
              <a:tblPr>
                <a:tableStyleId>{8799B23B-EC83-4686-B30A-512413B5E67A}</a:tableStyleId>
              </a:tblPr>
              <a:tblGrid>
                <a:gridCol w="557550">
                  <a:extLst>
                    <a:ext uri="{9D8B030D-6E8A-4147-A177-3AD203B41FA5}">
                      <a16:colId xmlns:a16="http://schemas.microsoft.com/office/drawing/2014/main" val="2225638759"/>
                    </a:ext>
                  </a:extLst>
                </a:gridCol>
                <a:gridCol w="3903310">
                  <a:extLst>
                    <a:ext uri="{9D8B030D-6E8A-4147-A177-3AD203B41FA5}">
                      <a16:colId xmlns:a16="http://schemas.microsoft.com/office/drawing/2014/main" val="3097517232"/>
                    </a:ext>
                  </a:extLst>
                </a:gridCol>
              </a:tblGrid>
              <a:tr h="346710">
                <a:tc>
                  <a:txBody>
                    <a:bodyPr/>
                    <a:lstStyle/>
                    <a:p>
                      <a:pPr algn="ctr" fontAlgn="ctr"/>
                      <a:r>
                        <a:rPr lang="es-MX" sz="1000" b="1" u="none" strike="noStrike" dirty="0">
                          <a:effectLst/>
                          <a:latin typeface="ITC Avant Garde" panose="020B0402020203020304" pitchFamily="34" charset="0"/>
                        </a:rPr>
                        <a:t>N°</a:t>
                      </a:r>
                      <a:endParaRPr lang="es-MX" sz="1000" b="1" i="0" u="none" strike="noStrike" dirty="0">
                        <a:solidFill>
                          <a:srgbClr val="000000"/>
                        </a:solidFill>
                        <a:effectLst/>
                        <a:latin typeface="ITC Avant Garde" panose="020B0402020203020304" pitchFamily="34" charset="0"/>
                      </a:endParaRPr>
                    </a:p>
                  </a:txBody>
                  <a:tcPr marL="5574" marR="5574" marT="5574" marB="0" anchor="ctr">
                    <a:solidFill>
                      <a:schemeClr val="accent3">
                        <a:lumMod val="20000"/>
                        <a:lumOff val="80000"/>
                      </a:schemeClr>
                    </a:solidFill>
                  </a:tcPr>
                </a:tc>
                <a:tc>
                  <a:txBody>
                    <a:bodyPr/>
                    <a:lstStyle/>
                    <a:p>
                      <a:pPr algn="ctr" fontAlgn="ctr"/>
                      <a:r>
                        <a:rPr lang="es-MX" sz="1000" b="1" u="none" strike="noStrike" dirty="0">
                          <a:effectLst/>
                          <a:latin typeface="ITC Avant Garde" panose="020B0402020203020304" pitchFamily="34" charset="0"/>
                        </a:rPr>
                        <a:t>Requerimientos Propuesta, 2019</a:t>
                      </a:r>
                      <a:endParaRPr lang="es-MX" sz="1000" b="1" i="0" u="none" strike="noStrike" dirty="0">
                        <a:solidFill>
                          <a:srgbClr val="000000"/>
                        </a:solidFill>
                        <a:effectLst/>
                        <a:latin typeface="ITC Avant Garde" panose="020B0402020203020304" pitchFamily="34" charset="0"/>
                      </a:endParaRPr>
                    </a:p>
                  </a:txBody>
                  <a:tcPr marL="5574" marR="5574" marT="5574" marB="0" anchor="ctr">
                    <a:solidFill>
                      <a:schemeClr val="accent3">
                        <a:lumMod val="20000"/>
                        <a:lumOff val="80000"/>
                      </a:schemeClr>
                    </a:solidFill>
                  </a:tcPr>
                </a:tc>
                <a:extLst>
                  <a:ext uri="{0D108BD9-81ED-4DB2-BD59-A6C34878D82A}">
                    <a16:rowId xmlns:a16="http://schemas.microsoft.com/office/drawing/2014/main" val="1904781887"/>
                  </a:ext>
                </a:extLst>
              </a:tr>
              <a:tr h="356135">
                <a:tc>
                  <a:txBody>
                    <a:bodyPr/>
                    <a:lstStyle/>
                    <a:p>
                      <a:pPr algn="ctr" fontAlgn="ctr"/>
                      <a:r>
                        <a:rPr lang="es-MX" sz="1000" u="none" strike="noStrike" dirty="0">
                          <a:effectLst/>
                          <a:latin typeface="ITC Avant Garde" panose="020B0402020203020304" pitchFamily="34" charset="0"/>
                        </a:rPr>
                        <a:t>1</a:t>
                      </a:r>
                      <a:endParaRPr lang="es-MX" sz="1000" b="0" i="0" u="none" strike="noStrike" dirty="0">
                        <a:solidFill>
                          <a:srgbClr val="000000"/>
                        </a:solidFill>
                        <a:effectLst/>
                        <a:latin typeface="ITC Avant Garde" panose="020B0402020203020304" pitchFamily="34" charset="0"/>
                      </a:endParaRPr>
                    </a:p>
                  </a:txBody>
                  <a:tcPr marL="5574" marR="5574" marT="5574" marB="0" anchor="ctr"/>
                </a:tc>
                <a:tc>
                  <a:txBody>
                    <a:bodyPr/>
                    <a:lstStyle/>
                    <a:p>
                      <a:pPr algn="l" fontAlgn="ctr"/>
                      <a:r>
                        <a:rPr lang="es-MX" sz="1000" u="none" strike="noStrike" dirty="0" smtClean="0">
                          <a:effectLst/>
                          <a:latin typeface="ITC Avant Garde" panose="020B0402020203020304" pitchFamily="34" charset="0"/>
                        </a:rPr>
                        <a:t>Copia simple del comprobante y/o factura del pago de Derechos*.</a:t>
                      </a:r>
                      <a:endParaRPr lang="es-MX" sz="1000" b="0" i="0" u="none" strike="noStrike" dirty="0">
                        <a:solidFill>
                          <a:srgbClr val="000000"/>
                        </a:solidFill>
                        <a:effectLst/>
                        <a:latin typeface="ITC Avant Garde" panose="020B0402020203020304" pitchFamily="34" charset="0"/>
                      </a:endParaRPr>
                    </a:p>
                  </a:txBody>
                  <a:tcPr marL="5574" marR="5574" marT="5574" marB="0" anchor="ctr"/>
                </a:tc>
                <a:extLst>
                  <a:ext uri="{0D108BD9-81ED-4DB2-BD59-A6C34878D82A}">
                    <a16:rowId xmlns:a16="http://schemas.microsoft.com/office/drawing/2014/main" val="2137332501"/>
                  </a:ext>
                </a:extLst>
              </a:tr>
              <a:tr h="327259">
                <a:tc>
                  <a:txBody>
                    <a:bodyPr/>
                    <a:lstStyle/>
                    <a:p>
                      <a:pPr algn="ctr" fontAlgn="ctr"/>
                      <a:r>
                        <a:rPr lang="es-MX" sz="1000" u="none" strike="noStrike" dirty="0">
                          <a:effectLst/>
                          <a:latin typeface="ITC Avant Garde" panose="020B0402020203020304" pitchFamily="34" charset="0"/>
                        </a:rPr>
                        <a:t>2</a:t>
                      </a:r>
                      <a:endParaRPr lang="es-MX" sz="1000" b="0" i="0" u="none" strike="noStrike" dirty="0">
                        <a:solidFill>
                          <a:srgbClr val="000000"/>
                        </a:solidFill>
                        <a:effectLst/>
                        <a:latin typeface="ITC Avant Garde" panose="020B0402020203020304" pitchFamily="34" charset="0"/>
                      </a:endParaRPr>
                    </a:p>
                  </a:txBody>
                  <a:tcPr marL="5574" marR="5574" marT="5574" marB="0" anchor="ctr"/>
                </a:tc>
                <a:tc>
                  <a:txBody>
                    <a:bodyPr/>
                    <a:lstStyle/>
                    <a:p>
                      <a:pPr algn="l" fontAlgn="ctr"/>
                      <a:r>
                        <a:rPr lang="es-MX" sz="1000" u="none" strike="noStrike" dirty="0" smtClean="0">
                          <a:effectLst/>
                          <a:latin typeface="ITC Avant Garde" panose="020B0402020203020304" pitchFamily="34" charset="0"/>
                        </a:rPr>
                        <a:t>Copia simple de la autorización en materia de aeronáutica civil de la Secretaría de Comunicaciones y Transportes*. </a:t>
                      </a:r>
                      <a:endParaRPr lang="es-MX" sz="1000" b="0" i="0" u="none" strike="noStrike" dirty="0">
                        <a:solidFill>
                          <a:srgbClr val="000000"/>
                        </a:solidFill>
                        <a:effectLst/>
                        <a:latin typeface="ITC Avant Garde" panose="020B0402020203020304" pitchFamily="34" charset="0"/>
                      </a:endParaRPr>
                    </a:p>
                  </a:txBody>
                  <a:tcPr marL="5574" marR="5574" marT="5574" marB="0" anchor="ctr"/>
                </a:tc>
                <a:extLst>
                  <a:ext uri="{0D108BD9-81ED-4DB2-BD59-A6C34878D82A}">
                    <a16:rowId xmlns:a16="http://schemas.microsoft.com/office/drawing/2014/main" val="4184016409"/>
                  </a:ext>
                </a:extLst>
              </a:tr>
              <a:tr h="461995">
                <a:tc>
                  <a:txBody>
                    <a:bodyPr/>
                    <a:lstStyle/>
                    <a:p>
                      <a:pPr algn="ctr" fontAlgn="ctr"/>
                      <a:r>
                        <a:rPr lang="es-MX" sz="1000" u="none" strike="noStrike" dirty="0">
                          <a:effectLst/>
                          <a:latin typeface="ITC Avant Garde" panose="020B0402020203020304" pitchFamily="34" charset="0"/>
                        </a:rPr>
                        <a:t>3</a:t>
                      </a:r>
                      <a:endParaRPr lang="es-MX" sz="1000" b="0" i="0" u="none" strike="noStrike" dirty="0">
                        <a:solidFill>
                          <a:srgbClr val="000000"/>
                        </a:solidFill>
                        <a:effectLst/>
                        <a:latin typeface="ITC Avant Garde" panose="020B0402020203020304" pitchFamily="34" charset="0"/>
                      </a:endParaRPr>
                    </a:p>
                  </a:txBody>
                  <a:tcPr marL="5574" marR="5574" marT="5574" marB="0" anchor="ctr"/>
                </a:tc>
                <a:tc>
                  <a:txBody>
                    <a:bodyPr/>
                    <a:lstStyle/>
                    <a:p>
                      <a:pPr algn="l" fontAlgn="ctr"/>
                      <a:r>
                        <a:rPr lang="es-MX" sz="1000" u="none" strike="noStrike" dirty="0" smtClean="0">
                          <a:effectLst/>
                          <a:latin typeface="ITC Avant Garde" panose="020B0402020203020304" pitchFamily="34" charset="0"/>
                        </a:rPr>
                        <a:t>En su caso, copia certificada del instrumento público o documento con el que se acredite la identidad y alcances del representante legal del Concesionario*.</a:t>
                      </a:r>
                      <a:endParaRPr lang="es-MX" sz="1000" b="0" i="0" u="none" strike="noStrike" dirty="0">
                        <a:solidFill>
                          <a:srgbClr val="000000"/>
                        </a:solidFill>
                        <a:effectLst/>
                        <a:latin typeface="ITC Avant Garde" panose="020B0402020203020304" pitchFamily="34" charset="0"/>
                      </a:endParaRPr>
                    </a:p>
                  </a:txBody>
                  <a:tcPr marL="5574" marR="5574" marT="5574" marB="0" anchor="ctr"/>
                </a:tc>
                <a:extLst>
                  <a:ext uri="{0D108BD9-81ED-4DB2-BD59-A6C34878D82A}">
                    <a16:rowId xmlns:a16="http://schemas.microsoft.com/office/drawing/2014/main" val="218507942"/>
                  </a:ext>
                </a:extLst>
              </a:tr>
              <a:tr h="554394">
                <a:tc>
                  <a:txBody>
                    <a:bodyPr/>
                    <a:lstStyle/>
                    <a:p>
                      <a:pPr algn="ctr" fontAlgn="ctr"/>
                      <a:r>
                        <a:rPr lang="es-MX" sz="1000" u="none" strike="noStrike" dirty="0">
                          <a:effectLst/>
                          <a:latin typeface="ITC Avant Garde" panose="020B0402020203020304" pitchFamily="34" charset="0"/>
                        </a:rPr>
                        <a:t>4</a:t>
                      </a:r>
                      <a:endParaRPr lang="es-MX" sz="1000" b="0" i="0" u="none" strike="noStrike" dirty="0">
                        <a:solidFill>
                          <a:srgbClr val="000000"/>
                        </a:solidFill>
                        <a:effectLst/>
                        <a:latin typeface="ITC Avant Garde" panose="020B0402020203020304" pitchFamily="34" charset="0"/>
                      </a:endParaRPr>
                    </a:p>
                  </a:txBody>
                  <a:tcPr marL="5574" marR="5574" marT="5574" marB="0" anchor="ctr"/>
                </a:tc>
                <a:tc>
                  <a:txBody>
                    <a:bodyPr/>
                    <a:lstStyle/>
                    <a:p>
                      <a:pPr algn="l" fontAlgn="ctr"/>
                      <a:r>
                        <a:rPr lang="es-MX" sz="1000" b="0" i="0" u="none" strike="noStrike" dirty="0" smtClean="0">
                          <a:solidFill>
                            <a:srgbClr val="000000"/>
                          </a:solidFill>
                          <a:effectLst/>
                          <a:latin typeface="ITC Avant Garde" panose="020B0402020203020304" pitchFamily="34" charset="0"/>
                        </a:rPr>
                        <a:t>Copia simple de la autorización del sistema de enlace estudio-planta que se modifica (en caso de solicitud de modificaciones técnicas).</a:t>
                      </a:r>
                      <a:endParaRPr lang="es-MX" sz="1000" b="0" i="0" u="none" strike="noStrike" dirty="0">
                        <a:solidFill>
                          <a:srgbClr val="000000"/>
                        </a:solidFill>
                        <a:effectLst/>
                        <a:latin typeface="ITC Avant Garde" panose="020B0402020203020304" pitchFamily="34" charset="0"/>
                      </a:endParaRPr>
                    </a:p>
                  </a:txBody>
                  <a:tcPr marL="5574" marR="5574" marT="5574" marB="0" anchor="ctr"/>
                </a:tc>
                <a:extLst>
                  <a:ext uri="{0D108BD9-81ED-4DB2-BD59-A6C34878D82A}">
                    <a16:rowId xmlns:a16="http://schemas.microsoft.com/office/drawing/2014/main" val="631796128"/>
                  </a:ext>
                </a:extLst>
              </a:tr>
              <a:tr h="246610">
                <a:tc>
                  <a:txBody>
                    <a:bodyPr/>
                    <a:lstStyle/>
                    <a:p>
                      <a:pPr algn="ctr" fontAlgn="ctr"/>
                      <a:r>
                        <a:rPr lang="es-MX" sz="1000" u="none" strike="noStrike" dirty="0">
                          <a:effectLst/>
                          <a:latin typeface="ITC Avant Garde" panose="020B0402020203020304" pitchFamily="34" charset="0"/>
                        </a:rPr>
                        <a:t>5</a:t>
                      </a:r>
                      <a:endParaRPr lang="es-MX" sz="1000" b="0" i="0" u="none" strike="noStrike" dirty="0">
                        <a:solidFill>
                          <a:srgbClr val="000000"/>
                        </a:solidFill>
                        <a:effectLst/>
                        <a:latin typeface="ITC Avant Garde" panose="020B0402020203020304" pitchFamily="34" charset="0"/>
                      </a:endParaRPr>
                    </a:p>
                  </a:txBody>
                  <a:tcPr marL="5574" marR="5574" marT="5574" marB="0" anchor="ctr"/>
                </a:tc>
                <a:tc>
                  <a:txBody>
                    <a:bodyPr/>
                    <a:lstStyle/>
                    <a:p>
                      <a:pPr algn="l" fontAlgn="ctr"/>
                      <a:r>
                        <a:rPr lang="es-MX" sz="1000" u="none" strike="noStrike" dirty="0" smtClean="0">
                          <a:effectLst/>
                          <a:latin typeface="ITC Avant Garde" panose="020B0402020203020304" pitchFamily="34" charset="0"/>
                        </a:rPr>
                        <a:t>Hoja de especificaciones técnicas del fabricante del equipo transmisor/receptor, línea de transmisión y antena.</a:t>
                      </a:r>
                      <a:endParaRPr lang="es-MX" sz="1000" b="0" i="0" u="none" strike="noStrike" dirty="0">
                        <a:solidFill>
                          <a:srgbClr val="000000"/>
                        </a:solidFill>
                        <a:effectLst/>
                        <a:latin typeface="ITC Avant Garde" panose="020B0402020203020304" pitchFamily="34" charset="0"/>
                      </a:endParaRPr>
                    </a:p>
                  </a:txBody>
                  <a:tcPr marL="5574" marR="5574" marT="5574" marB="0" anchor="ctr"/>
                </a:tc>
                <a:extLst>
                  <a:ext uri="{0D108BD9-81ED-4DB2-BD59-A6C34878D82A}">
                    <a16:rowId xmlns:a16="http://schemas.microsoft.com/office/drawing/2014/main" val="999396271"/>
                  </a:ext>
                </a:extLst>
              </a:tr>
            </a:tbl>
          </a:graphicData>
        </a:graphic>
      </p:graphicFrame>
      <p:graphicFrame>
        <p:nvGraphicFramePr>
          <p:cNvPr id="15" name="Tabla 14"/>
          <p:cNvGraphicFramePr>
            <a:graphicFrameLocks noGrp="1"/>
          </p:cNvGraphicFramePr>
          <p:nvPr>
            <p:extLst>
              <p:ext uri="{D42A27DB-BD31-4B8C-83A1-F6EECF244321}">
                <p14:modId xmlns:p14="http://schemas.microsoft.com/office/powerpoint/2010/main" val="859333267"/>
              </p:ext>
            </p:extLst>
          </p:nvPr>
        </p:nvGraphicFramePr>
        <p:xfrm>
          <a:off x="276726" y="5125707"/>
          <a:ext cx="4040301" cy="1371600"/>
        </p:xfrm>
        <a:graphic>
          <a:graphicData uri="http://schemas.openxmlformats.org/drawingml/2006/table">
            <a:tbl>
              <a:tblPr firstRow="1" bandRow="1">
                <a:tableStyleId>{5C22544A-7EE6-4342-B048-85BDC9FD1C3A}</a:tableStyleId>
              </a:tblPr>
              <a:tblGrid>
                <a:gridCol w="1346767">
                  <a:extLst>
                    <a:ext uri="{9D8B030D-6E8A-4147-A177-3AD203B41FA5}">
                      <a16:colId xmlns:a16="http://schemas.microsoft.com/office/drawing/2014/main" val="588359552"/>
                    </a:ext>
                  </a:extLst>
                </a:gridCol>
                <a:gridCol w="1346767">
                  <a:extLst>
                    <a:ext uri="{9D8B030D-6E8A-4147-A177-3AD203B41FA5}">
                      <a16:colId xmlns:a16="http://schemas.microsoft.com/office/drawing/2014/main" val="3675337846"/>
                    </a:ext>
                  </a:extLst>
                </a:gridCol>
                <a:gridCol w="1346767">
                  <a:extLst>
                    <a:ext uri="{9D8B030D-6E8A-4147-A177-3AD203B41FA5}">
                      <a16:colId xmlns:a16="http://schemas.microsoft.com/office/drawing/2014/main" val="4190019237"/>
                    </a:ext>
                  </a:extLst>
                </a:gridCol>
              </a:tblGrid>
              <a:tr h="705269">
                <a:tc>
                  <a:txBody>
                    <a:bodyPr/>
                    <a:lstStyle/>
                    <a:p>
                      <a:pPr algn="ctr"/>
                      <a:r>
                        <a:rPr lang="es-MX" sz="1200" dirty="0" smtClean="0">
                          <a:solidFill>
                            <a:schemeClr val="tx1"/>
                          </a:solidFill>
                          <a:latin typeface="ITC Avant Garde" panose="020B0402020203020304" pitchFamily="34" charset="0"/>
                        </a:rPr>
                        <a:t>Total de documentos requeridos</a:t>
                      </a:r>
                      <a:r>
                        <a:rPr lang="es-MX" sz="1200" baseline="0" dirty="0" smtClean="0">
                          <a:solidFill>
                            <a:schemeClr val="tx1"/>
                          </a:solidFill>
                          <a:latin typeface="ITC Avant Garde" panose="020B0402020203020304" pitchFamily="34" charset="0"/>
                        </a:rPr>
                        <a:t> en 2016</a:t>
                      </a:r>
                      <a:endParaRPr lang="es-MX" sz="1200" dirty="0" smtClean="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u="none" strike="noStrike" dirty="0" smtClean="0">
                          <a:solidFill>
                            <a:schemeClr val="tx1"/>
                          </a:solidFill>
                          <a:effectLst/>
                          <a:latin typeface="ITC Avant Garde" panose="020B0402020203020304" pitchFamily="34" charset="0"/>
                        </a:rPr>
                        <a:t>Total de documentos requeridos para</a:t>
                      </a:r>
                      <a:r>
                        <a:rPr lang="es-MX" sz="1200" u="none" strike="noStrike" baseline="0" dirty="0" smtClean="0">
                          <a:solidFill>
                            <a:schemeClr val="tx1"/>
                          </a:solidFill>
                          <a:effectLst/>
                          <a:latin typeface="ITC Avant Garde" panose="020B0402020203020304" pitchFamily="34" charset="0"/>
                        </a:rPr>
                        <a:t> 2019</a:t>
                      </a:r>
                      <a:endParaRPr lang="es-MX" sz="120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b="1" i="0" u="none" strike="noStrike" dirty="0" smtClean="0">
                          <a:solidFill>
                            <a:schemeClr val="tx1"/>
                          </a:solidFill>
                          <a:effectLst/>
                          <a:latin typeface="ITC Avant Garde" panose="020B0402020203020304" pitchFamily="34" charset="0"/>
                        </a:rPr>
                        <a:t>Variación</a:t>
                      </a:r>
                      <a:r>
                        <a:rPr lang="es-MX" sz="1200" b="1" i="0" u="none" strike="noStrike" baseline="0" dirty="0" smtClean="0">
                          <a:solidFill>
                            <a:schemeClr val="tx1"/>
                          </a:solidFill>
                          <a:effectLst/>
                          <a:latin typeface="ITC Avant Garde" panose="020B0402020203020304" pitchFamily="34" charset="0"/>
                        </a:rPr>
                        <a:t> porcentual (aumento)</a:t>
                      </a:r>
                      <a:endParaRPr lang="es-MX" sz="120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266133">
                <a:tc>
                  <a:txBody>
                    <a:bodyPr/>
                    <a:lstStyle/>
                    <a:p>
                      <a:pPr algn="ctr"/>
                      <a:r>
                        <a:rPr lang="es-MX" sz="1200" dirty="0" smtClean="0">
                          <a:latin typeface="ITC Avant Garde" panose="020B0402020203020304" pitchFamily="34" charset="0"/>
                        </a:rPr>
                        <a:t>4</a:t>
                      </a:r>
                      <a:endParaRPr lang="es-MX" sz="12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200" dirty="0" smtClean="0">
                          <a:latin typeface="ITC Avant Garde" panose="020B0402020203020304" pitchFamily="34" charset="0"/>
                        </a:rPr>
                        <a:t>3</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200" dirty="0" smtClean="0">
                          <a:latin typeface="ITC Avant Garde" panose="020B0402020203020304" pitchFamily="34" charset="0"/>
                        </a:rPr>
                        <a:t>(</a:t>
                      </a:r>
                      <a:r>
                        <a:rPr lang="es-MX" sz="1200" dirty="0" smtClean="0">
                          <a:solidFill>
                            <a:srgbClr val="FF0000"/>
                          </a:solidFill>
                          <a:latin typeface="ITC Avant Garde" panose="020B0402020203020304" pitchFamily="34" charset="0"/>
                        </a:rPr>
                        <a:t>25</a:t>
                      </a:r>
                      <a:r>
                        <a:rPr lang="es-MX" sz="12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649352626"/>
                  </a:ext>
                </a:extLst>
              </a:tr>
              <a:tr h="266133">
                <a:tc>
                  <a:txBody>
                    <a:bodyPr/>
                    <a:lstStyle/>
                    <a:p>
                      <a:pPr algn="ctr"/>
                      <a:r>
                        <a:rPr lang="es-MX" sz="1200" dirty="0" smtClean="0">
                          <a:latin typeface="ITC Avant Garde" panose="020B0402020203020304" pitchFamily="34" charset="0"/>
                        </a:rPr>
                        <a:t>4</a:t>
                      </a:r>
                      <a:endParaRPr lang="es-MX" sz="12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200" dirty="0" smtClean="0">
                          <a:latin typeface="ITC Avant Garde" panose="020B0402020203020304" pitchFamily="34" charset="0"/>
                        </a:rPr>
                        <a:t>5</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200" dirty="0" smtClean="0">
                          <a:latin typeface="ITC Avant Garde" panose="020B0402020203020304" pitchFamily="34" charset="0"/>
                        </a:rPr>
                        <a:t>25</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graphicFrame>
        <p:nvGraphicFramePr>
          <p:cNvPr id="16" name="Tabla 15"/>
          <p:cNvGraphicFramePr>
            <a:graphicFrameLocks noGrp="1"/>
          </p:cNvGraphicFramePr>
          <p:nvPr>
            <p:extLst>
              <p:ext uri="{D42A27DB-BD31-4B8C-83A1-F6EECF244321}">
                <p14:modId xmlns:p14="http://schemas.microsoft.com/office/powerpoint/2010/main" val="2219534204"/>
              </p:ext>
            </p:extLst>
          </p:nvPr>
        </p:nvGraphicFramePr>
        <p:xfrm>
          <a:off x="4996635" y="5125707"/>
          <a:ext cx="3788469" cy="1237536"/>
        </p:xfrm>
        <a:graphic>
          <a:graphicData uri="http://schemas.openxmlformats.org/drawingml/2006/table">
            <a:tbl>
              <a:tblPr firstRow="1" bandRow="1">
                <a:tableStyleId>{5C22544A-7EE6-4342-B048-85BDC9FD1C3A}</a:tableStyleId>
              </a:tblPr>
              <a:tblGrid>
                <a:gridCol w="1262823">
                  <a:extLst>
                    <a:ext uri="{9D8B030D-6E8A-4147-A177-3AD203B41FA5}">
                      <a16:colId xmlns:a16="http://schemas.microsoft.com/office/drawing/2014/main" val="588359552"/>
                    </a:ext>
                  </a:extLst>
                </a:gridCol>
                <a:gridCol w="1262823">
                  <a:extLst>
                    <a:ext uri="{9D8B030D-6E8A-4147-A177-3AD203B41FA5}">
                      <a16:colId xmlns:a16="http://schemas.microsoft.com/office/drawing/2014/main" val="3675337846"/>
                    </a:ext>
                  </a:extLst>
                </a:gridCol>
                <a:gridCol w="1262823">
                  <a:extLst>
                    <a:ext uri="{9D8B030D-6E8A-4147-A177-3AD203B41FA5}">
                      <a16:colId xmlns:a16="http://schemas.microsoft.com/office/drawing/2014/main" val="4190019237"/>
                    </a:ext>
                  </a:extLst>
                </a:gridCol>
              </a:tblGrid>
              <a:tr h="562234">
                <a:tc>
                  <a:txBody>
                    <a:bodyPr/>
                    <a:lstStyle/>
                    <a:p>
                      <a:pPr algn="ctr"/>
                      <a:r>
                        <a:rPr lang="es-MX" sz="1200" dirty="0" smtClean="0">
                          <a:solidFill>
                            <a:schemeClr val="tx1"/>
                          </a:solidFill>
                          <a:latin typeface="ITC Avant Garde" panose="020B0402020203020304" pitchFamily="34" charset="0"/>
                        </a:rPr>
                        <a:t>Total</a:t>
                      </a:r>
                      <a:r>
                        <a:rPr lang="es-MX" sz="1200" baseline="0" dirty="0" smtClean="0">
                          <a:solidFill>
                            <a:schemeClr val="tx1"/>
                          </a:solidFill>
                          <a:latin typeface="ITC Avant Garde" panose="020B0402020203020304" pitchFamily="34" charset="0"/>
                        </a:rPr>
                        <a:t> de Trámites 2016</a:t>
                      </a:r>
                      <a:endParaRPr lang="es-MX" sz="1200" dirty="0" smtClean="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u="none" strike="noStrike" dirty="0" smtClean="0">
                          <a:solidFill>
                            <a:schemeClr val="tx1"/>
                          </a:solidFill>
                          <a:effectLst/>
                          <a:latin typeface="ITC Avant Garde" panose="020B0402020203020304" pitchFamily="34" charset="0"/>
                        </a:rPr>
                        <a:t>Total de Trámites</a:t>
                      </a:r>
                      <a:r>
                        <a:rPr lang="es-MX" sz="1200" u="none" strike="noStrike" baseline="0" dirty="0" smtClean="0">
                          <a:solidFill>
                            <a:schemeClr val="tx1"/>
                          </a:solidFill>
                          <a:effectLst/>
                          <a:latin typeface="ITC Avant Garde" panose="020B0402020203020304" pitchFamily="34" charset="0"/>
                        </a:rPr>
                        <a:t> propuestos 2019</a:t>
                      </a:r>
                      <a:endParaRPr lang="es-MX" sz="120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b="1" i="0" u="none" strike="noStrike" dirty="0" smtClean="0">
                          <a:solidFill>
                            <a:schemeClr val="tx1"/>
                          </a:solidFill>
                          <a:effectLst/>
                          <a:latin typeface="ITC Avant Garde" panose="020B0402020203020304" pitchFamily="34" charset="0"/>
                        </a:rPr>
                        <a:t>Variación</a:t>
                      </a:r>
                      <a:r>
                        <a:rPr lang="es-MX" sz="1200" b="1" i="0" u="none" strike="noStrike" baseline="0" dirty="0" smtClean="0">
                          <a:solidFill>
                            <a:schemeClr val="tx1"/>
                          </a:solidFill>
                          <a:effectLst/>
                          <a:latin typeface="ITC Avant Garde" panose="020B0402020203020304" pitchFamily="34" charset="0"/>
                        </a:rPr>
                        <a:t> porcentual (disminución)</a:t>
                      </a:r>
                      <a:endParaRPr lang="es-MX" sz="120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414576">
                <a:tc>
                  <a:txBody>
                    <a:bodyPr/>
                    <a:lstStyle/>
                    <a:p>
                      <a:pPr algn="ctr"/>
                      <a:r>
                        <a:rPr lang="es-MX" sz="1200" dirty="0" smtClean="0">
                          <a:latin typeface="ITC Avant Garde" panose="020B0402020203020304" pitchFamily="34" charset="0"/>
                        </a:rPr>
                        <a:t>2</a:t>
                      </a:r>
                      <a:endParaRPr lang="es-MX" sz="12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200" dirty="0" smtClean="0">
                          <a:latin typeface="ITC Avant Garde" panose="020B0402020203020304" pitchFamily="34" charset="0"/>
                        </a:rPr>
                        <a:t>1</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200" dirty="0" smtClean="0">
                          <a:latin typeface="ITC Avant Garde" panose="020B0402020203020304" pitchFamily="34" charset="0"/>
                        </a:rPr>
                        <a:t>(</a:t>
                      </a:r>
                      <a:r>
                        <a:rPr lang="es-MX" sz="1200" dirty="0" smtClean="0">
                          <a:solidFill>
                            <a:srgbClr val="FF0000"/>
                          </a:solidFill>
                          <a:latin typeface="ITC Avant Garde" panose="020B0402020203020304" pitchFamily="34" charset="0"/>
                        </a:rPr>
                        <a:t>50</a:t>
                      </a:r>
                      <a:r>
                        <a:rPr lang="es-MX" sz="12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6" name="Rectángulo 5"/>
          <p:cNvSpPr/>
          <p:nvPr/>
        </p:nvSpPr>
        <p:spPr>
          <a:xfrm>
            <a:off x="18293" y="6636377"/>
            <a:ext cx="9033240" cy="200055"/>
          </a:xfrm>
          <a:prstGeom prst="rect">
            <a:avLst/>
          </a:prstGeom>
        </p:spPr>
        <p:txBody>
          <a:bodyPr wrap="square">
            <a:spAutoFit/>
          </a:bodyPr>
          <a:lstStyle/>
          <a:p>
            <a:pPr marL="171450" indent="-171450" algn="just">
              <a:buFont typeface="Arial" panose="020B0604020202020204" pitchFamily="34" charset="0"/>
              <a:buChar char="•"/>
            </a:pPr>
            <a:r>
              <a:rPr lang="es-MX" sz="700" dirty="0">
                <a:latin typeface="ITC Avant Garde" panose="020B0402020203020304" pitchFamily="34" charset="0"/>
              </a:rPr>
              <a:t>Los requerimientos propuestos para 2019 y que contienen (*) se consideran como obligatorios, independientemente del procedimiento que se inicie por parte del solicitante.</a:t>
            </a:r>
          </a:p>
        </p:txBody>
      </p:sp>
      <p:sp>
        <p:nvSpPr>
          <p:cNvPr id="9" name="CuadroTexto 8"/>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1385949376"/>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399352" y="1165237"/>
            <a:ext cx="8508379" cy="1938992"/>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Simplificación administrativa del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trámite “Solicitud de autorización para la instalación o modificación técnica de servicios auxiliares a la radiodifusión </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(Enlace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Estudio-Planta)”</a:t>
            </a:r>
          </a:p>
          <a:p>
            <a:pPr algn="just"/>
            <a:endPar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endParaRPr>
          </a:p>
        </p:txBody>
      </p:sp>
      <p:graphicFrame>
        <p:nvGraphicFramePr>
          <p:cNvPr id="24" name="Tabla 23"/>
          <p:cNvGraphicFramePr>
            <a:graphicFrameLocks noGrp="1"/>
          </p:cNvGraphicFramePr>
          <p:nvPr>
            <p:extLst>
              <p:ext uri="{D42A27DB-BD31-4B8C-83A1-F6EECF244321}">
                <p14:modId xmlns:p14="http://schemas.microsoft.com/office/powerpoint/2010/main" val="429414948"/>
              </p:ext>
            </p:extLst>
          </p:nvPr>
        </p:nvGraphicFramePr>
        <p:xfrm>
          <a:off x="595857" y="3864818"/>
          <a:ext cx="1705510" cy="919480"/>
        </p:xfrm>
        <a:graphic>
          <a:graphicData uri="http://schemas.openxmlformats.org/drawingml/2006/table">
            <a:tbl>
              <a:tblPr firstRow="1" bandRow="1">
                <a:tableStyleId>{5C22544A-7EE6-4342-B048-85BDC9FD1C3A}</a:tableStyleId>
              </a:tblPr>
              <a:tblGrid>
                <a:gridCol w="1705510">
                  <a:extLst>
                    <a:ext uri="{9D8B030D-6E8A-4147-A177-3AD203B41FA5}">
                      <a16:colId xmlns:a16="http://schemas.microsoft.com/office/drawing/2014/main" val="588359552"/>
                    </a:ext>
                  </a:extLst>
                </a:gridCol>
              </a:tblGrid>
              <a:tr h="370840">
                <a:tc>
                  <a:txBody>
                    <a:bodyPr/>
                    <a:lstStyle/>
                    <a:p>
                      <a:pPr algn="ctr"/>
                      <a:r>
                        <a:rPr lang="es-MX" sz="1000" dirty="0" smtClean="0">
                          <a:solidFill>
                            <a:schemeClr val="tx1"/>
                          </a:solidFill>
                          <a:latin typeface="ITC Avant Garde" panose="020B0402020203020304" pitchFamily="34" charset="0"/>
                        </a:rPr>
                        <a:t>Carga administrativa del Trámite UCS-03-XXXX</a:t>
                      </a:r>
                      <a:r>
                        <a:rPr lang="es-MX" sz="1000" baseline="0" dirty="0" smtClean="0">
                          <a:solidFill>
                            <a:schemeClr val="tx1"/>
                          </a:solidFill>
                          <a:latin typeface="ITC Avant Garde" panose="020B0402020203020304" pitchFamily="34" charset="0"/>
                        </a:rPr>
                        <a:t> (ambas modalidades)</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latin typeface="ITC Avant Garde" panose="020B0402020203020304" pitchFamily="34" charset="0"/>
                        </a:rPr>
                        <a:t>$4,861.97*</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28" name="CuadroTexto 27"/>
          <p:cNvSpPr txBox="1"/>
          <p:nvPr/>
        </p:nvSpPr>
        <p:spPr>
          <a:xfrm>
            <a:off x="421867" y="3459494"/>
            <a:ext cx="2147299" cy="276999"/>
          </a:xfrm>
          <a:prstGeom prst="rect">
            <a:avLst/>
          </a:prstGeom>
          <a:noFill/>
        </p:spPr>
        <p:txBody>
          <a:bodyPr wrap="square" rtlCol="0">
            <a:spAutoFit/>
          </a:bodyPr>
          <a:lstStyle/>
          <a:p>
            <a:pPr algn="just"/>
            <a:r>
              <a:rPr lang="es-MX" sz="1200" dirty="0" smtClean="0">
                <a:latin typeface="ITC Avant Garde" panose="020B0402020203020304" pitchFamily="34" charset="0"/>
              </a:rPr>
              <a:t>Pronóstico del costo 2019</a:t>
            </a:r>
            <a:endParaRPr lang="es-MX" sz="1200" dirty="0">
              <a:latin typeface="ITC Avant Garde" panose="020B0402020203020304" pitchFamily="34" charset="0"/>
            </a:endParaRPr>
          </a:p>
        </p:txBody>
      </p:sp>
      <p:sp>
        <p:nvSpPr>
          <p:cNvPr id="32" name="CuadroTexto 31"/>
          <p:cNvSpPr txBox="1"/>
          <p:nvPr/>
        </p:nvSpPr>
        <p:spPr>
          <a:xfrm>
            <a:off x="4045310" y="3459302"/>
            <a:ext cx="3873358" cy="276999"/>
          </a:xfrm>
          <a:prstGeom prst="rect">
            <a:avLst/>
          </a:prstGeom>
          <a:noFill/>
        </p:spPr>
        <p:txBody>
          <a:bodyPr wrap="square" rtlCol="0">
            <a:spAutoFit/>
          </a:bodyPr>
          <a:lstStyle/>
          <a:p>
            <a:pPr algn="just"/>
            <a:r>
              <a:rPr lang="es-MX" sz="1200" dirty="0" smtClean="0">
                <a:latin typeface="ITC Avant Garde" panose="020B0402020203020304" pitchFamily="34" charset="0"/>
              </a:rPr>
              <a:t>Supuestos sobre el costo por documento, 2019</a:t>
            </a:r>
            <a:endParaRPr lang="es-MX" sz="1200" dirty="0">
              <a:latin typeface="ITC Avant Garde" panose="020B0402020203020304" pitchFamily="34" charset="0"/>
            </a:endParaRPr>
          </a:p>
        </p:txBody>
      </p:sp>
      <p:sp>
        <p:nvSpPr>
          <p:cNvPr id="13" name="Rectángulo 12"/>
          <p:cNvSpPr/>
          <p:nvPr/>
        </p:nvSpPr>
        <p:spPr>
          <a:xfrm>
            <a:off x="144379" y="5994385"/>
            <a:ext cx="8767091" cy="846386"/>
          </a:xfrm>
          <a:prstGeom prst="rect">
            <a:avLst/>
          </a:prstGeom>
        </p:spPr>
        <p:txBody>
          <a:bodyPr wrap="square">
            <a:spAutoFit/>
          </a:bodyPr>
          <a:lstStyle/>
          <a:p>
            <a:pPr algn="just"/>
            <a:r>
              <a:rPr lang="es-MX" sz="700" dirty="0">
                <a:latin typeface="ITC Avant Garde" panose="020B0402020203020304" pitchFamily="34" charset="0"/>
              </a:rPr>
              <a:t>* </a:t>
            </a:r>
            <a:r>
              <a:rPr lang="es-MX" sz="700" dirty="0" smtClean="0">
                <a:latin typeface="ITC Avant Garde" panose="020B0402020203020304" pitchFamily="34" charset="0"/>
              </a:rPr>
              <a:t>Para la proyección del costo 2019, se ejecutó la metodología - </a:t>
            </a:r>
            <a:r>
              <a:rPr lang="es-MX" sz="700" b="1" dirty="0" smtClean="0">
                <a:latin typeface="ITC Avant Garde" panose="020B0402020203020304" pitchFamily="34" charset="0"/>
              </a:rPr>
              <a:t>Modelo de Costeo Estándar</a:t>
            </a:r>
            <a:r>
              <a:rPr lang="es-MX" sz="700" dirty="0" smtClean="0">
                <a:latin typeface="ITC Avant Garde" panose="020B0402020203020304" pitchFamily="34" charset="0"/>
              </a:rPr>
              <a:t>.</a:t>
            </a:r>
          </a:p>
          <a:p>
            <a:pPr algn="just"/>
            <a:r>
              <a:rPr lang="es-MX" sz="700" dirty="0">
                <a:latin typeface="ITC Avant Garde" panose="020B0402020203020304" pitchFamily="34" charset="0"/>
              </a:rPr>
              <a:t>** El costo de las “Autorizaciones correspondientes conforme a las disposiciones de navegación aérea” corresponde a atribuciones de la Secretaría de Comunicaciones y Transporte, a través de la Dirección General de Aeronáutica Civil; en ese sentido, el dato es valorado por dicha dependencia gubernamental. Es de señalar que, el MCE no estima el costo de aquellos documentos o requerimientos que se soliciten al momento de cumplir con un ordenamiento jurídico, únicamente se centra tiempo que destinan los ciudadanos y empresas para cumplir con una regulación</a:t>
            </a:r>
            <a:r>
              <a:rPr lang="es-MX" sz="700" dirty="0" smtClean="0">
                <a:latin typeface="ITC Avant Garde" panose="020B0402020203020304" pitchFamily="34" charset="0"/>
              </a:rPr>
              <a:t>.</a:t>
            </a:r>
          </a:p>
          <a:p>
            <a:pPr algn="just"/>
            <a:r>
              <a:rPr lang="es-MX" sz="700" dirty="0" smtClean="0">
                <a:latin typeface="ITC Avant Garde" panose="020B0402020203020304" pitchFamily="34" charset="0"/>
              </a:rPr>
              <a:t>***Supuestos</a:t>
            </a:r>
            <a:endParaRPr lang="es-MX" sz="700" dirty="0">
              <a:latin typeface="ITC Avant Garde" panose="020B0402020203020304" pitchFamily="34" charset="0"/>
            </a:endParaRPr>
          </a:p>
          <a:p>
            <a:pPr algn="just"/>
            <a:r>
              <a:rPr lang="es-MX" sz="700" dirty="0" smtClean="0">
                <a:latin typeface="ITC Avant Garde" panose="020B0402020203020304" pitchFamily="34" charset="0"/>
              </a:rPr>
              <a:t>**** </a:t>
            </a:r>
            <a:r>
              <a:rPr lang="es-MX" sz="700" dirty="0">
                <a:latin typeface="ITC Avant Garde" panose="020B0402020203020304" pitchFamily="34" charset="0"/>
              </a:rPr>
              <a:t>Artículo 174-C, fracción VIII, de la QUINTA Resolución de Modificaciones a la Resolución Miscelánea Fiscal para 2018 y su anexo 19. Disponible en:</a:t>
            </a:r>
          </a:p>
          <a:p>
            <a:pPr algn="just"/>
            <a:r>
              <a:rPr lang="es-MX" sz="700" dirty="0">
                <a:latin typeface="ITC Avant Garde" panose="020B0402020203020304" pitchFamily="34" charset="0"/>
                <a:hlinkClick r:id="rId3"/>
              </a:rPr>
              <a:t>http://www.dof.gob.mx/nota_detalle.php?codigo=5547061&amp;fecha=21/12/2018</a:t>
            </a:r>
            <a:endParaRPr lang="es-MX" sz="700" dirty="0">
              <a:latin typeface="ITC Avant Garde" panose="020B0402020203020304" pitchFamily="34" charset="0"/>
            </a:endParaRPr>
          </a:p>
        </p:txBody>
      </p:sp>
      <p:graphicFrame>
        <p:nvGraphicFramePr>
          <p:cNvPr id="15" name="Tabla 14"/>
          <p:cNvGraphicFramePr>
            <a:graphicFrameLocks noGrp="1"/>
          </p:cNvGraphicFramePr>
          <p:nvPr>
            <p:extLst>
              <p:ext uri="{D42A27DB-BD31-4B8C-83A1-F6EECF244321}">
                <p14:modId xmlns:p14="http://schemas.microsoft.com/office/powerpoint/2010/main" val="856174989"/>
              </p:ext>
            </p:extLst>
          </p:nvPr>
        </p:nvGraphicFramePr>
        <p:xfrm>
          <a:off x="2783139" y="3835813"/>
          <a:ext cx="5960962" cy="1369239"/>
        </p:xfrm>
        <a:graphic>
          <a:graphicData uri="http://schemas.openxmlformats.org/drawingml/2006/table">
            <a:tbl>
              <a:tblPr firstRow="1" bandRow="1">
                <a:tableStyleId>{5C22544A-7EE6-4342-B048-85BDC9FD1C3A}</a:tableStyleId>
              </a:tblPr>
              <a:tblGrid>
                <a:gridCol w="1643605">
                  <a:extLst>
                    <a:ext uri="{9D8B030D-6E8A-4147-A177-3AD203B41FA5}">
                      <a16:colId xmlns:a16="http://schemas.microsoft.com/office/drawing/2014/main" val="588359552"/>
                    </a:ext>
                  </a:extLst>
                </a:gridCol>
                <a:gridCol w="2518997">
                  <a:extLst>
                    <a:ext uri="{9D8B030D-6E8A-4147-A177-3AD203B41FA5}">
                      <a16:colId xmlns:a16="http://schemas.microsoft.com/office/drawing/2014/main" val="3675337846"/>
                    </a:ext>
                  </a:extLst>
                </a:gridCol>
                <a:gridCol w="1798360">
                  <a:extLst>
                    <a:ext uri="{9D8B030D-6E8A-4147-A177-3AD203B41FA5}">
                      <a16:colId xmlns:a16="http://schemas.microsoft.com/office/drawing/2014/main" val="4190019237"/>
                    </a:ext>
                  </a:extLst>
                </a:gridCol>
              </a:tblGrid>
              <a:tr h="926963">
                <a:tc>
                  <a:txBody>
                    <a:bodyPr/>
                    <a:lstStyle/>
                    <a:p>
                      <a:pPr algn="ctr"/>
                      <a:r>
                        <a:rPr lang="es-MX" sz="1050" dirty="0" smtClean="0">
                          <a:solidFill>
                            <a:schemeClr val="tx1"/>
                          </a:solidFill>
                          <a:latin typeface="ITC Avant Garde" panose="020B0402020203020304" pitchFamily="34" charset="0"/>
                        </a:rPr>
                        <a:t>Opinión favorable de la autoridad competente en materia aeronáutica</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050" u="none" strike="noStrike" dirty="0" smtClean="0">
                          <a:solidFill>
                            <a:schemeClr val="tx1"/>
                          </a:solidFill>
                          <a:effectLst/>
                          <a:latin typeface="ITC Avant Garde" panose="020B0402020203020304" pitchFamily="34" charset="0"/>
                        </a:rPr>
                        <a:t>Requerimientos 2019</a:t>
                      </a:r>
                    </a:p>
                    <a:p>
                      <a:pPr algn="ctr" fontAlgn="ctr"/>
                      <a:r>
                        <a:rPr lang="es-MX" sz="1050" u="none" strike="noStrike" dirty="0" smtClean="0">
                          <a:solidFill>
                            <a:schemeClr val="tx1"/>
                          </a:solidFill>
                          <a:effectLst/>
                          <a:latin typeface="ITC Avant Garde" panose="020B0402020203020304" pitchFamily="34" charset="0"/>
                        </a:rPr>
                        <a:t>(documentos que correspondan</a:t>
                      </a:r>
                      <a:r>
                        <a:rPr lang="es-MX" sz="1050" u="none" strike="noStrike" baseline="0" dirty="0" smtClean="0">
                          <a:solidFill>
                            <a:schemeClr val="tx1"/>
                          </a:solidFill>
                          <a:effectLst/>
                          <a:latin typeface="ITC Avant Garde" panose="020B0402020203020304" pitchFamily="34" charset="0"/>
                        </a:rPr>
                        <a:t> al procedimiento</a:t>
                      </a:r>
                      <a:r>
                        <a:rPr lang="es-MX" sz="1050" u="none" strike="noStrike" dirty="0" smtClean="0">
                          <a:solidFill>
                            <a:schemeClr val="tx1"/>
                          </a:solidFill>
                          <a:effectLst/>
                          <a:latin typeface="ITC Avant Garde" panose="020B0402020203020304" pitchFamily="34" charset="0"/>
                        </a:rPr>
                        <a:t>)</a:t>
                      </a:r>
                    </a:p>
                    <a:p>
                      <a:pPr algn="ctr" fontAlgn="ctr"/>
                      <a:endParaRPr lang="es-MX" sz="105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050" u="none" strike="noStrike" dirty="0" smtClean="0">
                          <a:solidFill>
                            <a:schemeClr val="tx1"/>
                          </a:solidFill>
                          <a:effectLst/>
                          <a:latin typeface="ITC Avant Garde" panose="020B0402020203020304" pitchFamily="34" charset="0"/>
                        </a:rPr>
                        <a:t>Comprobante de pago de derechos correspondiente en términos de la LFD</a:t>
                      </a:r>
                      <a:endParaRPr lang="es-MX" sz="105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442276">
                <a:tc>
                  <a:txBody>
                    <a:bodyPr/>
                    <a:lstStyle/>
                    <a:p>
                      <a:pPr algn="ctr"/>
                      <a:r>
                        <a:rPr lang="es-MX" sz="1050" dirty="0" smtClean="0">
                          <a:solidFill>
                            <a:schemeClr val="tx1"/>
                          </a:solidFill>
                          <a:latin typeface="ITC Avant Garde" panose="020B0402020203020304" pitchFamily="34" charset="0"/>
                        </a:rPr>
                        <a:t>Gratuito</a:t>
                      </a:r>
                      <a:r>
                        <a:rPr lang="es-MX" sz="1050" baseline="0" dirty="0" smtClean="0">
                          <a:latin typeface="ITC Avant Garde" panose="020B0402020203020304" pitchFamily="34" charset="0"/>
                        </a:rPr>
                        <a:t>**</a:t>
                      </a:r>
                      <a:endParaRPr lang="es-MX" sz="105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050" dirty="0" smtClean="0">
                          <a:latin typeface="ITC Avant Garde" panose="020B0402020203020304" pitchFamily="34" charset="0"/>
                        </a:rPr>
                        <a:t>Entre $5,000 a</a:t>
                      </a:r>
                      <a:r>
                        <a:rPr lang="es-MX" sz="1050" baseline="0" dirty="0" smtClean="0">
                          <a:latin typeface="ITC Avant Garde" panose="020B0402020203020304" pitchFamily="34" charset="0"/>
                        </a:rPr>
                        <a:t> $10,000</a:t>
                      </a:r>
                      <a:r>
                        <a:rPr lang="es-MX" sz="105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50" dirty="0" smtClean="0">
                          <a:latin typeface="ITC Avant Garde" panose="020B0402020203020304" pitchFamily="34" charset="0"/>
                        </a:rPr>
                        <a:t>$11,453.00****</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9" name="CuadroTexto 8"/>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3213368608"/>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Costo del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trámite </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UCS-03-033-B, 2016</a:t>
            </a:r>
          </a:p>
        </p:txBody>
      </p:sp>
      <p:graphicFrame>
        <p:nvGraphicFramePr>
          <p:cNvPr id="24" name="Tabla 23"/>
          <p:cNvGraphicFramePr>
            <a:graphicFrameLocks noGrp="1"/>
          </p:cNvGraphicFramePr>
          <p:nvPr>
            <p:extLst>
              <p:ext uri="{D42A27DB-BD31-4B8C-83A1-F6EECF244321}">
                <p14:modId xmlns:p14="http://schemas.microsoft.com/office/powerpoint/2010/main" val="2422304351"/>
              </p:ext>
            </p:extLst>
          </p:nvPr>
        </p:nvGraphicFramePr>
        <p:xfrm>
          <a:off x="399352" y="4742102"/>
          <a:ext cx="3309621" cy="919480"/>
        </p:xfrm>
        <a:graphic>
          <a:graphicData uri="http://schemas.openxmlformats.org/drawingml/2006/table">
            <a:tbl>
              <a:tblPr firstRow="1" bandRow="1">
                <a:tableStyleId>{5C22544A-7EE6-4342-B048-85BDC9FD1C3A}</a:tableStyleId>
              </a:tblPr>
              <a:tblGrid>
                <a:gridCol w="1103207">
                  <a:extLst>
                    <a:ext uri="{9D8B030D-6E8A-4147-A177-3AD203B41FA5}">
                      <a16:colId xmlns:a16="http://schemas.microsoft.com/office/drawing/2014/main" val="588359552"/>
                    </a:ext>
                  </a:extLst>
                </a:gridCol>
                <a:gridCol w="1103207">
                  <a:extLst>
                    <a:ext uri="{9D8B030D-6E8A-4147-A177-3AD203B41FA5}">
                      <a16:colId xmlns:a16="http://schemas.microsoft.com/office/drawing/2014/main" val="4190019237"/>
                    </a:ext>
                  </a:extLst>
                </a:gridCol>
                <a:gridCol w="1103207">
                  <a:extLst>
                    <a:ext uri="{9D8B030D-6E8A-4147-A177-3AD203B41FA5}">
                      <a16:colId xmlns:a16="http://schemas.microsoft.com/office/drawing/2014/main" val="2530696597"/>
                    </a:ext>
                  </a:extLst>
                </a:gridCol>
              </a:tblGrid>
              <a:tr h="370840">
                <a:tc>
                  <a:txBody>
                    <a:bodyPr/>
                    <a:lstStyle/>
                    <a:p>
                      <a:pPr algn="ctr"/>
                      <a:r>
                        <a:rPr lang="es-MX" sz="1000" dirty="0" smtClean="0">
                          <a:solidFill>
                            <a:schemeClr val="tx1"/>
                          </a:solidFill>
                          <a:latin typeface="ITC Avant Garde" panose="020B0402020203020304" pitchFamily="34" charset="0"/>
                        </a:rPr>
                        <a:t>Costo</a:t>
                      </a:r>
                      <a:r>
                        <a:rPr lang="es-MX" sz="1000" baseline="0" dirty="0" smtClean="0">
                          <a:solidFill>
                            <a:schemeClr val="tx1"/>
                          </a:solidFill>
                          <a:latin typeface="ITC Avant Garde" panose="020B0402020203020304" pitchFamily="34" charset="0"/>
                        </a:rPr>
                        <a:t> unitario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Frecuencia</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Carga administrativa total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28" name="CuadroTexto 27"/>
          <p:cNvSpPr txBox="1"/>
          <p:nvPr/>
        </p:nvSpPr>
        <p:spPr>
          <a:xfrm>
            <a:off x="985649" y="4310875"/>
            <a:ext cx="2137025" cy="276999"/>
          </a:xfrm>
          <a:prstGeom prst="rect">
            <a:avLst/>
          </a:prstGeom>
          <a:noFill/>
        </p:spPr>
        <p:txBody>
          <a:bodyPr wrap="square" rtlCol="0">
            <a:spAutoFit/>
          </a:bodyPr>
          <a:lstStyle/>
          <a:p>
            <a:pPr algn="ctr"/>
            <a:r>
              <a:rPr lang="es-MX" sz="1200" dirty="0" smtClean="0">
                <a:latin typeface="ITC Avant Garde" panose="020B0402020203020304" pitchFamily="34" charset="0"/>
              </a:rPr>
              <a:t>Costeo 2016</a:t>
            </a:r>
            <a:endParaRPr lang="es-MX" sz="1200" dirty="0">
              <a:latin typeface="ITC Avant Garde" panose="020B0402020203020304" pitchFamily="34" charset="0"/>
            </a:endParaRPr>
          </a:p>
        </p:txBody>
      </p:sp>
      <p:sp>
        <p:nvSpPr>
          <p:cNvPr id="32" name="CuadroTexto 31"/>
          <p:cNvSpPr txBox="1"/>
          <p:nvPr/>
        </p:nvSpPr>
        <p:spPr>
          <a:xfrm>
            <a:off x="4918788" y="4310874"/>
            <a:ext cx="3482941" cy="276999"/>
          </a:xfrm>
          <a:prstGeom prst="rect">
            <a:avLst/>
          </a:prstGeom>
          <a:noFill/>
        </p:spPr>
        <p:txBody>
          <a:bodyPr wrap="square" rtlCol="0">
            <a:spAutoFit/>
          </a:bodyPr>
          <a:lstStyle/>
          <a:p>
            <a:pPr algn="just"/>
            <a:r>
              <a:rPr lang="es-MX" sz="1200" dirty="0" smtClean="0">
                <a:latin typeface="ITC Avant Garde" panose="020B0402020203020304" pitchFamily="34" charset="0"/>
              </a:rPr>
              <a:t>Supuestos del costo por documento, 2016</a:t>
            </a:r>
            <a:endParaRPr lang="es-MX" sz="1200" dirty="0">
              <a:latin typeface="ITC Avant Garde" panose="020B0402020203020304" pitchFamily="34" charset="0"/>
            </a:endParaRPr>
          </a:p>
        </p:txBody>
      </p:sp>
      <p:graphicFrame>
        <p:nvGraphicFramePr>
          <p:cNvPr id="33" name="Tabla 32"/>
          <p:cNvGraphicFramePr>
            <a:graphicFrameLocks noGrp="1"/>
          </p:cNvGraphicFramePr>
          <p:nvPr>
            <p:extLst>
              <p:ext uri="{D42A27DB-BD31-4B8C-83A1-F6EECF244321}">
                <p14:modId xmlns:p14="http://schemas.microsoft.com/office/powerpoint/2010/main" val="329435390"/>
              </p:ext>
            </p:extLst>
          </p:nvPr>
        </p:nvGraphicFramePr>
        <p:xfrm>
          <a:off x="4283900" y="4742102"/>
          <a:ext cx="4592972" cy="919480"/>
        </p:xfrm>
        <a:graphic>
          <a:graphicData uri="http://schemas.openxmlformats.org/drawingml/2006/table">
            <a:tbl>
              <a:tblPr firstRow="1" bandRow="1">
                <a:tableStyleId>{5C22544A-7EE6-4342-B048-85BDC9FD1C3A}</a:tableStyleId>
              </a:tblPr>
              <a:tblGrid>
                <a:gridCol w="2296486">
                  <a:extLst>
                    <a:ext uri="{9D8B030D-6E8A-4147-A177-3AD203B41FA5}">
                      <a16:colId xmlns:a16="http://schemas.microsoft.com/office/drawing/2014/main" val="588359552"/>
                    </a:ext>
                  </a:extLst>
                </a:gridCol>
                <a:gridCol w="2296486">
                  <a:extLst>
                    <a:ext uri="{9D8B030D-6E8A-4147-A177-3AD203B41FA5}">
                      <a16:colId xmlns:a16="http://schemas.microsoft.com/office/drawing/2014/main" val="4190019237"/>
                    </a:ext>
                  </a:extLst>
                </a:gridCol>
              </a:tblGrid>
              <a:tr h="370840">
                <a:tc>
                  <a:txBody>
                    <a:bodyPr/>
                    <a:lstStyle/>
                    <a:p>
                      <a:pPr algn="ctr"/>
                      <a:r>
                        <a:rPr lang="es-MX" sz="1000" dirty="0" smtClean="0">
                          <a:solidFill>
                            <a:schemeClr val="tx1"/>
                          </a:solidFill>
                          <a:latin typeface="ITC Avant Garde" panose="020B0402020203020304" pitchFamily="34" charset="0"/>
                        </a:rPr>
                        <a:t>Autorizaciones correspondientes conforme a las disposiciones de navegación aérea</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Comprobante del pago de derechos</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solidFill>
                            <a:schemeClr val="tx1"/>
                          </a:solidFill>
                          <a:latin typeface="ITC Avant Garde" panose="020B0402020203020304" pitchFamily="34" charset="0"/>
                        </a:rPr>
                        <a:t>Gratuito</a:t>
                      </a:r>
                      <a:r>
                        <a:rPr lang="es-MX" sz="10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$11,453.00**</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11" name="Rectángulo 10"/>
          <p:cNvSpPr/>
          <p:nvPr/>
        </p:nvSpPr>
        <p:spPr>
          <a:xfrm>
            <a:off x="210396" y="6050156"/>
            <a:ext cx="8508379" cy="738664"/>
          </a:xfrm>
          <a:prstGeom prst="rect">
            <a:avLst/>
          </a:prstGeom>
        </p:spPr>
        <p:txBody>
          <a:bodyPr wrap="square">
            <a:spAutoFit/>
          </a:bodyPr>
          <a:lstStyle/>
          <a:p>
            <a:pPr algn="just"/>
            <a:r>
              <a:rPr lang="es-MX" sz="700" dirty="0" smtClean="0">
                <a:latin typeface="ITC Avant Garde" panose="020B0402020203020304" pitchFamily="34" charset="0"/>
              </a:rPr>
              <a:t>* </a:t>
            </a:r>
            <a:r>
              <a:rPr lang="es-MX" sz="700" dirty="0">
                <a:latin typeface="ITC Avant Garde" panose="020B0402020203020304" pitchFamily="34" charset="0"/>
              </a:rPr>
              <a:t>El costo de las “Autorizaciones correspondientes conforme a las disposiciones de navegación aérea” corresponde a atribuciones de la Secretaría de Comunicaciones y Transporte, a través de la Dirección General de Aeronáutica Civil; en ese sentido, el dato es valorado por dicha dependencia gubernamental. Es de señalar que, el MCE no estima el costo de aquellos documentos o requerimientos que se soliciten al momento de cumplir con un ordenamiento jurídico, únicamente se centra tiempo que destinan los ciudadanos y empresas para cumplir con una regulación.</a:t>
            </a:r>
          </a:p>
          <a:p>
            <a:pPr algn="just"/>
            <a:r>
              <a:rPr lang="es-MX" sz="700" dirty="0" smtClean="0">
                <a:latin typeface="ITC Avant Garde" panose="020B0402020203020304" pitchFamily="34" charset="0"/>
              </a:rPr>
              <a:t>** </a:t>
            </a:r>
            <a:r>
              <a:rPr lang="es-MX" sz="700" dirty="0">
                <a:latin typeface="ITC Avant Garde" panose="020B0402020203020304" pitchFamily="34" charset="0"/>
              </a:rPr>
              <a:t>Artículo 174-C, fracción VIII, de la QUINTA Resolución de Modificaciones a la Resolución Miscelánea Fiscal para 2018 y su anexo 19. Disponible en:</a:t>
            </a:r>
          </a:p>
          <a:p>
            <a:pPr algn="just"/>
            <a:r>
              <a:rPr lang="es-MX" sz="700" dirty="0">
                <a:latin typeface="ITC Avant Garde" panose="020B0402020203020304" pitchFamily="34" charset="0"/>
                <a:hlinkClick r:id="rId3"/>
              </a:rPr>
              <a:t>http://</a:t>
            </a:r>
            <a:r>
              <a:rPr lang="es-MX" sz="700" dirty="0" smtClean="0">
                <a:latin typeface="ITC Avant Garde" panose="020B0402020203020304" pitchFamily="34" charset="0"/>
                <a:hlinkClick r:id="rId3"/>
              </a:rPr>
              <a:t>www.dof.gob.mx/nota_detalle.php?codigo=5547061&amp;fecha=21/12/2018</a:t>
            </a:r>
            <a:endParaRPr lang="es-MX" sz="700" dirty="0">
              <a:latin typeface="ITC Avant Garde" panose="020B0402020203020304"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49770421"/>
              </p:ext>
            </p:extLst>
          </p:nvPr>
        </p:nvGraphicFramePr>
        <p:xfrm>
          <a:off x="315452" y="1691079"/>
          <a:ext cx="8561420" cy="2231215"/>
        </p:xfrm>
        <a:graphic>
          <a:graphicData uri="http://schemas.openxmlformats.org/drawingml/2006/table">
            <a:tbl>
              <a:tblPr>
                <a:tableStyleId>{8799B23B-EC83-4686-B30A-512413B5E67A}</a:tableStyleId>
              </a:tblPr>
              <a:tblGrid>
                <a:gridCol w="1224590">
                  <a:extLst>
                    <a:ext uri="{9D8B030D-6E8A-4147-A177-3AD203B41FA5}">
                      <a16:colId xmlns:a16="http://schemas.microsoft.com/office/drawing/2014/main" val="3268964994"/>
                    </a:ext>
                  </a:extLst>
                </a:gridCol>
                <a:gridCol w="2911642">
                  <a:extLst>
                    <a:ext uri="{9D8B030D-6E8A-4147-A177-3AD203B41FA5}">
                      <a16:colId xmlns:a16="http://schemas.microsoft.com/office/drawing/2014/main" val="4289848401"/>
                    </a:ext>
                  </a:extLst>
                </a:gridCol>
                <a:gridCol w="4425188">
                  <a:extLst>
                    <a:ext uri="{9D8B030D-6E8A-4147-A177-3AD203B41FA5}">
                      <a16:colId xmlns:a16="http://schemas.microsoft.com/office/drawing/2014/main" val="2111056276"/>
                    </a:ext>
                  </a:extLst>
                </a:gridCol>
              </a:tblGrid>
              <a:tr h="357156">
                <a:tc>
                  <a:txBody>
                    <a:bodyPr/>
                    <a:lstStyle/>
                    <a:p>
                      <a:pPr algn="ctr" fontAlgn="ctr"/>
                      <a:r>
                        <a:rPr lang="es-MX" sz="1200" b="1" u="none" strike="noStrike" dirty="0">
                          <a:effectLst/>
                          <a:latin typeface="ITC Avant Garde" panose="020B0402020203020304" pitchFamily="34" charset="0"/>
                        </a:rPr>
                        <a:t>Clave</a:t>
                      </a:r>
                      <a:endParaRPr lang="es-MX" sz="1200" b="1" i="0" u="none" strike="noStrike" dirty="0">
                        <a:solidFill>
                          <a:srgbClr val="000000"/>
                        </a:solidFill>
                        <a:effectLst/>
                        <a:latin typeface="ITC Avant Garde" panose="020B0402020203020304" pitchFamily="34" charset="0"/>
                      </a:endParaRPr>
                    </a:p>
                  </a:txBody>
                  <a:tcPr marL="5296" marR="5296" marT="5296" marB="0" anchor="ctr">
                    <a:solidFill>
                      <a:schemeClr val="accent3">
                        <a:lumMod val="40000"/>
                        <a:lumOff val="60000"/>
                      </a:schemeClr>
                    </a:solidFill>
                  </a:tcPr>
                </a:tc>
                <a:tc>
                  <a:txBody>
                    <a:bodyPr/>
                    <a:lstStyle/>
                    <a:p>
                      <a:pPr algn="ctr" fontAlgn="ctr"/>
                      <a:r>
                        <a:rPr lang="es-MX" sz="1200" b="1" u="none" strike="noStrike" dirty="0">
                          <a:effectLst/>
                          <a:latin typeface="ITC Avant Garde" panose="020B0402020203020304" pitchFamily="34" charset="0"/>
                        </a:rPr>
                        <a:t>Nombre del trámite</a:t>
                      </a:r>
                      <a:endParaRPr lang="es-MX" sz="1200" b="1" i="0" u="none" strike="noStrike" dirty="0">
                        <a:solidFill>
                          <a:srgbClr val="000000"/>
                        </a:solidFill>
                        <a:effectLst/>
                        <a:latin typeface="ITC Avant Garde" panose="020B0402020203020304" pitchFamily="34" charset="0"/>
                      </a:endParaRPr>
                    </a:p>
                  </a:txBody>
                  <a:tcPr marL="5296" marR="5296" marT="5296" marB="0" anchor="ctr">
                    <a:solidFill>
                      <a:schemeClr val="accent3">
                        <a:lumMod val="40000"/>
                        <a:lumOff val="60000"/>
                      </a:schemeClr>
                    </a:solidFill>
                  </a:tcPr>
                </a:tc>
                <a:tc>
                  <a:txBody>
                    <a:bodyPr/>
                    <a:lstStyle/>
                    <a:p>
                      <a:pPr algn="ctr" fontAlgn="ctr"/>
                      <a:r>
                        <a:rPr lang="es-MX" sz="1200" b="1" u="none" strike="noStrike" dirty="0">
                          <a:effectLst/>
                          <a:latin typeface="ITC Avant Garde" panose="020B0402020203020304" pitchFamily="34" charset="0"/>
                        </a:rPr>
                        <a:t>Documentos requeridos para presentar el trámite</a:t>
                      </a:r>
                      <a:endParaRPr lang="es-MX" sz="1200" b="1" i="0" u="none" strike="noStrike" dirty="0">
                        <a:solidFill>
                          <a:srgbClr val="000000"/>
                        </a:solidFill>
                        <a:effectLst/>
                        <a:latin typeface="ITC Avant Garde" panose="020B0402020203020304" pitchFamily="34" charset="0"/>
                      </a:endParaRPr>
                    </a:p>
                  </a:txBody>
                  <a:tcPr marL="5296" marR="5296" marT="5296" marB="0" anchor="ctr">
                    <a:solidFill>
                      <a:schemeClr val="accent3">
                        <a:lumMod val="40000"/>
                        <a:lumOff val="60000"/>
                      </a:schemeClr>
                    </a:solidFill>
                  </a:tcPr>
                </a:tc>
                <a:extLst>
                  <a:ext uri="{0D108BD9-81ED-4DB2-BD59-A6C34878D82A}">
                    <a16:rowId xmlns:a16="http://schemas.microsoft.com/office/drawing/2014/main" val="4267776065"/>
                  </a:ext>
                </a:extLst>
              </a:tr>
              <a:tr h="966409">
                <a:tc rowSpan="2">
                  <a:txBody>
                    <a:bodyPr/>
                    <a:lstStyle/>
                    <a:p>
                      <a:pPr algn="ctr" fontAlgn="ctr"/>
                      <a:r>
                        <a:rPr lang="es-MX" sz="1200" u="none" strike="noStrike" dirty="0" smtClean="0">
                          <a:effectLst/>
                          <a:latin typeface="ITC Avant Garde" panose="020B0402020203020304" pitchFamily="34" charset="0"/>
                        </a:rPr>
                        <a:t>UCS-03-033-B</a:t>
                      </a:r>
                      <a:endParaRPr lang="es-MX" sz="1200" b="0" i="0" u="none" strike="noStrike" dirty="0">
                        <a:solidFill>
                          <a:srgbClr val="000000"/>
                        </a:solidFill>
                        <a:effectLst/>
                        <a:latin typeface="ITC Avant Garde" panose="020B0402020203020304" pitchFamily="34" charset="0"/>
                      </a:endParaRPr>
                    </a:p>
                  </a:txBody>
                  <a:tcPr marL="5296" marR="5296" marT="5296" marB="0" anchor="ctr"/>
                </a:tc>
                <a:tc rowSpan="2">
                  <a:txBody>
                    <a:bodyPr/>
                    <a:lstStyle/>
                    <a:p>
                      <a:pPr algn="ctr" fontAlgn="ctr"/>
                      <a:r>
                        <a:rPr lang="es-MX" sz="1200" u="none" strike="noStrike" dirty="0" smtClean="0">
                          <a:effectLst/>
                          <a:latin typeface="ITC Avant Garde" panose="020B0402020203020304" pitchFamily="34" charset="0"/>
                        </a:rPr>
                        <a:t>Solicitud de autorización de modificación de ubicación de un enlace estudio-planta y/o sistema control remoto </a:t>
                      </a:r>
                    </a:p>
                    <a:p>
                      <a:pPr algn="ctr" fontAlgn="ctr"/>
                      <a:r>
                        <a:rPr lang="es-MX" sz="1200" u="none" strike="noStrike" dirty="0" smtClean="0">
                          <a:effectLst/>
                          <a:latin typeface="ITC Avant Garde" panose="020B0402020203020304" pitchFamily="34" charset="0"/>
                        </a:rPr>
                        <a:t>B. Modificación de Sistema Control Remoto</a:t>
                      </a:r>
                      <a:endParaRPr lang="es-MX" sz="1200" b="0" i="0" u="none" strike="noStrike" dirty="0">
                        <a:solidFill>
                          <a:srgbClr val="000000"/>
                        </a:solidFill>
                        <a:effectLst/>
                        <a:latin typeface="ITC Avant Garde" panose="020B0402020203020304" pitchFamily="34" charset="0"/>
                      </a:endParaRPr>
                    </a:p>
                  </a:txBody>
                  <a:tcPr marL="5296" marR="5296" marT="5296" marB="0" anchor="ctr"/>
                </a:tc>
                <a:tc>
                  <a:txBody>
                    <a:bodyPr/>
                    <a:lstStyle/>
                    <a:p>
                      <a:pPr algn="ctr" fontAlgn="ctr"/>
                      <a:r>
                        <a:rPr lang="es-MX" sz="1200" u="none" strike="noStrike" dirty="0">
                          <a:effectLst/>
                          <a:latin typeface="ITC Avant Garde" panose="020B0402020203020304" pitchFamily="34" charset="0"/>
                        </a:rPr>
                        <a:t>Comprobante del pago de derechos correspondiente al estudio de la solicitud y la documentación inherente a la misma, por modificación al circuito de enlace estudio-planta, en términos de la LFD</a:t>
                      </a:r>
                      <a:endParaRPr lang="es-MX" sz="1200" b="0" i="0" u="none" strike="noStrike" dirty="0">
                        <a:solidFill>
                          <a:srgbClr val="000000"/>
                        </a:solidFill>
                        <a:effectLst/>
                        <a:latin typeface="ITC Avant Garde" panose="020B0402020203020304" pitchFamily="34" charset="0"/>
                      </a:endParaRPr>
                    </a:p>
                  </a:txBody>
                  <a:tcPr marL="5296" marR="5296" marT="5296" marB="0" anchor="ctr"/>
                </a:tc>
                <a:extLst>
                  <a:ext uri="{0D108BD9-81ED-4DB2-BD59-A6C34878D82A}">
                    <a16:rowId xmlns:a16="http://schemas.microsoft.com/office/drawing/2014/main" val="1059061854"/>
                  </a:ext>
                </a:extLst>
              </a:tr>
              <a:tr h="907650">
                <a:tc vMerge="1">
                  <a:txBody>
                    <a:bodyPr/>
                    <a:lstStyle/>
                    <a:p>
                      <a:endParaRPr lang="es-MX"/>
                    </a:p>
                  </a:txBody>
                  <a:tcPr/>
                </a:tc>
                <a:tc vMerge="1">
                  <a:txBody>
                    <a:bodyPr/>
                    <a:lstStyle/>
                    <a:p>
                      <a:endParaRPr lang="es-MX"/>
                    </a:p>
                  </a:txBody>
                  <a:tcPr/>
                </a:tc>
                <a:tc>
                  <a:txBody>
                    <a:bodyPr/>
                    <a:lstStyle/>
                    <a:p>
                      <a:pPr algn="ctr" fontAlgn="ctr"/>
                      <a:r>
                        <a:rPr lang="es-MX" sz="1200" u="none" strike="noStrike" dirty="0">
                          <a:effectLst/>
                          <a:latin typeface="ITC Avant Garde" panose="020B0402020203020304" pitchFamily="34" charset="0"/>
                        </a:rPr>
                        <a:t>En su caso, </a:t>
                      </a:r>
                      <a:r>
                        <a:rPr lang="es-MX" sz="1200" u="none" strike="noStrike" dirty="0" smtClean="0">
                          <a:effectLst/>
                          <a:latin typeface="ITC Avant Garde" panose="020B0402020203020304" pitchFamily="34" charset="0"/>
                        </a:rPr>
                        <a:t>las </a:t>
                      </a:r>
                      <a:r>
                        <a:rPr lang="es-MX" sz="1200" u="none" strike="noStrike" dirty="0">
                          <a:effectLst/>
                          <a:latin typeface="ITC Avant Garde" panose="020B0402020203020304" pitchFamily="34" charset="0"/>
                        </a:rPr>
                        <a:t>autorizaciones correspondientes conforme a las disposiciones de navegación </a:t>
                      </a:r>
                      <a:r>
                        <a:rPr lang="es-MX" sz="1200" u="none" strike="noStrike" dirty="0" smtClean="0">
                          <a:effectLst/>
                          <a:latin typeface="ITC Avant Garde" panose="020B0402020203020304" pitchFamily="34" charset="0"/>
                        </a:rPr>
                        <a:t>aérea</a:t>
                      </a:r>
                      <a:endParaRPr lang="es-MX" sz="1200" b="0" i="0" u="none" strike="noStrike" dirty="0">
                        <a:solidFill>
                          <a:srgbClr val="000000"/>
                        </a:solidFill>
                        <a:effectLst/>
                        <a:latin typeface="ITC Avant Garde" panose="020B0402020203020304" pitchFamily="34" charset="0"/>
                      </a:endParaRPr>
                    </a:p>
                  </a:txBody>
                  <a:tcPr marL="5296" marR="5296" marT="5296" marB="0" anchor="ctr"/>
                </a:tc>
                <a:extLst>
                  <a:ext uri="{0D108BD9-81ED-4DB2-BD59-A6C34878D82A}">
                    <a16:rowId xmlns:a16="http://schemas.microsoft.com/office/drawing/2014/main" val="820983598"/>
                  </a:ext>
                </a:extLst>
              </a:tr>
            </a:tbl>
          </a:graphicData>
        </a:graphic>
      </p:graphicFrame>
      <p:sp>
        <p:nvSpPr>
          <p:cNvPr id="12" name="CuadroTexto 11"/>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759884415"/>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Costo del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trámite </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UCS-03-034-B, 2016</a:t>
            </a:r>
          </a:p>
        </p:txBody>
      </p:sp>
      <p:graphicFrame>
        <p:nvGraphicFramePr>
          <p:cNvPr id="24" name="Tabla 23"/>
          <p:cNvGraphicFramePr>
            <a:graphicFrameLocks noGrp="1"/>
          </p:cNvGraphicFramePr>
          <p:nvPr>
            <p:extLst/>
          </p:nvPr>
        </p:nvGraphicFramePr>
        <p:xfrm>
          <a:off x="399352" y="5242019"/>
          <a:ext cx="3309621" cy="919480"/>
        </p:xfrm>
        <a:graphic>
          <a:graphicData uri="http://schemas.openxmlformats.org/drawingml/2006/table">
            <a:tbl>
              <a:tblPr firstRow="1" bandRow="1">
                <a:tableStyleId>{5C22544A-7EE6-4342-B048-85BDC9FD1C3A}</a:tableStyleId>
              </a:tblPr>
              <a:tblGrid>
                <a:gridCol w="1103207">
                  <a:extLst>
                    <a:ext uri="{9D8B030D-6E8A-4147-A177-3AD203B41FA5}">
                      <a16:colId xmlns:a16="http://schemas.microsoft.com/office/drawing/2014/main" val="588359552"/>
                    </a:ext>
                  </a:extLst>
                </a:gridCol>
                <a:gridCol w="1103207">
                  <a:extLst>
                    <a:ext uri="{9D8B030D-6E8A-4147-A177-3AD203B41FA5}">
                      <a16:colId xmlns:a16="http://schemas.microsoft.com/office/drawing/2014/main" val="4190019237"/>
                    </a:ext>
                  </a:extLst>
                </a:gridCol>
                <a:gridCol w="1103207">
                  <a:extLst>
                    <a:ext uri="{9D8B030D-6E8A-4147-A177-3AD203B41FA5}">
                      <a16:colId xmlns:a16="http://schemas.microsoft.com/office/drawing/2014/main" val="2530696597"/>
                    </a:ext>
                  </a:extLst>
                </a:gridCol>
              </a:tblGrid>
              <a:tr h="370840">
                <a:tc>
                  <a:txBody>
                    <a:bodyPr/>
                    <a:lstStyle/>
                    <a:p>
                      <a:pPr algn="ctr"/>
                      <a:r>
                        <a:rPr lang="es-MX" sz="1000" dirty="0" smtClean="0">
                          <a:solidFill>
                            <a:schemeClr val="tx1"/>
                          </a:solidFill>
                          <a:latin typeface="ITC Avant Garde" panose="020B0402020203020304" pitchFamily="34" charset="0"/>
                        </a:rPr>
                        <a:t>Costo</a:t>
                      </a:r>
                      <a:r>
                        <a:rPr lang="es-MX" sz="1000" baseline="0" dirty="0" smtClean="0">
                          <a:solidFill>
                            <a:schemeClr val="tx1"/>
                          </a:solidFill>
                          <a:latin typeface="ITC Avant Garde" panose="020B0402020203020304" pitchFamily="34" charset="0"/>
                        </a:rPr>
                        <a:t> unitario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Frecuencia</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Carga administrativa total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N/A</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28" name="CuadroTexto 27"/>
          <p:cNvSpPr txBox="1"/>
          <p:nvPr/>
        </p:nvSpPr>
        <p:spPr>
          <a:xfrm>
            <a:off x="985649" y="4810792"/>
            <a:ext cx="2137025" cy="276999"/>
          </a:xfrm>
          <a:prstGeom prst="rect">
            <a:avLst/>
          </a:prstGeom>
          <a:noFill/>
        </p:spPr>
        <p:txBody>
          <a:bodyPr wrap="square" rtlCol="0">
            <a:spAutoFit/>
          </a:bodyPr>
          <a:lstStyle/>
          <a:p>
            <a:pPr algn="ctr"/>
            <a:r>
              <a:rPr lang="es-MX" sz="1200" dirty="0" smtClean="0">
                <a:latin typeface="ITC Avant Garde" panose="020B0402020203020304" pitchFamily="34" charset="0"/>
              </a:rPr>
              <a:t>Costeo 2016</a:t>
            </a:r>
            <a:endParaRPr lang="es-MX" sz="1200" dirty="0">
              <a:latin typeface="ITC Avant Garde" panose="020B0402020203020304" pitchFamily="34" charset="0"/>
            </a:endParaRPr>
          </a:p>
        </p:txBody>
      </p:sp>
      <p:sp>
        <p:nvSpPr>
          <p:cNvPr id="32" name="CuadroTexto 31"/>
          <p:cNvSpPr txBox="1"/>
          <p:nvPr/>
        </p:nvSpPr>
        <p:spPr>
          <a:xfrm>
            <a:off x="4918788" y="4810791"/>
            <a:ext cx="3482941" cy="276999"/>
          </a:xfrm>
          <a:prstGeom prst="rect">
            <a:avLst/>
          </a:prstGeom>
          <a:noFill/>
        </p:spPr>
        <p:txBody>
          <a:bodyPr wrap="square" rtlCol="0">
            <a:spAutoFit/>
          </a:bodyPr>
          <a:lstStyle/>
          <a:p>
            <a:pPr algn="just"/>
            <a:r>
              <a:rPr lang="es-MX" sz="1200" dirty="0" smtClean="0">
                <a:latin typeface="ITC Avant Garde" panose="020B0402020203020304" pitchFamily="34" charset="0"/>
              </a:rPr>
              <a:t>Supuestos del costo por documento, 2016</a:t>
            </a:r>
            <a:endParaRPr lang="es-MX" sz="1200" dirty="0">
              <a:latin typeface="ITC Avant Garde" panose="020B0402020203020304" pitchFamily="34" charset="0"/>
            </a:endParaRPr>
          </a:p>
        </p:txBody>
      </p:sp>
      <p:sp>
        <p:nvSpPr>
          <p:cNvPr id="11" name="Rectángulo 10"/>
          <p:cNvSpPr/>
          <p:nvPr/>
        </p:nvSpPr>
        <p:spPr>
          <a:xfrm>
            <a:off x="210396" y="6642115"/>
            <a:ext cx="8508379" cy="215444"/>
          </a:xfrm>
          <a:prstGeom prst="rect">
            <a:avLst/>
          </a:prstGeom>
        </p:spPr>
        <p:txBody>
          <a:bodyPr wrap="square">
            <a:spAutoFit/>
          </a:bodyPr>
          <a:lstStyle/>
          <a:p>
            <a:pPr algn="just"/>
            <a:r>
              <a:rPr lang="es-MX" sz="800" dirty="0" smtClean="0">
                <a:latin typeface="ITC Avant Garde" panose="020B0402020203020304" pitchFamily="34" charset="0"/>
              </a:rPr>
              <a:t>* Supuestos</a:t>
            </a:r>
            <a:endParaRPr lang="es-MX" sz="800" dirty="0">
              <a:latin typeface="ITC Avant Garde" panose="020B04020202030203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3674898762"/>
              </p:ext>
            </p:extLst>
          </p:nvPr>
        </p:nvGraphicFramePr>
        <p:xfrm>
          <a:off x="295817" y="1754254"/>
          <a:ext cx="8581055" cy="2707006"/>
        </p:xfrm>
        <a:graphic>
          <a:graphicData uri="http://schemas.openxmlformats.org/drawingml/2006/table">
            <a:tbl>
              <a:tblPr>
                <a:tableStyleId>{8799B23B-EC83-4686-B30A-512413B5E67A}</a:tableStyleId>
              </a:tblPr>
              <a:tblGrid>
                <a:gridCol w="1257137">
                  <a:extLst>
                    <a:ext uri="{9D8B030D-6E8A-4147-A177-3AD203B41FA5}">
                      <a16:colId xmlns:a16="http://schemas.microsoft.com/office/drawing/2014/main" val="1456355278"/>
                    </a:ext>
                  </a:extLst>
                </a:gridCol>
                <a:gridCol w="2110023">
                  <a:extLst>
                    <a:ext uri="{9D8B030D-6E8A-4147-A177-3AD203B41FA5}">
                      <a16:colId xmlns:a16="http://schemas.microsoft.com/office/drawing/2014/main" val="57708422"/>
                    </a:ext>
                  </a:extLst>
                </a:gridCol>
                <a:gridCol w="5213895">
                  <a:extLst>
                    <a:ext uri="{9D8B030D-6E8A-4147-A177-3AD203B41FA5}">
                      <a16:colId xmlns:a16="http://schemas.microsoft.com/office/drawing/2014/main" val="73259140"/>
                    </a:ext>
                  </a:extLst>
                </a:gridCol>
              </a:tblGrid>
              <a:tr h="476406">
                <a:tc>
                  <a:txBody>
                    <a:bodyPr/>
                    <a:lstStyle/>
                    <a:p>
                      <a:pPr algn="ctr" fontAlgn="ctr"/>
                      <a:r>
                        <a:rPr lang="es-MX" sz="1400" b="1" u="none" strike="noStrike" dirty="0">
                          <a:effectLst/>
                          <a:latin typeface="ITC Avant Garde" panose="020B0402020203020304" pitchFamily="34" charset="0"/>
                        </a:rPr>
                        <a:t>Clave</a:t>
                      </a:r>
                      <a:endParaRPr lang="es-MX" sz="14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tc>
                  <a:txBody>
                    <a:bodyPr/>
                    <a:lstStyle/>
                    <a:p>
                      <a:pPr algn="ctr" fontAlgn="ctr"/>
                      <a:r>
                        <a:rPr lang="es-MX" sz="1400" b="1" u="none" strike="noStrike" dirty="0">
                          <a:effectLst/>
                          <a:latin typeface="ITC Avant Garde" panose="020B0402020203020304" pitchFamily="34" charset="0"/>
                        </a:rPr>
                        <a:t>Nombre del trámite</a:t>
                      </a:r>
                      <a:endParaRPr lang="es-MX" sz="14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tc>
                  <a:txBody>
                    <a:bodyPr/>
                    <a:lstStyle/>
                    <a:p>
                      <a:pPr algn="ctr" fontAlgn="ctr"/>
                      <a:r>
                        <a:rPr lang="es-MX" sz="1400" b="1" u="none" strike="noStrike" dirty="0">
                          <a:effectLst/>
                          <a:latin typeface="ITC Avant Garde" panose="020B0402020203020304" pitchFamily="34" charset="0"/>
                        </a:rPr>
                        <a:t>Documentos requeridos para presentar el trámite</a:t>
                      </a:r>
                      <a:endParaRPr lang="es-MX" sz="14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extLst>
                  <a:ext uri="{0D108BD9-81ED-4DB2-BD59-A6C34878D82A}">
                    <a16:rowId xmlns:a16="http://schemas.microsoft.com/office/drawing/2014/main" val="1035863495"/>
                  </a:ext>
                </a:extLst>
              </a:tr>
              <a:tr h="988542">
                <a:tc rowSpan="3">
                  <a:txBody>
                    <a:bodyPr/>
                    <a:lstStyle/>
                    <a:p>
                      <a:pPr algn="ctr" fontAlgn="ctr"/>
                      <a:r>
                        <a:rPr lang="es-MX" sz="1200" u="none" strike="noStrike" dirty="0" smtClean="0">
                          <a:effectLst/>
                          <a:latin typeface="ITC Avant Garde" panose="020B0402020203020304" pitchFamily="34" charset="0"/>
                        </a:rPr>
                        <a:t>UCS-03-034-B</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rowSpan="3">
                  <a:txBody>
                    <a:bodyPr/>
                    <a:lstStyle/>
                    <a:p>
                      <a:pPr algn="ctr" fontAlgn="ctr"/>
                      <a:r>
                        <a:rPr lang="es-MX" sz="1200" u="none" strike="noStrike" dirty="0" smtClean="0">
                          <a:effectLst/>
                          <a:latin typeface="ITC Avant Garde" panose="020B0402020203020304" pitchFamily="34" charset="0"/>
                        </a:rPr>
                        <a:t>Solicitud de autorización para instalar y operar sistemas para prestar servicios auxiliares a la radiodifusión</a:t>
                      </a:r>
                    </a:p>
                    <a:p>
                      <a:pPr algn="ctr" fontAlgn="ctr"/>
                      <a:r>
                        <a:rPr lang="es-MX" sz="1200" u="none" strike="noStrike" dirty="0" smtClean="0">
                          <a:effectLst/>
                          <a:latin typeface="ITC Avant Garde" panose="020B0402020203020304" pitchFamily="34" charset="0"/>
                        </a:rPr>
                        <a:t>B. Solicitud de Sistema Control Remoto</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Comprobante del pago de derechos correspondiente al estudio de la solicitud y la documentación inherente a la misma, para instalar y operar sistemas de enlace estudio-planta, para prestar servicios auxiliares a la radiodifusión</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1064744085"/>
                  </a:ext>
                </a:extLst>
              </a:tr>
              <a:tr h="498525">
                <a:tc vMerge="1">
                  <a:txBody>
                    <a:bodyPr/>
                    <a:lstStyle/>
                    <a:p>
                      <a:endParaRPr lang="es-MX"/>
                    </a:p>
                  </a:txBody>
                  <a:tcPr/>
                </a:tc>
                <a:tc vMerge="1">
                  <a:txBody>
                    <a:bodyPr/>
                    <a:lstStyle/>
                    <a:p>
                      <a:endParaRPr lang="es-MX"/>
                    </a:p>
                  </a:txBody>
                  <a:tcPr/>
                </a:tc>
                <a:tc>
                  <a:txBody>
                    <a:bodyPr/>
                    <a:lstStyle/>
                    <a:p>
                      <a:pPr algn="ctr" fontAlgn="ctr"/>
                      <a:r>
                        <a:rPr lang="es-MX" sz="1200" u="none" strike="noStrike" dirty="0">
                          <a:effectLst/>
                          <a:latin typeface="ITC Avant Garde" panose="020B0402020203020304" pitchFamily="34" charset="0"/>
                        </a:rPr>
                        <a:t>En su caso, las autorizaciones correspondientes conforme a las disposiciones de navegación aérea</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2801222134"/>
                  </a:ext>
                </a:extLst>
              </a:tr>
              <a:tr h="743533">
                <a:tc vMerge="1">
                  <a:txBody>
                    <a:bodyPr/>
                    <a:lstStyle/>
                    <a:p>
                      <a:endParaRPr lang="es-MX"/>
                    </a:p>
                  </a:txBody>
                  <a:tcPr/>
                </a:tc>
                <a:tc vMerge="1">
                  <a:txBody>
                    <a:bodyPr/>
                    <a:lstStyle/>
                    <a:p>
                      <a:endParaRPr lang="es-MX"/>
                    </a:p>
                  </a:txBody>
                  <a:tcPr/>
                </a:tc>
                <a:tc>
                  <a:txBody>
                    <a:bodyPr/>
                    <a:lstStyle/>
                    <a:p>
                      <a:pPr algn="ctr" fontAlgn="ctr"/>
                      <a:r>
                        <a:rPr lang="es-MX" sz="1200" u="none" strike="noStrike" dirty="0">
                          <a:effectLst/>
                          <a:latin typeface="ITC Avant Garde" panose="020B0402020203020304" pitchFamily="34" charset="0"/>
                        </a:rPr>
                        <a:t>Las hojas de especificación de las antenas utilizadas y el patrón de radiación de la antena de forma impresa y/o digital (CD) en formato tabular</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2644447267"/>
                  </a:ext>
                </a:extLst>
              </a:tr>
            </a:tbl>
          </a:graphicData>
        </a:graphic>
      </p:graphicFrame>
      <p:graphicFrame>
        <p:nvGraphicFramePr>
          <p:cNvPr id="12" name="Tabla 11"/>
          <p:cNvGraphicFramePr>
            <a:graphicFrameLocks noGrp="1"/>
          </p:cNvGraphicFramePr>
          <p:nvPr>
            <p:extLst>
              <p:ext uri="{D42A27DB-BD31-4B8C-83A1-F6EECF244321}">
                <p14:modId xmlns:p14="http://schemas.microsoft.com/office/powerpoint/2010/main" val="2900095610"/>
              </p:ext>
            </p:extLst>
          </p:nvPr>
        </p:nvGraphicFramePr>
        <p:xfrm>
          <a:off x="4130212" y="5247368"/>
          <a:ext cx="4746660" cy="1071880"/>
        </p:xfrm>
        <a:graphic>
          <a:graphicData uri="http://schemas.openxmlformats.org/drawingml/2006/table">
            <a:tbl>
              <a:tblPr firstRow="1" bandRow="1">
                <a:tableStyleId>{5C22544A-7EE6-4342-B048-85BDC9FD1C3A}</a:tableStyleId>
              </a:tblPr>
              <a:tblGrid>
                <a:gridCol w="1582220">
                  <a:extLst>
                    <a:ext uri="{9D8B030D-6E8A-4147-A177-3AD203B41FA5}">
                      <a16:colId xmlns:a16="http://schemas.microsoft.com/office/drawing/2014/main" val="588359552"/>
                    </a:ext>
                  </a:extLst>
                </a:gridCol>
                <a:gridCol w="1582220">
                  <a:extLst>
                    <a:ext uri="{9D8B030D-6E8A-4147-A177-3AD203B41FA5}">
                      <a16:colId xmlns:a16="http://schemas.microsoft.com/office/drawing/2014/main" val="4190019237"/>
                    </a:ext>
                  </a:extLst>
                </a:gridCol>
                <a:gridCol w="1582220">
                  <a:extLst>
                    <a:ext uri="{9D8B030D-6E8A-4147-A177-3AD203B41FA5}">
                      <a16:colId xmlns:a16="http://schemas.microsoft.com/office/drawing/2014/main" val="2530696597"/>
                    </a:ext>
                  </a:extLst>
                </a:gridCol>
              </a:tblGrid>
              <a:tr h="370840">
                <a:tc>
                  <a:txBody>
                    <a:bodyPr/>
                    <a:lstStyle/>
                    <a:p>
                      <a:pPr algn="ctr"/>
                      <a:r>
                        <a:rPr lang="es-MX" sz="1000" dirty="0" smtClean="0">
                          <a:solidFill>
                            <a:schemeClr val="tx1"/>
                          </a:solidFill>
                          <a:latin typeface="ITC Avant Garde" panose="020B0402020203020304" pitchFamily="34" charset="0"/>
                        </a:rPr>
                        <a:t>Costo mínimo por documento</a:t>
                      </a:r>
                      <a:r>
                        <a:rPr lang="es-MX" sz="1000" baseline="0" dirty="0" smtClean="0">
                          <a:solidFill>
                            <a:schemeClr val="tx1"/>
                          </a:solidFill>
                          <a:latin typeface="ITC Avant Garde" panose="020B0402020203020304" pitchFamily="34" charset="0"/>
                        </a:rPr>
                        <a:t> (supuesto en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Costo máximo por documento</a:t>
                      </a:r>
                      <a:r>
                        <a:rPr lang="es-MX" sz="1000" baseline="0" dirty="0" smtClean="0">
                          <a:solidFill>
                            <a:schemeClr val="tx1"/>
                          </a:solidFill>
                          <a:latin typeface="ITC Avant Garde" panose="020B0402020203020304" pitchFamily="34" charset="0"/>
                        </a:rPr>
                        <a:t> (supuesto en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Erogación promedio del costo</a:t>
                      </a:r>
                      <a:r>
                        <a:rPr lang="es-MX" sz="1000" baseline="0" dirty="0" smtClean="0">
                          <a:solidFill>
                            <a:schemeClr val="tx1"/>
                          </a:solidFill>
                          <a:latin typeface="ITC Avant Garde" panose="020B0402020203020304" pitchFamily="34" charset="0"/>
                        </a:rPr>
                        <a:t> por </a:t>
                      </a:r>
                      <a:r>
                        <a:rPr lang="es-MX" sz="1000" dirty="0" smtClean="0">
                          <a:solidFill>
                            <a:schemeClr val="tx1"/>
                          </a:solidFill>
                          <a:latin typeface="ITC Avant Garde" panose="020B0402020203020304" pitchFamily="34" charset="0"/>
                        </a:rPr>
                        <a:t>documento</a:t>
                      </a:r>
                      <a:r>
                        <a:rPr lang="es-MX" sz="1000" baseline="0" dirty="0" smtClean="0">
                          <a:solidFill>
                            <a:schemeClr val="tx1"/>
                          </a:solidFill>
                          <a:latin typeface="ITC Avant Garde" panose="020B0402020203020304" pitchFamily="34" charset="0"/>
                        </a:rPr>
                        <a:t> (supuesto en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latin typeface="ITC Avant Garde" panose="020B0402020203020304" pitchFamily="34" charset="0"/>
                        </a:rPr>
                        <a:t>$5,000*</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latin typeface="ITC Avant Garde" panose="020B0402020203020304" pitchFamily="34" charset="0"/>
                        </a:rPr>
                        <a:t>$11,453.00*</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000" dirty="0" smtClean="0">
                          <a:solidFill>
                            <a:schemeClr val="tx1"/>
                          </a:solidFill>
                          <a:latin typeface="ITC Avant Garde" panose="020B0402020203020304" pitchFamily="34" charset="0"/>
                        </a:rPr>
                        <a:t>$8,226.50*</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10" name="CuadroTexto 9"/>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1174173923"/>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uadroTexto 11"/>
          <p:cNvSpPr txBox="1"/>
          <p:nvPr/>
        </p:nvSpPr>
        <p:spPr>
          <a:xfrm>
            <a:off x="399352" y="1165237"/>
            <a:ext cx="8508379" cy="1200329"/>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Carga administrativa y Simplificación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administrativa </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de los trámites UCS-03-033-B y UCS-03-034-B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 Sistema Control Remoto</a:t>
            </a:r>
          </a:p>
        </p:txBody>
      </p:sp>
      <p:graphicFrame>
        <p:nvGraphicFramePr>
          <p:cNvPr id="15" name="Tabla 14"/>
          <p:cNvGraphicFramePr>
            <a:graphicFrameLocks noGrp="1"/>
          </p:cNvGraphicFramePr>
          <p:nvPr>
            <p:extLst>
              <p:ext uri="{D42A27DB-BD31-4B8C-83A1-F6EECF244321}">
                <p14:modId xmlns:p14="http://schemas.microsoft.com/office/powerpoint/2010/main" val="1353118638"/>
              </p:ext>
            </p:extLst>
          </p:nvPr>
        </p:nvGraphicFramePr>
        <p:xfrm>
          <a:off x="276726" y="5063782"/>
          <a:ext cx="4490484" cy="1518131"/>
        </p:xfrm>
        <a:graphic>
          <a:graphicData uri="http://schemas.openxmlformats.org/drawingml/2006/table">
            <a:tbl>
              <a:tblPr firstRow="1" bandRow="1">
                <a:tableStyleId>{5C22544A-7EE6-4342-B048-85BDC9FD1C3A}</a:tableStyleId>
              </a:tblPr>
              <a:tblGrid>
                <a:gridCol w="1496828">
                  <a:extLst>
                    <a:ext uri="{9D8B030D-6E8A-4147-A177-3AD203B41FA5}">
                      <a16:colId xmlns:a16="http://schemas.microsoft.com/office/drawing/2014/main" val="588359552"/>
                    </a:ext>
                  </a:extLst>
                </a:gridCol>
                <a:gridCol w="1496828">
                  <a:extLst>
                    <a:ext uri="{9D8B030D-6E8A-4147-A177-3AD203B41FA5}">
                      <a16:colId xmlns:a16="http://schemas.microsoft.com/office/drawing/2014/main" val="3675337846"/>
                    </a:ext>
                  </a:extLst>
                </a:gridCol>
                <a:gridCol w="1496828">
                  <a:extLst>
                    <a:ext uri="{9D8B030D-6E8A-4147-A177-3AD203B41FA5}">
                      <a16:colId xmlns:a16="http://schemas.microsoft.com/office/drawing/2014/main" val="4190019237"/>
                    </a:ext>
                  </a:extLst>
                </a:gridCol>
              </a:tblGrid>
              <a:tr h="768248">
                <a:tc>
                  <a:txBody>
                    <a:bodyPr/>
                    <a:lstStyle/>
                    <a:p>
                      <a:pPr algn="ctr"/>
                      <a:r>
                        <a:rPr lang="es-MX" sz="1200" dirty="0" smtClean="0">
                          <a:solidFill>
                            <a:schemeClr val="tx1"/>
                          </a:solidFill>
                          <a:latin typeface="ITC Avant Garde" panose="020B0402020203020304" pitchFamily="34" charset="0"/>
                        </a:rPr>
                        <a:t>Total de documentos requeridos</a:t>
                      </a:r>
                      <a:r>
                        <a:rPr lang="es-MX" sz="1200" baseline="0" dirty="0" smtClean="0">
                          <a:solidFill>
                            <a:schemeClr val="tx1"/>
                          </a:solidFill>
                          <a:latin typeface="ITC Avant Garde" panose="020B0402020203020304" pitchFamily="34" charset="0"/>
                        </a:rPr>
                        <a:t> en 2016</a:t>
                      </a:r>
                      <a:endParaRPr lang="es-MX" sz="1200" dirty="0" smtClean="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u="none" strike="noStrike" dirty="0" smtClean="0">
                          <a:solidFill>
                            <a:schemeClr val="tx1"/>
                          </a:solidFill>
                          <a:effectLst/>
                          <a:latin typeface="ITC Avant Garde" panose="020B0402020203020304" pitchFamily="34" charset="0"/>
                        </a:rPr>
                        <a:t>Total de documentos requeridos para</a:t>
                      </a:r>
                      <a:r>
                        <a:rPr lang="es-MX" sz="1200" u="none" strike="noStrike" baseline="0" dirty="0" smtClean="0">
                          <a:solidFill>
                            <a:schemeClr val="tx1"/>
                          </a:solidFill>
                          <a:effectLst/>
                          <a:latin typeface="ITC Avant Garde" panose="020B0402020203020304" pitchFamily="34" charset="0"/>
                        </a:rPr>
                        <a:t> 2019</a:t>
                      </a:r>
                      <a:endParaRPr lang="es-MX" sz="120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b="1" i="0" u="none" strike="noStrike" dirty="0" smtClean="0">
                          <a:solidFill>
                            <a:schemeClr val="tx1"/>
                          </a:solidFill>
                          <a:effectLst/>
                          <a:latin typeface="ITC Avant Garde" panose="020B0402020203020304" pitchFamily="34" charset="0"/>
                        </a:rPr>
                        <a:t>Variación</a:t>
                      </a:r>
                      <a:r>
                        <a:rPr lang="es-MX" sz="1200" b="1" i="0" u="none" strike="noStrike" baseline="0" dirty="0" smtClean="0">
                          <a:solidFill>
                            <a:schemeClr val="tx1"/>
                          </a:solidFill>
                          <a:effectLst/>
                          <a:latin typeface="ITC Avant Garde" panose="020B0402020203020304" pitchFamily="34" charset="0"/>
                        </a:rPr>
                        <a:t> porcentual (aumento)</a:t>
                      </a:r>
                      <a:endParaRPr lang="es-MX" sz="120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36016">
                <a:tc>
                  <a:txBody>
                    <a:bodyPr/>
                    <a:lstStyle/>
                    <a:p>
                      <a:pPr algn="ctr"/>
                      <a:r>
                        <a:rPr lang="es-MX" sz="1200" dirty="0" smtClean="0">
                          <a:latin typeface="ITC Avant Garde" panose="020B0402020203020304" pitchFamily="34" charset="0"/>
                        </a:rPr>
                        <a:t>4</a:t>
                      </a:r>
                      <a:endParaRPr lang="es-MX" sz="12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200" dirty="0" smtClean="0">
                          <a:latin typeface="ITC Avant Garde" panose="020B0402020203020304" pitchFamily="34" charset="0"/>
                        </a:rPr>
                        <a:t>3</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200" dirty="0" smtClean="0">
                          <a:latin typeface="ITC Avant Garde" panose="020B0402020203020304" pitchFamily="34" charset="0"/>
                        </a:rPr>
                        <a:t>(</a:t>
                      </a:r>
                      <a:r>
                        <a:rPr lang="es-MX" sz="1200" dirty="0" smtClean="0">
                          <a:solidFill>
                            <a:srgbClr val="FF0000"/>
                          </a:solidFill>
                          <a:latin typeface="ITC Avant Garde" panose="020B0402020203020304" pitchFamily="34" charset="0"/>
                        </a:rPr>
                        <a:t>25</a:t>
                      </a:r>
                      <a:r>
                        <a:rPr lang="es-MX" sz="12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141238329"/>
                  </a:ext>
                </a:extLst>
              </a:tr>
              <a:tr h="359155">
                <a:tc>
                  <a:txBody>
                    <a:bodyPr/>
                    <a:lstStyle/>
                    <a:p>
                      <a:pPr algn="ctr"/>
                      <a:r>
                        <a:rPr lang="es-MX" sz="1200" dirty="0" smtClean="0">
                          <a:latin typeface="ITC Avant Garde" panose="020B0402020203020304" pitchFamily="34" charset="0"/>
                        </a:rPr>
                        <a:t>4</a:t>
                      </a:r>
                      <a:endParaRPr lang="es-MX" sz="12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200" dirty="0" smtClean="0">
                          <a:latin typeface="ITC Avant Garde" panose="020B0402020203020304" pitchFamily="34" charset="0"/>
                        </a:rPr>
                        <a:t>5</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200" dirty="0" smtClean="0">
                          <a:latin typeface="ITC Avant Garde" panose="020B0402020203020304" pitchFamily="34" charset="0"/>
                        </a:rPr>
                        <a:t>25</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graphicFrame>
        <p:nvGraphicFramePr>
          <p:cNvPr id="16" name="Tabla 15"/>
          <p:cNvGraphicFramePr>
            <a:graphicFrameLocks noGrp="1"/>
          </p:cNvGraphicFramePr>
          <p:nvPr>
            <p:extLst>
              <p:ext uri="{D42A27DB-BD31-4B8C-83A1-F6EECF244321}">
                <p14:modId xmlns:p14="http://schemas.microsoft.com/office/powerpoint/2010/main" val="796067547"/>
              </p:ext>
            </p:extLst>
          </p:nvPr>
        </p:nvGraphicFramePr>
        <p:xfrm>
          <a:off x="4996635" y="5175675"/>
          <a:ext cx="3788469" cy="1237536"/>
        </p:xfrm>
        <a:graphic>
          <a:graphicData uri="http://schemas.openxmlformats.org/drawingml/2006/table">
            <a:tbl>
              <a:tblPr firstRow="1" bandRow="1">
                <a:tableStyleId>{5C22544A-7EE6-4342-B048-85BDC9FD1C3A}</a:tableStyleId>
              </a:tblPr>
              <a:tblGrid>
                <a:gridCol w="1262823">
                  <a:extLst>
                    <a:ext uri="{9D8B030D-6E8A-4147-A177-3AD203B41FA5}">
                      <a16:colId xmlns:a16="http://schemas.microsoft.com/office/drawing/2014/main" val="588359552"/>
                    </a:ext>
                  </a:extLst>
                </a:gridCol>
                <a:gridCol w="1262823">
                  <a:extLst>
                    <a:ext uri="{9D8B030D-6E8A-4147-A177-3AD203B41FA5}">
                      <a16:colId xmlns:a16="http://schemas.microsoft.com/office/drawing/2014/main" val="3675337846"/>
                    </a:ext>
                  </a:extLst>
                </a:gridCol>
                <a:gridCol w="1262823">
                  <a:extLst>
                    <a:ext uri="{9D8B030D-6E8A-4147-A177-3AD203B41FA5}">
                      <a16:colId xmlns:a16="http://schemas.microsoft.com/office/drawing/2014/main" val="4190019237"/>
                    </a:ext>
                  </a:extLst>
                </a:gridCol>
              </a:tblGrid>
              <a:tr h="562234">
                <a:tc>
                  <a:txBody>
                    <a:bodyPr/>
                    <a:lstStyle/>
                    <a:p>
                      <a:pPr algn="ctr"/>
                      <a:r>
                        <a:rPr lang="es-MX" sz="1200" dirty="0" smtClean="0">
                          <a:solidFill>
                            <a:schemeClr val="tx1"/>
                          </a:solidFill>
                          <a:latin typeface="ITC Avant Garde" panose="020B0402020203020304" pitchFamily="34" charset="0"/>
                        </a:rPr>
                        <a:t>Total</a:t>
                      </a:r>
                      <a:r>
                        <a:rPr lang="es-MX" sz="1200" baseline="0" dirty="0" smtClean="0">
                          <a:solidFill>
                            <a:schemeClr val="tx1"/>
                          </a:solidFill>
                          <a:latin typeface="ITC Avant Garde" panose="020B0402020203020304" pitchFamily="34" charset="0"/>
                        </a:rPr>
                        <a:t> de Trámites 2016</a:t>
                      </a:r>
                      <a:endParaRPr lang="es-MX" sz="1200" dirty="0" smtClean="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u="none" strike="noStrike" dirty="0" smtClean="0">
                          <a:solidFill>
                            <a:schemeClr val="tx1"/>
                          </a:solidFill>
                          <a:effectLst/>
                          <a:latin typeface="ITC Avant Garde" panose="020B0402020203020304" pitchFamily="34" charset="0"/>
                        </a:rPr>
                        <a:t>Total de Trámites</a:t>
                      </a:r>
                      <a:r>
                        <a:rPr lang="es-MX" sz="1200" u="none" strike="noStrike" baseline="0" dirty="0" smtClean="0">
                          <a:solidFill>
                            <a:schemeClr val="tx1"/>
                          </a:solidFill>
                          <a:effectLst/>
                          <a:latin typeface="ITC Avant Garde" panose="020B0402020203020304" pitchFamily="34" charset="0"/>
                        </a:rPr>
                        <a:t> propuestos 2019</a:t>
                      </a:r>
                      <a:endParaRPr lang="es-MX" sz="120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200" b="1" i="0" u="none" strike="noStrike" dirty="0" smtClean="0">
                          <a:solidFill>
                            <a:schemeClr val="tx1"/>
                          </a:solidFill>
                          <a:effectLst/>
                          <a:latin typeface="ITC Avant Garde" panose="020B0402020203020304" pitchFamily="34" charset="0"/>
                        </a:rPr>
                        <a:t>Variación</a:t>
                      </a:r>
                      <a:r>
                        <a:rPr lang="es-MX" sz="1200" b="1" i="0" u="none" strike="noStrike" baseline="0" dirty="0" smtClean="0">
                          <a:solidFill>
                            <a:schemeClr val="tx1"/>
                          </a:solidFill>
                          <a:effectLst/>
                          <a:latin typeface="ITC Avant Garde" panose="020B0402020203020304" pitchFamily="34" charset="0"/>
                        </a:rPr>
                        <a:t> porcentual (disminución)</a:t>
                      </a:r>
                      <a:endParaRPr lang="es-MX" sz="120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414576">
                <a:tc>
                  <a:txBody>
                    <a:bodyPr/>
                    <a:lstStyle/>
                    <a:p>
                      <a:pPr algn="ctr"/>
                      <a:r>
                        <a:rPr lang="es-MX" sz="1200" dirty="0" smtClean="0">
                          <a:latin typeface="ITC Avant Garde" panose="020B0402020203020304" pitchFamily="34" charset="0"/>
                        </a:rPr>
                        <a:t>2</a:t>
                      </a:r>
                      <a:endParaRPr lang="es-MX" sz="12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200" dirty="0" smtClean="0">
                          <a:latin typeface="ITC Avant Garde" panose="020B0402020203020304" pitchFamily="34" charset="0"/>
                        </a:rPr>
                        <a:t>1</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200" dirty="0" smtClean="0">
                          <a:latin typeface="ITC Avant Garde" panose="020B0402020203020304" pitchFamily="34" charset="0"/>
                        </a:rPr>
                        <a:t>(</a:t>
                      </a:r>
                      <a:r>
                        <a:rPr lang="es-MX" sz="1200" dirty="0" smtClean="0">
                          <a:solidFill>
                            <a:srgbClr val="FF0000"/>
                          </a:solidFill>
                          <a:latin typeface="ITC Avant Garde" panose="020B0402020203020304" pitchFamily="34" charset="0"/>
                        </a:rPr>
                        <a:t>50</a:t>
                      </a:r>
                      <a:r>
                        <a:rPr lang="es-MX" sz="12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graphicFrame>
        <p:nvGraphicFramePr>
          <p:cNvPr id="2" name="Tabla 1"/>
          <p:cNvGraphicFramePr>
            <a:graphicFrameLocks noGrp="1"/>
          </p:cNvGraphicFramePr>
          <p:nvPr>
            <p:extLst>
              <p:ext uri="{D42A27DB-BD31-4B8C-83A1-F6EECF244321}">
                <p14:modId xmlns:p14="http://schemas.microsoft.com/office/powerpoint/2010/main" val="851607402"/>
              </p:ext>
            </p:extLst>
          </p:nvPr>
        </p:nvGraphicFramePr>
        <p:xfrm>
          <a:off x="399352" y="2302962"/>
          <a:ext cx="3917675" cy="2675773"/>
        </p:xfrm>
        <a:graphic>
          <a:graphicData uri="http://schemas.openxmlformats.org/drawingml/2006/table">
            <a:tbl>
              <a:tblPr>
                <a:tableStyleId>{8799B23B-EC83-4686-B30A-512413B5E67A}</a:tableStyleId>
              </a:tblPr>
              <a:tblGrid>
                <a:gridCol w="277215">
                  <a:extLst>
                    <a:ext uri="{9D8B030D-6E8A-4147-A177-3AD203B41FA5}">
                      <a16:colId xmlns:a16="http://schemas.microsoft.com/office/drawing/2014/main" val="1138586969"/>
                    </a:ext>
                  </a:extLst>
                </a:gridCol>
                <a:gridCol w="3640460">
                  <a:extLst>
                    <a:ext uri="{9D8B030D-6E8A-4147-A177-3AD203B41FA5}">
                      <a16:colId xmlns:a16="http://schemas.microsoft.com/office/drawing/2014/main" val="1833718158"/>
                    </a:ext>
                  </a:extLst>
                </a:gridCol>
              </a:tblGrid>
              <a:tr h="347771">
                <a:tc>
                  <a:txBody>
                    <a:bodyPr/>
                    <a:lstStyle/>
                    <a:p>
                      <a:pPr algn="ctr" fontAlgn="ctr"/>
                      <a:r>
                        <a:rPr lang="es-MX" sz="1000" b="1" u="none" strike="noStrike" dirty="0">
                          <a:effectLst/>
                          <a:latin typeface="ITC Avant Garde" panose="020B0402020203020304" pitchFamily="34" charset="0"/>
                        </a:rPr>
                        <a:t>N°</a:t>
                      </a:r>
                      <a:endParaRPr lang="es-MX" sz="1000" b="1" i="0" u="none" strike="noStrike" dirty="0">
                        <a:solidFill>
                          <a:srgbClr val="000000"/>
                        </a:solidFill>
                        <a:effectLst/>
                        <a:latin typeface="ITC Avant Garde" panose="020B0402020203020304" pitchFamily="34" charset="0"/>
                      </a:endParaRPr>
                    </a:p>
                  </a:txBody>
                  <a:tcPr marL="5531" marR="5531" marT="5531" marB="0" anchor="ctr">
                    <a:solidFill>
                      <a:schemeClr val="accent3">
                        <a:lumMod val="20000"/>
                        <a:lumOff val="80000"/>
                      </a:schemeClr>
                    </a:solidFill>
                  </a:tcPr>
                </a:tc>
                <a:tc>
                  <a:txBody>
                    <a:bodyPr/>
                    <a:lstStyle/>
                    <a:p>
                      <a:pPr algn="ctr" fontAlgn="ctr"/>
                      <a:r>
                        <a:rPr lang="es-MX" sz="1000" b="1" u="none" strike="noStrike" dirty="0">
                          <a:effectLst/>
                          <a:latin typeface="ITC Avant Garde" panose="020B0402020203020304" pitchFamily="34" charset="0"/>
                        </a:rPr>
                        <a:t>Requerimientos actuales</a:t>
                      </a:r>
                      <a:endParaRPr lang="es-MX" sz="1000" b="1" i="0" u="none" strike="noStrike" dirty="0">
                        <a:solidFill>
                          <a:srgbClr val="000000"/>
                        </a:solidFill>
                        <a:effectLst/>
                        <a:latin typeface="ITC Avant Garde" panose="020B0402020203020304" pitchFamily="34" charset="0"/>
                      </a:endParaRPr>
                    </a:p>
                  </a:txBody>
                  <a:tcPr marL="5531" marR="5531" marT="5531" marB="0" anchor="ctr">
                    <a:solidFill>
                      <a:schemeClr val="accent3">
                        <a:lumMod val="20000"/>
                        <a:lumOff val="80000"/>
                      </a:schemeClr>
                    </a:solidFill>
                  </a:tcPr>
                </a:tc>
                <a:extLst>
                  <a:ext uri="{0D108BD9-81ED-4DB2-BD59-A6C34878D82A}">
                    <a16:rowId xmlns:a16="http://schemas.microsoft.com/office/drawing/2014/main" val="1824813545"/>
                  </a:ext>
                </a:extLst>
              </a:tr>
              <a:tr h="647271">
                <a:tc>
                  <a:txBody>
                    <a:bodyPr/>
                    <a:lstStyle/>
                    <a:p>
                      <a:pPr algn="ctr" fontAlgn="ctr"/>
                      <a:r>
                        <a:rPr lang="es-MX" sz="1000" u="none" strike="noStrike" dirty="0">
                          <a:effectLst/>
                          <a:latin typeface="ITC Avant Garde" panose="020B0402020203020304" pitchFamily="34" charset="0"/>
                        </a:rPr>
                        <a:t>1</a:t>
                      </a:r>
                      <a:endParaRPr lang="es-MX" sz="1000" b="0" i="0" u="none" strike="noStrike" dirty="0">
                        <a:solidFill>
                          <a:srgbClr val="000000"/>
                        </a:solidFill>
                        <a:effectLst/>
                        <a:latin typeface="ITC Avant Garde" panose="020B0402020203020304" pitchFamily="34" charset="0"/>
                      </a:endParaRPr>
                    </a:p>
                  </a:txBody>
                  <a:tcPr marL="5531" marR="5531" marT="5531" marB="0" anchor="ctr"/>
                </a:tc>
                <a:tc>
                  <a:txBody>
                    <a:bodyPr/>
                    <a:lstStyle/>
                    <a:p>
                      <a:pPr algn="ctr" fontAlgn="ctr"/>
                      <a:r>
                        <a:rPr lang="es-MX" sz="1000" u="none" strike="noStrike" dirty="0">
                          <a:effectLst/>
                          <a:latin typeface="ITC Avant Garde" panose="020B0402020203020304" pitchFamily="34" charset="0"/>
                        </a:rPr>
                        <a:t>Comprobante del pago de derechos correspondiente al estudio de la solicitud y la documentación inherente a la misma, por modificación al circuito de enlace estudio-planta, en términos de la LFD</a:t>
                      </a:r>
                      <a:endParaRPr lang="es-MX" sz="1000" b="0" i="0" u="none" strike="noStrike" dirty="0">
                        <a:solidFill>
                          <a:srgbClr val="000000"/>
                        </a:solidFill>
                        <a:effectLst/>
                        <a:latin typeface="ITC Avant Garde" panose="020B0402020203020304" pitchFamily="34" charset="0"/>
                      </a:endParaRPr>
                    </a:p>
                  </a:txBody>
                  <a:tcPr marL="5531" marR="5531" marT="5531" marB="0" anchor="ctr"/>
                </a:tc>
                <a:extLst>
                  <a:ext uri="{0D108BD9-81ED-4DB2-BD59-A6C34878D82A}">
                    <a16:rowId xmlns:a16="http://schemas.microsoft.com/office/drawing/2014/main" val="4020980446"/>
                  </a:ext>
                </a:extLst>
              </a:tr>
              <a:tr h="796195">
                <a:tc>
                  <a:txBody>
                    <a:bodyPr/>
                    <a:lstStyle/>
                    <a:p>
                      <a:pPr algn="ctr" fontAlgn="ctr"/>
                      <a:r>
                        <a:rPr lang="es-MX" sz="1000" u="none" strike="noStrike" dirty="0">
                          <a:effectLst/>
                          <a:latin typeface="ITC Avant Garde" panose="020B0402020203020304" pitchFamily="34" charset="0"/>
                        </a:rPr>
                        <a:t>2</a:t>
                      </a:r>
                      <a:endParaRPr lang="es-MX" sz="1000" b="0" i="0" u="none" strike="noStrike" dirty="0">
                        <a:solidFill>
                          <a:srgbClr val="000000"/>
                        </a:solidFill>
                        <a:effectLst/>
                        <a:latin typeface="ITC Avant Garde" panose="020B0402020203020304" pitchFamily="34" charset="0"/>
                      </a:endParaRPr>
                    </a:p>
                  </a:txBody>
                  <a:tcPr marL="5531" marR="5531" marT="5531" marB="0" anchor="ctr"/>
                </a:tc>
                <a:tc>
                  <a:txBody>
                    <a:bodyPr/>
                    <a:lstStyle/>
                    <a:p>
                      <a:pPr algn="ctr" fontAlgn="ctr"/>
                      <a:r>
                        <a:rPr lang="es-MX" sz="1000" u="none" strike="noStrike" dirty="0">
                          <a:effectLst/>
                          <a:latin typeface="ITC Avant Garde" panose="020B0402020203020304" pitchFamily="34" charset="0"/>
                        </a:rPr>
                        <a:t>Comprobante del pago de derechos correspondiente al estudio de la solicitud y la documentación inherente a la misma, para instalar y operar sistemas de enlace de control remoto, para prestar servicios auxiliares a la radiodifusión</a:t>
                      </a:r>
                      <a:endParaRPr lang="es-MX" sz="1000" b="0" i="0" u="none" strike="noStrike" dirty="0">
                        <a:solidFill>
                          <a:srgbClr val="000000"/>
                        </a:solidFill>
                        <a:effectLst/>
                        <a:latin typeface="ITC Avant Garde" panose="020B0402020203020304" pitchFamily="34" charset="0"/>
                      </a:endParaRPr>
                    </a:p>
                  </a:txBody>
                  <a:tcPr marL="5531" marR="5531" marT="5531" marB="0" anchor="ctr"/>
                </a:tc>
                <a:extLst>
                  <a:ext uri="{0D108BD9-81ED-4DB2-BD59-A6C34878D82A}">
                    <a16:rowId xmlns:a16="http://schemas.microsoft.com/office/drawing/2014/main" val="2593684489"/>
                  </a:ext>
                </a:extLst>
              </a:tr>
              <a:tr h="355080">
                <a:tc>
                  <a:txBody>
                    <a:bodyPr/>
                    <a:lstStyle/>
                    <a:p>
                      <a:pPr algn="ctr" fontAlgn="ctr"/>
                      <a:r>
                        <a:rPr lang="es-MX" sz="1000" u="none" strike="noStrike" dirty="0">
                          <a:effectLst/>
                          <a:latin typeface="ITC Avant Garde" panose="020B0402020203020304" pitchFamily="34" charset="0"/>
                        </a:rPr>
                        <a:t>3</a:t>
                      </a:r>
                      <a:endParaRPr lang="es-MX" sz="1000" b="0" i="0" u="none" strike="noStrike" dirty="0">
                        <a:solidFill>
                          <a:srgbClr val="000000"/>
                        </a:solidFill>
                        <a:effectLst/>
                        <a:latin typeface="ITC Avant Garde" panose="020B0402020203020304" pitchFamily="34" charset="0"/>
                      </a:endParaRPr>
                    </a:p>
                  </a:txBody>
                  <a:tcPr marL="5531" marR="5531" marT="5531" marB="0" anchor="ctr"/>
                </a:tc>
                <a:tc>
                  <a:txBody>
                    <a:bodyPr/>
                    <a:lstStyle/>
                    <a:p>
                      <a:pPr algn="ctr" fontAlgn="ctr"/>
                      <a:r>
                        <a:rPr lang="es-MX" sz="1000" u="none" strike="noStrike" dirty="0">
                          <a:effectLst/>
                          <a:latin typeface="ITC Avant Garde" panose="020B0402020203020304" pitchFamily="34" charset="0"/>
                        </a:rPr>
                        <a:t>En su caso,  las autorizaciones correspondientes conforme a las disposiciones de navegación aérea.</a:t>
                      </a:r>
                      <a:endParaRPr lang="es-MX" sz="1000" b="0" i="0" u="none" strike="noStrike" dirty="0">
                        <a:solidFill>
                          <a:srgbClr val="000000"/>
                        </a:solidFill>
                        <a:effectLst/>
                        <a:latin typeface="ITC Avant Garde" panose="020B0402020203020304" pitchFamily="34" charset="0"/>
                      </a:endParaRPr>
                    </a:p>
                  </a:txBody>
                  <a:tcPr marL="5531" marR="5531" marT="5531" marB="0" anchor="ctr"/>
                </a:tc>
                <a:extLst>
                  <a:ext uri="{0D108BD9-81ED-4DB2-BD59-A6C34878D82A}">
                    <a16:rowId xmlns:a16="http://schemas.microsoft.com/office/drawing/2014/main" val="4115592825"/>
                  </a:ext>
                </a:extLst>
              </a:tr>
              <a:tr h="529456">
                <a:tc>
                  <a:txBody>
                    <a:bodyPr/>
                    <a:lstStyle/>
                    <a:p>
                      <a:pPr algn="ctr" fontAlgn="ctr"/>
                      <a:r>
                        <a:rPr lang="es-MX" sz="1000" u="none" strike="noStrike" dirty="0">
                          <a:effectLst/>
                          <a:latin typeface="ITC Avant Garde" panose="020B0402020203020304" pitchFamily="34" charset="0"/>
                        </a:rPr>
                        <a:t>4</a:t>
                      </a:r>
                      <a:endParaRPr lang="es-MX" sz="1000" b="0" i="0" u="none" strike="noStrike" dirty="0">
                        <a:solidFill>
                          <a:srgbClr val="000000"/>
                        </a:solidFill>
                        <a:effectLst/>
                        <a:latin typeface="ITC Avant Garde" panose="020B0402020203020304" pitchFamily="34" charset="0"/>
                      </a:endParaRPr>
                    </a:p>
                  </a:txBody>
                  <a:tcPr marL="5531" marR="5531" marT="5531" marB="0" anchor="ctr"/>
                </a:tc>
                <a:tc>
                  <a:txBody>
                    <a:bodyPr/>
                    <a:lstStyle/>
                    <a:p>
                      <a:pPr algn="ctr" fontAlgn="ctr"/>
                      <a:r>
                        <a:rPr lang="es-MX" sz="1000" u="none" strike="noStrike" dirty="0">
                          <a:effectLst/>
                          <a:latin typeface="ITC Avant Garde" panose="020B0402020203020304" pitchFamily="34" charset="0"/>
                        </a:rPr>
                        <a:t>Las hojas de especificación de las antenas utilizadas y el patrón de radiación de la antena de forma impresa y/o digital (CD) en formato tabular</a:t>
                      </a:r>
                      <a:endParaRPr lang="es-MX" sz="1000" b="0" i="0" u="none" strike="noStrike" dirty="0">
                        <a:solidFill>
                          <a:srgbClr val="000000"/>
                        </a:solidFill>
                        <a:effectLst/>
                        <a:latin typeface="ITC Avant Garde" panose="020B0402020203020304" pitchFamily="34" charset="0"/>
                      </a:endParaRPr>
                    </a:p>
                  </a:txBody>
                  <a:tcPr marL="5531" marR="5531" marT="5531" marB="0" anchor="ctr"/>
                </a:tc>
                <a:extLst>
                  <a:ext uri="{0D108BD9-81ED-4DB2-BD59-A6C34878D82A}">
                    <a16:rowId xmlns:a16="http://schemas.microsoft.com/office/drawing/2014/main" val="1151723424"/>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594297343"/>
              </p:ext>
            </p:extLst>
          </p:nvPr>
        </p:nvGraphicFramePr>
        <p:xfrm>
          <a:off x="4543125" y="2302962"/>
          <a:ext cx="4241980" cy="2566597"/>
        </p:xfrm>
        <a:graphic>
          <a:graphicData uri="http://schemas.openxmlformats.org/drawingml/2006/table">
            <a:tbl>
              <a:tblPr>
                <a:tableStyleId>{8799B23B-EC83-4686-B30A-512413B5E67A}</a:tableStyleId>
              </a:tblPr>
              <a:tblGrid>
                <a:gridCol w="268719">
                  <a:extLst>
                    <a:ext uri="{9D8B030D-6E8A-4147-A177-3AD203B41FA5}">
                      <a16:colId xmlns:a16="http://schemas.microsoft.com/office/drawing/2014/main" val="2536392058"/>
                    </a:ext>
                  </a:extLst>
                </a:gridCol>
                <a:gridCol w="3973261">
                  <a:extLst>
                    <a:ext uri="{9D8B030D-6E8A-4147-A177-3AD203B41FA5}">
                      <a16:colId xmlns:a16="http://schemas.microsoft.com/office/drawing/2014/main" val="1560617252"/>
                    </a:ext>
                  </a:extLst>
                </a:gridCol>
              </a:tblGrid>
              <a:tr h="363386">
                <a:tc>
                  <a:txBody>
                    <a:bodyPr/>
                    <a:lstStyle/>
                    <a:p>
                      <a:pPr algn="ctr" fontAlgn="ctr"/>
                      <a:r>
                        <a:rPr lang="es-MX" sz="1000" b="1" u="none" strike="noStrike" dirty="0">
                          <a:effectLst/>
                          <a:latin typeface="ITC Avant Garde" panose="020B0402020203020304" pitchFamily="34" charset="0"/>
                        </a:rPr>
                        <a:t>N°</a:t>
                      </a:r>
                      <a:endParaRPr lang="es-MX" sz="1000" b="1" i="0" u="none" strike="noStrike" dirty="0">
                        <a:solidFill>
                          <a:srgbClr val="000000"/>
                        </a:solidFill>
                        <a:effectLst/>
                        <a:latin typeface="ITC Avant Garde" panose="020B0402020203020304" pitchFamily="34" charset="0"/>
                      </a:endParaRPr>
                    </a:p>
                  </a:txBody>
                  <a:tcPr marL="5531" marR="5531" marT="5531" marB="0" anchor="ctr">
                    <a:solidFill>
                      <a:schemeClr val="accent3">
                        <a:lumMod val="20000"/>
                        <a:lumOff val="80000"/>
                      </a:schemeClr>
                    </a:solidFill>
                  </a:tcPr>
                </a:tc>
                <a:tc>
                  <a:txBody>
                    <a:bodyPr/>
                    <a:lstStyle/>
                    <a:p>
                      <a:pPr algn="ctr" fontAlgn="ctr"/>
                      <a:r>
                        <a:rPr lang="es-MX" sz="1000" b="1" u="none" strike="noStrike" dirty="0">
                          <a:effectLst/>
                          <a:latin typeface="ITC Avant Garde" panose="020B0402020203020304" pitchFamily="34" charset="0"/>
                        </a:rPr>
                        <a:t>Requerimientos Propuesta, 2019</a:t>
                      </a:r>
                      <a:endParaRPr lang="es-MX" sz="1000" b="1" i="0" u="none" strike="noStrike" dirty="0">
                        <a:solidFill>
                          <a:srgbClr val="000000"/>
                        </a:solidFill>
                        <a:effectLst/>
                        <a:latin typeface="ITC Avant Garde" panose="020B0402020203020304" pitchFamily="34" charset="0"/>
                      </a:endParaRPr>
                    </a:p>
                  </a:txBody>
                  <a:tcPr marL="5531" marR="5531" marT="5531" marB="0" anchor="ctr">
                    <a:solidFill>
                      <a:schemeClr val="accent3">
                        <a:lumMod val="20000"/>
                        <a:lumOff val="80000"/>
                      </a:schemeClr>
                    </a:solidFill>
                  </a:tcPr>
                </a:tc>
                <a:extLst>
                  <a:ext uri="{0D108BD9-81ED-4DB2-BD59-A6C34878D82A}">
                    <a16:rowId xmlns:a16="http://schemas.microsoft.com/office/drawing/2014/main" val="2396998350"/>
                  </a:ext>
                </a:extLst>
              </a:tr>
              <a:tr h="415899">
                <a:tc>
                  <a:txBody>
                    <a:bodyPr/>
                    <a:lstStyle/>
                    <a:p>
                      <a:pPr algn="ctr" fontAlgn="ctr"/>
                      <a:r>
                        <a:rPr lang="es-MX" sz="1000" u="none" strike="noStrike" dirty="0">
                          <a:effectLst/>
                          <a:latin typeface="ITC Avant Garde" panose="020B0402020203020304" pitchFamily="34" charset="0"/>
                        </a:rPr>
                        <a:t>1</a:t>
                      </a:r>
                      <a:endParaRPr lang="es-MX" sz="1000" b="0" i="0" u="none" strike="noStrike" dirty="0">
                        <a:solidFill>
                          <a:srgbClr val="000000"/>
                        </a:solidFill>
                        <a:effectLst/>
                        <a:latin typeface="ITC Avant Garde" panose="020B0402020203020304" pitchFamily="34" charset="0"/>
                      </a:endParaRPr>
                    </a:p>
                  </a:txBody>
                  <a:tcPr marL="5531" marR="5531" marT="5531" marB="0" anchor="ctr"/>
                </a:tc>
                <a:tc>
                  <a:txBody>
                    <a:bodyPr/>
                    <a:lstStyle/>
                    <a:p>
                      <a:pPr algn="ctr" fontAlgn="ctr"/>
                      <a:r>
                        <a:rPr lang="es-MX" sz="1000" u="none" strike="noStrike" dirty="0" smtClean="0">
                          <a:effectLst/>
                          <a:latin typeface="ITC Avant Garde" panose="020B0402020203020304" pitchFamily="34" charset="0"/>
                        </a:rPr>
                        <a:t>Copia simple del comprobante y/o factura del pago de Derechos*.</a:t>
                      </a:r>
                      <a:endParaRPr lang="es-MX" sz="1000" b="0" i="0" u="none" strike="noStrike" dirty="0">
                        <a:solidFill>
                          <a:srgbClr val="000000"/>
                        </a:solidFill>
                        <a:effectLst/>
                        <a:latin typeface="ITC Avant Garde" panose="020B0402020203020304" pitchFamily="34" charset="0"/>
                      </a:endParaRPr>
                    </a:p>
                  </a:txBody>
                  <a:tcPr marL="5531" marR="5531" marT="5531" marB="0" anchor="ctr"/>
                </a:tc>
                <a:extLst>
                  <a:ext uri="{0D108BD9-81ED-4DB2-BD59-A6C34878D82A}">
                    <a16:rowId xmlns:a16="http://schemas.microsoft.com/office/drawing/2014/main" val="1871942478"/>
                  </a:ext>
                </a:extLst>
              </a:tr>
              <a:tr h="400692">
                <a:tc>
                  <a:txBody>
                    <a:bodyPr/>
                    <a:lstStyle/>
                    <a:p>
                      <a:pPr algn="ctr" fontAlgn="ctr"/>
                      <a:r>
                        <a:rPr lang="es-MX" sz="1000" u="none" strike="noStrike" dirty="0">
                          <a:effectLst/>
                          <a:latin typeface="ITC Avant Garde" panose="020B0402020203020304" pitchFamily="34" charset="0"/>
                        </a:rPr>
                        <a:t>2</a:t>
                      </a:r>
                      <a:endParaRPr lang="es-MX" sz="1000" b="0" i="0" u="none" strike="noStrike" dirty="0">
                        <a:solidFill>
                          <a:srgbClr val="000000"/>
                        </a:solidFill>
                        <a:effectLst/>
                        <a:latin typeface="ITC Avant Garde" panose="020B0402020203020304" pitchFamily="34" charset="0"/>
                      </a:endParaRPr>
                    </a:p>
                  </a:txBody>
                  <a:tcPr marL="5531" marR="5531" marT="5531" marB="0" anchor="ctr"/>
                </a:tc>
                <a:tc>
                  <a:txBody>
                    <a:bodyPr/>
                    <a:lstStyle/>
                    <a:p>
                      <a:pPr algn="ctr" fontAlgn="ctr"/>
                      <a:r>
                        <a:rPr lang="es-MX" sz="1000" u="none" strike="noStrike" dirty="0" smtClean="0">
                          <a:effectLst/>
                          <a:latin typeface="ITC Avant Garde" panose="020B0402020203020304" pitchFamily="34" charset="0"/>
                        </a:rPr>
                        <a:t>Copia simple de la autorización en materia de aeronáutica civil de la Secretaría de Comunicaciones y Transportes*.</a:t>
                      </a:r>
                      <a:endParaRPr lang="es-MX" sz="1000" b="0" i="0" u="none" strike="noStrike" dirty="0">
                        <a:solidFill>
                          <a:srgbClr val="000000"/>
                        </a:solidFill>
                        <a:effectLst/>
                        <a:latin typeface="ITC Avant Garde" panose="020B0402020203020304" pitchFamily="34" charset="0"/>
                      </a:endParaRPr>
                    </a:p>
                  </a:txBody>
                  <a:tcPr marL="5531" marR="5531" marT="5531" marB="0" anchor="ctr"/>
                </a:tc>
                <a:extLst>
                  <a:ext uri="{0D108BD9-81ED-4DB2-BD59-A6C34878D82A}">
                    <a16:rowId xmlns:a16="http://schemas.microsoft.com/office/drawing/2014/main" val="2003021676"/>
                  </a:ext>
                </a:extLst>
              </a:tr>
              <a:tr h="463101">
                <a:tc>
                  <a:txBody>
                    <a:bodyPr/>
                    <a:lstStyle/>
                    <a:p>
                      <a:pPr algn="ctr" fontAlgn="ctr"/>
                      <a:r>
                        <a:rPr lang="es-MX" sz="1000" u="none" strike="noStrike" dirty="0">
                          <a:effectLst/>
                          <a:latin typeface="ITC Avant Garde" panose="020B0402020203020304" pitchFamily="34" charset="0"/>
                        </a:rPr>
                        <a:t>3</a:t>
                      </a:r>
                      <a:endParaRPr lang="es-MX" sz="1000" b="0" i="0" u="none" strike="noStrike" dirty="0">
                        <a:solidFill>
                          <a:srgbClr val="000000"/>
                        </a:solidFill>
                        <a:effectLst/>
                        <a:latin typeface="ITC Avant Garde" panose="020B0402020203020304" pitchFamily="34" charset="0"/>
                      </a:endParaRPr>
                    </a:p>
                  </a:txBody>
                  <a:tcPr marL="5531" marR="5531" marT="5531" marB="0" anchor="ctr"/>
                </a:tc>
                <a:tc>
                  <a:txBody>
                    <a:bodyPr/>
                    <a:lstStyle/>
                    <a:p>
                      <a:pPr algn="ctr" fontAlgn="ctr"/>
                      <a:r>
                        <a:rPr lang="es-MX" sz="1000" u="none" strike="noStrike" dirty="0" smtClean="0">
                          <a:effectLst/>
                          <a:latin typeface="ITC Avant Garde" panose="020B0402020203020304" pitchFamily="34" charset="0"/>
                        </a:rPr>
                        <a:t>En su caso, copia certificada del instrumento público  o documento con el que se acredite la identidad y alcances del representante legal del Concesionario*.</a:t>
                      </a:r>
                      <a:endParaRPr lang="es-MX" sz="1000" b="0" i="0" u="none" strike="noStrike" dirty="0">
                        <a:solidFill>
                          <a:srgbClr val="000000"/>
                        </a:solidFill>
                        <a:effectLst/>
                        <a:latin typeface="ITC Avant Garde" panose="020B0402020203020304" pitchFamily="34" charset="0"/>
                      </a:endParaRPr>
                    </a:p>
                  </a:txBody>
                  <a:tcPr marL="5531" marR="5531" marT="5531" marB="0" anchor="ctr"/>
                </a:tc>
                <a:extLst>
                  <a:ext uri="{0D108BD9-81ED-4DB2-BD59-A6C34878D82A}">
                    <a16:rowId xmlns:a16="http://schemas.microsoft.com/office/drawing/2014/main" val="3836898709"/>
                  </a:ext>
                </a:extLst>
              </a:tr>
              <a:tr h="494690">
                <a:tc>
                  <a:txBody>
                    <a:bodyPr/>
                    <a:lstStyle/>
                    <a:p>
                      <a:pPr algn="ctr" fontAlgn="ctr"/>
                      <a:r>
                        <a:rPr lang="es-MX" sz="1000" u="none" strike="noStrike" dirty="0">
                          <a:effectLst/>
                          <a:latin typeface="ITC Avant Garde" panose="020B0402020203020304" pitchFamily="34" charset="0"/>
                        </a:rPr>
                        <a:t>4</a:t>
                      </a:r>
                      <a:endParaRPr lang="es-MX" sz="1000" b="0" i="0" u="none" strike="noStrike" dirty="0">
                        <a:solidFill>
                          <a:srgbClr val="000000"/>
                        </a:solidFill>
                        <a:effectLst/>
                        <a:latin typeface="ITC Avant Garde" panose="020B0402020203020304" pitchFamily="34" charset="0"/>
                      </a:endParaRPr>
                    </a:p>
                  </a:txBody>
                  <a:tcPr marL="5531" marR="5531" marT="5531" marB="0" anchor="ctr"/>
                </a:tc>
                <a:tc>
                  <a:txBody>
                    <a:bodyPr/>
                    <a:lstStyle/>
                    <a:p>
                      <a:pPr algn="ctr" fontAlgn="ctr"/>
                      <a:r>
                        <a:rPr lang="es-MX" sz="1000" u="none" strike="noStrike" dirty="0" smtClean="0">
                          <a:effectLst/>
                          <a:latin typeface="ITC Avant Garde" panose="020B0402020203020304" pitchFamily="34" charset="0"/>
                        </a:rPr>
                        <a:t>Copia simple de la autorización del sistema de control remoto que se modifica (en caso de solicitud de modificaciones técnicas).</a:t>
                      </a:r>
                      <a:endParaRPr lang="es-MX" sz="1000" b="0" i="0" u="none" strike="noStrike" dirty="0">
                        <a:solidFill>
                          <a:srgbClr val="000000"/>
                        </a:solidFill>
                        <a:effectLst/>
                        <a:latin typeface="ITC Avant Garde" panose="020B0402020203020304" pitchFamily="34" charset="0"/>
                      </a:endParaRPr>
                    </a:p>
                  </a:txBody>
                  <a:tcPr marL="5531" marR="5531" marT="5531" marB="0" anchor="ctr"/>
                </a:tc>
                <a:extLst>
                  <a:ext uri="{0D108BD9-81ED-4DB2-BD59-A6C34878D82A}">
                    <a16:rowId xmlns:a16="http://schemas.microsoft.com/office/drawing/2014/main" val="2051402673"/>
                  </a:ext>
                </a:extLst>
              </a:tr>
              <a:tr h="428829">
                <a:tc>
                  <a:txBody>
                    <a:bodyPr/>
                    <a:lstStyle/>
                    <a:p>
                      <a:pPr algn="ctr" fontAlgn="ctr"/>
                      <a:r>
                        <a:rPr lang="es-MX" sz="1000" u="none" strike="noStrike" dirty="0">
                          <a:effectLst/>
                          <a:latin typeface="ITC Avant Garde" panose="020B0402020203020304" pitchFamily="34" charset="0"/>
                        </a:rPr>
                        <a:t>5</a:t>
                      </a:r>
                      <a:endParaRPr lang="es-MX" sz="1000" b="0" i="0" u="none" strike="noStrike" dirty="0">
                        <a:solidFill>
                          <a:srgbClr val="000000"/>
                        </a:solidFill>
                        <a:effectLst/>
                        <a:latin typeface="ITC Avant Garde" panose="020B0402020203020304" pitchFamily="34" charset="0"/>
                      </a:endParaRPr>
                    </a:p>
                  </a:txBody>
                  <a:tcPr marL="5531" marR="5531" marT="5531" marB="0" anchor="ctr"/>
                </a:tc>
                <a:tc>
                  <a:txBody>
                    <a:bodyPr/>
                    <a:lstStyle/>
                    <a:p>
                      <a:pPr algn="ctr" fontAlgn="ctr"/>
                      <a:r>
                        <a:rPr lang="es-MX" sz="1000" u="none" strike="noStrike" dirty="0" smtClean="0">
                          <a:effectLst/>
                          <a:latin typeface="ITC Avant Garde" panose="020B0402020203020304" pitchFamily="34" charset="0"/>
                        </a:rPr>
                        <a:t>Hoja de especificaciones técnicas del fabricante del equipo receptor, línea de transmisión instalada y antena receptora.</a:t>
                      </a:r>
                      <a:endParaRPr lang="es-MX" sz="1000" b="0" i="0" u="none" strike="noStrike" dirty="0">
                        <a:solidFill>
                          <a:srgbClr val="000000"/>
                        </a:solidFill>
                        <a:effectLst/>
                        <a:latin typeface="ITC Avant Garde" panose="020B0402020203020304" pitchFamily="34" charset="0"/>
                      </a:endParaRPr>
                    </a:p>
                  </a:txBody>
                  <a:tcPr marL="5531" marR="5531" marT="5531" marB="0" anchor="ctr"/>
                </a:tc>
                <a:extLst>
                  <a:ext uri="{0D108BD9-81ED-4DB2-BD59-A6C34878D82A}">
                    <a16:rowId xmlns:a16="http://schemas.microsoft.com/office/drawing/2014/main" val="1270302365"/>
                  </a:ext>
                </a:extLst>
              </a:tr>
            </a:tbl>
          </a:graphicData>
        </a:graphic>
      </p:graphicFrame>
      <p:sp>
        <p:nvSpPr>
          <p:cNvPr id="9" name="Rectángulo 8"/>
          <p:cNvSpPr/>
          <p:nvPr/>
        </p:nvSpPr>
        <p:spPr>
          <a:xfrm>
            <a:off x="18293" y="6636377"/>
            <a:ext cx="9033240" cy="200055"/>
          </a:xfrm>
          <a:prstGeom prst="rect">
            <a:avLst/>
          </a:prstGeom>
        </p:spPr>
        <p:txBody>
          <a:bodyPr wrap="square">
            <a:spAutoFit/>
          </a:bodyPr>
          <a:lstStyle/>
          <a:p>
            <a:pPr marL="171450" indent="-171450" algn="just">
              <a:buFont typeface="Arial" panose="020B0604020202020204" pitchFamily="34" charset="0"/>
              <a:buChar char="•"/>
            </a:pPr>
            <a:r>
              <a:rPr lang="es-MX" sz="700" dirty="0">
                <a:latin typeface="ITC Avant Garde" panose="020B0402020203020304" pitchFamily="34" charset="0"/>
              </a:rPr>
              <a:t>Los requerimientos propuestos para 2019 y que contienen (*) se consideran como obligatorios, independientemente del procedimiento que se inicie por parte del solicitante.</a:t>
            </a:r>
          </a:p>
        </p:txBody>
      </p:sp>
      <p:sp>
        <p:nvSpPr>
          <p:cNvPr id="10" name="CuadroTexto 9"/>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2791524835"/>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
        <p:nvSpPr>
          <p:cNvPr id="2" name="Rectángulo 1"/>
          <p:cNvSpPr/>
          <p:nvPr/>
        </p:nvSpPr>
        <p:spPr>
          <a:xfrm>
            <a:off x="624960" y="2459504"/>
            <a:ext cx="7474876" cy="1200329"/>
          </a:xfrm>
          <a:prstGeom prst="rect">
            <a:avLst/>
          </a:prstGeom>
        </p:spPr>
        <p:txBody>
          <a:bodyPr wrap="square">
            <a:spAutoFit/>
          </a:bodyPr>
          <a:lstStyle/>
          <a:p>
            <a:endParaRPr lang="es-MX" b="1" dirty="0" smtClean="0">
              <a:latin typeface="ITC Avant Garde" panose="020B0402020203020304" pitchFamily="34" charset="0"/>
            </a:endParaRPr>
          </a:p>
          <a:p>
            <a:endParaRPr lang="es-MX" b="1" dirty="0">
              <a:latin typeface="ITC Avant Garde" panose="020B0402020203020304" pitchFamily="34" charset="0"/>
            </a:endParaRPr>
          </a:p>
          <a:p>
            <a:endParaRPr lang="es-MX" b="1" dirty="0" smtClean="0">
              <a:latin typeface="ITC Avant Garde" panose="020B0402020203020304" pitchFamily="34" charset="0"/>
            </a:endParaRPr>
          </a:p>
          <a:p>
            <a:endParaRPr lang="es-MX" dirty="0">
              <a:latin typeface="ITC Avant Garde" panose="020B0402020203020304" pitchFamily="34" charset="0"/>
            </a:endParaRPr>
          </a:p>
        </p:txBody>
      </p:sp>
      <p:sp>
        <p:nvSpPr>
          <p:cNvPr id="16" name="CuadroTexto 15"/>
          <p:cNvSpPr txBox="1"/>
          <p:nvPr/>
        </p:nvSpPr>
        <p:spPr>
          <a:xfrm>
            <a:off x="654778" y="1942680"/>
            <a:ext cx="7893860" cy="4524315"/>
          </a:xfrm>
          <a:prstGeom prst="rect">
            <a:avLst/>
          </a:prstGeom>
          <a:noFill/>
        </p:spPr>
        <p:txBody>
          <a:bodyPr wrap="square" rtlCol="0">
            <a:spAutoFit/>
          </a:bodyPr>
          <a:lstStyle/>
          <a:p>
            <a:pPr algn="just"/>
            <a:r>
              <a:rPr lang="es-MX" dirty="0" smtClean="0">
                <a:solidFill>
                  <a:schemeClr val="tx1">
                    <a:lumMod val="65000"/>
                    <a:lumOff val="35000"/>
                  </a:schemeClr>
                </a:solidFill>
                <a:latin typeface="ITC Avant Garde" panose="020B0402020203020304"/>
                <a:cs typeface="Arial" panose="020B0604020202020204" pitchFamily="34" charset="0"/>
              </a:rPr>
              <a:t>La </a:t>
            </a:r>
            <a:r>
              <a:rPr lang="es-MX" dirty="0">
                <a:solidFill>
                  <a:schemeClr val="tx1">
                    <a:lumMod val="65000"/>
                    <a:lumOff val="35000"/>
                  </a:schemeClr>
                </a:solidFill>
                <a:latin typeface="ITC Avant Garde" panose="020B0402020203020304"/>
                <a:cs typeface="Arial" panose="020B0604020202020204" pitchFamily="34" charset="0"/>
              </a:rPr>
              <a:t>Coordinación General de Mejora Regulatoria (en lo sucesivo, la “CGMR”) ha </a:t>
            </a:r>
            <a:r>
              <a:rPr lang="es-MX" dirty="0" smtClean="0">
                <a:solidFill>
                  <a:schemeClr val="tx1">
                    <a:lumMod val="65000"/>
                    <a:lumOff val="35000"/>
                  </a:schemeClr>
                </a:solidFill>
                <a:latin typeface="ITC Avant Garde" panose="020B0402020203020304"/>
                <a:cs typeface="Arial" panose="020B0604020202020204" pitchFamily="34" charset="0"/>
              </a:rPr>
              <a:t>detectado que:</a:t>
            </a:r>
          </a:p>
          <a:p>
            <a:pPr marL="285750" indent="-285750" algn="just">
              <a:buFontTx/>
              <a:buChar char="-"/>
            </a:pPr>
            <a:r>
              <a:rPr lang="es-MX" dirty="0" smtClean="0">
                <a:solidFill>
                  <a:schemeClr val="tx1">
                    <a:lumMod val="65000"/>
                    <a:lumOff val="35000"/>
                  </a:schemeClr>
                </a:solidFill>
                <a:latin typeface="ITC Avant Garde" panose="020B0402020203020304"/>
                <a:cs typeface="Arial" panose="020B0604020202020204" pitchFamily="34" charset="0"/>
              </a:rPr>
              <a:t>El </a:t>
            </a:r>
            <a:r>
              <a:rPr lang="es-MX" dirty="0">
                <a:solidFill>
                  <a:schemeClr val="tx1">
                    <a:lumMod val="65000"/>
                    <a:lumOff val="35000"/>
                  </a:schemeClr>
                </a:solidFill>
                <a:latin typeface="ITC Avant Garde" panose="020B0402020203020304"/>
                <a:cs typeface="Arial" panose="020B0604020202020204" pitchFamily="34" charset="0"/>
              </a:rPr>
              <a:t>uso de “</a:t>
            </a:r>
            <a:r>
              <a:rPr lang="es-MX" b="1" dirty="0">
                <a:solidFill>
                  <a:schemeClr val="tx1">
                    <a:lumMod val="65000"/>
                    <a:lumOff val="35000"/>
                  </a:schemeClr>
                </a:solidFill>
                <a:latin typeface="ITC Avant Garde" panose="020B0402020203020304"/>
                <a:cs typeface="Arial" panose="020B0604020202020204" pitchFamily="34" charset="0"/>
              </a:rPr>
              <a:t>escritos libres</a:t>
            </a:r>
            <a:r>
              <a:rPr lang="es-MX" dirty="0">
                <a:solidFill>
                  <a:schemeClr val="tx1">
                    <a:lumMod val="65000"/>
                    <a:lumOff val="35000"/>
                  </a:schemeClr>
                </a:solidFill>
                <a:latin typeface="ITC Avant Garde" panose="020B0402020203020304"/>
                <a:cs typeface="Arial" panose="020B0604020202020204" pitchFamily="34" charset="0"/>
              </a:rPr>
              <a:t>” en </a:t>
            </a:r>
            <a:r>
              <a:rPr lang="es-MX" dirty="0" smtClean="0">
                <a:solidFill>
                  <a:schemeClr val="tx1">
                    <a:lumMod val="65000"/>
                    <a:lumOff val="35000"/>
                  </a:schemeClr>
                </a:solidFill>
                <a:latin typeface="ITC Avant Garde" panose="020B0402020203020304"/>
                <a:cs typeface="Arial" panose="020B0604020202020204" pitchFamily="34" charset="0"/>
              </a:rPr>
              <a:t>trámites </a:t>
            </a:r>
            <a:r>
              <a:rPr lang="es-MX" dirty="0">
                <a:solidFill>
                  <a:schemeClr val="tx1">
                    <a:lumMod val="65000"/>
                    <a:lumOff val="35000"/>
                  </a:schemeClr>
                </a:solidFill>
                <a:latin typeface="ITC Avant Garde" panose="020B0402020203020304"/>
                <a:cs typeface="Arial" panose="020B0604020202020204" pitchFamily="34" charset="0"/>
              </a:rPr>
              <a:t>y servicios </a:t>
            </a:r>
            <a:r>
              <a:rPr lang="es-MX" dirty="0" smtClean="0">
                <a:solidFill>
                  <a:schemeClr val="tx1">
                    <a:lumMod val="65000"/>
                    <a:lumOff val="35000"/>
                  </a:schemeClr>
                </a:solidFill>
                <a:latin typeface="ITC Avant Garde" panose="020B0402020203020304"/>
                <a:cs typeface="Arial" panose="020B0604020202020204" pitchFamily="34" charset="0"/>
              </a:rPr>
              <a:t>del </a:t>
            </a:r>
            <a:r>
              <a:rPr lang="es-MX" dirty="0">
                <a:solidFill>
                  <a:schemeClr val="tx1">
                    <a:lumMod val="65000"/>
                    <a:lumOff val="35000"/>
                  </a:schemeClr>
                </a:solidFill>
                <a:latin typeface="ITC Avant Garde" panose="020B0402020203020304"/>
                <a:cs typeface="Arial" panose="020B0604020202020204" pitchFamily="34" charset="0"/>
              </a:rPr>
              <a:t>Instituto genera cargas administrativas adicionales a aquellas inherentes al cumplimiento de la regulación, </a:t>
            </a:r>
            <a:r>
              <a:rPr lang="es-MX" dirty="0" smtClean="0">
                <a:solidFill>
                  <a:schemeClr val="tx1">
                    <a:lumMod val="65000"/>
                    <a:lumOff val="35000"/>
                  </a:schemeClr>
                </a:solidFill>
                <a:latin typeface="ITC Avant Garde" panose="020B0402020203020304"/>
                <a:cs typeface="Arial" panose="020B0604020202020204" pitchFamily="34" charset="0"/>
              </a:rPr>
              <a:t>(agentes </a:t>
            </a:r>
            <a:r>
              <a:rPr lang="es-MX" dirty="0">
                <a:solidFill>
                  <a:schemeClr val="tx1">
                    <a:lumMod val="65000"/>
                    <a:lumOff val="35000"/>
                  </a:schemeClr>
                </a:solidFill>
                <a:latin typeface="ITC Avant Garde" panose="020B0402020203020304"/>
                <a:cs typeface="Arial" panose="020B0604020202020204" pitchFamily="34" charset="0"/>
              </a:rPr>
              <a:t>regulados requieren del entendimiento completo de la regulación, </a:t>
            </a:r>
            <a:r>
              <a:rPr lang="es-MX" dirty="0" smtClean="0">
                <a:solidFill>
                  <a:schemeClr val="tx1">
                    <a:lumMod val="65000"/>
                    <a:lumOff val="35000"/>
                  </a:schemeClr>
                </a:solidFill>
                <a:latin typeface="ITC Avant Garde" panose="020B0402020203020304"/>
                <a:cs typeface="Arial" panose="020B0604020202020204" pitchFamily="34" charset="0"/>
              </a:rPr>
              <a:t>y otros ordenamientos, formulación </a:t>
            </a:r>
            <a:r>
              <a:rPr lang="es-MX" dirty="0">
                <a:solidFill>
                  <a:schemeClr val="tx1">
                    <a:lumMod val="65000"/>
                    <a:lumOff val="35000"/>
                  </a:schemeClr>
                </a:solidFill>
                <a:latin typeface="ITC Avant Garde" panose="020B0402020203020304"/>
                <a:cs typeface="Arial" panose="020B0604020202020204" pitchFamily="34" charset="0"/>
              </a:rPr>
              <a:t>de interpretaciones </a:t>
            </a:r>
            <a:r>
              <a:rPr lang="es-MX" dirty="0" smtClean="0">
                <a:solidFill>
                  <a:schemeClr val="tx1">
                    <a:lumMod val="65000"/>
                    <a:lumOff val="35000"/>
                  </a:schemeClr>
                </a:solidFill>
                <a:latin typeface="ITC Avant Garde" panose="020B0402020203020304"/>
                <a:cs typeface="Arial" panose="020B0604020202020204" pitchFamily="34" charset="0"/>
              </a:rPr>
              <a:t>y </a:t>
            </a:r>
            <a:r>
              <a:rPr lang="es-MX" dirty="0">
                <a:solidFill>
                  <a:schemeClr val="tx1">
                    <a:lumMod val="65000"/>
                    <a:lumOff val="35000"/>
                  </a:schemeClr>
                </a:solidFill>
                <a:latin typeface="ITC Avant Garde" panose="020B0402020203020304"/>
                <a:cs typeface="Arial" panose="020B0604020202020204" pitchFamily="34" charset="0"/>
              </a:rPr>
              <a:t>errores en el </a:t>
            </a:r>
            <a:r>
              <a:rPr lang="es-MX" dirty="0" smtClean="0">
                <a:solidFill>
                  <a:schemeClr val="tx1">
                    <a:lumMod val="65000"/>
                    <a:lumOff val="35000"/>
                  </a:schemeClr>
                </a:solidFill>
                <a:latin typeface="ITC Avant Garde" panose="020B0402020203020304"/>
                <a:cs typeface="Arial" panose="020B0604020202020204" pitchFamily="34" charset="0"/>
              </a:rPr>
              <a:t>llenado).</a:t>
            </a:r>
          </a:p>
          <a:p>
            <a:pPr marL="285750" indent="-285750" algn="just">
              <a:buFontTx/>
              <a:buChar char="-"/>
            </a:pPr>
            <a:endParaRPr lang="es-MX" dirty="0">
              <a:solidFill>
                <a:schemeClr val="tx1">
                  <a:lumMod val="65000"/>
                  <a:lumOff val="35000"/>
                </a:schemeClr>
              </a:solidFill>
              <a:latin typeface="ITC Avant Garde" panose="020B0402020203020304"/>
              <a:cs typeface="Arial" panose="020B0604020202020204" pitchFamily="34" charset="0"/>
            </a:endParaRPr>
          </a:p>
          <a:p>
            <a:pPr marL="285750" indent="-285750" algn="just">
              <a:buFontTx/>
              <a:buChar char="-"/>
            </a:pPr>
            <a:r>
              <a:rPr lang="es-MX" dirty="0" smtClean="0">
                <a:solidFill>
                  <a:schemeClr val="tx1">
                    <a:lumMod val="65000"/>
                    <a:lumOff val="35000"/>
                  </a:schemeClr>
                </a:solidFill>
                <a:latin typeface="ITC Avant Garde" panose="020B0402020203020304"/>
                <a:cs typeface="Arial" panose="020B0604020202020204" pitchFamily="34" charset="0"/>
              </a:rPr>
              <a:t>Ocasiona: afectaciones en </a:t>
            </a:r>
            <a:r>
              <a:rPr lang="es-MX" dirty="0">
                <a:solidFill>
                  <a:schemeClr val="tx1">
                    <a:lumMod val="65000"/>
                    <a:lumOff val="35000"/>
                  </a:schemeClr>
                </a:solidFill>
                <a:latin typeface="ITC Avant Garde" panose="020B0402020203020304"/>
                <a:cs typeface="Arial" panose="020B0604020202020204" pitchFamily="34" charset="0"/>
              </a:rPr>
              <a:t>la efectividad de la regulación, </a:t>
            </a:r>
            <a:r>
              <a:rPr lang="es-MX" dirty="0" smtClean="0">
                <a:solidFill>
                  <a:schemeClr val="tx1">
                    <a:lumMod val="65000"/>
                    <a:lumOff val="35000"/>
                  </a:schemeClr>
                </a:solidFill>
                <a:latin typeface="ITC Avant Garde" panose="020B0402020203020304"/>
                <a:cs typeface="Arial" panose="020B0604020202020204" pitchFamily="34" charset="0"/>
              </a:rPr>
              <a:t>distorsiones </a:t>
            </a:r>
            <a:r>
              <a:rPr lang="es-MX" dirty="0">
                <a:solidFill>
                  <a:schemeClr val="tx1">
                    <a:lumMod val="65000"/>
                    <a:lumOff val="35000"/>
                  </a:schemeClr>
                </a:solidFill>
                <a:latin typeface="ITC Avant Garde" panose="020B0402020203020304"/>
                <a:cs typeface="Arial" panose="020B0604020202020204" pitchFamily="34" charset="0"/>
              </a:rPr>
              <a:t>en el entendimiento </a:t>
            </a:r>
            <a:r>
              <a:rPr lang="es-MX" i="1" dirty="0" smtClean="0">
                <a:solidFill>
                  <a:schemeClr val="tx1">
                    <a:lumMod val="65000"/>
                    <a:lumOff val="35000"/>
                  </a:schemeClr>
                </a:solidFill>
                <a:latin typeface="ITC Avant Garde" panose="020B0402020203020304"/>
                <a:cs typeface="Arial" panose="020B0604020202020204" pitchFamily="34" charset="0"/>
              </a:rPr>
              <a:t>per se </a:t>
            </a:r>
            <a:r>
              <a:rPr lang="es-MX" dirty="0" smtClean="0">
                <a:solidFill>
                  <a:schemeClr val="tx1">
                    <a:lumMod val="65000"/>
                    <a:lumOff val="35000"/>
                  </a:schemeClr>
                </a:solidFill>
                <a:latin typeface="ITC Avant Garde" panose="020B0402020203020304"/>
                <a:cs typeface="Arial" panose="020B0604020202020204" pitchFamily="34" charset="0"/>
              </a:rPr>
              <a:t>de </a:t>
            </a:r>
            <a:r>
              <a:rPr lang="es-MX" dirty="0">
                <a:solidFill>
                  <a:schemeClr val="tx1">
                    <a:lumMod val="65000"/>
                    <a:lumOff val="35000"/>
                  </a:schemeClr>
                </a:solidFill>
                <a:latin typeface="ITC Avant Garde" panose="020B0402020203020304"/>
                <a:cs typeface="Arial" panose="020B0604020202020204" pitchFamily="34" charset="0"/>
              </a:rPr>
              <a:t>la regulación, </a:t>
            </a:r>
            <a:r>
              <a:rPr lang="es-MX" dirty="0" smtClean="0">
                <a:solidFill>
                  <a:schemeClr val="tx1">
                    <a:lumMod val="65000"/>
                    <a:lumOff val="35000"/>
                  </a:schemeClr>
                </a:solidFill>
                <a:latin typeface="ITC Avant Garde" panose="020B0402020203020304"/>
                <a:cs typeface="Arial" panose="020B0604020202020204" pitchFamily="34" charset="0"/>
              </a:rPr>
              <a:t>en su </a:t>
            </a:r>
            <a:r>
              <a:rPr lang="es-MX" dirty="0">
                <a:solidFill>
                  <a:schemeClr val="tx1">
                    <a:lumMod val="65000"/>
                    <a:lumOff val="35000"/>
                  </a:schemeClr>
                </a:solidFill>
                <a:latin typeface="ITC Avant Garde" panose="020B0402020203020304"/>
                <a:cs typeface="Arial" panose="020B0604020202020204" pitchFamily="34" charset="0"/>
              </a:rPr>
              <a:t>aplicación, </a:t>
            </a:r>
            <a:r>
              <a:rPr lang="es-MX" dirty="0" smtClean="0">
                <a:solidFill>
                  <a:schemeClr val="tx1">
                    <a:lumMod val="65000"/>
                    <a:lumOff val="35000"/>
                  </a:schemeClr>
                </a:solidFill>
                <a:latin typeface="ITC Avant Garde" panose="020B0402020203020304"/>
                <a:cs typeface="Arial" panose="020B0604020202020204" pitchFamily="34" charset="0"/>
              </a:rPr>
              <a:t>y retrasos en procesos </a:t>
            </a:r>
            <a:r>
              <a:rPr lang="es-MX" dirty="0">
                <a:solidFill>
                  <a:schemeClr val="tx1">
                    <a:lumMod val="65000"/>
                    <a:lumOff val="35000"/>
                  </a:schemeClr>
                </a:solidFill>
                <a:latin typeface="ITC Avant Garde" panose="020B0402020203020304"/>
                <a:cs typeface="Arial" panose="020B0604020202020204" pitchFamily="34" charset="0"/>
              </a:rPr>
              <a:t>de presentación de </a:t>
            </a:r>
            <a:r>
              <a:rPr lang="es-MX" dirty="0" smtClean="0">
                <a:solidFill>
                  <a:schemeClr val="tx1">
                    <a:lumMod val="65000"/>
                    <a:lumOff val="35000"/>
                  </a:schemeClr>
                </a:solidFill>
                <a:latin typeface="ITC Avant Garde" panose="020B0402020203020304"/>
                <a:cs typeface="Arial" panose="020B0604020202020204" pitchFamily="34" charset="0"/>
              </a:rPr>
              <a:t>trámites, </a:t>
            </a:r>
          </a:p>
          <a:p>
            <a:pPr algn="just"/>
            <a:endParaRPr lang="es-MX" dirty="0">
              <a:solidFill>
                <a:schemeClr val="tx1">
                  <a:lumMod val="65000"/>
                  <a:lumOff val="35000"/>
                </a:schemeClr>
              </a:solidFill>
              <a:latin typeface="ITC Avant Garde" panose="020B0402020203020304"/>
              <a:cs typeface="Arial" panose="020B0604020202020204" pitchFamily="34" charset="0"/>
            </a:endParaRPr>
          </a:p>
          <a:p>
            <a:pPr algn="just"/>
            <a:r>
              <a:rPr lang="es-MX" dirty="0" smtClean="0">
                <a:solidFill>
                  <a:schemeClr val="tx1">
                    <a:lumMod val="65000"/>
                    <a:lumOff val="35000"/>
                  </a:schemeClr>
                </a:solidFill>
                <a:latin typeface="ITC Avant Garde" panose="020B0402020203020304"/>
                <a:cs typeface="Arial" panose="020B0604020202020204" pitchFamily="34" charset="0"/>
              </a:rPr>
              <a:t>Lo </a:t>
            </a:r>
            <a:r>
              <a:rPr lang="es-MX" dirty="0">
                <a:solidFill>
                  <a:schemeClr val="tx1">
                    <a:lumMod val="65000"/>
                    <a:lumOff val="35000"/>
                  </a:schemeClr>
                </a:solidFill>
                <a:latin typeface="ITC Avant Garde" panose="020B0402020203020304"/>
                <a:cs typeface="Arial" panose="020B0604020202020204" pitchFamily="34" charset="0"/>
              </a:rPr>
              <a:t>anterior, permitirá recibir trámites </a:t>
            </a:r>
            <a:r>
              <a:rPr lang="es-MX" dirty="0" smtClean="0">
                <a:solidFill>
                  <a:schemeClr val="tx1">
                    <a:lumMod val="65000"/>
                    <a:lumOff val="35000"/>
                  </a:schemeClr>
                </a:solidFill>
                <a:latin typeface="ITC Avant Garde" panose="020B0402020203020304"/>
                <a:cs typeface="Arial" panose="020B0604020202020204" pitchFamily="34" charset="0"/>
              </a:rPr>
              <a:t>completados con </a:t>
            </a:r>
            <a:r>
              <a:rPr lang="es-MX" dirty="0">
                <a:solidFill>
                  <a:schemeClr val="tx1">
                    <a:lumMod val="65000"/>
                    <a:lumOff val="35000"/>
                  </a:schemeClr>
                </a:solidFill>
                <a:latin typeface="ITC Avant Garde" panose="020B0402020203020304"/>
                <a:cs typeface="Arial" panose="020B0604020202020204" pitchFamily="34" charset="0"/>
              </a:rPr>
              <a:t>información certera y precisa y, en consecuencia, </a:t>
            </a:r>
            <a:r>
              <a:rPr lang="es-MX" dirty="0" smtClean="0">
                <a:solidFill>
                  <a:schemeClr val="tx1">
                    <a:lumMod val="65000"/>
                    <a:lumOff val="35000"/>
                  </a:schemeClr>
                </a:solidFill>
                <a:latin typeface="ITC Avant Garde" panose="020B0402020203020304"/>
                <a:cs typeface="Arial" panose="020B0604020202020204" pitchFamily="34" charset="0"/>
              </a:rPr>
              <a:t>la disminución en la recepción de aquellos </a:t>
            </a:r>
            <a:r>
              <a:rPr lang="es-MX" dirty="0">
                <a:solidFill>
                  <a:schemeClr val="tx1">
                    <a:lumMod val="65000"/>
                    <a:lumOff val="35000"/>
                  </a:schemeClr>
                </a:solidFill>
                <a:latin typeface="ITC Avant Garde" panose="020B0402020203020304"/>
                <a:cs typeface="Arial" panose="020B0604020202020204" pitchFamily="34" charset="0"/>
              </a:rPr>
              <a:t>que no contengan los datos o no cumplan con los requisitos aplicables.</a:t>
            </a:r>
          </a:p>
        </p:txBody>
      </p:sp>
      <p:sp>
        <p:nvSpPr>
          <p:cNvPr id="7" name="CuadroTexto 6"/>
          <p:cNvSpPr txBox="1"/>
          <p:nvPr/>
        </p:nvSpPr>
        <p:spPr>
          <a:xfrm>
            <a:off x="445386" y="1373560"/>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Problemática</a:t>
            </a:r>
          </a:p>
        </p:txBody>
      </p:sp>
    </p:spTree>
    <p:extLst>
      <p:ext uri="{BB962C8B-B14F-4D97-AF65-F5344CB8AC3E}">
        <p14:creationId xmlns:p14="http://schemas.microsoft.com/office/powerpoint/2010/main" val="2668192327"/>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uadroTexto 21"/>
          <p:cNvSpPr txBox="1"/>
          <p:nvPr/>
        </p:nvSpPr>
        <p:spPr>
          <a:xfrm>
            <a:off x="399352" y="1165237"/>
            <a:ext cx="8508379" cy="1938992"/>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Simplificación administrativa del trámite “Solicitud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de autorización para la instalación o modificación técnica de servicios auxiliares a la radiodifusión </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(Sistema </a:t>
            </a:r>
            <a:r>
              <a:rPr lang="es-MX" sz="2400" dirty="0">
                <a:solidFill>
                  <a:schemeClr val="tx1">
                    <a:lumMod val="65000"/>
                    <a:lumOff val="35000"/>
                  </a:schemeClr>
                </a:solidFill>
                <a:latin typeface="ITC Avant Garde Std Bk" panose="020B0502020202020204" pitchFamily="34" charset="0"/>
                <a:cs typeface="Arial" panose="020B0604020202020204" pitchFamily="34" charset="0"/>
              </a:rPr>
              <a:t>Control Remoto</a:t>
            </a:r>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a:t>
            </a:r>
            <a:endParaRPr lang="es-MX" sz="2400" dirty="0">
              <a:solidFill>
                <a:schemeClr val="tx1">
                  <a:lumMod val="65000"/>
                  <a:lumOff val="35000"/>
                </a:schemeClr>
              </a:solidFill>
              <a:latin typeface="ITC Avant Garde Std Bk" panose="020B0502020202020204" pitchFamily="34" charset="0"/>
              <a:cs typeface="Arial" panose="020B0604020202020204" pitchFamily="34" charset="0"/>
            </a:endParaRPr>
          </a:p>
          <a:p>
            <a:pPr algn="just"/>
            <a:endPar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endParaRPr>
          </a:p>
        </p:txBody>
      </p:sp>
      <p:graphicFrame>
        <p:nvGraphicFramePr>
          <p:cNvPr id="24" name="Tabla 23"/>
          <p:cNvGraphicFramePr>
            <a:graphicFrameLocks noGrp="1"/>
          </p:cNvGraphicFramePr>
          <p:nvPr>
            <p:extLst>
              <p:ext uri="{D42A27DB-BD31-4B8C-83A1-F6EECF244321}">
                <p14:modId xmlns:p14="http://schemas.microsoft.com/office/powerpoint/2010/main" val="824679524"/>
              </p:ext>
            </p:extLst>
          </p:nvPr>
        </p:nvGraphicFramePr>
        <p:xfrm>
          <a:off x="586232" y="3922568"/>
          <a:ext cx="1705510" cy="919480"/>
        </p:xfrm>
        <a:graphic>
          <a:graphicData uri="http://schemas.openxmlformats.org/drawingml/2006/table">
            <a:tbl>
              <a:tblPr firstRow="1" bandRow="1">
                <a:tableStyleId>{5C22544A-7EE6-4342-B048-85BDC9FD1C3A}</a:tableStyleId>
              </a:tblPr>
              <a:tblGrid>
                <a:gridCol w="1705510">
                  <a:extLst>
                    <a:ext uri="{9D8B030D-6E8A-4147-A177-3AD203B41FA5}">
                      <a16:colId xmlns:a16="http://schemas.microsoft.com/office/drawing/2014/main" val="588359552"/>
                    </a:ext>
                  </a:extLst>
                </a:gridCol>
              </a:tblGrid>
              <a:tr h="370840">
                <a:tc>
                  <a:txBody>
                    <a:bodyPr/>
                    <a:lstStyle/>
                    <a:p>
                      <a:pPr algn="ctr"/>
                      <a:r>
                        <a:rPr lang="es-MX" sz="1000" dirty="0" smtClean="0">
                          <a:solidFill>
                            <a:schemeClr val="tx1"/>
                          </a:solidFill>
                          <a:latin typeface="ITC Avant Garde" panose="020B0402020203020304" pitchFamily="34" charset="0"/>
                        </a:rPr>
                        <a:t>Carga administrativa del Trámite UCS-03-XXXX</a:t>
                      </a:r>
                      <a:r>
                        <a:rPr lang="es-MX" sz="1000" baseline="0" dirty="0" smtClean="0">
                          <a:solidFill>
                            <a:schemeClr val="tx1"/>
                          </a:solidFill>
                          <a:latin typeface="ITC Avant Garde" panose="020B0402020203020304" pitchFamily="34" charset="0"/>
                        </a:rPr>
                        <a:t> (ambas modalidades)</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1000" dirty="0" smtClean="0">
                          <a:latin typeface="ITC Avant Garde" panose="020B0402020203020304" pitchFamily="34" charset="0"/>
                        </a:rPr>
                        <a:t>$4,861.97*</a:t>
                      </a:r>
                      <a:endParaRPr lang="es-MX" sz="10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28" name="CuadroTexto 27"/>
          <p:cNvSpPr txBox="1"/>
          <p:nvPr/>
        </p:nvSpPr>
        <p:spPr>
          <a:xfrm>
            <a:off x="412242" y="3517244"/>
            <a:ext cx="2147299" cy="276999"/>
          </a:xfrm>
          <a:prstGeom prst="rect">
            <a:avLst/>
          </a:prstGeom>
          <a:noFill/>
        </p:spPr>
        <p:txBody>
          <a:bodyPr wrap="square" rtlCol="0">
            <a:spAutoFit/>
          </a:bodyPr>
          <a:lstStyle/>
          <a:p>
            <a:pPr algn="just"/>
            <a:r>
              <a:rPr lang="es-MX" sz="1200" dirty="0" smtClean="0">
                <a:latin typeface="ITC Avant Garde" panose="020B0402020203020304" pitchFamily="34" charset="0"/>
              </a:rPr>
              <a:t>Pronóstico del costo 2019</a:t>
            </a:r>
            <a:endParaRPr lang="es-MX" sz="1200" dirty="0">
              <a:latin typeface="ITC Avant Garde" panose="020B0402020203020304" pitchFamily="34" charset="0"/>
            </a:endParaRPr>
          </a:p>
        </p:txBody>
      </p:sp>
      <p:sp>
        <p:nvSpPr>
          <p:cNvPr id="32" name="CuadroTexto 31"/>
          <p:cNvSpPr txBox="1"/>
          <p:nvPr/>
        </p:nvSpPr>
        <p:spPr>
          <a:xfrm>
            <a:off x="4313085" y="3517052"/>
            <a:ext cx="3873358" cy="276999"/>
          </a:xfrm>
          <a:prstGeom prst="rect">
            <a:avLst/>
          </a:prstGeom>
          <a:noFill/>
        </p:spPr>
        <p:txBody>
          <a:bodyPr wrap="square" rtlCol="0">
            <a:spAutoFit/>
          </a:bodyPr>
          <a:lstStyle/>
          <a:p>
            <a:pPr algn="just"/>
            <a:r>
              <a:rPr lang="es-MX" sz="1200" dirty="0" smtClean="0">
                <a:latin typeface="ITC Avant Garde" panose="020B0402020203020304" pitchFamily="34" charset="0"/>
              </a:rPr>
              <a:t>Supuestos sobre el costo por documento, 2019</a:t>
            </a:r>
            <a:endParaRPr lang="es-MX" sz="1200" dirty="0">
              <a:latin typeface="ITC Avant Garde" panose="020B0402020203020304" pitchFamily="34" charset="0"/>
            </a:endParaRPr>
          </a:p>
        </p:txBody>
      </p:sp>
      <p:sp>
        <p:nvSpPr>
          <p:cNvPr id="13" name="Rectángulo 12"/>
          <p:cNvSpPr/>
          <p:nvPr/>
        </p:nvSpPr>
        <p:spPr>
          <a:xfrm>
            <a:off x="144379" y="5994385"/>
            <a:ext cx="8767091" cy="846386"/>
          </a:xfrm>
          <a:prstGeom prst="rect">
            <a:avLst/>
          </a:prstGeom>
        </p:spPr>
        <p:txBody>
          <a:bodyPr wrap="square">
            <a:spAutoFit/>
          </a:bodyPr>
          <a:lstStyle/>
          <a:p>
            <a:pPr algn="just"/>
            <a:r>
              <a:rPr lang="es-MX" sz="700" dirty="0">
                <a:latin typeface="ITC Avant Garde" panose="020B0402020203020304" pitchFamily="34" charset="0"/>
              </a:rPr>
              <a:t>* </a:t>
            </a:r>
            <a:r>
              <a:rPr lang="es-MX" sz="700" dirty="0" smtClean="0">
                <a:latin typeface="ITC Avant Garde" panose="020B0402020203020304" pitchFamily="34" charset="0"/>
              </a:rPr>
              <a:t>Para la proyección del costo 2019, se ejecutó la metodología - </a:t>
            </a:r>
            <a:r>
              <a:rPr lang="es-MX" sz="700" b="1" dirty="0" smtClean="0">
                <a:latin typeface="ITC Avant Garde" panose="020B0402020203020304" pitchFamily="34" charset="0"/>
              </a:rPr>
              <a:t>Modelo de Costeo Estándar</a:t>
            </a:r>
            <a:r>
              <a:rPr lang="es-MX" sz="700" dirty="0" smtClean="0">
                <a:latin typeface="ITC Avant Garde" panose="020B0402020203020304" pitchFamily="34" charset="0"/>
              </a:rPr>
              <a:t>.</a:t>
            </a:r>
          </a:p>
          <a:p>
            <a:pPr algn="just"/>
            <a:r>
              <a:rPr lang="es-MX" sz="700" dirty="0">
                <a:latin typeface="ITC Avant Garde" panose="020B0402020203020304" pitchFamily="34" charset="0"/>
              </a:rPr>
              <a:t>** El costo de las “Autorizaciones correspondientes conforme a las disposiciones de navegación aérea” corresponde a atribuciones de la Secretaría de Comunicaciones y Transporte, a través de la Dirección General de Aeronáutica Civil; en ese sentido, el dato es valorado por dicha dependencia gubernamental. Es de señalar que, el MCE no estima el costo de aquellos documentos o requerimientos que se soliciten al momento de cumplir con un ordenamiento jurídico, únicamente se centra tiempo que destinan los ciudadanos y empresas para cumplir con una regulación</a:t>
            </a:r>
            <a:r>
              <a:rPr lang="es-MX" sz="700" dirty="0" smtClean="0">
                <a:latin typeface="ITC Avant Garde" panose="020B0402020203020304" pitchFamily="34" charset="0"/>
              </a:rPr>
              <a:t>.</a:t>
            </a:r>
          </a:p>
          <a:p>
            <a:pPr algn="just"/>
            <a:r>
              <a:rPr lang="es-MX" sz="700" dirty="0" smtClean="0">
                <a:latin typeface="ITC Avant Garde" panose="020B0402020203020304" pitchFamily="34" charset="0"/>
              </a:rPr>
              <a:t>***Supuestos</a:t>
            </a:r>
            <a:endParaRPr lang="es-MX" sz="700" dirty="0">
              <a:latin typeface="ITC Avant Garde" panose="020B0402020203020304" pitchFamily="34" charset="0"/>
            </a:endParaRPr>
          </a:p>
          <a:p>
            <a:pPr algn="just"/>
            <a:r>
              <a:rPr lang="es-MX" sz="700" dirty="0" smtClean="0">
                <a:latin typeface="ITC Avant Garde" panose="020B0402020203020304" pitchFamily="34" charset="0"/>
              </a:rPr>
              <a:t>**** </a:t>
            </a:r>
            <a:r>
              <a:rPr lang="es-MX" sz="700" dirty="0">
                <a:latin typeface="ITC Avant Garde" panose="020B0402020203020304" pitchFamily="34" charset="0"/>
              </a:rPr>
              <a:t>Artículo 174-C, fracción VIII, de la QUINTA Resolución de Modificaciones a la Resolución Miscelánea Fiscal para 2018 y su anexo 19. Disponible en:</a:t>
            </a:r>
          </a:p>
          <a:p>
            <a:pPr algn="just"/>
            <a:r>
              <a:rPr lang="es-MX" sz="700" dirty="0">
                <a:latin typeface="ITC Avant Garde" panose="020B0402020203020304" pitchFamily="34" charset="0"/>
                <a:hlinkClick r:id="rId3"/>
              </a:rPr>
              <a:t>http://www.dof.gob.mx/nota_detalle.php?codigo=5547061&amp;fecha=21/12/2018</a:t>
            </a:r>
            <a:endParaRPr lang="es-MX" sz="700" dirty="0">
              <a:latin typeface="ITC Avant Garde" panose="020B0402020203020304" pitchFamily="34" charset="0"/>
            </a:endParaRPr>
          </a:p>
        </p:txBody>
      </p:sp>
      <p:graphicFrame>
        <p:nvGraphicFramePr>
          <p:cNvPr id="15" name="Tabla 14"/>
          <p:cNvGraphicFramePr>
            <a:graphicFrameLocks noGrp="1"/>
          </p:cNvGraphicFramePr>
          <p:nvPr>
            <p:extLst>
              <p:ext uri="{D42A27DB-BD31-4B8C-83A1-F6EECF244321}">
                <p14:modId xmlns:p14="http://schemas.microsoft.com/office/powerpoint/2010/main" val="402814326"/>
              </p:ext>
            </p:extLst>
          </p:nvPr>
        </p:nvGraphicFramePr>
        <p:xfrm>
          <a:off x="2773514" y="3893563"/>
          <a:ext cx="5960962" cy="1265092"/>
        </p:xfrm>
        <a:graphic>
          <a:graphicData uri="http://schemas.openxmlformats.org/drawingml/2006/table">
            <a:tbl>
              <a:tblPr firstRow="1" bandRow="1">
                <a:tableStyleId>{5C22544A-7EE6-4342-B048-85BDC9FD1C3A}</a:tableStyleId>
              </a:tblPr>
              <a:tblGrid>
                <a:gridCol w="1643605">
                  <a:extLst>
                    <a:ext uri="{9D8B030D-6E8A-4147-A177-3AD203B41FA5}">
                      <a16:colId xmlns:a16="http://schemas.microsoft.com/office/drawing/2014/main" val="588359552"/>
                    </a:ext>
                  </a:extLst>
                </a:gridCol>
                <a:gridCol w="2518997">
                  <a:extLst>
                    <a:ext uri="{9D8B030D-6E8A-4147-A177-3AD203B41FA5}">
                      <a16:colId xmlns:a16="http://schemas.microsoft.com/office/drawing/2014/main" val="3675337846"/>
                    </a:ext>
                  </a:extLst>
                </a:gridCol>
                <a:gridCol w="1798360">
                  <a:extLst>
                    <a:ext uri="{9D8B030D-6E8A-4147-A177-3AD203B41FA5}">
                      <a16:colId xmlns:a16="http://schemas.microsoft.com/office/drawing/2014/main" val="4190019237"/>
                    </a:ext>
                  </a:extLst>
                </a:gridCol>
              </a:tblGrid>
              <a:tr h="822816">
                <a:tc>
                  <a:txBody>
                    <a:bodyPr/>
                    <a:lstStyle/>
                    <a:p>
                      <a:pPr algn="ctr"/>
                      <a:r>
                        <a:rPr lang="es-MX" sz="1050" dirty="0" smtClean="0">
                          <a:solidFill>
                            <a:schemeClr val="tx1"/>
                          </a:solidFill>
                          <a:latin typeface="ITC Avant Garde" panose="020B0402020203020304" pitchFamily="34" charset="0"/>
                        </a:rPr>
                        <a:t>Opinión favorable de la autoridad competente en materia aeronáutica</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050" u="none" strike="noStrike" dirty="0" smtClean="0">
                          <a:solidFill>
                            <a:schemeClr val="tx1"/>
                          </a:solidFill>
                          <a:effectLst/>
                          <a:latin typeface="ITC Avant Garde" panose="020B0402020203020304" pitchFamily="34" charset="0"/>
                        </a:rPr>
                        <a:t>Requerimientos 2019</a:t>
                      </a:r>
                    </a:p>
                    <a:p>
                      <a:pPr algn="ctr" fontAlgn="ctr"/>
                      <a:r>
                        <a:rPr lang="es-MX" sz="1050" u="none" strike="noStrike" dirty="0" smtClean="0">
                          <a:solidFill>
                            <a:schemeClr val="tx1"/>
                          </a:solidFill>
                          <a:effectLst/>
                          <a:latin typeface="ITC Avant Garde" panose="020B0402020203020304" pitchFamily="34" charset="0"/>
                        </a:rPr>
                        <a:t>(documentos que correspondan</a:t>
                      </a:r>
                      <a:r>
                        <a:rPr lang="es-MX" sz="1050" u="none" strike="noStrike" baseline="0" dirty="0" smtClean="0">
                          <a:solidFill>
                            <a:schemeClr val="tx1"/>
                          </a:solidFill>
                          <a:effectLst/>
                          <a:latin typeface="ITC Avant Garde" panose="020B0402020203020304" pitchFamily="34" charset="0"/>
                        </a:rPr>
                        <a:t> al procedimiento</a:t>
                      </a:r>
                      <a:r>
                        <a:rPr lang="es-MX" sz="1050" u="none" strike="noStrike" dirty="0" smtClean="0">
                          <a:solidFill>
                            <a:schemeClr val="tx1"/>
                          </a:solidFill>
                          <a:effectLst/>
                          <a:latin typeface="ITC Avant Garde" panose="020B0402020203020304" pitchFamily="34" charset="0"/>
                        </a:rPr>
                        <a:t>)</a:t>
                      </a:r>
                    </a:p>
                    <a:p>
                      <a:pPr algn="ctr" fontAlgn="ctr"/>
                      <a:endParaRPr lang="es-MX" sz="105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1050" u="none" strike="noStrike" dirty="0" smtClean="0">
                          <a:solidFill>
                            <a:schemeClr val="tx1"/>
                          </a:solidFill>
                          <a:effectLst/>
                          <a:latin typeface="ITC Avant Garde" panose="020B0402020203020304" pitchFamily="34" charset="0"/>
                        </a:rPr>
                        <a:t>Comprobante de pago de derechos correspondiente en términos de la LFD</a:t>
                      </a:r>
                      <a:endParaRPr lang="es-MX" sz="105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442276">
                <a:tc>
                  <a:txBody>
                    <a:bodyPr/>
                    <a:lstStyle/>
                    <a:p>
                      <a:pPr algn="ctr"/>
                      <a:r>
                        <a:rPr lang="es-MX" sz="1050" dirty="0" smtClean="0">
                          <a:solidFill>
                            <a:schemeClr val="tx1"/>
                          </a:solidFill>
                          <a:latin typeface="ITC Avant Garde" panose="020B0402020203020304" pitchFamily="34" charset="0"/>
                        </a:rPr>
                        <a:t>Gratuito</a:t>
                      </a:r>
                      <a:r>
                        <a:rPr lang="es-MX" sz="1050" baseline="0" dirty="0" smtClean="0">
                          <a:latin typeface="ITC Avant Garde" panose="020B0402020203020304" pitchFamily="34" charset="0"/>
                        </a:rPr>
                        <a:t>**</a:t>
                      </a:r>
                      <a:endParaRPr lang="es-MX" sz="105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1050" dirty="0" smtClean="0">
                          <a:latin typeface="ITC Avant Garde" panose="020B0402020203020304" pitchFamily="34" charset="0"/>
                        </a:rPr>
                        <a:t>Entre $5,000 a</a:t>
                      </a:r>
                      <a:r>
                        <a:rPr lang="es-MX" sz="1050" baseline="0" dirty="0" smtClean="0">
                          <a:latin typeface="ITC Avant Garde" panose="020B0402020203020304" pitchFamily="34" charset="0"/>
                        </a:rPr>
                        <a:t> $10,000</a:t>
                      </a:r>
                      <a:r>
                        <a:rPr lang="es-MX" sz="105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50" dirty="0" smtClean="0">
                          <a:latin typeface="ITC Avant Garde" panose="020B0402020203020304" pitchFamily="34" charset="0"/>
                        </a:rPr>
                        <a:t>$11,453.00****</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9" name="CuadroTexto 8"/>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1763438682"/>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508448" y="1633801"/>
            <a:ext cx="6041641" cy="5047536"/>
          </a:xfrm>
          <a:prstGeom prst="rect">
            <a:avLst/>
          </a:prstGeom>
          <a:solidFill>
            <a:schemeClr val="accent3">
              <a:lumMod val="20000"/>
              <a:lumOff val="80000"/>
            </a:schemeClr>
          </a:solidFill>
        </p:spPr>
        <p:txBody>
          <a:bodyPr wrap="square" rtlCol="0">
            <a:spAutoFit/>
          </a:bodyPr>
          <a:lstStyle/>
          <a:p>
            <a:pPr marL="342900" indent="-342900" algn="just">
              <a:buFont typeface="+mj-lt"/>
              <a:buAutoNum type="arabicPeriod"/>
            </a:pPr>
            <a:r>
              <a:rPr lang="es-MX" sz="1600" dirty="0" smtClean="0">
                <a:solidFill>
                  <a:srgbClr val="314C14"/>
                </a:solidFill>
                <a:latin typeface="ITC Avant Garde" panose="020B0402020203020304"/>
                <a:cs typeface="Arial" panose="020B0604020202020204" pitchFamily="34" charset="0"/>
              </a:rPr>
              <a:t>Se expide un formato, el cual podrá migrar a medios electrónicos.</a:t>
            </a:r>
          </a:p>
          <a:p>
            <a:pPr marL="342900" indent="-342900" algn="just">
              <a:buFont typeface="+mj-lt"/>
              <a:buAutoNum type="arabicPeriod"/>
            </a:pPr>
            <a:endParaRPr lang="es-MX" sz="1400" dirty="0" smtClean="0">
              <a:solidFill>
                <a:srgbClr val="314C14"/>
              </a:solidFill>
              <a:latin typeface="ITC Avant Garde" panose="020B0402020203020304"/>
              <a:cs typeface="Arial" panose="020B0604020202020204" pitchFamily="34" charset="0"/>
            </a:endParaRPr>
          </a:p>
          <a:p>
            <a:pPr marL="342900" indent="-342900" algn="just">
              <a:buFont typeface="+mj-lt"/>
              <a:buAutoNum type="arabicPeriod"/>
            </a:pPr>
            <a:r>
              <a:rPr lang="es-MX" sz="1600" dirty="0" smtClean="0">
                <a:solidFill>
                  <a:srgbClr val="314C14"/>
                </a:solidFill>
                <a:latin typeface="ITC Avant Garde" panose="020B0402020203020304"/>
                <a:cs typeface="Arial" panose="020B0604020202020204" pitchFamily="34" charset="0"/>
              </a:rPr>
              <a:t>Con la presentación de la información requerida en el formato:</a:t>
            </a:r>
          </a:p>
          <a:p>
            <a:pPr marL="342900" indent="-342900" algn="just">
              <a:buFont typeface="+mj-lt"/>
              <a:buAutoNum type="arabicPeriod"/>
            </a:pPr>
            <a:endParaRPr lang="es-MX" sz="1600" dirty="0">
              <a:solidFill>
                <a:srgbClr val="314C14"/>
              </a:solidFill>
              <a:latin typeface="ITC Avant Garde" panose="020B0402020203020304"/>
              <a:cs typeface="Arial" panose="020B0604020202020204" pitchFamily="34" charset="0"/>
            </a:endParaRPr>
          </a:p>
          <a:p>
            <a:pPr marL="536575" indent="-263525" algn="just">
              <a:buFontTx/>
              <a:buChar char="-"/>
              <a:tabLst>
                <a:tab pos="7715250" algn="l"/>
              </a:tabLst>
            </a:pPr>
            <a:r>
              <a:rPr lang="es-MX" sz="1400" dirty="0" smtClean="0">
                <a:solidFill>
                  <a:srgbClr val="314C14"/>
                </a:solidFill>
                <a:latin typeface="ITC Avant Garde" panose="020B0402020203020304"/>
                <a:cs typeface="Arial" panose="020B0604020202020204" pitchFamily="34" charset="0"/>
              </a:rPr>
              <a:t>Se </a:t>
            </a:r>
            <a:r>
              <a:rPr lang="es-MX" sz="1400" dirty="0">
                <a:solidFill>
                  <a:srgbClr val="314C14"/>
                </a:solidFill>
                <a:latin typeface="ITC Avant Garde" panose="020B0402020203020304"/>
                <a:cs typeface="Arial" panose="020B0604020202020204" pitchFamily="34" charset="0"/>
              </a:rPr>
              <a:t>simplifica el estudio de predicción de áreas de servicio, eliminando la presentación de los perfiles de terreno y el mapa del área de </a:t>
            </a:r>
            <a:r>
              <a:rPr lang="es-MX" sz="1400" dirty="0" smtClean="0">
                <a:solidFill>
                  <a:srgbClr val="314C14"/>
                </a:solidFill>
                <a:latin typeface="ITC Avant Garde" panose="020B0402020203020304"/>
                <a:cs typeface="Arial" panose="020B0604020202020204" pitchFamily="34" charset="0"/>
              </a:rPr>
              <a:t>servicio.</a:t>
            </a:r>
          </a:p>
          <a:p>
            <a:pPr marL="536575" indent="-263525" algn="just">
              <a:buFontTx/>
              <a:buChar char="-"/>
              <a:tabLst>
                <a:tab pos="7715250" algn="l"/>
              </a:tabLst>
            </a:pPr>
            <a:r>
              <a:rPr lang="es-MX" sz="1400" dirty="0" smtClean="0">
                <a:solidFill>
                  <a:srgbClr val="314C14"/>
                </a:solidFill>
                <a:latin typeface="ITC Avant Garde" panose="020B0402020203020304"/>
                <a:cs typeface="Arial" panose="020B0604020202020204" pitchFamily="34" charset="0"/>
              </a:rPr>
              <a:t>Se </a:t>
            </a:r>
            <a:r>
              <a:rPr lang="es-MX" sz="1400" dirty="0">
                <a:solidFill>
                  <a:srgbClr val="314C14"/>
                </a:solidFill>
                <a:latin typeface="ITC Avant Garde" panose="020B0402020203020304"/>
                <a:cs typeface="Arial" panose="020B0604020202020204" pitchFamily="34" charset="0"/>
              </a:rPr>
              <a:t>elimina la presentación de los planos de </a:t>
            </a:r>
            <a:r>
              <a:rPr lang="es-MX" sz="1400" dirty="0" smtClean="0">
                <a:solidFill>
                  <a:srgbClr val="314C14"/>
                </a:solidFill>
                <a:latin typeface="ITC Avant Garde" panose="020B0402020203020304"/>
                <a:cs typeface="Arial" panose="020B0604020202020204" pitchFamily="34" charset="0"/>
              </a:rPr>
              <a:t>terreno.</a:t>
            </a:r>
          </a:p>
          <a:p>
            <a:pPr marL="536575" indent="-263525" algn="just">
              <a:buFontTx/>
              <a:buChar char="-"/>
              <a:tabLst>
                <a:tab pos="7715250" algn="l"/>
              </a:tabLst>
            </a:pPr>
            <a:r>
              <a:rPr lang="es-MX" sz="1400" dirty="0" smtClean="0">
                <a:solidFill>
                  <a:srgbClr val="314C14"/>
                </a:solidFill>
                <a:latin typeface="ITC Avant Garde" panose="020B0402020203020304"/>
                <a:cs typeface="Arial" panose="020B0604020202020204" pitchFamily="34" charset="0"/>
              </a:rPr>
              <a:t>Se </a:t>
            </a:r>
            <a:r>
              <a:rPr lang="es-MX" sz="1400" dirty="0">
                <a:solidFill>
                  <a:srgbClr val="314C14"/>
                </a:solidFill>
                <a:latin typeface="ITC Avant Garde" panose="020B0402020203020304"/>
                <a:cs typeface="Arial" panose="020B0604020202020204" pitchFamily="34" charset="0"/>
              </a:rPr>
              <a:t>elimina la presentación de los </a:t>
            </a:r>
            <a:r>
              <a:rPr lang="es-MX" sz="1400" dirty="0" smtClean="0">
                <a:solidFill>
                  <a:srgbClr val="314C14"/>
                </a:solidFill>
                <a:latin typeface="ITC Avant Garde" panose="020B0402020203020304"/>
                <a:cs typeface="Arial" panose="020B0604020202020204" pitchFamily="34" charset="0"/>
              </a:rPr>
              <a:t>planos </a:t>
            </a:r>
            <a:r>
              <a:rPr lang="es-MX" sz="1400" dirty="0">
                <a:solidFill>
                  <a:srgbClr val="314C14"/>
                </a:solidFill>
                <a:latin typeface="ITC Avant Garde" panose="020B0402020203020304"/>
                <a:cs typeface="Arial" panose="020B0604020202020204" pitchFamily="34" charset="0"/>
              </a:rPr>
              <a:t>de </a:t>
            </a:r>
            <a:r>
              <a:rPr lang="es-MX" sz="1400" dirty="0" smtClean="0">
                <a:solidFill>
                  <a:srgbClr val="314C14"/>
                </a:solidFill>
                <a:latin typeface="ITC Avant Garde" panose="020B0402020203020304"/>
                <a:cs typeface="Arial" panose="020B0604020202020204" pitchFamily="34" charset="0"/>
              </a:rPr>
              <a:t>ubicación, sólo </a:t>
            </a:r>
            <a:r>
              <a:rPr lang="es-MX" sz="1400" dirty="0">
                <a:solidFill>
                  <a:srgbClr val="314C14"/>
                </a:solidFill>
                <a:latin typeface="ITC Avant Garde" panose="020B0402020203020304"/>
                <a:cs typeface="Arial" panose="020B0604020202020204" pitchFamily="34" charset="0"/>
              </a:rPr>
              <a:t>se debe presentar el oficio de autorización de la </a:t>
            </a:r>
            <a:r>
              <a:rPr lang="es-MX" sz="1400" dirty="0" smtClean="0">
                <a:solidFill>
                  <a:srgbClr val="314C14"/>
                </a:solidFill>
                <a:latin typeface="ITC Avant Garde" panose="020B0402020203020304"/>
                <a:cs typeface="Arial" panose="020B0604020202020204" pitchFamily="34" charset="0"/>
              </a:rPr>
              <a:t>DGAC/SCT.</a:t>
            </a:r>
          </a:p>
          <a:p>
            <a:pPr marL="536575" indent="-263525" algn="just">
              <a:buFontTx/>
              <a:buChar char="-"/>
              <a:tabLst>
                <a:tab pos="7715250" algn="l"/>
              </a:tabLst>
            </a:pPr>
            <a:r>
              <a:rPr lang="es-MX" sz="1400" dirty="0" smtClean="0">
                <a:solidFill>
                  <a:srgbClr val="314C14"/>
                </a:solidFill>
                <a:latin typeface="ITC Avant Garde" panose="020B0402020203020304"/>
                <a:cs typeface="Arial" panose="020B0604020202020204" pitchFamily="34" charset="0"/>
              </a:rPr>
              <a:t>Se </a:t>
            </a:r>
            <a:r>
              <a:rPr lang="es-MX" sz="1400" dirty="0">
                <a:solidFill>
                  <a:srgbClr val="314C14"/>
                </a:solidFill>
                <a:latin typeface="ITC Avant Garde" panose="020B0402020203020304"/>
                <a:cs typeface="Arial" panose="020B0604020202020204" pitchFamily="34" charset="0"/>
              </a:rPr>
              <a:t>elimina la presentación gráfica del croquis de operación </a:t>
            </a:r>
            <a:r>
              <a:rPr lang="es-MX" sz="1400" dirty="0" smtClean="0">
                <a:solidFill>
                  <a:srgbClr val="314C14"/>
                </a:solidFill>
                <a:latin typeface="ITC Avant Garde" panose="020B0402020203020304"/>
                <a:cs typeface="Arial" panose="020B0604020202020204" pitchFamily="34" charset="0"/>
              </a:rPr>
              <a:t>múltiple.</a:t>
            </a:r>
          </a:p>
          <a:p>
            <a:pPr marL="536575" indent="-263525" algn="just">
              <a:buFontTx/>
              <a:buChar char="-"/>
              <a:tabLst>
                <a:tab pos="7715250" algn="l"/>
              </a:tabLst>
            </a:pPr>
            <a:r>
              <a:rPr lang="es-MX" sz="1400" dirty="0" smtClean="0">
                <a:solidFill>
                  <a:srgbClr val="314C14"/>
                </a:solidFill>
                <a:latin typeface="ITC Avant Garde" panose="020B0402020203020304"/>
                <a:cs typeface="Arial" panose="020B0604020202020204" pitchFamily="34" charset="0"/>
              </a:rPr>
              <a:t>Se </a:t>
            </a:r>
            <a:r>
              <a:rPr lang="es-MX" sz="1400" dirty="0">
                <a:solidFill>
                  <a:srgbClr val="314C14"/>
                </a:solidFill>
                <a:latin typeface="ITC Avant Garde" panose="020B0402020203020304"/>
                <a:cs typeface="Arial" panose="020B0604020202020204" pitchFamily="34" charset="0"/>
              </a:rPr>
              <a:t>establece como opcional la presentación de la hoja de especificaciones técnicas del fabricante del equipo transmisor, línea de transmisión y antena o sistema radiador, o en su caso, de la gráfica del diagrama de radiación del sistema radiador direccional</a:t>
            </a:r>
            <a:r>
              <a:rPr lang="es-MX" sz="1400" dirty="0" smtClean="0">
                <a:solidFill>
                  <a:srgbClr val="314C14"/>
                </a:solidFill>
                <a:latin typeface="ITC Avant Garde" panose="020B0402020203020304"/>
                <a:cs typeface="Arial" panose="020B0604020202020204" pitchFamily="34" charset="0"/>
              </a:rPr>
              <a:t>.</a:t>
            </a:r>
          </a:p>
          <a:p>
            <a:pPr algn="just">
              <a:tabLst>
                <a:tab pos="7715250" algn="l"/>
              </a:tabLst>
            </a:pPr>
            <a:endParaRPr lang="es-MX" sz="1400" dirty="0">
              <a:solidFill>
                <a:srgbClr val="314C14"/>
              </a:solidFill>
              <a:latin typeface="ITC Avant Garde" panose="020B0402020203020304"/>
              <a:cs typeface="Arial" panose="020B0604020202020204" pitchFamily="34" charset="0"/>
            </a:endParaRPr>
          </a:p>
          <a:p>
            <a:pPr marL="342900" indent="-342900" algn="just">
              <a:buFont typeface="+mj-lt"/>
              <a:buAutoNum type="arabicPeriod" startAt="3"/>
              <a:tabLst>
                <a:tab pos="7715250" algn="l"/>
              </a:tabLst>
            </a:pPr>
            <a:r>
              <a:rPr lang="es-MX" sz="1600" dirty="0">
                <a:solidFill>
                  <a:srgbClr val="314C14"/>
                </a:solidFill>
                <a:latin typeface="ITC Avant Garde" panose="020B0402020203020304"/>
                <a:cs typeface="Arial" panose="020B0604020202020204" pitchFamily="34" charset="0"/>
              </a:rPr>
              <a:t>Se reduce la carga administrativa de los trámites materia del presente Acuerdo entre el 50% al 92.31</a:t>
            </a:r>
            <a:r>
              <a:rPr lang="es-MX" sz="1600" dirty="0" smtClean="0">
                <a:solidFill>
                  <a:srgbClr val="314C14"/>
                </a:solidFill>
                <a:latin typeface="ITC Avant Garde" panose="020B0402020203020304"/>
                <a:cs typeface="Arial" panose="020B0604020202020204" pitchFamily="34" charset="0"/>
              </a:rPr>
              <a:t>%. </a:t>
            </a:r>
            <a:endParaRPr lang="es-MX" sz="1600" dirty="0">
              <a:solidFill>
                <a:srgbClr val="314C14"/>
              </a:solidFill>
              <a:latin typeface="ITC Avant Garde" panose="020B0402020203020304"/>
              <a:cs typeface="Arial" panose="020B0604020202020204" pitchFamily="34" charset="0"/>
            </a:endParaRPr>
          </a:p>
        </p:txBody>
      </p:sp>
      <p:sp>
        <p:nvSpPr>
          <p:cNvPr id="6" name="CuadroTexto 5"/>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¿Qué beneficios obtiene el radiodifusor?</a:t>
            </a:r>
          </a:p>
        </p:txBody>
      </p:sp>
      <p:pic>
        <p:nvPicPr>
          <p:cNvPr id="2" name="Picture 2" descr="Resultado de imagen para red cut tap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627018" y="2827283"/>
            <a:ext cx="2432899" cy="2168197"/>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1765921052"/>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rtada clara.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
            <a:ext cx="9144000" cy="6856629"/>
          </a:xfrm>
          <a:prstGeom prst="rect">
            <a:avLst/>
          </a:prstGeom>
        </p:spPr>
      </p:pic>
      <p:sp>
        <p:nvSpPr>
          <p:cNvPr id="5" name="TextBox 4"/>
          <p:cNvSpPr txBox="1"/>
          <p:nvPr/>
        </p:nvSpPr>
        <p:spPr>
          <a:xfrm>
            <a:off x="4070555" y="4519125"/>
            <a:ext cx="4848658" cy="769441"/>
          </a:xfrm>
          <a:prstGeom prst="rect">
            <a:avLst/>
          </a:prstGeom>
          <a:noFill/>
        </p:spPr>
        <p:txBody>
          <a:bodyPr wrap="square" rtlCol="0">
            <a:spAutoFit/>
          </a:bodyPr>
          <a:lstStyle/>
          <a:p>
            <a:pPr algn="r"/>
            <a:r>
              <a:rPr lang="es-MX" sz="2200" b="1" dirty="0" smtClean="0">
                <a:solidFill>
                  <a:srgbClr val="3C862A"/>
                </a:solidFill>
                <a:latin typeface="ITC Avant Garde"/>
              </a:rPr>
              <a:t>Modificaciones </a:t>
            </a:r>
            <a:r>
              <a:rPr lang="es-MX" sz="2200" b="1" dirty="0">
                <a:solidFill>
                  <a:srgbClr val="3C862A"/>
                </a:solidFill>
                <a:latin typeface="ITC Avant Garde"/>
              </a:rPr>
              <a:t>técnicas en materia de </a:t>
            </a:r>
            <a:r>
              <a:rPr lang="es-MX" sz="2200" b="1" dirty="0" smtClean="0">
                <a:solidFill>
                  <a:srgbClr val="3C862A"/>
                </a:solidFill>
                <a:latin typeface="ITC Avant Garde"/>
              </a:rPr>
              <a:t>radiodifusión</a:t>
            </a:r>
          </a:p>
        </p:txBody>
      </p:sp>
      <p:sp>
        <p:nvSpPr>
          <p:cNvPr id="6" name="TextBox 5"/>
          <p:cNvSpPr txBox="1"/>
          <p:nvPr/>
        </p:nvSpPr>
        <p:spPr>
          <a:xfrm>
            <a:off x="3985366" y="5817192"/>
            <a:ext cx="4933847" cy="307777"/>
          </a:xfrm>
          <a:prstGeom prst="rect">
            <a:avLst/>
          </a:prstGeom>
          <a:noFill/>
        </p:spPr>
        <p:txBody>
          <a:bodyPr wrap="square" rtlCol="0">
            <a:spAutoFit/>
          </a:bodyPr>
          <a:lstStyle/>
          <a:p>
            <a:pPr algn="r"/>
            <a:r>
              <a:rPr lang="es-ES_tradnl" sz="1400" dirty="0" smtClean="0">
                <a:solidFill>
                  <a:schemeClr val="bg1">
                    <a:lumMod val="50000"/>
                  </a:schemeClr>
                </a:solidFill>
                <a:latin typeface="ITC Avant Garde Std Bk" panose="020B0502020202020204" pitchFamily="34" charset="0"/>
                <a:cs typeface="Arial" panose="020B0604020202020204" pitchFamily="34" charset="0"/>
              </a:rPr>
              <a:t>Coordinación General de Mejora Regulatoria</a:t>
            </a:r>
            <a:endParaRPr lang="en-US" sz="1400" dirty="0">
              <a:solidFill>
                <a:schemeClr val="bg1">
                  <a:lumMod val="50000"/>
                </a:schemeClr>
              </a:solidFill>
              <a:latin typeface="ITC Avant Garde Std Bk" panose="020B0502020202020204" pitchFamily="34" charset="0"/>
              <a:cs typeface="Arial" panose="020B0604020202020204" pitchFamily="34" charset="0"/>
            </a:endParaRPr>
          </a:p>
        </p:txBody>
      </p:sp>
      <p:sp>
        <p:nvSpPr>
          <p:cNvPr id="2" name="CuadroTexto 1"/>
          <p:cNvSpPr txBox="1"/>
          <p:nvPr/>
        </p:nvSpPr>
        <p:spPr>
          <a:xfrm>
            <a:off x="6900711" y="6074597"/>
            <a:ext cx="2018502" cy="276999"/>
          </a:xfrm>
          <a:prstGeom prst="rect">
            <a:avLst/>
          </a:prstGeom>
          <a:noFill/>
        </p:spPr>
        <p:txBody>
          <a:bodyPr wrap="square" rtlCol="0">
            <a:spAutoFit/>
          </a:bodyPr>
          <a:lstStyle>
            <a:defPPr>
              <a:defRPr lang="en-US"/>
            </a:defPPr>
            <a:lvl1pPr algn="ctr">
              <a:defRPr>
                <a:latin typeface="Helvetica" panose="020B0504020202030204" pitchFamily="34" charset="0"/>
                <a:cs typeface="Arial"/>
              </a:defRPr>
            </a:lvl1pPr>
          </a:lstStyle>
          <a:p>
            <a:pPr algn="r"/>
            <a:r>
              <a:rPr lang="es-MX" sz="1200" dirty="0" smtClean="0">
                <a:solidFill>
                  <a:schemeClr val="bg1">
                    <a:lumMod val="50000"/>
                  </a:schemeClr>
                </a:solidFill>
                <a:latin typeface="ITC Avant Garde Std Bk" panose="020B0502020202020204" pitchFamily="34" charset="0"/>
                <a:cs typeface="Arial" panose="020B0604020202020204" pitchFamily="34" charset="0"/>
              </a:rPr>
              <a:t>Julio, 2019</a:t>
            </a:r>
            <a:endParaRPr lang="es-MX" sz="1200" dirty="0">
              <a:solidFill>
                <a:schemeClr val="bg1">
                  <a:lumMod val="50000"/>
                </a:schemeClr>
              </a:solidFill>
              <a:latin typeface="ITC Avant Garde Std Bk" panose="020B0502020202020204" pitchFamily="34" charset="0"/>
              <a:cs typeface="Arial" panose="020B0604020202020204" pitchFamily="34" charset="0"/>
            </a:endParaRPr>
          </a:p>
        </p:txBody>
      </p:sp>
      <p:sp>
        <p:nvSpPr>
          <p:cNvPr id="3" name="Rectángulo 2"/>
          <p:cNvSpPr/>
          <p:nvPr/>
        </p:nvSpPr>
        <p:spPr>
          <a:xfrm>
            <a:off x="4667735" y="3325801"/>
            <a:ext cx="5137746" cy="461665"/>
          </a:xfrm>
          <a:prstGeom prst="rect">
            <a:avLst/>
          </a:prstGeom>
        </p:spPr>
        <p:txBody>
          <a:bodyPr wrap="square">
            <a:spAutoFit/>
          </a:bodyPr>
          <a:lstStyle/>
          <a:p>
            <a:pPr algn="ctr"/>
            <a:r>
              <a:rPr lang="es-MX" sz="2400" b="1" dirty="0">
                <a:solidFill>
                  <a:srgbClr val="3C862A"/>
                </a:solidFill>
                <a:latin typeface="ITC Avant Garde"/>
              </a:rPr>
              <a:t>Apéndice </a:t>
            </a:r>
            <a:r>
              <a:rPr lang="es-MX" sz="2400" b="1" dirty="0" smtClean="0">
                <a:solidFill>
                  <a:srgbClr val="3C862A"/>
                </a:solidFill>
                <a:latin typeface="ITC Avant Garde"/>
              </a:rPr>
              <a:t>A </a:t>
            </a:r>
            <a:r>
              <a:rPr lang="es-MX" sz="2400" b="1" dirty="0">
                <a:solidFill>
                  <a:srgbClr val="3C862A"/>
                </a:solidFill>
                <a:latin typeface="ITC Avant Garde"/>
              </a:rPr>
              <a:t>al ANIR</a:t>
            </a:r>
            <a:endParaRPr lang="es-ES_tradnl" sz="2400" b="1" dirty="0">
              <a:solidFill>
                <a:srgbClr val="3C862A"/>
              </a:solidFill>
              <a:latin typeface="ITC Avant Garde"/>
            </a:endParaRPr>
          </a:p>
        </p:txBody>
      </p:sp>
    </p:spTree>
    <p:extLst>
      <p:ext uri="{BB962C8B-B14F-4D97-AF65-F5344CB8AC3E}">
        <p14:creationId xmlns:p14="http://schemas.microsoft.com/office/powerpoint/2010/main" val="131698252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adroTexto 10"/>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
        <p:nvSpPr>
          <p:cNvPr id="13" name="CuadroTexto 12"/>
          <p:cNvSpPr txBox="1"/>
          <p:nvPr/>
        </p:nvSpPr>
        <p:spPr>
          <a:xfrm>
            <a:off x="445386" y="1373560"/>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Diagnóstico (carga administrativa actual)</a:t>
            </a:r>
          </a:p>
        </p:txBody>
      </p:sp>
      <p:graphicFrame>
        <p:nvGraphicFramePr>
          <p:cNvPr id="16" name="Gráfico 15"/>
          <p:cNvGraphicFramePr>
            <a:graphicFrameLocks/>
          </p:cNvGraphicFramePr>
          <p:nvPr>
            <p:extLst>
              <p:ext uri="{D42A27DB-BD31-4B8C-83A1-F6EECF244321}">
                <p14:modId xmlns:p14="http://schemas.microsoft.com/office/powerpoint/2010/main" val="1188771176"/>
              </p:ext>
            </p:extLst>
          </p:nvPr>
        </p:nvGraphicFramePr>
        <p:xfrm>
          <a:off x="4699575" y="2034283"/>
          <a:ext cx="4572000" cy="48185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576640219"/>
              </p:ext>
            </p:extLst>
          </p:nvPr>
        </p:nvGraphicFramePr>
        <p:xfrm>
          <a:off x="399352" y="5104172"/>
          <a:ext cx="4300224" cy="804816"/>
        </p:xfrm>
        <a:graphic>
          <a:graphicData uri="http://schemas.openxmlformats.org/drawingml/2006/table">
            <a:tbl>
              <a:tblPr>
                <a:tableStyleId>{8799B23B-EC83-4686-B30A-512413B5E67A}</a:tableStyleId>
              </a:tblPr>
              <a:tblGrid>
                <a:gridCol w="1075056">
                  <a:extLst>
                    <a:ext uri="{9D8B030D-6E8A-4147-A177-3AD203B41FA5}">
                      <a16:colId xmlns:a16="http://schemas.microsoft.com/office/drawing/2014/main" val="1103841881"/>
                    </a:ext>
                  </a:extLst>
                </a:gridCol>
                <a:gridCol w="1075056">
                  <a:extLst>
                    <a:ext uri="{9D8B030D-6E8A-4147-A177-3AD203B41FA5}">
                      <a16:colId xmlns:a16="http://schemas.microsoft.com/office/drawing/2014/main" val="3986593283"/>
                    </a:ext>
                  </a:extLst>
                </a:gridCol>
                <a:gridCol w="1075056">
                  <a:extLst>
                    <a:ext uri="{9D8B030D-6E8A-4147-A177-3AD203B41FA5}">
                      <a16:colId xmlns:a16="http://schemas.microsoft.com/office/drawing/2014/main" val="892233580"/>
                    </a:ext>
                  </a:extLst>
                </a:gridCol>
                <a:gridCol w="1075056">
                  <a:extLst>
                    <a:ext uri="{9D8B030D-6E8A-4147-A177-3AD203B41FA5}">
                      <a16:colId xmlns:a16="http://schemas.microsoft.com/office/drawing/2014/main" val="1677203090"/>
                    </a:ext>
                  </a:extLst>
                </a:gridCol>
              </a:tblGrid>
              <a:tr h="402408">
                <a:tc>
                  <a:txBody>
                    <a:bodyPr/>
                    <a:lstStyle/>
                    <a:p>
                      <a:pPr algn="l" fontAlgn="b"/>
                      <a:endParaRPr lang="es-MX" sz="1200" b="0" i="0" u="none" strike="noStrike" dirty="0">
                        <a:solidFill>
                          <a:srgbClr val="000000"/>
                        </a:solidFill>
                        <a:effectLst/>
                        <a:latin typeface="ITC Avant Garde" panose="020B0402020203020304" pitchFamily="34" charset="0"/>
                      </a:endParaRPr>
                    </a:p>
                  </a:txBody>
                  <a:tcPr marL="6350" marR="6350" marT="6350" marB="0" anchor="b">
                    <a:solidFill>
                      <a:schemeClr val="accent3">
                        <a:lumMod val="20000"/>
                        <a:lumOff val="80000"/>
                      </a:schemeClr>
                    </a:solidFill>
                  </a:tcPr>
                </a:tc>
                <a:tc>
                  <a:txBody>
                    <a:bodyPr/>
                    <a:lstStyle/>
                    <a:p>
                      <a:pPr algn="ctr" fontAlgn="b"/>
                      <a:r>
                        <a:rPr lang="es-MX" sz="1200" b="1" u="none" strike="noStrike" dirty="0">
                          <a:effectLst/>
                          <a:latin typeface="ITC Avant Garde" panose="020B0402020203020304" pitchFamily="34" charset="0"/>
                        </a:rPr>
                        <a:t>Trámites con formato</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20000"/>
                        <a:lumOff val="80000"/>
                      </a:schemeClr>
                    </a:solidFill>
                  </a:tcPr>
                </a:tc>
                <a:tc>
                  <a:txBody>
                    <a:bodyPr/>
                    <a:lstStyle/>
                    <a:p>
                      <a:pPr algn="ctr" fontAlgn="b"/>
                      <a:r>
                        <a:rPr lang="es-MX" sz="1200" b="1" u="none" strike="noStrike" dirty="0">
                          <a:effectLst/>
                          <a:latin typeface="ITC Avant Garde" panose="020B0402020203020304" pitchFamily="34" charset="0"/>
                        </a:rPr>
                        <a:t>Trámites sin formato</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20000"/>
                        <a:lumOff val="80000"/>
                      </a:schemeClr>
                    </a:solidFill>
                  </a:tcPr>
                </a:tc>
                <a:tc>
                  <a:txBody>
                    <a:bodyPr/>
                    <a:lstStyle/>
                    <a:p>
                      <a:pPr algn="ctr" fontAlgn="b"/>
                      <a:r>
                        <a:rPr lang="es-MX" sz="1200" b="1" u="none" strike="noStrike" dirty="0" smtClean="0">
                          <a:effectLst/>
                          <a:latin typeface="ITC Avant Garde" panose="020B0402020203020304" pitchFamily="34" charset="0"/>
                        </a:rPr>
                        <a:t>Total de Trámites</a:t>
                      </a:r>
                    </a:p>
                  </a:txBody>
                  <a:tcPr marL="6350" marR="6350" marT="6350" marB="0" anchor="ctr">
                    <a:solidFill>
                      <a:schemeClr val="accent3">
                        <a:lumMod val="20000"/>
                        <a:lumOff val="80000"/>
                      </a:schemeClr>
                    </a:solidFill>
                  </a:tcPr>
                </a:tc>
                <a:extLst>
                  <a:ext uri="{0D108BD9-81ED-4DB2-BD59-A6C34878D82A}">
                    <a16:rowId xmlns:a16="http://schemas.microsoft.com/office/drawing/2014/main" val="1968602891"/>
                  </a:ext>
                </a:extLst>
              </a:tr>
              <a:tr h="402408">
                <a:tc>
                  <a:txBody>
                    <a:bodyPr/>
                    <a:lstStyle/>
                    <a:p>
                      <a:pPr algn="ctr" fontAlgn="b"/>
                      <a:r>
                        <a:rPr lang="es-MX" sz="1200" b="1" u="none" strike="noStrike" dirty="0">
                          <a:effectLst/>
                          <a:latin typeface="ITC Avant Garde" panose="020B0402020203020304" pitchFamily="34" charset="0"/>
                        </a:rPr>
                        <a:t>Total de Trámites</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20000"/>
                        <a:lumOff val="80000"/>
                      </a:schemeClr>
                    </a:solidFill>
                  </a:tcPr>
                </a:tc>
                <a:tc>
                  <a:txBody>
                    <a:bodyPr/>
                    <a:lstStyle/>
                    <a:p>
                      <a:pPr algn="ctr" fontAlgn="b"/>
                      <a:r>
                        <a:rPr lang="es-MX" sz="1200" u="none" strike="noStrike" dirty="0">
                          <a:effectLst/>
                          <a:latin typeface="ITC Avant Garde" panose="020B0402020203020304" pitchFamily="34" charset="0"/>
                        </a:rPr>
                        <a:t>71</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147</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218</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217463455"/>
                  </a:ext>
                </a:extLst>
              </a:tr>
            </a:tbl>
          </a:graphicData>
        </a:graphic>
      </p:graphicFrame>
      <p:graphicFrame>
        <p:nvGraphicFramePr>
          <p:cNvPr id="19" name="Tabla 18"/>
          <p:cNvGraphicFramePr>
            <a:graphicFrameLocks noGrp="1"/>
          </p:cNvGraphicFramePr>
          <p:nvPr>
            <p:extLst>
              <p:ext uri="{D42A27DB-BD31-4B8C-83A1-F6EECF244321}">
                <p14:modId xmlns:p14="http://schemas.microsoft.com/office/powerpoint/2010/main" val="698152205"/>
              </p:ext>
            </p:extLst>
          </p:nvPr>
        </p:nvGraphicFramePr>
        <p:xfrm>
          <a:off x="399350" y="2866488"/>
          <a:ext cx="4300224" cy="1140278"/>
        </p:xfrm>
        <a:graphic>
          <a:graphicData uri="http://schemas.openxmlformats.org/drawingml/2006/table">
            <a:tbl>
              <a:tblPr>
                <a:tableStyleId>{8799B23B-EC83-4686-B30A-512413B5E67A}</a:tableStyleId>
              </a:tblPr>
              <a:tblGrid>
                <a:gridCol w="1075056">
                  <a:extLst>
                    <a:ext uri="{9D8B030D-6E8A-4147-A177-3AD203B41FA5}">
                      <a16:colId xmlns:a16="http://schemas.microsoft.com/office/drawing/2014/main" val="1103841881"/>
                    </a:ext>
                  </a:extLst>
                </a:gridCol>
                <a:gridCol w="1075056">
                  <a:extLst>
                    <a:ext uri="{9D8B030D-6E8A-4147-A177-3AD203B41FA5}">
                      <a16:colId xmlns:a16="http://schemas.microsoft.com/office/drawing/2014/main" val="3986593283"/>
                    </a:ext>
                  </a:extLst>
                </a:gridCol>
                <a:gridCol w="1075056">
                  <a:extLst>
                    <a:ext uri="{9D8B030D-6E8A-4147-A177-3AD203B41FA5}">
                      <a16:colId xmlns:a16="http://schemas.microsoft.com/office/drawing/2014/main" val="892233580"/>
                    </a:ext>
                  </a:extLst>
                </a:gridCol>
                <a:gridCol w="1075056">
                  <a:extLst>
                    <a:ext uri="{9D8B030D-6E8A-4147-A177-3AD203B41FA5}">
                      <a16:colId xmlns:a16="http://schemas.microsoft.com/office/drawing/2014/main" val="1677203090"/>
                    </a:ext>
                  </a:extLst>
                </a:gridCol>
              </a:tblGrid>
              <a:tr h="402408">
                <a:tc>
                  <a:txBody>
                    <a:bodyPr/>
                    <a:lstStyle/>
                    <a:p>
                      <a:pPr algn="ctr" fontAlgn="b"/>
                      <a:r>
                        <a:rPr lang="es-MX" sz="1200" b="1" i="0" u="none" strike="noStrike" dirty="0" smtClean="0">
                          <a:solidFill>
                            <a:srgbClr val="000000"/>
                          </a:solidFill>
                          <a:effectLst/>
                          <a:latin typeface="ITC Avant Garde" panose="020B0402020203020304" pitchFamily="34" charset="0"/>
                        </a:rPr>
                        <a:t>Total de trámites motivo del Acuerdo</a:t>
                      </a:r>
                      <a:endParaRPr lang="es-MX" sz="1200" b="1" i="0" u="none" strike="noStrike" dirty="0">
                        <a:solidFill>
                          <a:srgbClr val="000000"/>
                        </a:solidFill>
                        <a:effectLst/>
                        <a:latin typeface="ITC Avant Garde" panose="020B0402020203020304" pitchFamily="34" charset="0"/>
                      </a:endParaRPr>
                    </a:p>
                  </a:txBody>
                  <a:tcPr marL="6350" marR="6350" marT="6350" marB="0" anchor="b">
                    <a:solidFill>
                      <a:schemeClr val="accent3">
                        <a:lumMod val="20000"/>
                        <a:lumOff val="80000"/>
                      </a:schemeClr>
                    </a:solidFill>
                  </a:tcPr>
                </a:tc>
                <a:tc>
                  <a:txBody>
                    <a:bodyPr/>
                    <a:lstStyle/>
                    <a:p>
                      <a:pPr algn="ctr" fontAlgn="b"/>
                      <a:r>
                        <a:rPr lang="es-MX" sz="1200" b="1" i="0" u="none" strike="noStrike" dirty="0" smtClean="0">
                          <a:solidFill>
                            <a:srgbClr val="000000"/>
                          </a:solidFill>
                          <a:effectLst/>
                          <a:latin typeface="ITC Avant Garde" panose="020B0402020203020304" pitchFamily="34" charset="0"/>
                        </a:rPr>
                        <a:t>Costo unitario</a:t>
                      </a:r>
                      <a:r>
                        <a:rPr lang="es-MX" sz="1200" b="1" i="0" u="none" strike="noStrike" baseline="0" dirty="0" smtClean="0">
                          <a:solidFill>
                            <a:srgbClr val="000000"/>
                          </a:solidFill>
                          <a:effectLst/>
                          <a:latin typeface="ITC Avant Garde" panose="020B0402020203020304" pitchFamily="34" charset="0"/>
                        </a:rPr>
                        <a:t> de los trámites</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20000"/>
                        <a:lumOff val="80000"/>
                      </a:schemeClr>
                    </a:solidFill>
                  </a:tcPr>
                </a:tc>
                <a:tc>
                  <a:txBody>
                    <a:bodyPr/>
                    <a:lstStyle/>
                    <a:p>
                      <a:pPr algn="ctr" fontAlgn="b"/>
                      <a:r>
                        <a:rPr lang="es-MX" sz="1200" b="1" u="none" strike="noStrike" dirty="0" smtClean="0">
                          <a:effectLst/>
                          <a:latin typeface="ITC Avant Garde" panose="020B0402020203020304" pitchFamily="34" charset="0"/>
                        </a:rPr>
                        <a:t>Frecuencia de los trámites</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20000"/>
                        <a:lumOff val="80000"/>
                      </a:schemeClr>
                    </a:solidFill>
                  </a:tcPr>
                </a:tc>
                <a:tc>
                  <a:txBody>
                    <a:bodyPr/>
                    <a:lstStyle/>
                    <a:p>
                      <a:pPr algn="ctr" fontAlgn="b"/>
                      <a:r>
                        <a:rPr lang="es-MX" sz="1200" b="1" u="none" strike="noStrike" dirty="0" smtClean="0">
                          <a:effectLst/>
                          <a:latin typeface="ITC Avant Garde" panose="020B0402020203020304" pitchFamily="34" charset="0"/>
                        </a:rPr>
                        <a:t>Carga administrativa</a:t>
                      </a:r>
                      <a:r>
                        <a:rPr lang="es-MX" sz="1200" b="1" u="none" strike="noStrike" baseline="0" dirty="0" smtClean="0">
                          <a:effectLst/>
                          <a:latin typeface="ITC Avant Garde" panose="020B0402020203020304" pitchFamily="34" charset="0"/>
                        </a:rPr>
                        <a:t> </a:t>
                      </a:r>
                      <a:r>
                        <a:rPr lang="es-MX" sz="1200" b="1" u="none" strike="noStrike" dirty="0" smtClean="0">
                          <a:effectLst/>
                          <a:latin typeface="ITC Avant Garde" panose="020B0402020203020304" pitchFamily="34" charset="0"/>
                        </a:rPr>
                        <a:t>Total</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20000"/>
                        <a:lumOff val="80000"/>
                      </a:schemeClr>
                    </a:solidFill>
                  </a:tcPr>
                </a:tc>
                <a:extLst>
                  <a:ext uri="{0D108BD9-81ED-4DB2-BD59-A6C34878D82A}">
                    <a16:rowId xmlns:a16="http://schemas.microsoft.com/office/drawing/2014/main" val="1968602891"/>
                  </a:ext>
                </a:extLst>
              </a:tr>
              <a:tr h="402408">
                <a:tc>
                  <a:txBody>
                    <a:bodyPr/>
                    <a:lstStyle/>
                    <a:p>
                      <a:pPr algn="ctr" fontAlgn="b"/>
                      <a:r>
                        <a:rPr lang="es-MX" sz="1200" b="0" i="0" u="none" strike="noStrike" dirty="0" smtClean="0">
                          <a:solidFill>
                            <a:schemeClr val="tx1"/>
                          </a:solidFill>
                          <a:effectLst/>
                          <a:latin typeface="ITC Avant Garde" panose="020B0402020203020304" pitchFamily="34" charset="0"/>
                        </a:rPr>
                        <a:t>13</a:t>
                      </a:r>
                      <a:endParaRPr lang="es-MX" sz="1200" b="0" i="0" u="none" strike="noStrike" dirty="0">
                        <a:solidFill>
                          <a:srgbClr val="000000"/>
                        </a:solidFill>
                        <a:effectLst/>
                        <a:latin typeface="ITC Avant Garde" panose="020B0402020203020304" pitchFamily="34" charset="0"/>
                      </a:endParaRPr>
                    </a:p>
                  </a:txBody>
                  <a:tcPr marL="6350" marR="6350" marT="6350" marB="0" anchor="ctr">
                    <a:noFill/>
                  </a:tcPr>
                </a:tc>
                <a:tc>
                  <a:txBody>
                    <a:bodyPr/>
                    <a:lstStyle/>
                    <a:p>
                      <a:pPr algn="ctr" fontAlgn="b"/>
                      <a:r>
                        <a:rPr lang="es-MX" sz="1200" b="0" i="0" u="none" strike="noStrike" dirty="0" smtClean="0">
                          <a:solidFill>
                            <a:srgbClr val="000000"/>
                          </a:solidFill>
                          <a:effectLst/>
                          <a:latin typeface="ITC Avant Garde" panose="020B0402020203020304" pitchFamily="34" charset="0"/>
                        </a:rPr>
                        <a:t>$18,509</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smtClean="0">
                          <a:effectLst/>
                          <a:latin typeface="ITC Avant Garde" panose="020B0402020203020304" pitchFamily="34" charset="0"/>
                        </a:rPr>
                        <a:t>535</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smtClean="0">
                          <a:effectLst/>
                          <a:latin typeface="ITC Avant Garde" panose="020B0402020203020304" pitchFamily="34" charset="0"/>
                        </a:rPr>
                        <a:t>$ 9´902,315</a:t>
                      </a:r>
                    </a:p>
                  </a:txBody>
                  <a:tcPr marL="6350" marR="6350" marT="6350" marB="0" anchor="ctr"/>
                </a:tc>
                <a:extLst>
                  <a:ext uri="{0D108BD9-81ED-4DB2-BD59-A6C34878D82A}">
                    <a16:rowId xmlns:a16="http://schemas.microsoft.com/office/drawing/2014/main" val="217463455"/>
                  </a:ext>
                </a:extLst>
              </a:tr>
            </a:tbl>
          </a:graphicData>
        </a:graphic>
      </p:graphicFrame>
      <p:sp>
        <p:nvSpPr>
          <p:cNvPr id="21" name="CuadroTexto 20"/>
          <p:cNvSpPr txBox="1"/>
          <p:nvPr/>
        </p:nvSpPr>
        <p:spPr>
          <a:xfrm>
            <a:off x="445387" y="2337705"/>
            <a:ext cx="4104362" cy="461665"/>
          </a:xfrm>
          <a:prstGeom prst="rect">
            <a:avLst/>
          </a:prstGeom>
          <a:noFill/>
        </p:spPr>
        <p:txBody>
          <a:bodyPr wrap="square" rtlCol="0">
            <a:spAutoFit/>
          </a:bodyPr>
          <a:lstStyle/>
          <a:p>
            <a:pPr algn="ctr"/>
            <a:r>
              <a:rPr lang="es-MX" sz="1200" dirty="0" smtClean="0">
                <a:solidFill>
                  <a:schemeClr val="tx1">
                    <a:lumMod val="65000"/>
                    <a:lumOff val="35000"/>
                  </a:schemeClr>
                </a:solidFill>
                <a:latin typeface="ITC Avant Garde Std Bk" panose="020B0502020202020204" pitchFamily="34" charset="0"/>
                <a:cs typeface="Arial" panose="020B0604020202020204" pitchFamily="34" charset="0"/>
              </a:rPr>
              <a:t>Tabla 1. Total, costo unitario, frecuencia y carga administrativa de los trámites</a:t>
            </a:r>
          </a:p>
        </p:txBody>
      </p:sp>
      <p:sp>
        <p:nvSpPr>
          <p:cNvPr id="22" name="CuadroTexto 21"/>
          <p:cNvSpPr txBox="1"/>
          <p:nvPr/>
        </p:nvSpPr>
        <p:spPr>
          <a:xfrm>
            <a:off x="443677" y="4401092"/>
            <a:ext cx="4104362" cy="646331"/>
          </a:xfrm>
          <a:prstGeom prst="rect">
            <a:avLst/>
          </a:prstGeom>
          <a:noFill/>
        </p:spPr>
        <p:txBody>
          <a:bodyPr wrap="square" rtlCol="0">
            <a:spAutoFit/>
          </a:bodyPr>
          <a:lstStyle/>
          <a:p>
            <a:pPr algn="ctr"/>
            <a:r>
              <a:rPr lang="es-MX" sz="1200" dirty="0" smtClean="0">
                <a:solidFill>
                  <a:schemeClr val="tx1">
                    <a:lumMod val="65000"/>
                    <a:lumOff val="35000"/>
                  </a:schemeClr>
                </a:solidFill>
                <a:latin typeface="ITC Avant Garde Std Bk" panose="020B0502020202020204" pitchFamily="34" charset="0"/>
                <a:cs typeface="Arial" panose="020B0604020202020204" pitchFamily="34" charset="0"/>
              </a:rPr>
              <a:t>Tabla 2. Total de trámites con y sin formato en el Inventario del Instituto Federal de Telecomunicaciones</a:t>
            </a:r>
          </a:p>
        </p:txBody>
      </p:sp>
    </p:spTree>
    <p:extLst>
      <p:ext uri="{BB962C8B-B14F-4D97-AF65-F5344CB8AC3E}">
        <p14:creationId xmlns:p14="http://schemas.microsoft.com/office/powerpoint/2010/main" val="3418222229"/>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99352" y="292145"/>
            <a:ext cx="7245785" cy="584775"/>
          </a:xfrm>
          <a:prstGeom prst="rect">
            <a:avLst/>
          </a:prstGeom>
          <a:noFill/>
        </p:spPr>
        <p:txBody>
          <a:bodyPr wrap="square" rtlCol="0">
            <a:spAutoFit/>
          </a:bodyPr>
          <a:lstStyle/>
          <a:p>
            <a:pPr algn="just"/>
            <a:r>
              <a:rPr lang="es-MX" sz="3200" dirty="0" smtClean="0">
                <a:solidFill>
                  <a:schemeClr val="tx1">
                    <a:lumMod val="65000"/>
                    <a:lumOff val="35000"/>
                  </a:schemeClr>
                </a:solidFill>
                <a:latin typeface="ITC Avant Garde Std Bk" panose="020B0502020202020204" pitchFamily="34" charset="0"/>
                <a:cs typeface="Arial" panose="020B0604020202020204" pitchFamily="34" charset="0"/>
              </a:rPr>
              <a:t>Costeo Estándar</a:t>
            </a:r>
            <a:endParaRPr lang="es-MX" sz="32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
        <p:nvSpPr>
          <p:cNvPr id="9" name="Rectángulo 8"/>
          <p:cNvSpPr/>
          <p:nvPr/>
        </p:nvSpPr>
        <p:spPr>
          <a:xfrm>
            <a:off x="399353" y="1382923"/>
            <a:ext cx="8319080" cy="1384995"/>
          </a:xfrm>
          <a:prstGeom prst="rect">
            <a:avLst/>
          </a:prstGeom>
        </p:spPr>
        <p:txBody>
          <a:bodyPr wrap="square">
            <a:spAutoFit/>
          </a:bodyPr>
          <a:lstStyle/>
          <a:p>
            <a:pPr algn="just"/>
            <a:r>
              <a:rPr lang="es-MX" sz="1200" dirty="0">
                <a:latin typeface="ITC Avant Garde" panose="020B0402020203020304" pitchFamily="34" charset="0"/>
              </a:rPr>
              <a:t>De acuerdo con el Manual del </a:t>
            </a:r>
            <a:r>
              <a:rPr lang="es-MX" sz="1200" dirty="0" smtClean="0">
                <a:latin typeface="ITC Avant Garde" panose="020B0402020203020304" pitchFamily="34" charset="0"/>
              </a:rPr>
              <a:t>Modelo </a:t>
            </a:r>
            <a:r>
              <a:rPr lang="es-MX" sz="1200" dirty="0">
                <a:latin typeface="ITC Avant Garde" panose="020B0402020203020304" pitchFamily="34" charset="0"/>
              </a:rPr>
              <a:t>de </a:t>
            </a:r>
            <a:r>
              <a:rPr lang="es-MX" sz="1200" dirty="0" smtClean="0">
                <a:latin typeface="ITC Avant Garde" panose="020B0402020203020304" pitchFamily="34" charset="0"/>
              </a:rPr>
              <a:t>Costeo Estándar Internacional</a:t>
            </a:r>
            <a:r>
              <a:rPr lang="es-MX" sz="1200" dirty="0">
                <a:latin typeface="ITC Avant Garde" panose="020B0402020203020304" pitchFamily="34" charset="0"/>
              </a:rPr>
              <a:t>;</a:t>
            </a:r>
            <a:r>
              <a:rPr lang="es-MX" sz="1200" dirty="0" smtClean="0">
                <a:latin typeface="ITC Avant Garde" panose="020B0402020203020304" pitchFamily="34" charset="0"/>
              </a:rPr>
              <a:t> </a:t>
            </a:r>
            <a:r>
              <a:rPr lang="es-MX" sz="1200" dirty="0">
                <a:latin typeface="ITC Avant Garde" panose="020B0402020203020304" pitchFamily="34" charset="0"/>
              </a:rPr>
              <a:t>el Modelo de Costeo Estándar (</a:t>
            </a:r>
            <a:r>
              <a:rPr lang="es-MX" sz="1200" dirty="0" smtClean="0">
                <a:latin typeface="ITC Avant Garde" panose="020B0402020203020304" pitchFamily="34" charset="0"/>
              </a:rPr>
              <a:t>MCE) es una metodología que posibilita cuantificar en términos monetarios la carga administrativa de una regulación, enfocándose –principalmente- en los </a:t>
            </a:r>
            <a:r>
              <a:rPr lang="es-MX" sz="1200" b="1" dirty="0">
                <a:solidFill>
                  <a:srgbClr val="314C14"/>
                </a:solidFill>
                <a:latin typeface="ITC Avant Garde" panose="020B0402020203020304" pitchFamily="34" charset="0"/>
              </a:rPr>
              <a:t>costos administrativos</a:t>
            </a:r>
            <a:r>
              <a:rPr lang="es-MX" sz="1200" dirty="0" smtClean="0">
                <a:latin typeface="ITC Avant Garde" panose="020B0402020203020304" pitchFamily="34" charset="0"/>
              </a:rPr>
              <a:t>.</a:t>
            </a:r>
          </a:p>
          <a:p>
            <a:pPr algn="just"/>
            <a:endParaRPr lang="es-MX" sz="1200" dirty="0">
              <a:latin typeface="ITC Avant Garde" panose="020B0402020203020304" pitchFamily="34" charset="0"/>
            </a:endParaRPr>
          </a:p>
          <a:p>
            <a:pPr algn="just"/>
            <a:r>
              <a:rPr lang="es-MX" sz="1200" dirty="0" smtClean="0">
                <a:latin typeface="ITC Avant Garde" panose="020B0402020203020304" pitchFamily="34" charset="0"/>
              </a:rPr>
              <a:t>Bajo esa tesitura, el Instituto toma en consideración este análisis </a:t>
            </a:r>
            <a:r>
              <a:rPr lang="es-MX" sz="1200" dirty="0">
                <a:latin typeface="ITC Avant Garde" panose="020B0402020203020304" pitchFamily="34" charset="0"/>
              </a:rPr>
              <a:t>cuantitativo y cualitativo, </a:t>
            </a:r>
            <a:r>
              <a:rPr lang="es-MX" sz="1200" dirty="0" smtClean="0">
                <a:latin typeface="ITC Avant Garde" panose="020B0402020203020304" pitchFamily="34" charset="0"/>
              </a:rPr>
              <a:t>con la finalidad de realizar </a:t>
            </a:r>
            <a:r>
              <a:rPr lang="es-MX" sz="1200" dirty="0">
                <a:latin typeface="ITC Avant Garde" panose="020B0402020203020304" pitchFamily="34" charset="0"/>
              </a:rPr>
              <a:t>un diagnóstico sobre la naturaleza administrativa actual y el </a:t>
            </a:r>
            <a:r>
              <a:rPr lang="es-MX" sz="1200" dirty="0" smtClean="0">
                <a:latin typeface="ITC Avant Garde" panose="020B0402020203020304" pitchFamily="34" charset="0"/>
              </a:rPr>
              <a:t>pronóstico </a:t>
            </a:r>
            <a:r>
              <a:rPr lang="es-MX" sz="1200" dirty="0">
                <a:latin typeface="ITC Avant Garde" panose="020B0402020203020304" pitchFamily="34" charset="0"/>
              </a:rPr>
              <a:t>relativo a la simplificación al momento de la entrada en vigor </a:t>
            </a:r>
            <a:r>
              <a:rPr lang="es-MX" sz="1200" dirty="0" smtClean="0">
                <a:latin typeface="ITC Avant Garde" panose="020B0402020203020304" pitchFamily="34" charset="0"/>
              </a:rPr>
              <a:t>del Acuerdo que </a:t>
            </a:r>
            <a:r>
              <a:rPr lang="es-MX" sz="1200" dirty="0">
                <a:latin typeface="ITC Avant Garde" panose="020B0402020203020304" pitchFamily="34" charset="0"/>
              </a:rPr>
              <a:t>ocupa el </a:t>
            </a:r>
            <a:r>
              <a:rPr lang="es-MX" sz="1200" dirty="0" smtClean="0">
                <a:latin typeface="ITC Avant Garde" panose="020B0402020203020304" pitchFamily="34" charset="0"/>
              </a:rPr>
              <a:t>presente Análisis de Nulo Impacto Regulatorio.</a:t>
            </a:r>
          </a:p>
        </p:txBody>
      </p:sp>
      <p:sp>
        <p:nvSpPr>
          <p:cNvPr id="12" name="Rectángulo 11"/>
          <p:cNvSpPr/>
          <p:nvPr/>
        </p:nvSpPr>
        <p:spPr>
          <a:xfrm>
            <a:off x="2381698" y="3072912"/>
            <a:ext cx="2711302" cy="784564"/>
          </a:xfrm>
          <a:prstGeom prst="rect">
            <a:avLst/>
          </a:prstGeom>
          <a:no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400" dirty="0" smtClean="0">
                <a:solidFill>
                  <a:schemeClr val="accent3">
                    <a:lumMod val="50000"/>
                  </a:schemeClr>
                </a:solidFill>
                <a:latin typeface="ITC Avant Garde" panose="020B0402020203020304" pitchFamily="34" charset="0"/>
              </a:rPr>
              <a:t>Costos de la regulación para los ciudadanos o empresas</a:t>
            </a:r>
            <a:endParaRPr lang="es-MX" sz="1400" dirty="0">
              <a:solidFill>
                <a:schemeClr val="accent3">
                  <a:lumMod val="50000"/>
                </a:schemeClr>
              </a:solidFill>
              <a:latin typeface="ITC Avant Garde" panose="020B0402020203020304" pitchFamily="34" charset="0"/>
            </a:endParaRPr>
          </a:p>
        </p:txBody>
      </p:sp>
      <p:sp>
        <p:nvSpPr>
          <p:cNvPr id="13" name="Rectángulo 12"/>
          <p:cNvSpPr/>
          <p:nvPr/>
        </p:nvSpPr>
        <p:spPr>
          <a:xfrm>
            <a:off x="1116425" y="4189328"/>
            <a:ext cx="1461346" cy="784564"/>
          </a:xfrm>
          <a:prstGeom prst="rect">
            <a:avLst/>
          </a:prstGeom>
          <a:no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400" dirty="0" smtClean="0">
                <a:solidFill>
                  <a:schemeClr val="accent3">
                    <a:lumMod val="50000"/>
                  </a:schemeClr>
                </a:solidFill>
                <a:latin typeface="ITC Avant Garde" panose="020B0402020203020304" pitchFamily="34" charset="0"/>
              </a:rPr>
              <a:t>Costos financieros directos</a:t>
            </a:r>
            <a:endParaRPr lang="es-MX" sz="1400" dirty="0">
              <a:solidFill>
                <a:schemeClr val="accent3">
                  <a:lumMod val="50000"/>
                </a:schemeClr>
              </a:solidFill>
              <a:latin typeface="ITC Avant Garde" panose="020B0402020203020304" pitchFamily="34" charset="0"/>
            </a:endParaRPr>
          </a:p>
        </p:txBody>
      </p:sp>
      <p:sp>
        <p:nvSpPr>
          <p:cNvPr id="15" name="Rectángulo 14"/>
          <p:cNvSpPr/>
          <p:nvPr/>
        </p:nvSpPr>
        <p:spPr>
          <a:xfrm>
            <a:off x="3001932" y="4189328"/>
            <a:ext cx="1461346" cy="784564"/>
          </a:xfrm>
          <a:prstGeom prst="rect">
            <a:avLst/>
          </a:prstGeom>
          <a:no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400" dirty="0" smtClean="0">
                <a:solidFill>
                  <a:schemeClr val="accent3">
                    <a:lumMod val="50000"/>
                  </a:schemeClr>
                </a:solidFill>
                <a:latin typeface="ITC Avant Garde" panose="020B0402020203020304" pitchFamily="34" charset="0"/>
              </a:rPr>
              <a:t>Costos de cumplimiento</a:t>
            </a:r>
            <a:endParaRPr lang="es-MX" sz="1400" dirty="0">
              <a:solidFill>
                <a:schemeClr val="accent3">
                  <a:lumMod val="50000"/>
                </a:schemeClr>
              </a:solidFill>
              <a:latin typeface="ITC Avant Garde" panose="020B0402020203020304" pitchFamily="34" charset="0"/>
            </a:endParaRPr>
          </a:p>
        </p:txBody>
      </p:sp>
      <p:sp>
        <p:nvSpPr>
          <p:cNvPr id="16" name="Rectángulo 15"/>
          <p:cNvSpPr/>
          <p:nvPr/>
        </p:nvSpPr>
        <p:spPr>
          <a:xfrm>
            <a:off x="4887439" y="4193028"/>
            <a:ext cx="1461346" cy="784564"/>
          </a:xfrm>
          <a:prstGeom prst="rect">
            <a:avLst/>
          </a:prstGeom>
          <a:no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400" dirty="0" smtClean="0">
                <a:solidFill>
                  <a:schemeClr val="accent3">
                    <a:lumMod val="50000"/>
                  </a:schemeClr>
                </a:solidFill>
                <a:latin typeface="ITC Avant Garde" panose="020B0402020203020304" pitchFamily="34" charset="0"/>
              </a:rPr>
              <a:t>Costos estructurales de largo plazo</a:t>
            </a:r>
            <a:endParaRPr lang="es-MX" sz="1400" dirty="0">
              <a:solidFill>
                <a:schemeClr val="accent3">
                  <a:lumMod val="50000"/>
                </a:schemeClr>
              </a:solidFill>
              <a:latin typeface="ITC Avant Garde" panose="020B0402020203020304" pitchFamily="34" charset="0"/>
            </a:endParaRPr>
          </a:p>
        </p:txBody>
      </p:sp>
      <p:sp>
        <p:nvSpPr>
          <p:cNvPr id="17" name="Rectángulo 16"/>
          <p:cNvSpPr/>
          <p:nvPr/>
        </p:nvSpPr>
        <p:spPr>
          <a:xfrm>
            <a:off x="2082438" y="5305744"/>
            <a:ext cx="1461346" cy="784564"/>
          </a:xfrm>
          <a:prstGeom prst="rect">
            <a:avLst/>
          </a:prstGeom>
          <a:no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400" dirty="0" smtClean="0">
                <a:solidFill>
                  <a:schemeClr val="accent3">
                    <a:lumMod val="50000"/>
                  </a:schemeClr>
                </a:solidFill>
                <a:latin typeface="ITC Avant Garde" panose="020B0402020203020304" pitchFamily="34" charset="0"/>
              </a:rPr>
              <a:t>Costos financieros indirectos</a:t>
            </a:r>
            <a:endParaRPr lang="es-MX" sz="1400" dirty="0">
              <a:solidFill>
                <a:schemeClr val="accent3">
                  <a:lumMod val="50000"/>
                </a:schemeClr>
              </a:solidFill>
              <a:latin typeface="ITC Avant Garde" panose="020B0402020203020304" pitchFamily="34" charset="0"/>
            </a:endParaRPr>
          </a:p>
        </p:txBody>
      </p:sp>
      <p:sp>
        <p:nvSpPr>
          <p:cNvPr id="18" name="Rectángulo 17"/>
          <p:cNvSpPr/>
          <p:nvPr/>
        </p:nvSpPr>
        <p:spPr>
          <a:xfrm>
            <a:off x="3882885" y="5305744"/>
            <a:ext cx="1461346" cy="784564"/>
          </a:xfrm>
          <a:prstGeom prst="rect">
            <a:avLst/>
          </a:prstGeom>
          <a:no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400" b="1" dirty="0" smtClean="0">
                <a:solidFill>
                  <a:schemeClr val="accent3">
                    <a:lumMod val="50000"/>
                  </a:schemeClr>
                </a:solidFill>
                <a:effectLst>
                  <a:outerShdw blurRad="38100" dist="38100" dir="2700000" algn="tl">
                    <a:srgbClr val="000000">
                      <a:alpha val="43137"/>
                    </a:srgbClr>
                  </a:outerShdw>
                </a:effectLst>
                <a:latin typeface="ITC Avant Garde" panose="020B0402020203020304" pitchFamily="34" charset="0"/>
              </a:rPr>
              <a:t>Costos administrativos</a:t>
            </a:r>
            <a:endParaRPr lang="es-MX" sz="1400" b="1" dirty="0">
              <a:solidFill>
                <a:schemeClr val="accent3">
                  <a:lumMod val="50000"/>
                </a:schemeClr>
              </a:solidFill>
              <a:effectLst>
                <a:outerShdw blurRad="38100" dist="38100" dir="2700000" algn="tl">
                  <a:srgbClr val="000000">
                    <a:alpha val="43137"/>
                  </a:srgbClr>
                </a:outerShdw>
              </a:effectLst>
              <a:latin typeface="ITC Avant Garde" panose="020B0402020203020304" pitchFamily="34" charset="0"/>
            </a:endParaRPr>
          </a:p>
        </p:txBody>
      </p:sp>
      <p:sp>
        <p:nvSpPr>
          <p:cNvPr id="19" name="Rectángulo 18"/>
          <p:cNvSpPr/>
          <p:nvPr/>
        </p:nvSpPr>
        <p:spPr>
          <a:xfrm>
            <a:off x="176064" y="6410470"/>
            <a:ext cx="8508379" cy="400110"/>
          </a:xfrm>
          <a:prstGeom prst="rect">
            <a:avLst/>
          </a:prstGeom>
        </p:spPr>
        <p:txBody>
          <a:bodyPr wrap="square">
            <a:spAutoFit/>
          </a:bodyPr>
          <a:lstStyle/>
          <a:p>
            <a:pPr algn="just"/>
            <a:r>
              <a:rPr lang="en-US" sz="1000" dirty="0">
                <a:latin typeface="ITC Avant Garde" panose="020B0402020203020304" pitchFamily="34" charset="0"/>
              </a:rPr>
              <a:t>Fuente: SCM Network (n.d.), International Standard Cost Model Manual, Measuring and reducing the </a:t>
            </a:r>
            <a:r>
              <a:rPr lang="en-US" sz="1000" dirty="0" smtClean="0">
                <a:latin typeface="ITC Avant Garde" panose="020B0402020203020304" pitchFamily="34" charset="0"/>
              </a:rPr>
              <a:t>administrative burdens </a:t>
            </a:r>
            <a:r>
              <a:rPr lang="en-US" sz="1000" dirty="0">
                <a:latin typeface="ITC Avant Garde" panose="020B0402020203020304" pitchFamily="34" charset="0"/>
              </a:rPr>
              <a:t>for </a:t>
            </a:r>
            <a:r>
              <a:rPr lang="en-US" sz="1000" dirty="0" smtClean="0">
                <a:latin typeface="ITC Avant Garde" panose="020B0402020203020304" pitchFamily="34" charset="0"/>
              </a:rPr>
              <a:t>business. Disponible en: </a:t>
            </a:r>
            <a:r>
              <a:rPr lang="en-US" sz="1000" dirty="0">
                <a:latin typeface="ITC Avant Garde" panose="020B0402020203020304" pitchFamily="34" charset="0"/>
                <a:hlinkClick r:id="rId3"/>
              </a:rPr>
              <a:t>http://www.oecd.org/gov/regulatory-policy/34227698.pdf</a:t>
            </a:r>
            <a:r>
              <a:rPr lang="en-US" sz="1000" dirty="0" smtClean="0">
                <a:latin typeface="ITC Avant Garde" panose="020B0402020203020304" pitchFamily="34" charset="0"/>
              </a:rPr>
              <a:t>.</a:t>
            </a:r>
            <a:endParaRPr lang="es-MX" sz="1000" dirty="0">
              <a:latin typeface="ITC Avant Garde" panose="020B0402020203020304" pitchFamily="34" charset="0"/>
            </a:endParaRPr>
          </a:p>
        </p:txBody>
      </p:sp>
      <p:cxnSp>
        <p:nvCxnSpPr>
          <p:cNvPr id="21" name="Conector angular 20"/>
          <p:cNvCxnSpPr>
            <a:stCxn id="12" idx="2"/>
            <a:endCxn id="15" idx="0"/>
          </p:cNvCxnSpPr>
          <p:nvPr/>
        </p:nvCxnSpPr>
        <p:spPr>
          <a:xfrm rot="5400000">
            <a:off x="3569051" y="4021030"/>
            <a:ext cx="331852" cy="4744"/>
          </a:xfrm>
          <a:prstGeom prst="bentConnector3">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3" name="Conector angular 22"/>
          <p:cNvCxnSpPr>
            <a:stCxn id="12" idx="2"/>
            <a:endCxn id="16" idx="0"/>
          </p:cNvCxnSpPr>
          <p:nvPr/>
        </p:nvCxnSpPr>
        <p:spPr>
          <a:xfrm rot="16200000" flipH="1">
            <a:off x="4509954" y="3084870"/>
            <a:ext cx="335552" cy="1880763"/>
          </a:xfrm>
          <a:prstGeom prst="bentConnector3">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5" name="Conector angular 24"/>
          <p:cNvCxnSpPr>
            <a:stCxn id="12" idx="2"/>
            <a:endCxn id="13" idx="0"/>
          </p:cNvCxnSpPr>
          <p:nvPr/>
        </p:nvCxnSpPr>
        <p:spPr>
          <a:xfrm rot="5400000">
            <a:off x="2626298" y="3078277"/>
            <a:ext cx="331852" cy="1890251"/>
          </a:xfrm>
          <a:prstGeom prst="bentConnector3">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7" name="Conector angular 26"/>
          <p:cNvCxnSpPr>
            <a:stCxn id="15" idx="2"/>
            <a:endCxn id="18" idx="0"/>
          </p:cNvCxnSpPr>
          <p:nvPr/>
        </p:nvCxnSpPr>
        <p:spPr>
          <a:xfrm rot="16200000" flipH="1">
            <a:off x="4007155" y="4699341"/>
            <a:ext cx="331852" cy="880953"/>
          </a:xfrm>
          <a:prstGeom prst="bentConnector3">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9" name="Conector angular 28"/>
          <p:cNvCxnSpPr>
            <a:stCxn id="15" idx="2"/>
            <a:endCxn id="17" idx="0"/>
          </p:cNvCxnSpPr>
          <p:nvPr/>
        </p:nvCxnSpPr>
        <p:spPr>
          <a:xfrm rot="5400000">
            <a:off x="3106932" y="4680071"/>
            <a:ext cx="331852" cy="919494"/>
          </a:xfrm>
          <a:prstGeom prst="bentConnector3">
            <a:avLst/>
          </a:prstGeom>
          <a:ln>
            <a:tailEnd type="triangle"/>
          </a:ln>
        </p:spPr>
        <p:style>
          <a:lnRef idx="2">
            <a:schemeClr val="accent3"/>
          </a:lnRef>
          <a:fillRef idx="0">
            <a:schemeClr val="accent3"/>
          </a:fillRef>
          <a:effectRef idx="1">
            <a:schemeClr val="accent3"/>
          </a:effectRef>
          <a:fontRef idx="minor">
            <a:schemeClr val="tx1"/>
          </a:fontRef>
        </p:style>
      </p:cxnSp>
      <p:sp>
        <p:nvSpPr>
          <p:cNvPr id="3" name="CuadroTexto 2"/>
          <p:cNvSpPr txBox="1"/>
          <p:nvPr/>
        </p:nvSpPr>
        <p:spPr>
          <a:xfrm>
            <a:off x="6359745" y="5491261"/>
            <a:ext cx="2486931" cy="830997"/>
          </a:xfrm>
          <a:prstGeom prst="rect">
            <a:avLst/>
          </a:prstGeom>
          <a:noFill/>
        </p:spPr>
        <p:txBody>
          <a:bodyPr wrap="square" rtlCol="0">
            <a:spAutoFit/>
          </a:bodyPr>
          <a:lstStyle/>
          <a:p>
            <a:pPr algn="just"/>
            <a:r>
              <a:rPr lang="es-MX" sz="1200" dirty="0" smtClean="0">
                <a:latin typeface="ITC Avant Garde" panose="020B0402020203020304" pitchFamily="34" charset="0"/>
              </a:rPr>
              <a:t>Tiempo que destinan los ciudadanos y empresas para cumplir con una regulación.</a:t>
            </a:r>
          </a:p>
          <a:p>
            <a:pPr algn="just"/>
            <a:r>
              <a:rPr lang="es-MX" sz="1200" dirty="0" smtClean="0">
                <a:latin typeface="ITC Avant Garde" panose="020B0402020203020304" pitchFamily="34" charset="0"/>
              </a:rPr>
              <a:t>(v. gr. costo de oportunidad).</a:t>
            </a:r>
            <a:endParaRPr lang="es-MX" sz="1200" dirty="0">
              <a:latin typeface="ITC Avant Garde" panose="020B0402020203020304" pitchFamily="34" charset="0"/>
            </a:endParaRPr>
          </a:p>
        </p:txBody>
      </p:sp>
      <p:cxnSp>
        <p:nvCxnSpPr>
          <p:cNvPr id="7" name="Conector angular 6"/>
          <p:cNvCxnSpPr>
            <a:stCxn id="18" idx="3"/>
            <a:endCxn id="3" idx="1"/>
          </p:cNvCxnSpPr>
          <p:nvPr/>
        </p:nvCxnSpPr>
        <p:spPr>
          <a:xfrm>
            <a:off x="5344231" y="5698026"/>
            <a:ext cx="1015514" cy="208734"/>
          </a:xfrm>
          <a:prstGeom prst="bentConnector3">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932590287"/>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99352" y="292145"/>
            <a:ext cx="7245785" cy="584775"/>
          </a:xfrm>
          <a:prstGeom prst="rect">
            <a:avLst/>
          </a:prstGeom>
          <a:noFill/>
        </p:spPr>
        <p:txBody>
          <a:bodyPr wrap="square" rtlCol="0">
            <a:spAutoFit/>
          </a:bodyPr>
          <a:lstStyle/>
          <a:p>
            <a:pPr algn="just"/>
            <a:r>
              <a:rPr lang="es-MX" sz="3200" dirty="0">
                <a:solidFill>
                  <a:schemeClr val="tx1">
                    <a:lumMod val="65000"/>
                    <a:lumOff val="35000"/>
                  </a:schemeClr>
                </a:solidFill>
                <a:latin typeface="ITC Avant Garde Std Bk" panose="020B0502020202020204" pitchFamily="34" charset="0"/>
                <a:cs typeface="Arial" panose="020B0604020202020204" pitchFamily="34" charset="0"/>
              </a:rPr>
              <a:t>Carga </a:t>
            </a:r>
            <a:r>
              <a:rPr lang="es-MX" sz="3200" dirty="0" smtClean="0">
                <a:solidFill>
                  <a:schemeClr val="tx1">
                    <a:lumMod val="65000"/>
                    <a:lumOff val="35000"/>
                  </a:schemeClr>
                </a:solidFill>
                <a:latin typeface="ITC Avant Garde Std Bk" panose="020B0502020202020204" pitchFamily="34" charset="0"/>
                <a:cs typeface="Arial" panose="020B0604020202020204" pitchFamily="34" charset="0"/>
              </a:rPr>
              <a:t>administrativa, 2016</a:t>
            </a:r>
            <a:endParaRPr lang="es-MX" sz="3200" dirty="0">
              <a:solidFill>
                <a:schemeClr val="tx1">
                  <a:lumMod val="65000"/>
                  <a:lumOff val="35000"/>
                </a:schemeClr>
              </a:solidFill>
              <a:latin typeface="ITC Avant Garde Std Bk" panose="020B0502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405541504"/>
              </p:ext>
            </p:extLst>
          </p:nvPr>
        </p:nvGraphicFramePr>
        <p:xfrm>
          <a:off x="355368" y="1214061"/>
          <a:ext cx="8724901" cy="5426253"/>
        </p:xfrm>
        <a:graphic>
          <a:graphicData uri="http://schemas.openxmlformats.org/drawingml/2006/table">
            <a:tbl>
              <a:tblPr firstRow="1" firstCol="1" lastRow="1" lastCol="1">
                <a:tableStyleId>{0505E3EF-67EA-436B-97B2-0124C06EBD24}</a:tableStyleId>
              </a:tblPr>
              <a:tblGrid>
                <a:gridCol w="237542">
                  <a:extLst>
                    <a:ext uri="{9D8B030D-6E8A-4147-A177-3AD203B41FA5}">
                      <a16:colId xmlns:a16="http://schemas.microsoft.com/office/drawing/2014/main" val="2581471607"/>
                    </a:ext>
                  </a:extLst>
                </a:gridCol>
                <a:gridCol w="689857">
                  <a:extLst>
                    <a:ext uri="{9D8B030D-6E8A-4147-A177-3AD203B41FA5}">
                      <a16:colId xmlns:a16="http://schemas.microsoft.com/office/drawing/2014/main" val="1095003848"/>
                    </a:ext>
                  </a:extLst>
                </a:gridCol>
                <a:gridCol w="5636526">
                  <a:extLst>
                    <a:ext uri="{9D8B030D-6E8A-4147-A177-3AD203B41FA5}">
                      <a16:colId xmlns:a16="http://schemas.microsoft.com/office/drawing/2014/main" val="3900853225"/>
                    </a:ext>
                  </a:extLst>
                </a:gridCol>
                <a:gridCol w="573206">
                  <a:extLst>
                    <a:ext uri="{9D8B030D-6E8A-4147-A177-3AD203B41FA5}">
                      <a16:colId xmlns:a16="http://schemas.microsoft.com/office/drawing/2014/main" val="2224113160"/>
                    </a:ext>
                  </a:extLst>
                </a:gridCol>
                <a:gridCol w="736979">
                  <a:extLst>
                    <a:ext uri="{9D8B030D-6E8A-4147-A177-3AD203B41FA5}">
                      <a16:colId xmlns:a16="http://schemas.microsoft.com/office/drawing/2014/main" val="1461517146"/>
                    </a:ext>
                  </a:extLst>
                </a:gridCol>
                <a:gridCol w="850791">
                  <a:extLst>
                    <a:ext uri="{9D8B030D-6E8A-4147-A177-3AD203B41FA5}">
                      <a16:colId xmlns:a16="http://schemas.microsoft.com/office/drawing/2014/main" val="983023107"/>
                    </a:ext>
                  </a:extLst>
                </a:gridCol>
              </a:tblGrid>
              <a:tr h="439163">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Trámite</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Descripción</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smtClean="0">
                          <a:effectLst/>
                          <a:latin typeface="ITC Avant Garde" panose="020B0402020203020304" pitchFamily="34" charset="0"/>
                        </a:rPr>
                        <a:t>Frecuencia</a:t>
                      </a:r>
                    </a:p>
                    <a:p>
                      <a:pPr marL="0" algn="ctr" defTabSz="457200" rtl="0" eaLnBrk="1" latinLnBrk="0" hangingPunct="1">
                        <a:lnSpc>
                          <a:spcPct val="110000"/>
                        </a:lnSpc>
                        <a:spcAft>
                          <a:spcPts val="0"/>
                        </a:spcAft>
                      </a:pPr>
                      <a:r>
                        <a:rPr lang="es-MX" sz="900" kern="1200" dirty="0" smtClean="0">
                          <a:effectLst/>
                          <a:latin typeface="ITC Avant Garde" panose="020B0402020203020304" pitchFamily="34" charset="0"/>
                        </a:rPr>
                        <a:t>2016</a:t>
                      </a:r>
                      <a:endParaRPr lang="es-MX" sz="900" b="1" kern="1200" dirty="0">
                        <a:solidFill>
                          <a:schemeClr val="lt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smtClean="0">
                          <a:effectLst/>
                          <a:latin typeface="ITC Avant Garde" panose="020B0402020203020304" pitchFamily="34" charset="0"/>
                        </a:rPr>
                        <a:t>Costo 2016</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Carga </a:t>
                      </a:r>
                      <a:r>
                        <a:rPr lang="es-MX" sz="900" kern="1200" dirty="0" smtClean="0">
                          <a:effectLst/>
                          <a:latin typeface="ITC Avant Garde" panose="020B0402020203020304" pitchFamily="34" charset="0"/>
                        </a:rPr>
                        <a:t>Administrativa 2016</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extLst>
                  <a:ext uri="{0D108BD9-81ED-4DB2-BD59-A6C34878D82A}">
                    <a16:rowId xmlns:a16="http://schemas.microsoft.com/office/drawing/2014/main" val="3270401658"/>
                  </a:ext>
                </a:extLst>
              </a:tr>
              <a:tr h="439163">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UCS-03-020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autorización de equipo complementario de zona de sombra para prestar el servicio de televisión digital terrestre Co-canal y/o canal de transmisión distinto al utilizado para realizar transmisiones digitales</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493</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$18,509.00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a:t>
                      </a:r>
                      <a:r>
                        <a:rPr lang="es-MX" sz="900" kern="1200" dirty="0" smtClean="0">
                          <a:effectLst/>
                          <a:latin typeface="ITC Avant Garde" panose="020B0402020203020304" pitchFamily="34" charset="0"/>
                        </a:rPr>
                        <a:t>9´124,937.00</a:t>
                      </a:r>
                      <a:endParaRPr lang="es-MX" sz="900" b="1"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4120920059"/>
                  </a:ext>
                </a:extLst>
              </a:tr>
              <a:tr h="292776">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2</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UCS-03-022</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modificaciones técnicas de estaciones de Radio FM: Cambio de ubicación de antena y planta transmisora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23</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$18,509.00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$425,707.00</a:t>
                      </a:r>
                      <a:endParaRPr lang="es-MX" sz="900" b="1"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236023024"/>
                  </a:ext>
                </a:extLst>
              </a:tr>
              <a:tr h="292776">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3</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UCS-03-023</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modificaciones técnicas de estaciones de Radio FM: Cambio de altura del centro eléctrico</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2</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$18,509.00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$37,018.00</a:t>
                      </a:r>
                      <a:endParaRPr lang="es-MX" sz="900" b="1"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158959497"/>
                  </a:ext>
                </a:extLst>
              </a:tr>
              <a:tr h="247069">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4</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UCS-03-024</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modificaciones técnicas de estaciones de Radio AM: Cambio de potencia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$18,509.00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$0.00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2919448077"/>
                  </a:ext>
                </a:extLst>
              </a:tr>
              <a:tr h="292776">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5</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UCS-03-025</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modificaciones técnicas de estaciones de Radio FM: Cambio de direccionalidad de antena estaciones FM</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$18,509.00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$0.00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2216238003"/>
                  </a:ext>
                </a:extLst>
              </a:tr>
              <a:tr h="292776">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6</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UCS-03-028</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modificaciones técnicas de estaciones de Radio AM: Cambio de altura de la antena y/o radiales</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$18,509.00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$0.00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2796884290"/>
                  </a:ext>
                </a:extLst>
              </a:tr>
              <a:tr h="292776">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7</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UCS-03-029</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modificaciones técnicas de estaciones de Radio AM: Cambio de ubicación de antena y planta transmisora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6</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$18,509.00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$111,054.00</a:t>
                      </a:r>
                      <a:endParaRPr lang="es-MX" sz="900" b="1"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2254490778"/>
                  </a:ext>
                </a:extLst>
              </a:tr>
              <a:tr h="292776">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8</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UCS-03-030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modificaciones técnicas de estaciones de Radio AM: Cambio de direccionalidad de antena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$18,509.00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$0.00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4270676997"/>
                  </a:ext>
                </a:extLst>
              </a:tr>
              <a:tr h="248263">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9</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UCS-03-031</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modificaciones técnicas de estaciones de Radio FM: Cambio de potencia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11</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$18,509.00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$203,599.00</a:t>
                      </a:r>
                      <a:endParaRPr lang="es-MX" sz="900" b="1"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1766868770"/>
                  </a:ext>
                </a:extLst>
              </a:tr>
              <a:tr h="146388">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rowSpan="2">
                  <a:txBody>
                    <a:bodyPr/>
                    <a:lstStyle/>
                    <a:p>
                      <a:pPr marL="0" algn="ctr" defTabSz="457200" rtl="0" eaLnBrk="1" latinLnBrk="0" hangingPunct="1">
                        <a:lnSpc>
                          <a:spcPct val="110000"/>
                        </a:lnSpc>
                        <a:spcAft>
                          <a:spcPts val="0"/>
                        </a:spcAft>
                      </a:pPr>
                      <a:r>
                        <a:rPr lang="es-MX" sz="900" kern="1200" dirty="0" smtClean="0">
                          <a:effectLst/>
                          <a:latin typeface="ITC Avant Garde" panose="020B0402020203020304" pitchFamily="34" charset="0"/>
                        </a:rPr>
                        <a:t>UCS-03-033-A y B</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marR="0" lvl="0" indent="0" algn="ctr" defTabSz="457200" rtl="0" eaLnBrk="1" fontAlgn="auto" latinLnBrk="0" hangingPunct="1">
                        <a:lnSpc>
                          <a:spcPct val="110000"/>
                        </a:lnSpc>
                        <a:spcBef>
                          <a:spcPts val="0"/>
                        </a:spcBef>
                        <a:spcAft>
                          <a:spcPts val="0"/>
                        </a:spcAft>
                        <a:buClrTx/>
                        <a:buSzTx/>
                        <a:buFontTx/>
                        <a:buNone/>
                        <a:tabLst/>
                        <a:defRPr/>
                      </a:pPr>
                      <a:r>
                        <a:rPr lang="es-MX" sz="900" kern="1200" dirty="0">
                          <a:effectLst/>
                          <a:latin typeface="ITC Avant Garde" panose="020B0402020203020304" pitchFamily="34" charset="0"/>
                        </a:rPr>
                        <a:t>Solicitud de autorización de modificación de ubicación de un enlace </a:t>
                      </a:r>
                      <a:r>
                        <a:rPr lang="es-MX" sz="900" kern="1200" dirty="0" smtClean="0">
                          <a:effectLst/>
                          <a:latin typeface="ITC Avant Garde" panose="020B0402020203020304" pitchFamily="34" charset="0"/>
                        </a:rPr>
                        <a:t>estudio-planta [A] </a:t>
                      </a:r>
                    </a:p>
                    <a:p>
                      <a:pPr marL="0" marR="0" lvl="0" indent="0" algn="ctr" defTabSz="457200" rtl="0" eaLnBrk="1" fontAlgn="auto" latinLnBrk="0" hangingPunct="1">
                        <a:lnSpc>
                          <a:spcPct val="110000"/>
                        </a:lnSpc>
                        <a:spcBef>
                          <a:spcPts val="0"/>
                        </a:spcBef>
                        <a:spcAft>
                          <a:spcPts val="0"/>
                        </a:spcAft>
                        <a:buClrTx/>
                        <a:buSzTx/>
                        <a:buFontTx/>
                        <a:buNone/>
                        <a:tabLst/>
                        <a:defRPr/>
                      </a:pPr>
                      <a:r>
                        <a:rPr lang="es-MX" sz="900" kern="1200" dirty="0" smtClean="0">
                          <a:effectLst/>
                          <a:latin typeface="ITC Avant Garde" panose="020B0402020203020304" pitchFamily="34" charset="0"/>
                        </a:rPr>
                        <a:t>y de un Sistema control remoto [B]</a:t>
                      </a:r>
                      <a:endParaRPr lang="es-MX" sz="900" kern="1200" dirty="0" smtClean="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a:t>
                      </a:r>
                      <a:r>
                        <a:rPr lang="es-MX" sz="900" kern="1200" dirty="0" smtClean="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a:t>
                      </a:r>
                      <a:r>
                        <a:rPr lang="es-MX" sz="900" kern="1200" dirty="0" smtClean="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a:t>
                      </a:r>
                      <a:r>
                        <a:rPr lang="es-MX" sz="900" kern="1200" dirty="0" smtClean="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4103644646"/>
                  </a:ext>
                </a:extLst>
              </a:tr>
              <a:tr h="175853">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11</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1869107477"/>
                  </a:ext>
                </a:extLst>
              </a:tr>
              <a:tr h="292776">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12</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rowSpan="2">
                  <a:txBody>
                    <a:bodyPr/>
                    <a:lstStyle/>
                    <a:p>
                      <a:pPr marL="0" algn="ctr" defTabSz="457200" rtl="0" eaLnBrk="1" latinLnBrk="0" hangingPunct="1">
                        <a:lnSpc>
                          <a:spcPct val="110000"/>
                        </a:lnSpc>
                        <a:spcAft>
                          <a:spcPts val="0"/>
                        </a:spcAft>
                      </a:pPr>
                      <a:r>
                        <a:rPr lang="es-MX" sz="900" kern="1200" dirty="0" smtClean="0">
                          <a:effectLst/>
                          <a:latin typeface="ITC Avant Garde" panose="020B0402020203020304" pitchFamily="34" charset="0"/>
                        </a:rPr>
                        <a:t>UCS-03-034-A y B</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autorización para instalar y operar sistemas para prestar servicios auxiliares a la radiodifusión </a:t>
                      </a:r>
                      <a:r>
                        <a:rPr lang="es-MX" sz="900" kern="1200" dirty="0" smtClean="0">
                          <a:effectLst/>
                          <a:latin typeface="ITC Avant Garde" panose="020B0402020203020304" pitchFamily="34" charset="0"/>
                        </a:rPr>
                        <a:t>Enlaces Estudio-Planta [A] y Sistemas Control Remoto [B]</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a:t>
                      </a:r>
                      <a:r>
                        <a:rPr lang="es-MX" sz="900" kern="1200" dirty="0" smtClean="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a:t>
                      </a:r>
                      <a:r>
                        <a:rPr lang="es-MX" sz="900" kern="1200" dirty="0" smtClean="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a:t>
                      </a:r>
                      <a:r>
                        <a:rPr lang="es-MX" sz="900" kern="1200" dirty="0" smtClean="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3166810874"/>
                  </a:ext>
                </a:extLst>
              </a:tr>
              <a:tr h="128786">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13</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3146984876"/>
                  </a:ext>
                </a:extLst>
              </a:tr>
              <a:tr h="293090">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14</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UCS-03-035</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instalación de equipos complementarios de televisión digital terrestre, y/o modificaciones técnicas a estaciones de televisión/equipos complementarios</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3837507947"/>
                  </a:ext>
                </a:extLst>
              </a:tr>
              <a:tr h="155152">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15</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rowSpan="2">
                  <a:txBody>
                    <a:bodyPr/>
                    <a:lstStyle/>
                    <a:p>
                      <a:pPr marL="0" algn="ctr" defTabSz="457200" rtl="0" eaLnBrk="1" latinLnBrk="0" hangingPunct="1">
                        <a:lnSpc>
                          <a:spcPct val="110000"/>
                        </a:lnSpc>
                        <a:spcAft>
                          <a:spcPts val="0"/>
                        </a:spcAft>
                      </a:pPr>
                      <a:r>
                        <a:rPr lang="es-MX" sz="900" kern="1200" dirty="0" smtClean="0">
                          <a:effectLst/>
                          <a:latin typeface="ITC Avant Garde" panose="020B0402020203020304" pitchFamily="34" charset="0"/>
                        </a:rPr>
                        <a:t>UCS-03-037-A y B</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para instalar y operar un equipo transmisor emergente en una ubicación distinta a la </a:t>
                      </a:r>
                      <a:r>
                        <a:rPr lang="es-MX" sz="900" kern="1200" dirty="0" smtClean="0">
                          <a:effectLst/>
                          <a:latin typeface="ITC Avant Garde" panose="020B0402020203020304" pitchFamily="34" charset="0"/>
                        </a:rPr>
                        <a:t>estación: </a:t>
                      </a:r>
                      <a:r>
                        <a:rPr lang="es-MX" sz="900" kern="1200" dirty="0">
                          <a:effectLst/>
                          <a:latin typeface="ITC Avant Garde" panose="020B0402020203020304" pitchFamily="34" charset="0"/>
                        </a:rPr>
                        <a:t>Planta Transmisora Emergente </a:t>
                      </a:r>
                      <a:r>
                        <a:rPr lang="es-MX" sz="900" kern="1200" dirty="0" smtClean="0">
                          <a:effectLst/>
                          <a:latin typeface="ITC Avant Garde" panose="020B0402020203020304" pitchFamily="34" charset="0"/>
                        </a:rPr>
                        <a:t>AM [A] y Planta Transmisora Emergente FM [B]</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2">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628653281"/>
                  </a:ext>
                </a:extLst>
              </a:tr>
              <a:tr h="159596">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16</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endParaRPr lang="es-MX" dirty="0"/>
                    </a:p>
                  </a:txBody>
                  <a:tcPr marL="20107" marR="20107" marT="0" marB="0" anchor="ctr"/>
                </a:tc>
                <a:tc vMerge="1">
                  <a:txBody>
                    <a:bodyPr/>
                    <a:lstStyle/>
                    <a:p>
                      <a:endParaRPr lang="es-MX" dirty="0"/>
                    </a:p>
                  </a:txBody>
                  <a:tcPr marL="20107" marR="20107" marT="0" marB="0" anchor="ctr"/>
                </a:tc>
                <a:tc vMerge="1">
                  <a:txBody>
                    <a:bodyPr/>
                    <a:lstStyle/>
                    <a:p>
                      <a:endParaRPr lang="es-MX" dirty="0"/>
                    </a:p>
                  </a:txBody>
                  <a:tcPr marL="20107" marR="20107" marT="0" marB="0" anchor="ctr"/>
                </a:tc>
                <a:extLst>
                  <a:ext uri="{0D108BD9-81ED-4DB2-BD59-A6C34878D82A}">
                    <a16:rowId xmlns:a16="http://schemas.microsoft.com/office/drawing/2014/main" val="1748544709"/>
                  </a:ext>
                </a:extLst>
              </a:tr>
              <a:tr h="224768">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17</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UCS-03-038</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para instalar y operar un equipo complementario FM</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3518155112"/>
                  </a:ext>
                </a:extLst>
              </a:tr>
              <a:tr h="122830">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18</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rowSpan="3">
                  <a:txBody>
                    <a:bodyPr/>
                    <a:lstStyle/>
                    <a:p>
                      <a:pPr marL="0" algn="ctr" defTabSz="457200" rtl="0" eaLnBrk="1" latinLnBrk="0" hangingPunct="1">
                        <a:lnSpc>
                          <a:spcPct val="110000"/>
                        </a:lnSpc>
                        <a:spcAft>
                          <a:spcPts val="0"/>
                        </a:spcAft>
                      </a:pPr>
                      <a:r>
                        <a:rPr lang="es-MX" sz="900" kern="1200" dirty="0" smtClean="0">
                          <a:effectLst/>
                          <a:latin typeface="ITC Avant Garde" panose="020B0402020203020304" pitchFamily="34" charset="0"/>
                        </a:rPr>
                        <a:t>UCS-03-040-A, B y C</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3">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Solicitud de autorización de parámetros técnicos para el inicio de transmisiones de estaciones de Radiodifusión. </a:t>
                      </a:r>
                      <a:r>
                        <a:rPr lang="es-MX" sz="900" kern="1200" dirty="0" smtClean="0">
                          <a:effectLst/>
                          <a:latin typeface="ITC Avant Garde" panose="020B0402020203020304" pitchFamily="34" charset="0"/>
                        </a:rPr>
                        <a:t>Estación </a:t>
                      </a:r>
                      <a:r>
                        <a:rPr lang="es-MX" sz="900" kern="1200" dirty="0">
                          <a:effectLst/>
                          <a:latin typeface="ITC Avant Garde" panose="020B0402020203020304" pitchFamily="34" charset="0"/>
                        </a:rPr>
                        <a:t>de </a:t>
                      </a:r>
                      <a:r>
                        <a:rPr lang="es-MX" sz="900" kern="1200" dirty="0" smtClean="0">
                          <a:effectLst/>
                          <a:latin typeface="ITC Avant Garde" panose="020B0402020203020304" pitchFamily="34" charset="0"/>
                        </a:rPr>
                        <a:t>AM [A],</a:t>
                      </a:r>
                      <a:r>
                        <a:rPr lang="es-MX" sz="900" kern="1200" baseline="0" dirty="0" smtClean="0">
                          <a:effectLst/>
                          <a:latin typeface="ITC Avant Garde" panose="020B0402020203020304" pitchFamily="34" charset="0"/>
                        </a:rPr>
                        <a:t> </a:t>
                      </a:r>
                      <a:r>
                        <a:rPr lang="es-MX" sz="900" kern="1200" dirty="0" smtClean="0">
                          <a:effectLst/>
                          <a:latin typeface="ITC Avant Garde" panose="020B0402020203020304" pitchFamily="34" charset="0"/>
                        </a:rPr>
                        <a:t>Estación de FM [B], y Estación de Televisión Digital Terrestre [C]</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3">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3">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rowSpan="3">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#N/A</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2073653710"/>
                  </a:ext>
                </a:extLst>
              </a:tr>
              <a:tr h="80870">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19</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2326912086"/>
                  </a:ext>
                </a:extLst>
              </a:tr>
              <a:tr h="37221">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20</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solidFill>
                      <a:schemeClr val="accent3">
                        <a:lumMod val="40000"/>
                        <a:lumOff val="60000"/>
                      </a:schemeClr>
                    </a:solidFill>
                  </a:tcP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tc vMerge="1">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4014283812"/>
                  </a:ext>
                </a:extLst>
              </a:tr>
              <a:tr h="149577">
                <a:tc>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b">
                    <a:solidFill>
                      <a:schemeClr val="accent3">
                        <a:lumMod val="40000"/>
                        <a:lumOff val="60000"/>
                      </a:schemeClr>
                    </a:solidFill>
                  </a:tcPr>
                </a:tc>
                <a:tc>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b"/>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Carga Administrativa </a:t>
                      </a:r>
                      <a:r>
                        <a:rPr lang="es-MX" sz="900" kern="1200" dirty="0" smtClean="0">
                          <a:effectLst/>
                          <a:latin typeface="ITC Avant Garde" panose="020B0402020203020304" pitchFamily="34" charset="0"/>
                        </a:rPr>
                        <a:t>total</a:t>
                      </a:r>
                    </a:p>
                  </a:txBody>
                  <a:tcPr marL="20107" marR="20107" marT="0" marB="0" anchor="ctr"/>
                </a:tc>
                <a:tc>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b"/>
                </a:tc>
                <a:tc>
                  <a:txBody>
                    <a:bodyPr/>
                    <a:lstStyle/>
                    <a:p>
                      <a:pPr marL="0" algn="ctr" defTabSz="457200" rtl="0" eaLnBrk="1" latinLnBrk="0" hangingPunct="1">
                        <a:lnSpc>
                          <a:spcPct val="110000"/>
                        </a:lnSpc>
                        <a:spcAft>
                          <a:spcPts val="0"/>
                        </a:spcAft>
                      </a:pPr>
                      <a:endParaRPr lang="es-MX" sz="900" kern="1200" dirty="0">
                        <a:solidFill>
                          <a:schemeClr val="tx1"/>
                        </a:solidFill>
                        <a:effectLst/>
                        <a:latin typeface="ITC Avant Garde" panose="020B0402020203020304" pitchFamily="34" charset="0"/>
                        <a:ea typeface="+mn-ea"/>
                        <a:cs typeface="+mn-cs"/>
                      </a:endParaRPr>
                    </a:p>
                  </a:txBody>
                  <a:tcPr marL="20107" marR="20107" marT="0" marB="0" anchor="b"/>
                </a:tc>
                <a:tc>
                  <a:txBody>
                    <a:bodyPr/>
                    <a:lstStyle/>
                    <a:p>
                      <a:pPr marL="0" algn="ctr" defTabSz="457200" rtl="0" eaLnBrk="1" latinLnBrk="0" hangingPunct="1">
                        <a:lnSpc>
                          <a:spcPct val="110000"/>
                        </a:lnSpc>
                        <a:spcAft>
                          <a:spcPts val="0"/>
                        </a:spcAft>
                      </a:pPr>
                      <a:r>
                        <a:rPr lang="es-MX" sz="900" kern="1200" dirty="0">
                          <a:effectLst/>
                          <a:latin typeface="ITC Avant Garde" panose="020B0402020203020304" pitchFamily="34" charset="0"/>
                        </a:rPr>
                        <a:t> $</a:t>
                      </a:r>
                      <a:r>
                        <a:rPr lang="es-MX" sz="900" kern="1200" dirty="0" smtClean="0">
                          <a:effectLst/>
                          <a:latin typeface="ITC Avant Garde" panose="020B0402020203020304" pitchFamily="34" charset="0"/>
                        </a:rPr>
                        <a:t>9'902,315.00 </a:t>
                      </a:r>
                      <a:endParaRPr lang="es-MX" sz="900" kern="1200" dirty="0">
                        <a:solidFill>
                          <a:schemeClr val="tx1"/>
                        </a:solidFill>
                        <a:effectLst/>
                        <a:latin typeface="ITC Avant Garde" panose="020B0402020203020304" pitchFamily="34" charset="0"/>
                        <a:ea typeface="+mn-ea"/>
                        <a:cs typeface="+mn-cs"/>
                      </a:endParaRPr>
                    </a:p>
                  </a:txBody>
                  <a:tcPr marL="20107" marR="20107" marT="0" marB="0" anchor="ctr"/>
                </a:tc>
                <a:extLst>
                  <a:ext uri="{0D108BD9-81ED-4DB2-BD59-A6C34878D82A}">
                    <a16:rowId xmlns:a16="http://schemas.microsoft.com/office/drawing/2014/main" val="60074087"/>
                  </a:ext>
                </a:extLst>
              </a:tr>
            </a:tbl>
          </a:graphicData>
        </a:graphic>
      </p:graphicFrame>
    </p:spTree>
    <p:extLst>
      <p:ext uri="{BB962C8B-B14F-4D97-AF65-F5344CB8AC3E}">
        <p14:creationId xmlns:p14="http://schemas.microsoft.com/office/powerpoint/2010/main" val="757455679"/>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99352" y="292145"/>
            <a:ext cx="7245785" cy="584775"/>
          </a:xfrm>
          <a:prstGeom prst="rect">
            <a:avLst/>
          </a:prstGeom>
          <a:noFill/>
        </p:spPr>
        <p:txBody>
          <a:bodyPr wrap="square" rtlCol="0">
            <a:spAutoFit/>
          </a:bodyPr>
          <a:lstStyle/>
          <a:p>
            <a:pPr algn="just"/>
            <a:r>
              <a:rPr lang="es-MX" sz="3200" dirty="0">
                <a:solidFill>
                  <a:schemeClr val="tx1">
                    <a:lumMod val="65000"/>
                    <a:lumOff val="35000"/>
                  </a:schemeClr>
                </a:solidFill>
                <a:latin typeface="ITC Avant Garde Std Bk" panose="020B0502020202020204" pitchFamily="34" charset="0"/>
                <a:cs typeface="Arial" panose="020B0604020202020204" pitchFamily="34" charset="0"/>
              </a:rPr>
              <a:t>Carga </a:t>
            </a:r>
            <a:r>
              <a:rPr lang="es-MX" sz="3200" dirty="0" smtClean="0">
                <a:solidFill>
                  <a:schemeClr val="tx1">
                    <a:lumMod val="65000"/>
                    <a:lumOff val="35000"/>
                  </a:schemeClr>
                </a:solidFill>
                <a:latin typeface="ITC Avant Garde Std Bk" panose="020B0502020202020204" pitchFamily="34" charset="0"/>
                <a:cs typeface="Arial" panose="020B0604020202020204" pitchFamily="34" charset="0"/>
              </a:rPr>
              <a:t>administrativa, 2016</a:t>
            </a:r>
            <a:endParaRPr lang="es-MX" sz="3200" dirty="0">
              <a:solidFill>
                <a:schemeClr val="tx1">
                  <a:lumMod val="65000"/>
                  <a:lumOff val="35000"/>
                </a:schemeClr>
              </a:solidFill>
              <a:latin typeface="ITC Avant Garde Std Bk" panose="020B0502020202020204" pitchFamily="34" charset="0"/>
              <a:cs typeface="Arial" panose="020B06040202020202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3106255366"/>
              </p:ext>
            </p:extLst>
          </p:nvPr>
        </p:nvGraphicFramePr>
        <p:xfrm>
          <a:off x="702444" y="1256971"/>
          <a:ext cx="7758361" cy="2885779"/>
        </p:xfrm>
        <a:graphic>
          <a:graphicData uri="http://schemas.openxmlformats.org/drawingml/2006/table">
            <a:tbl>
              <a:tblPr>
                <a:tableStyleId>{8799B23B-EC83-4686-B30A-512413B5E67A}</a:tableStyleId>
              </a:tblPr>
              <a:tblGrid>
                <a:gridCol w="1420765">
                  <a:extLst>
                    <a:ext uri="{9D8B030D-6E8A-4147-A177-3AD203B41FA5}">
                      <a16:colId xmlns:a16="http://schemas.microsoft.com/office/drawing/2014/main" val="1982453128"/>
                    </a:ext>
                  </a:extLst>
                </a:gridCol>
                <a:gridCol w="1331970">
                  <a:extLst>
                    <a:ext uri="{9D8B030D-6E8A-4147-A177-3AD203B41FA5}">
                      <a16:colId xmlns:a16="http://schemas.microsoft.com/office/drawing/2014/main" val="1089058076"/>
                    </a:ext>
                  </a:extLst>
                </a:gridCol>
                <a:gridCol w="1364913">
                  <a:extLst>
                    <a:ext uri="{9D8B030D-6E8A-4147-A177-3AD203B41FA5}">
                      <a16:colId xmlns:a16="http://schemas.microsoft.com/office/drawing/2014/main" val="3736644340"/>
                    </a:ext>
                  </a:extLst>
                </a:gridCol>
                <a:gridCol w="1664961">
                  <a:extLst>
                    <a:ext uri="{9D8B030D-6E8A-4147-A177-3AD203B41FA5}">
                      <a16:colId xmlns:a16="http://schemas.microsoft.com/office/drawing/2014/main" val="2183240573"/>
                    </a:ext>
                  </a:extLst>
                </a:gridCol>
                <a:gridCol w="1975752">
                  <a:extLst>
                    <a:ext uri="{9D8B030D-6E8A-4147-A177-3AD203B41FA5}">
                      <a16:colId xmlns:a16="http://schemas.microsoft.com/office/drawing/2014/main" val="3890186119"/>
                    </a:ext>
                  </a:extLst>
                </a:gridCol>
              </a:tblGrid>
              <a:tr h="600899">
                <a:tc>
                  <a:txBody>
                    <a:bodyPr/>
                    <a:lstStyle/>
                    <a:p>
                      <a:pPr algn="ctr" fontAlgn="ctr"/>
                      <a:r>
                        <a:rPr lang="es-MX" sz="1200" b="1" u="none" strike="noStrike" dirty="0">
                          <a:effectLst/>
                          <a:latin typeface="ITC Avant Garde" panose="020B0402020203020304" pitchFamily="34" charset="0"/>
                        </a:rPr>
                        <a:t>Clave del </a:t>
                      </a:r>
                      <a:endParaRPr lang="es-MX" sz="1200" b="1" u="none" strike="noStrike" dirty="0" smtClean="0">
                        <a:effectLst/>
                        <a:latin typeface="ITC Avant Garde" panose="020B0402020203020304" pitchFamily="34" charset="0"/>
                      </a:endParaRPr>
                    </a:p>
                    <a:p>
                      <a:pPr algn="ctr" fontAlgn="ctr"/>
                      <a:r>
                        <a:rPr lang="es-MX" sz="1200" b="1" u="none" strike="noStrike" dirty="0" smtClean="0">
                          <a:effectLst/>
                          <a:latin typeface="ITC Avant Garde" panose="020B0402020203020304" pitchFamily="34" charset="0"/>
                        </a:rPr>
                        <a:t>trámite</a:t>
                      </a:r>
                      <a:endParaRPr lang="es-MX" sz="1200" b="1" i="0" u="none" strike="noStrike" dirty="0">
                        <a:solidFill>
                          <a:srgbClr val="006100"/>
                        </a:solidFill>
                        <a:effectLst/>
                        <a:latin typeface="ITC Avant Garde" panose="020B0402020203020304" pitchFamily="34" charset="0"/>
                      </a:endParaRPr>
                    </a:p>
                  </a:txBody>
                  <a:tcPr marL="6350" marR="6350" marT="6350" marB="0" anchor="ctr">
                    <a:solidFill>
                      <a:schemeClr val="accent3">
                        <a:lumMod val="40000"/>
                        <a:lumOff val="60000"/>
                      </a:schemeClr>
                    </a:solidFill>
                  </a:tcPr>
                </a:tc>
                <a:tc>
                  <a:txBody>
                    <a:bodyPr/>
                    <a:lstStyle/>
                    <a:p>
                      <a:pPr algn="ctr" fontAlgn="ctr"/>
                      <a:r>
                        <a:rPr lang="es-MX" sz="1200" b="1" u="none" strike="noStrike" dirty="0">
                          <a:effectLst/>
                          <a:latin typeface="ITC Avant Garde" panose="020B0402020203020304" pitchFamily="34" charset="0"/>
                        </a:rPr>
                        <a:t>Nivel de complejidad</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tc>
                  <a:txBody>
                    <a:bodyPr/>
                    <a:lstStyle/>
                    <a:p>
                      <a:pPr algn="ctr" fontAlgn="ctr"/>
                      <a:r>
                        <a:rPr lang="es-MX" sz="1200" b="1" u="none" strike="noStrike" dirty="0">
                          <a:effectLst/>
                          <a:latin typeface="ITC Avant Garde" panose="020B0402020203020304" pitchFamily="34" charset="0"/>
                        </a:rPr>
                        <a:t>Costo </a:t>
                      </a:r>
                      <a:r>
                        <a:rPr lang="es-MX" sz="1200" b="1" u="none" strike="noStrike" dirty="0" smtClean="0">
                          <a:effectLst/>
                          <a:latin typeface="ITC Avant Garde" panose="020B0402020203020304" pitchFamily="34" charset="0"/>
                        </a:rPr>
                        <a:t>unitario 2016*</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tc>
                  <a:txBody>
                    <a:bodyPr/>
                    <a:lstStyle/>
                    <a:p>
                      <a:pPr algn="ctr" fontAlgn="ctr"/>
                      <a:r>
                        <a:rPr lang="es-MX" sz="1200" b="1" u="none" strike="noStrike" dirty="0">
                          <a:effectLst/>
                          <a:latin typeface="ITC Avant Garde" panose="020B0402020203020304" pitchFamily="34" charset="0"/>
                        </a:rPr>
                        <a:t>Población </a:t>
                      </a:r>
                      <a:endParaRPr lang="es-MX" sz="1200" b="1" u="none" strike="noStrike" dirty="0" smtClean="0">
                        <a:effectLst/>
                        <a:latin typeface="ITC Avant Garde" panose="020B0402020203020304" pitchFamily="34" charset="0"/>
                      </a:endParaRPr>
                    </a:p>
                    <a:p>
                      <a:pPr algn="ctr" fontAlgn="ctr"/>
                      <a:r>
                        <a:rPr lang="es-MX" sz="1200" b="1" u="none" strike="noStrike" dirty="0" smtClean="0">
                          <a:effectLst/>
                          <a:latin typeface="ITC Avant Garde" panose="020B0402020203020304" pitchFamily="34" charset="0"/>
                        </a:rPr>
                        <a:t>2016*</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tc>
                  <a:txBody>
                    <a:bodyPr/>
                    <a:lstStyle/>
                    <a:p>
                      <a:pPr algn="ctr" fontAlgn="ctr"/>
                      <a:r>
                        <a:rPr lang="es-MX" sz="1200" b="1" u="none" strike="noStrike" dirty="0">
                          <a:effectLst/>
                          <a:latin typeface="ITC Avant Garde" panose="020B0402020203020304" pitchFamily="34" charset="0"/>
                        </a:rPr>
                        <a:t>Carga administrativa </a:t>
                      </a:r>
                      <a:r>
                        <a:rPr lang="es-MX" sz="1200" b="1" u="none" strike="noStrike" dirty="0" smtClean="0">
                          <a:effectLst/>
                          <a:latin typeface="ITC Avant Garde" panose="020B0402020203020304" pitchFamily="34" charset="0"/>
                        </a:rPr>
                        <a:t>total 2016*</a:t>
                      </a:r>
                      <a:endParaRPr lang="es-MX" sz="1200" b="1" i="0" u="none" strike="noStrike" dirty="0">
                        <a:solidFill>
                          <a:srgbClr val="000000"/>
                        </a:solidFill>
                        <a:effectLst/>
                        <a:latin typeface="ITC Avant Garde" panose="020B0402020203020304" pitchFamily="34" charset="0"/>
                      </a:endParaRPr>
                    </a:p>
                  </a:txBody>
                  <a:tcPr marL="6350" marR="6350" marT="6350" marB="0" anchor="ctr">
                    <a:solidFill>
                      <a:schemeClr val="accent3">
                        <a:lumMod val="40000"/>
                        <a:lumOff val="60000"/>
                      </a:schemeClr>
                    </a:solidFill>
                  </a:tcPr>
                </a:tc>
                <a:extLst>
                  <a:ext uri="{0D108BD9-81ED-4DB2-BD59-A6C34878D82A}">
                    <a16:rowId xmlns:a16="http://schemas.microsoft.com/office/drawing/2014/main" val="1198578133"/>
                  </a:ext>
                </a:extLst>
              </a:tr>
              <a:tr h="228488">
                <a:tc>
                  <a:txBody>
                    <a:bodyPr/>
                    <a:lstStyle/>
                    <a:p>
                      <a:pPr algn="ctr" fontAlgn="ctr"/>
                      <a:r>
                        <a:rPr lang="es-MX" sz="1200" u="none" strike="noStrike" dirty="0">
                          <a:effectLst/>
                          <a:latin typeface="ITC Avant Garde" panose="020B0402020203020304" pitchFamily="34" charset="0"/>
                        </a:rPr>
                        <a:t>UCS-03-020</a:t>
                      </a:r>
                      <a:endParaRPr lang="es-MX" sz="1200" b="0" i="0" u="none" strike="noStrike" dirty="0">
                        <a:solidFill>
                          <a:srgbClr val="0061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 $18,509.00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493</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smtClean="0">
                          <a:effectLst/>
                          <a:latin typeface="ITC Avant Garde" panose="020B0402020203020304" pitchFamily="34" charset="0"/>
                        </a:rPr>
                        <a:t>$</a:t>
                      </a:r>
                      <a:r>
                        <a:rPr lang="es-MX" sz="1200" u="none" strike="noStrike" baseline="0" dirty="0" smtClean="0">
                          <a:effectLst/>
                          <a:latin typeface="ITC Avant Garde" panose="020B0402020203020304" pitchFamily="34" charset="0"/>
                        </a:rPr>
                        <a:t> </a:t>
                      </a:r>
                      <a:r>
                        <a:rPr lang="es-MX" sz="1200" u="none" strike="noStrike" dirty="0" smtClean="0">
                          <a:effectLst/>
                          <a:latin typeface="ITC Avant Garde" panose="020B0402020203020304" pitchFamily="34" charset="0"/>
                        </a:rPr>
                        <a:t>9´124,937.00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282477541"/>
                  </a:ext>
                </a:extLst>
              </a:tr>
              <a:tr h="228488">
                <a:tc>
                  <a:txBody>
                    <a:bodyPr/>
                    <a:lstStyle/>
                    <a:p>
                      <a:pPr algn="ctr" fontAlgn="ctr"/>
                      <a:r>
                        <a:rPr lang="es-MX" sz="1200" u="none" strike="noStrike" dirty="0">
                          <a:effectLst/>
                          <a:latin typeface="ITC Avant Garde" panose="020B0402020203020304" pitchFamily="34" charset="0"/>
                        </a:rPr>
                        <a:t>UCS-03-022</a:t>
                      </a:r>
                      <a:endParaRPr lang="es-MX" sz="1200" b="0" i="0" u="none" strike="noStrike" dirty="0">
                        <a:solidFill>
                          <a:srgbClr val="0061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 $18,509.00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23</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smtClean="0">
                          <a:effectLst/>
                          <a:latin typeface="ITC Avant Garde" panose="020B0402020203020304" pitchFamily="34" charset="0"/>
                        </a:rPr>
                        <a:t>$</a:t>
                      </a:r>
                      <a:r>
                        <a:rPr lang="es-MX" sz="1200" u="none" strike="noStrike" baseline="0" dirty="0" smtClean="0">
                          <a:effectLst/>
                          <a:latin typeface="ITC Avant Garde" panose="020B0402020203020304" pitchFamily="34" charset="0"/>
                        </a:rPr>
                        <a:t> </a:t>
                      </a:r>
                      <a:r>
                        <a:rPr lang="es-MX" sz="1200" u="none" strike="noStrike" dirty="0" smtClean="0">
                          <a:effectLst/>
                          <a:latin typeface="ITC Avant Garde" panose="020B0402020203020304" pitchFamily="34" charset="0"/>
                        </a:rPr>
                        <a:t>425,707.00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3680405466"/>
                  </a:ext>
                </a:extLst>
              </a:tr>
              <a:tr h="228488">
                <a:tc>
                  <a:txBody>
                    <a:bodyPr/>
                    <a:lstStyle/>
                    <a:p>
                      <a:pPr algn="ctr" fontAlgn="ctr"/>
                      <a:r>
                        <a:rPr lang="es-MX" sz="1200" u="none" strike="noStrike" dirty="0">
                          <a:effectLst/>
                          <a:latin typeface="ITC Avant Garde" panose="020B0402020203020304" pitchFamily="34" charset="0"/>
                        </a:rPr>
                        <a:t>UCS-03-023</a:t>
                      </a:r>
                      <a:endParaRPr lang="es-MX" sz="1200" b="0" i="0" u="none" strike="noStrike" dirty="0">
                        <a:solidFill>
                          <a:srgbClr val="0061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 $18,509.00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2</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smtClean="0">
                          <a:effectLst/>
                          <a:latin typeface="ITC Avant Garde" panose="020B0402020203020304" pitchFamily="34" charset="0"/>
                        </a:rPr>
                        <a:t>$</a:t>
                      </a:r>
                      <a:r>
                        <a:rPr lang="es-MX" sz="1200" u="none" strike="noStrike" baseline="0" dirty="0" smtClean="0">
                          <a:effectLst/>
                          <a:latin typeface="ITC Avant Garde" panose="020B0402020203020304" pitchFamily="34" charset="0"/>
                        </a:rPr>
                        <a:t> </a:t>
                      </a:r>
                      <a:r>
                        <a:rPr lang="es-MX" sz="1200" u="none" strike="noStrike" dirty="0" smtClean="0">
                          <a:effectLst/>
                          <a:latin typeface="ITC Avant Garde" panose="020B0402020203020304" pitchFamily="34" charset="0"/>
                        </a:rPr>
                        <a:t>37,018.00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3571359303"/>
                  </a:ext>
                </a:extLst>
              </a:tr>
              <a:tr h="228488">
                <a:tc>
                  <a:txBody>
                    <a:bodyPr/>
                    <a:lstStyle/>
                    <a:p>
                      <a:pPr algn="ctr" fontAlgn="ctr"/>
                      <a:r>
                        <a:rPr lang="es-MX" sz="1200" u="none" strike="noStrike" dirty="0">
                          <a:effectLst/>
                          <a:latin typeface="ITC Avant Garde" panose="020B0402020203020304" pitchFamily="34" charset="0"/>
                        </a:rPr>
                        <a:t>UCS-03-024</a:t>
                      </a:r>
                      <a:endParaRPr lang="es-MX" sz="1200" b="0" i="0" u="none" strike="noStrike" dirty="0">
                        <a:solidFill>
                          <a:srgbClr val="0061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 $18,509.00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smtClean="0">
                          <a:effectLst/>
                          <a:latin typeface="ITC Avant Garde" panose="020B0402020203020304" pitchFamily="34" charset="0"/>
                        </a:rPr>
                        <a:t>$ -   </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3824473723"/>
                  </a:ext>
                </a:extLst>
              </a:tr>
              <a:tr h="228488">
                <a:tc>
                  <a:txBody>
                    <a:bodyPr/>
                    <a:lstStyle/>
                    <a:p>
                      <a:pPr algn="ctr" fontAlgn="ctr"/>
                      <a:r>
                        <a:rPr lang="es-MX" sz="1200" u="none" strike="noStrike" dirty="0">
                          <a:effectLst/>
                          <a:latin typeface="ITC Avant Garde" panose="020B0402020203020304" pitchFamily="34" charset="0"/>
                        </a:rPr>
                        <a:t>UCS-03-025</a:t>
                      </a:r>
                      <a:endParaRPr lang="es-MX" sz="1200" b="0" i="0" u="none" strike="noStrike" dirty="0">
                        <a:solidFill>
                          <a:srgbClr val="0061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 $18,509.00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smtClean="0">
                          <a:effectLst/>
                          <a:latin typeface="ITC Avant Garde" panose="020B0402020203020304" pitchFamily="34" charset="0"/>
                        </a:rPr>
                        <a:t>$ </a:t>
                      </a:r>
                      <a:r>
                        <a:rPr lang="es-MX" sz="1200" u="none" strike="noStrike" dirty="0">
                          <a:effectLst/>
                          <a:latin typeface="ITC Avant Garde" panose="020B0402020203020304" pitchFamily="34" charset="0"/>
                        </a:rPr>
                        <a:t>-   </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3451231393"/>
                  </a:ext>
                </a:extLst>
              </a:tr>
              <a:tr h="228488">
                <a:tc>
                  <a:txBody>
                    <a:bodyPr/>
                    <a:lstStyle/>
                    <a:p>
                      <a:pPr algn="ctr" fontAlgn="ctr"/>
                      <a:r>
                        <a:rPr lang="es-MX" sz="1200" u="none" strike="noStrike" dirty="0">
                          <a:effectLst/>
                          <a:latin typeface="ITC Avant Garde" panose="020B0402020203020304" pitchFamily="34" charset="0"/>
                        </a:rPr>
                        <a:t>UCS-03-028</a:t>
                      </a:r>
                      <a:endParaRPr lang="es-MX" sz="1200" b="0" i="0" u="none" strike="noStrike" dirty="0">
                        <a:solidFill>
                          <a:srgbClr val="0061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 $18,509.00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smtClean="0">
                          <a:effectLst/>
                          <a:latin typeface="ITC Avant Garde" panose="020B0402020203020304" pitchFamily="34" charset="0"/>
                        </a:rPr>
                        <a:t>$</a:t>
                      </a:r>
                      <a:r>
                        <a:rPr lang="es-MX" sz="1200" u="none" strike="noStrike" baseline="0" dirty="0" smtClean="0">
                          <a:effectLst/>
                          <a:latin typeface="ITC Avant Garde" panose="020B0402020203020304" pitchFamily="34" charset="0"/>
                        </a:rPr>
                        <a:t> </a:t>
                      </a:r>
                      <a:r>
                        <a:rPr lang="es-MX" sz="1200" u="none" strike="noStrike" dirty="0" smtClean="0">
                          <a:effectLst/>
                          <a:latin typeface="ITC Avant Garde" panose="020B0402020203020304" pitchFamily="34" charset="0"/>
                        </a:rPr>
                        <a:t>-   </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1143328785"/>
                  </a:ext>
                </a:extLst>
              </a:tr>
              <a:tr h="228488">
                <a:tc>
                  <a:txBody>
                    <a:bodyPr/>
                    <a:lstStyle/>
                    <a:p>
                      <a:pPr algn="ctr" fontAlgn="ctr"/>
                      <a:r>
                        <a:rPr lang="es-MX" sz="1200" u="none" strike="noStrike" dirty="0">
                          <a:effectLst/>
                          <a:latin typeface="ITC Avant Garde" panose="020B0402020203020304" pitchFamily="34" charset="0"/>
                        </a:rPr>
                        <a:t>UCS-03-029</a:t>
                      </a:r>
                      <a:endParaRPr lang="es-MX" sz="1200" b="0" i="0" u="none" strike="noStrike" dirty="0">
                        <a:solidFill>
                          <a:srgbClr val="0061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 $18,509.00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6</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smtClean="0">
                          <a:effectLst/>
                          <a:latin typeface="ITC Avant Garde" panose="020B0402020203020304" pitchFamily="34" charset="0"/>
                        </a:rPr>
                        <a:t>$ 111,054.00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786075589"/>
                  </a:ext>
                </a:extLst>
              </a:tr>
              <a:tr h="228488">
                <a:tc>
                  <a:txBody>
                    <a:bodyPr/>
                    <a:lstStyle/>
                    <a:p>
                      <a:pPr algn="ctr" fontAlgn="ctr"/>
                      <a:r>
                        <a:rPr lang="es-MX" sz="1200" u="none" strike="noStrike" dirty="0">
                          <a:effectLst/>
                          <a:latin typeface="ITC Avant Garde" panose="020B0402020203020304" pitchFamily="34" charset="0"/>
                        </a:rPr>
                        <a:t>UCS-03-030</a:t>
                      </a:r>
                      <a:endParaRPr lang="es-MX" sz="1200" b="0" i="0" u="none" strike="noStrike" dirty="0">
                        <a:solidFill>
                          <a:srgbClr val="0061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 $18,509.00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smtClean="0">
                          <a:effectLst/>
                          <a:latin typeface="ITC Avant Garde" panose="020B0402020203020304" pitchFamily="34" charset="0"/>
                        </a:rPr>
                        <a:t>$ -   </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986001053"/>
                  </a:ext>
                </a:extLst>
              </a:tr>
              <a:tr h="228488">
                <a:tc>
                  <a:txBody>
                    <a:bodyPr/>
                    <a:lstStyle/>
                    <a:p>
                      <a:pPr algn="ctr" fontAlgn="ctr"/>
                      <a:r>
                        <a:rPr lang="es-MX" sz="1200" u="none" strike="noStrike" dirty="0">
                          <a:effectLst/>
                          <a:latin typeface="ITC Avant Garde" panose="020B0402020203020304" pitchFamily="34" charset="0"/>
                        </a:rPr>
                        <a:t>UCS-03-031</a:t>
                      </a:r>
                      <a:endParaRPr lang="es-MX" sz="1200" b="0" i="0" u="none" strike="noStrike" dirty="0">
                        <a:solidFill>
                          <a:srgbClr val="0061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10</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 $18,509.00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a:effectLst/>
                          <a:latin typeface="ITC Avant Garde" panose="020B0402020203020304" pitchFamily="34" charset="0"/>
                        </a:rPr>
                        <a:t>11</a:t>
                      </a:r>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ctr"/>
                      <a:r>
                        <a:rPr lang="es-MX" sz="1200" u="none" strike="noStrike" dirty="0" smtClean="0">
                          <a:effectLst/>
                          <a:latin typeface="ITC Avant Garde" panose="020B0402020203020304" pitchFamily="34" charset="0"/>
                        </a:rPr>
                        <a:t>$ </a:t>
                      </a:r>
                      <a:r>
                        <a:rPr lang="es-MX" sz="1200" u="none" strike="noStrike" dirty="0">
                          <a:effectLst/>
                          <a:latin typeface="ITC Avant Garde" panose="020B0402020203020304" pitchFamily="34" charset="0"/>
                        </a:rPr>
                        <a:t>203,599.00 </a:t>
                      </a:r>
                      <a:endParaRPr lang="es-MX" sz="1200" b="0"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3041647808"/>
                  </a:ext>
                </a:extLst>
              </a:tr>
              <a:tr h="228488">
                <a:tc>
                  <a:txBody>
                    <a:bodyPr/>
                    <a:lstStyle/>
                    <a:p>
                      <a:pPr algn="ctr" fontAlgn="b"/>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b"/>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b"/>
                      <a:endParaRPr lang="es-MX" sz="1200" b="0"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a:effectLst/>
                          <a:latin typeface="ITC Avant Garde" panose="020B0402020203020304" pitchFamily="34" charset="0"/>
                        </a:rPr>
                        <a:t>535</a:t>
                      </a:r>
                      <a:endParaRPr lang="es-MX" sz="1200" b="1" i="0" u="none" strike="noStrike" dirty="0">
                        <a:solidFill>
                          <a:srgbClr val="000000"/>
                        </a:solidFill>
                        <a:effectLst/>
                        <a:latin typeface="ITC Avant Garde" panose="020B0402020203020304" pitchFamily="34" charset="0"/>
                      </a:endParaRPr>
                    </a:p>
                  </a:txBody>
                  <a:tcPr marL="6350" marR="6350" marT="6350" marB="0" anchor="ctr"/>
                </a:tc>
                <a:tc>
                  <a:txBody>
                    <a:bodyPr/>
                    <a:lstStyle/>
                    <a:p>
                      <a:pPr algn="ctr" fontAlgn="b"/>
                      <a:r>
                        <a:rPr lang="es-MX" sz="1200" u="none" strike="noStrike" dirty="0" smtClean="0">
                          <a:effectLst/>
                          <a:latin typeface="ITC Avant Garde" panose="020B0402020203020304" pitchFamily="34" charset="0"/>
                        </a:rPr>
                        <a:t>$ 9´902,315.00 </a:t>
                      </a:r>
                      <a:endParaRPr lang="es-MX" sz="1200" b="1" i="0" u="none" strike="noStrike" dirty="0">
                        <a:solidFill>
                          <a:srgbClr val="000000"/>
                        </a:solidFill>
                        <a:effectLst/>
                        <a:latin typeface="ITC Avant Garde" panose="020B0402020203020304" pitchFamily="34" charset="0"/>
                      </a:endParaRPr>
                    </a:p>
                  </a:txBody>
                  <a:tcPr marL="6350" marR="6350" marT="6350" marB="0" anchor="ctr"/>
                </a:tc>
                <a:extLst>
                  <a:ext uri="{0D108BD9-81ED-4DB2-BD59-A6C34878D82A}">
                    <a16:rowId xmlns:a16="http://schemas.microsoft.com/office/drawing/2014/main" val="2248852683"/>
                  </a:ext>
                </a:extLst>
              </a:tr>
            </a:tbl>
          </a:graphicData>
        </a:graphic>
      </p:graphicFrame>
      <p:sp>
        <p:nvSpPr>
          <p:cNvPr id="6" name="Rectángulo 5"/>
          <p:cNvSpPr/>
          <p:nvPr/>
        </p:nvSpPr>
        <p:spPr>
          <a:xfrm>
            <a:off x="399352" y="4487608"/>
            <a:ext cx="8465515" cy="1769715"/>
          </a:xfrm>
          <a:prstGeom prst="rect">
            <a:avLst/>
          </a:prstGeom>
        </p:spPr>
        <p:txBody>
          <a:bodyPr wrap="square">
            <a:spAutoFit/>
          </a:bodyPr>
          <a:lstStyle/>
          <a:p>
            <a:pPr marL="171450" indent="-171450" algn="just">
              <a:buFont typeface="Arial" panose="020B0604020202020204" pitchFamily="34" charset="0"/>
              <a:buChar char="•"/>
            </a:pPr>
            <a:r>
              <a:rPr lang="es-MX" sz="1100" dirty="0" smtClean="0">
                <a:latin typeface="ITC Avant Garde" panose="020B0402020203020304" pitchFamily="34" charset="0"/>
              </a:rPr>
              <a:t>La Coordinación General de Mejora Regulatoria (en lo sucesivo, la “CGMR”) determinó </a:t>
            </a:r>
            <a:r>
              <a:rPr lang="es-MX" sz="1100" dirty="0">
                <a:latin typeface="ITC Avant Garde" panose="020B0402020203020304" pitchFamily="34" charset="0"/>
              </a:rPr>
              <a:t>una complejidad </a:t>
            </a:r>
            <a:r>
              <a:rPr lang="es-MX" sz="1100" dirty="0" smtClean="0">
                <a:latin typeface="ITC Avant Garde" panose="020B0402020203020304" pitchFamily="34" charset="0"/>
              </a:rPr>
              <a:t>“</a:t>
            </a:r>
            <a:r>
              <a:rPr lang="es-MX" sz="1100" b="1" dirty="0" smtClean="0">
                <a:latin typeface="ITC Avant Garde" panose="020B0402020203020304" pitchFamily="34" charset="0"/>
              </a:rPr>
              <a:t>10</a:t>
            </a:r>
            <a:r>
              <a:rPr lang="es-MX" sz="1100" dirty="0" smtClean="0">
                <a:latin typeface="ITC Avant Garde" panose="020B0402020203020304" pitchFamily="34" charset="0"/>
              </a:rPr>
              <a:t>” para los trámites intervenidos con la propuesta de Regulación (tabla precedente), a razón de un análisis cualitativo que consistió en </a:t>
            </a:r>
            <a:r>
              <a:rPr lang="es-MX" sz="1100" b="1" dirty="0" smtClean="0">
                <a:latin typeface="ITC Avant Garde" panose="020B0402020203020304" pitchFamily="34" charset="0"/>
              </a:rPr>
              <a:t>estudiar los requisitos de información </a:t>
            </a:r>
            <a:r>
              <a:rPr lang="es-MX" sz="1100" dirty="0" smtClean="0">
                <a:latin typeface="ITC Avant Garde" panose="020B0402020203020304" pitchFamily="34" charset="0"/>
              </a:rPr>
              <a:t>y </a:t>
            </a:r>
            <a:r>
              <a:rPr lang="es-MX" sz="1100" b="1" dirty="0" smtClean="0">
                <a:latin typeface="ITC Avant Garde" panose="020B0402020203020304" pitchFamily="34" charset="0"/>
              </a:rPr>
              <a:t>datos solicitados </a:t>
            </a:r>
            <a:r>
              <a:rPr lang="es-MX" sz="1100" dirty="0" smtClean="0">
                <a:latin typeface="ITC Avant Garde" panose="020B0402020203020304" pitchFamily="34" charset="0"/>
              </a:rPr>
              <a:t>en cada uno de los trámites analizados.</a:t>
            </a:r>
          </a:p>
          <a:p>
            <a:pPr algn="just"/>
            <a:endParaRPr lang="es-MX" sz="500" dirty="0" smtClean="0">
              <a:latin typeface="ITC Avant Garde" panose="020B0402020203020304" pitchFamily="34" charset="0"/>
            </a:endParaRPr>
          </a:p>
          <a:p>
            <a:pPr marL="171450" indent="-171450" algn="just">
              <a:buFont typeface="Arial" panose="020B0604020202020204" pitchFamily="34" charset="0"/>
              <a:buChar char="•"/>
            </a:pPr>
            <a:r>
              <a:rPr lang="es-MX" sz="1100" dirty="0" smtClean="0">
                <a:latin typeface="ITC Avant Garde" panose="020B0402020203020304" pitchFamily="34" charset="0"/>
              </a:rPr>
              <a:t>Se define al </a:t>
            </a:r>
            <a:r>
              <a:rPr lang="es-MX" sz="1100" b="1" dirty="0">
                <a:latin typeface="ITC Avant Garde" panose="020B0402020203020304" pitchFamily="34" charset="0"/>
              </a:rPr>
              <a:t>í</a:t>
            </a:r>
            <a:r>
              <a:rPr lang="es-MX" sz="1100" b="1" dirty="0" smtClean="0">
                <a:latin typeface="ITC Avant Garde" panose="020B0402020203020304" pitchFamily="34" charset="0"/>
              </a:rPr>
              <a:t>ndice </a:t>
            </a:r>
            <a:r>
              <a:rPr lang="es-MX" sz="1100" b="1" dirty="0">
                <a:latin typeface="ITC Avant Garde" panose="020B0402020203020304" pitchFamily="34" charset="0"/>
              </a:rPr>
              <a:t>de </a:t>
            </a:r>
            <a:r>
              <a:rPr lang="es-MX" sz="1100" b="1" dirty="0" smtClean="0">
                <a:latin typeface="ITC Avant Garde" panose="020B0402020203020304" pitchFamily="34" charset="0"/>
              </a:rPr>
              <a:t>complejidad</a:t>
            </a:r>
            <a:r>
              <a:rPr lang="es-MX" sz="1100" dirty="0">
                <a:latin typeface="ITC Avant Garde" panose="020B0402020203020304" pitchFamily="34" charset="0"/>
              </a:rPr>
              <a:t> </a:t>
            </a:r>
            <a:r>
              <a:rPr lang="es-MX" sz="1100" dirty="0" smtClean="0">
                <a:latin typeface="ITC Avant Garde" panose="020B0402020203020304" pitchFamily="34" charset="0"/>
              </a:rPr>
              <a:t>como “…</a:t>
            </a:r>
            <a:r>
              <a:rPr lang="es-MX" sz="1100" i="1" dirty="0" smtClean="0">
                <a:latin typeface="ITC Avant Garde" panose="020B0402020203020304" pitchFamily="34" charset="0"/>
              </a:rPr>
              <a:t> </a:t>
            </a:r>
            <a:r>
              <a:rPr lang="es-MX" sz="1100" i="1" dirty="0">
                <a:latin typeface="ITC Avant Garde" panose="020B0402020203020304" pitchFamily="34" charset="0"/>
              </a:rPr>
              <a:t>la </a:t>
            </a:r>
            <a:r>
              <a:rPr lang="es-MX" sz="1100" b="1" i="1" dirty="0">
                <a:latin typeface="ITC Avant Garde" panose="020B0402020203020304" pitchFamily="34" charset="0"/>
              </a:rPr>
              <a:t>escala numérica</a:t>
            </a:r>
            <a:r>
              <a:rPr lang="es-MX" sz="1100" i="1" dirty="0">
                <a:latin typeface="ITC Avant Garde" panose="020B0402020203020304" pitchFamily="34" charset="0"/>
              </a:rPr>
              <a:t> asignada a un trámite </a:t>
            </a:r>
            <a:r>
              <a:rPr lang="es-MX" sz="1100" i="1" dirty="0" smtClean="0">
                <a:latin typeface="ITC Avant Garde" panose="020B0402020203020304" pitchFamily="34" charset="0"/>
              </a:rPr>
              <a:t>para clasificarlo </a:t>
            </a:r>
            <a:r>
              <a:rPr lang="es-MX" sz="1100" b="1" i="1" dirty="0" smtClean="0">
                <a:latin typeface="ITC Avant Garde" panose="020B0402020203020304" pitchFamily="34" charset="0"/>
              </a:rPr>
              <a:t>según el </a:t>
            </a:r>
            <a:r>
              <a:rPr lang="es-MX" sz="1100" b="1" i="1" dirty="0">
                <a:latin typeface="ITC Avant Garde" panose="020B0402020203020304" pitchFamily="34" charset="0"/>
              </a:rPr>
              <a:t>nivel de las cargas administrativas</a:t>
            </a:r>
            <a:r>
              <a:rPr lang="es-MX" sz="1100" i="1" dirty="0">
                <a:latin typeface="ITC Avant Garde" panose="020B0402020203020304" pitchFamily="34" charset="0"/>
              </a:rPr>
              <a:t> potenciales que genera a los ciudadanos </a:t>
            </a:r>
            <a:r>
              <a:rPr lang="es-MX" sz="1100" i="1" dirty="0" smtClean="0">
                <a:latin typeface="ITC Avant Garde" panose="020B0402020203020304" pitchFamily="34" charset="0"/>
              </a:rPr>
              <a:t>o empresarios, de </a:t>
            </a:r>
            <a:r>
              <a:rPr lang="es-MX" sz="1100" i="1" dirty="0">
                <a:latin typeface="ITC Avant Garde" panose="020B0402020203020304" pitchFamily="34" charset="0"/>
              </a:rPr>
              <a:t>acuerdo con la carga de los otros trámites costeados directamente. Su construcción ayuda </a:t>
            </a:r>
            <a:r>
              <a:rPr lang="es-MX" sz="1100" i="1" dirty="0" smtClean="0">
                <a:latin typeface="ITC Avant Garde" panose="020B0402020203020304" pitchFamily="34" charset="0"/>
              </a:rPr>
              <a:t>a estimar </a:t>
            </a:r>
            <a:r>
              <a:rPr lang="es-MX" sz="1100" i="1" dirty="0">
                <a:latin typeface="ITC Avant Garde" panose="020B0402020203020304" pitchFamily="34" charset="0"/>
              </a:rPr>
              <a:t>las cargas administrativas de trámites que no fueron costeados por medio de </a:t>
            </a:r>
            <a:r>
              <a:rPr lang="es-MX" sz="1100" i="1" dirty="0" smtClean="0">
                <a:latin typeface="ITC Avant Garde" panose="020B0402020203020304" pitchFamily="34" charset="0"/>
              </a:rPr>
              <a:t>entrevistas”</a:t>
            </a:r>
            <a:r>
              <a:rPr lang="es-MX" sz="1100" dirty="0" smtClean="0">
                <a:latin typeface="ITC Avant Garde" panose="020B0402020203020304" pitchFamily="34" charset="0"/>
              </a:rPr>
              <a:t>.</a:t>
            </a:r>
            <a:endParaRPr lang="es-MX" sz="1100" dirty="0">
              <a:latin typeface="ITC Avant Garde" panose="020B0402020203020304" pitchFamily="34" charset="0"/>
            </a:endParaRPr>
          </a:p>
          <a:p>
            <a:pPr algn="just"/>
            <a:endParaRPr lang="es-MX" sz="500" dirty="0" smtClean="0">
              <a:latin typeface="ITC Avant Garde" panose="020B0402020203020304" pitchFamily="34" charset="0"/>
            </a:endParaRPr>
          </a:p>
          <a:p>
            <a:pPr marL="171450" indent="-171450" algn="just">
              <a:buFont typeface="Arial" panose="020B0604020202020204" pitchFamily="34" charset="0"/>
              <a:buChar char="•"/>
            </a:pPr>
            <a:r>
              <a:rPr lang="es-MX" sz="1100" dirty="0" smtClean="0">
                <a:latin typeface="ITC Avant Garde" panose="020B0402020203020304" pitchFamily="34" charset="0"/>
              </a:rPr>
              <a:t>La escala de complejidad es </a:t>
            </a:r>
            <a:r>
              <a:rPr lang="es-MX" sz="1100" b="1" dirty="0" smtClean="0">
                <a:latin typeface="ITC Avant Garde" panose="020B0402020203020304" pitchFamily="34" charset="0"/>
              </a:rPr>
              <a:t>1 al 10</a:t>
            </a:r>
            <a:r>
              <a:rPr lang="es-MX" sz="1100" dirty="0" smtClean="0">
                <a:latin typeface="ITC Avant Garde" panose="020B0402020203020304" pitchFamily="34" charset="0"/>
              </a:rPr>
              <a:t>, e indica que el trámite mas costoso se ubicaba en la posición más difícil, por ende, con una complejidad </a:t>
            </a:r>
            <a:r>
              <a:rPr lang="es-MX" sz="1100" b="1" dirty="0" smtClean="0">
                <a:latin typeface="ITC Avant Garde" panose="020B0402020203020304" pitchFamily="34" charset="0"/>
              </a:rPr>
              <a:t>10</a:t>
            </a:r>
            <a:r>
              <a:rPr lang="es-MX" sz="1100" dirty="0" smtClean="0">
                <a:latin typeface="ITC Avant Garde" panose="020B0402020203020304" pitchFamily="34" charset="0"/>
              </a:rPr>
              <a:t>, y el más barato en la posición menos difícil, con </a:t>
            </a:r>
            <a:r>
              <a:rPr lang="es-MX" sz="1100" dirty="0">
                <a:latin typeface="ITC Avant Garde" panose="020B0402020203020304" pitchFamily="34" charset="0"/>
              </a:rPr>
              <a:t>una complejidad </a:t>
            </a:r>
            <a:r>
              <a:rPr lang="es-MX" sz="1100" b="1" dirty="0" smtClean="0">
                <a:latin typeface="ITC Avant Garde" panose="020B0402020203020304" pitchFamily="34" charset="0"/>
              </a:rPr>
              <a:t>1</a:t>
            </a:r>
            <a:r>
              <a:rPr lang="es-MX" sz="1100" dirty="0" smtClean="0">
                <a:latin typeface="ITC Avant Garde" panose="020B0402020203020304" pitchFamily="34" charset="0"/>
              </a:rPr>
              <a:t>.</a:t>
            </a:r>
          </a:p>
        </p:txBody>
      </p:sp>
      <p:sp>
        <p:nvSpPr>
          <p:cNvPr id="3" name="Rectángulo 2"/>
          <p:cNvSpPr/>
          <p:nvPr/>
        </p:nvSpPr>
        <p:spPr>
          <a:xfrm>
            <a:off x="9628" y="6641052"/>
            <a:ext cx="5544151" cy="230832"/>
          </a:xfrm>
          <a:prstGeom prst="rect">
            <a:avLst/>
          </a:prstGeom>
        </p:spPr>
        <p:txBody>
          <a:bodyPr wrap="square">
            <a:spAutoFit/>
          </a:bodyPr>
          <a:lstStyle/>
          <a:p>
            <a:pPr algn="just"/>
            <a:r>
              <a:rPr lang="es-MX" sz="900" dirty="0" smtClean="0">
                <a:latin typeface="ITC Avant Garde" panose="020B0402020203020304" pitchFamily="34" charset="0"/>
              </a:rPr>
              <a:t>* Con información </a:t>
            </a:r>
            <a:r>
              <a:rPr lang="es-MX" sz="900" dirty="0">
                <a:latin typeface="ITC Avant Garde" panose="020B0402020203020304" pitchFamily="34" charset="0"/>
              </a:rPr>
              <a:t>recabada hasta el mes de junio de 2016.</a:t>
            </a:r>
          </a:p>
        </p:txBody>
      </p:sp>
    </p:spTree>
    <p:extLst>
      <p:ext uri="{BB962C8B-B14F-4D97-AF65-F5344CB8AC3E}">
        <p14:creationId xmlns:p14="http://schemas.microsoft.com/office/powerpoint/2010/main" val="3196809741"/>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99352" y="292145"/>
            <a:ext cx="7245785" cy="584775"/>
          </a:xfrm>
          <a:prstGeom prst="rect">
            <a:avLst/>
          </a:prstGeom>
          <a:noFill/>
        </p:spPr>
        <p:txBody>
          <a:bodyPr wrap="square" rtlCol="0">
            <a:spAutoFit/>
          </a:bodyPr>
          <a:lstStyle/>
          <a:p>
            <a:pPr algn="just"/>
            <a:r>
              <a:rPr lang="es-MX" sz="3200" dirty="0" smtClean="0">
                <a:solidFill>
                  <a:schemeClr val="tx1">
                    <a:lumMod val="65000"/>
                    <a:lumOff val="35000"/>
                  </a:schemeClr>
                </a:solidFill>
                <a:latin typeface="ITC Avant Garde Std Bk" panose="020B0502020202020204" pitchFamily="34" charset="0"/>
                <a:cs typeface="Arial" panose="020B0604020202020204" pitchFamily="34" charset="0"/>
              </a:rPr>
              <a:t>Carga administrativa, 2019</a:t>
            </a:r>
            <a:endParaRPr lang="es-MX" sz="3200" dirty="0">
              <a:solidFill>
                <a:schemeClr val="tx1">
                  <a:lumMod val="65000"/>
                  <a:lumOff val="35000"/>
                </a:schemeClr>
              </a:solidFill>
              <a:latin typeface="ITC Avant Garde Std Bk" panose="020B0502020202020204" pitchFamily="34" charset="0"/>
              <a:cs typeface="Arial" panose="020B06040202020202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570070750"/>
              </p:ext>
            </p:extLst>
          </p:nvPr>
        </p:nvGraphicFramePr>
        <p:xfrm>
          <a:off x="399352" y="1267041"/>
          <a:ext cx="8461618" cy="2180790"/>
        </p:xfrm>
        <a:graphic>
          <a:graphicData uri="http://schemas.openxmlformats.org/drawingml/2006/table">
            <a:tbl>
              <a:tblPr firstRow="1" firstCol="1" bandRow="1"/>
              <a:tblGrid>
                <a:gridCol w="432164">
                  <a:extLst>
                    <a:ext uri="{9D8B030D-6E8A-4147-A177-3AD203B41FA5}">
                      <a16:colId xmlns:a16="http://schemas.microsoft.com/office/drawing/2014/main" val="3748705394"/>
                    </a:ext>
                  </a:extLst>
                </a:gridCol>
                <a:gridCol w="6342867">
                  <a:extLst>
                    <a:ext uri="{9D8B030D-6E8A-4147-A177-3AD203B41FA5}">
                      <a16:colId xmlns:a16="http://schemas.microsoft.com/office/drawing/2014/main" val="2259678796"/>
                    </a:ext>
                  </a:extLst>
                </a:gridCol>
                <a:gridCol w="1686587">
                  <a:extLst>
                    <a:ext uri="{9D8B030D-6E8A-4147-A177-3AD203B41FA5}">
                      <a16:colId xmlns:a16="http://schemas.microsoft.com/office/drawing/2014/main" val="3984428294"/>
                    </a:ext>
                  </a:extLst>
                </a:gridCol>
              </a:tblGrid>
              <a:tr h="452031">
                <a:tc>
                  <a:txBody>
                    <a:bodyPr/>
                    <a:lstStyle/>
                    <a:p>
                      <a:pPr algn="ctr">
                        <a:lnSpc>
                          <a:spcPct val="110000"/>
                        </a:lnSpc>
                        <a:spcAft>
                          <a:spcPts val="0"/>
                        </a:spcAft>
                      </a:pPr>
                      <a:r>
                        <a:rPr lang="es-MX" sz="1050" b="1"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N°</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lnSpc>
                          <a:spcPct val="110000"/>
                        </a:lnSpc>
                        <a:spcAft>
                          <a:spcPts val="0"/>
                        </a:spcAft>
                      </a:pPr>
                      <a:r>
                        <a:rPr lang="es-MX" sz="1050" b="1"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Descripción</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lnSpc>
                          <a:spcPct val="110000"/>
                        </a:lnSpc>
                        <a:spcAft>
                          <a:spcPts val="0"/>
                        </a:spcAft>
                      </a:pPr>
                      <a:r>
                        <a:rPr lang="es-MX" sz="1050" b="1" dirty="0" smtClean="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Costo del Trámite 2019</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74204207"/>
                  </a:ext>
                </a:extLst>
              </a:tr>
              <a:tr h="611671">
                <a:tc>
                  <a:txBody>
                    <a:bodyPr/>
                    <a:lstStyle/>
                    <a:p>
                      <a:pPr algn="ctr">
                        <a:lnSpc>
                          <a:spcPct val="110000"/>
                        </a:lnSpc>
                        <a:spcAft>
                          <a:spcPts val="0"/>
                        </a:spcAft>
                      </a:pPr>
                      <a:r>
                        <a:rPr lang="es-MX" sz="1050" b="1"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1</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noFill/>
                  </a:tcPr>
                </a:tc>
                <a:tc>
                  <a:txBody>
                    <a:bodyPr/>
                    <a:lstStyle/>
                    <a:p>
                      <a:pPr algn="ctr">
                        <a:lnSpc>
                          <a:spcPct val="110000"/>
                        </a:lnSpc>
                        <a:spcAft>
                          <a:spcPts val="0"/>
                        </a:spcAft>
                      </a:pPr>
                      <a:r>
                        <a:rPr lang="es-MX" sz="1050" dirty="0">
                          <a:effectLst/>
                          <a:latin typeface="ITC Avant Garde" panose="020B0402020203020304" pitchFamily="34" charset="0"/>
                          <a:ea typeface="Times New Roman" panose="02020603050405020304" pitchFamily="18" charset="0"/>
                          <a:cs typeface="Calibri" panose="020F0502020204030204" pitchFamily="34" charset="0"/>
                        </a:rPr>
                        <a:t>Solicitud de autorización para la instalación o modificación técnica de estaciones de radiodifusión (Estaciones principales, plantas emergentes y, en su caso, equipos </a:t>
                      </a:r>
                      <a:r>
                        <a:rPr lang="es-MX" sz="1050" dirty="0" smtClean="0">
                          <a:effectLst/>
                          <a:latin typeface="ITC Avant Garde" panose="020B0402020203020304" pitchFamily="34" charset="0"/>
                          <a:ea typeface="Times New Roman" panose="02020603050405020304" pitchFamily="18" charset="0"/>
                          <a:cs typeface="Calibri" panose="020F0502020204030204" pitchFamily="34" charset="0"/>
                        </a:rPr>
                        <a:t>complementarios)</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noFill/>
                  </a:tcPr>
                </a:tc>
                <a:tc>
                  <a:txBody>
                    <a:bodyPr/>
                    <a:lstStyle/>
                    <a:p>
                      <a:pPr algn="ctr">
                        <a:lnSpc>
                          <a:spcPct val="110000"/>
                        </a:lnSpc>
                        <a:spcAft>
                          <a:spcPts val="0"/>
                        </a:spcAft>
                      </a:pPr>
                      <a:r>
                        <a:rPr lang="es-MX" sz="1050"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                 7,878.12</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530154811"/>
                  </a:ext>
                </a:extLst>
              </a:tr>
              <a:tr h="611671">
                <a:tc>
                  <a:txBody>
                    <a:bodyPr/>
                    <a:lstStyle/>
                    <a:p>
                      <a:pPr algn="ctr">
                        <a:lnSpc>
                          <a:spcPct val="110000"/>
                        </a:lnSpc>
                        <a:spcAft>
                          <a:spcPts val="0"/>
                        </a:spcAft>
                      </a:pPr>
                      <a:r>
                        <a:rPr lang="es-MX" sz="1050" b="1"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2</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tcPr>
                </a:tc>
                <a:tc>
                  <a:txBody>
                    <a:bodyPr/>
                    <a:lstStyle/>
                    <a:p>
                      <a:pPr algn="ctr">
                        <a:lnSpc>
                          <a:spcPct val="110000"/>
                        </a:lnSpc>
                        <a:spcAft>
                          <a:spcPts val="0"/>
                        </a:spcAft>
                      </a:pPr>
                      <a:r>
                        <a:rPr lang="es-MX" sz="1050"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Solicitud de autorización para la instalación o modificación técnica de servicios auxiliares a la radiodifusión (Modalidad A: Sistema Control Remoto)</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tcPr>
                </a:tc>
                <a:tc>
                  <a:txBody>
                    <a:bodyPr/>
                    <a:lstStyle/>
                    <a:p>
                      <a:pPr algn="ctr">
                        <a:lnSpc>
                          <a:spcPct val="110000"/>
                        </a:lnSpc>
                        <a:spcAft>
                          <a:spcPts val="0"/>
                        </a:spcAft>
                      </a:pPr>
                      <a:r>
                        <a:rPr lang="es-MX" sz="1050"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                 4,861.97</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tcPr>
                </a:tc>
                <a:extLst>
                  <a:ext uri="{0D108BD9-81ED-4DB2-BD59-A6C34878D82A}">
                    <a16:rowId xmlns:a16="http://schemas.microsoft.com/office/drawing/2014/main" val="2383153705"/>
                  </a:ext>
                </a:extLst>
              </a:tr>
              <a:tr h="505417">
                <a:tc>
                  <a:txBody>
                    <a:bodyPr/>
                    <a:lstStyle/>
                    <a:p>
                      <a:pPr algn="ctr">
                        <a:lnSpc>
                          <a:spcPct val="110000"/>
                        </a:lnSpc>
                        <a:spcAft>
                          <a:spcPts val="0"/>
                        </a:spcAft>
                      </a:pPr>
                      <a:r>
                        <a:rPr lang="es-MX" sz="1050" b="1"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3</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noFill/>
                  </a:tcPr>
                </a:tc>
                <a:tc>
                  <a:txBody>
                    <a:bodyPr/>
                    <a:lstStyle/>
                    <a:p>
                      <a:pPr algn="ctr">
                        <a:lnSpc>
                          <a:spcPct val="110000"/>
                        </a:lnSpc>
                        <a:spcAft>
                          <a:spcPts val="0"/>
                        </a:spcAft>
                      </a:pPr>
                      <a:r>
                        <a:rPr lang="es-MX" sz="1050"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Solicitud de autorización para la instalación o modificación técnica de servicios auxiliares a la radiodifusión (Modalidad B: Enlace Estudio-Planta)</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noFill/>
                  </a:tcPr>
                </a:tc>
                <a:tc>
                  <a:txBody>
                    <a:bodyPr/>
                    <a:lstStyle/>
                    <a:p>
                      <a:pPr algn="ctr">
                        <a:lnSpc>
                          <a:spcPct val="110000"/>
                        </a:lnSpc>
                        <a:spcAft>
                          <a:spcPts val="0"/>
                        </a:spcAft>
                      </a:pPr>
                      <a:r>
                        <a:rPr lang="es-MX" sz="1050" dirty="0">
                          <a:solidFill>
                            <a:srgbClr val="000000"/>
                          </a:solidFill>
                          <a:effectLst/>
                          <a:latin typeface="ITC Avant Garde" panose="020B0402020203020304" pitchFamily="34" charset="0"/>
                          <a:ea typeface="Times New Roman" panose="02020603050405020304" pitchFamily="18" charset="0"/>
                          <a:cs typeface="Calibri" panose="020F0502020204030204" pitchFamily="34" charset="0"/>
                        </a:rPr>
                        <a:t>$                 4,861.97</a:t>
                      </a:r>
                      <a:endParaRPr lang="es-MX" sz="1050" dirty="0">
                        <a:effectLst/>
                        <a:latin typeface="ITC Avant Garde" panose="020B0402020203020304" pitchFamily="34" charset="0"/>
                        <a:ea typeface="MS Mincho"/>
                        <a:cs typeface="Times New Roman" panose="02020603050405020304" pitchFamily="18" charset="0"/>
                      </a:endParaRPr>
                    </a:p>
                  </a:txBody>
                  <a:tcPr marL="68580" marR="68580" marT="0" marB="0"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3014122305"/>
                  </a:ext>
                </a:extLst>
              </a:tr>
            </a:tbl>
          </a:graphicData>
        </a:graphic>
      </p:graphicFrame>
      <p:sp>
        <p:nvSpPr>
          <p:cNvPr id="8" name="Rectángulo 7"/>
          <p:cNvSpPr/>
          <p:nvPr/>
        </p:nvSpPr>
        <p:spPr>
          <a:xfrm>
            <a:off x="399352" y="4045131"/>
            <a:ext cx="8461618" cy="461665"/>
          </a:xfrm>
          <a:prstGeom prst="rect">
            <a:avLst/>
          </a:prstGeom>
        </p:spPr>
        <p:txBody>
          <a:bodyPr wrap="square">
            <a:spAutoFit/>
          </a:bodyPr>
          <a:lstStyle/>
          <a:p>
            <a:pPr algn="just"/>
            <a:r>
              <a:rPr lang="es-MX" sz="1200" dirty="0">
                <a:latin typeface="ITC Avant Garde" panose="020B0402020203020304" pitchFamily="34" charset="0"/>
              </a:rPr>
              <a:t>La estimación de los costos </a:t>
            </a:r>
            <a:r>
              <a:rPr lang="es-MX" sz="1200" dirty="0" smtClean="0">
                <a:latin typeface="ITC Avant Garde" panose="020B0402020203020304" pitchFamily="34" charset="0"/>
              </a:rPr>
              <a:t>expuestos, se pronosticaron* </a:t>
            </a:r>
            <a:r>
              <a:rPr lang="es-MX" sz="1200" dirty="0">
                <a:latin typeface="ITC Avant Garde" panose="020B0402020203020304" pitchFamily="34" charset="0"/>
              </a:rPr>
              <a:t>con base en la metodología del </a:t>
            </a:r>
            <a:r>
              <a:rPr lang="es-MX" sz="1200" b="1" dirty="0" smtClean="0">
                <a:solidFill>
                  <a:srgbClr val="314C14"/>
                </a:solidFill>
                <a:latin typeface="ITC Avant Garde" panose="020B0402020203020304" pitchFamily="34" charset="0"/>
              </a:rPr>
              <a:t>MCE</a:t>
            </a:r>
            <a:r>
              <a:rPr lang="es-MX" sz="1200" dirty="0" smtClean="0">
                <a:latin typeface="ITC Avant Garde" panose="020B0402020203020304" pitchFamily="34" charset="0"/>
              </a:rPr>
              <a:t>. </a:t>
            </a:r>
            <a:r>
              <a:rPr lang="es-MX" sz="1200" dirty="0">
                <a:latin typeface="ITC Avant Garde" panose="020B0402020203020304" pitchFamily="34" charset="0"/>
              </a:rPr>
              <a:t>Para ello se empleó la siguiente </a:t>
            </a:r>
            <a:r>
              <a:rPr lang="es-MX" sz="1200" dirty="0" smtClean="0">
                <a:latin typeface="ITC Avant Garde" panose="020B0402020203020304" pitchFamily="34" charset="0"/>
              </a:rPr>
              <a:t>fórmula:</a:t>
            </a:r>
            <a:endParaRPr lang="es-MX" sz="1200" dirty="0">
              <a:latin typeface="ITC Avant Garde" panose="020B0402020203020304" pitchFamily="34" charset="0"/>
            </a:endParaRPr>
          </a:p>
        </p:txBody>
      </p:sp>
      <mc:AlternateContent xmlns:mc="http://schemas.openxmlformats.org/markup-compatibility/2006" xmlns:a14="http://schemas.microsoft.com/office/drawing/2010/main">
        <mc:Choice Requires="a14">
          <p:sp>
            <p:nvSpPr>
              <p:cNvPr id="10" name="Rectángulo 9"/>
              <p:cNvSpPr/>
              <p:nvPr/>
            </p:nvSpPr>
            <p:spPr>
              <a:xfrm>
                <a:off x="1817913" y="4570213"/>
                <a:ext cx="5827223" cy="61407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s-MX" sz="1400" i="1">
                          <a:latin typeface="Cambria Math" panose="02040503050406030204" pitchFamily="18" charset="0"/>
                        </a:rPr>
                        <m:t>𝐶𝑎𝑟𝑔𝑎</m:t>
                      </m:r>
                      <m:r>
                        <a:rPr lang="es-MX" sz="1400" i="0">
                          <a:latin typeface="Cambria Math" panose="02040503050406030204" pitchFamily="18" charset="0"/>
                        </a:rPr>
                        <m:t> </m:t>
                      </m:r>
                      <m:r>
                        <a:rPr lang="es-MX" sz="1400" i="1">
                          <a:latin typeface="Cambria Math" panose="02040503050406030204" pitchFamily="18" charset="0"/>
                        </a:rPr>
                        <m:t>𝑎𝑑𝑚𝑖𝑛𝑖𝑠𝑡𝑟𝑎𝑡𝑖𝑣𝑎</m:t>
                      </m:r>
                      <m:r>
                        <a:rPr lang="es-MX" sz="1400" i="0">
                          <a:latin typeface="Cambria Math" panose="02040503050406030204" pitchFamily="18" charset="0"/>
                        </a:rPr>
                        <m:t> </m:t>
                      </m:r>
                      <m:r>
                        <a:rPr lang="es-MX" sz="1400" i="1">
                          <a:latin typeface="Cambria Math" panose="02040503050406030204" pitchFamily="18" charset="0"/>
                        </a:rPr>
                        <m:t>𝑑𝑒𝑙</m:t>
                      </m:r>
                      <m:r>
                        <a:rPr lang="es-MX" sz="1400" i="0">
                          <a:latin typeface="Cambria Math" panose="02040503050406030204" pitchFamily="18" charset="0"/>
                        </a:rPr>
                        <m:t> </m:t>
                      </m:r>
                      <m:r>
                        <a:rPr lang="es-MX" sz="1400" i="1">
                          <a:latin typeface="Cambria Math" panose="02040503050406030204" pitchFamily="18" charset="0"/>
                        </a:rPr>
                        <m:t>𝑡𝑟</m:t>
                      </m:r>
                      <m:r>
                        <a:rPr lang="es-MX" sz="1400" i="0">
                          <a:latin typeface="Cambria Math" panose="02040503050406030204" pitchFamily="18" charset="0"/>
                        </a:rPr>
                        <m:t>á</m:t>
                      </m:r>
                      <m:r>
                        <a:rPr lang="es-MX" sz="1400" i="1">
                          <a:latin typeface="Cambria Math" panose="02040503050406030204" pitchFamily="18" charset="0"/>
                        </a:rPr>
                        <m:t>𝑚𝑖𝑡𝑒</m:t>
                      </m:r>
                      <m:r>
                        <a:rPr lang="es-MX" sz="1400" i="0">
                          <a:latin typeface="Cambria Math" panose="02040503050406030204" pitchFamily="18" charset="0"/>
                        </a:rPr>
                        <m:t>= </m:t>
                      </m:r>
                      <m:nary>
                        <m:naryPr>
                          <m:chr m:val="∑"/>
                          <m:subHide m:val="on"/>
                          <m:supHide m:val="on"/>
                          <m:ctrlPr>
                            <a:rPr lang="es-MX" sz="1400" i="1">
                              <a:latin typeface="Cambria Math" panose="02040503050406030204" pitchFamily="18" charset="0"/>
                            </a:rPr>
                          </m:ctrlPr>
                        </m:naryPr>
                        <m:sub/>
                        <m:sup/>
                        <m:e>
                          <m:d>
                            <m:dPr>
                              <m:begChr m:val=""/>
                              <m:ctrlPr>
                                <a:rPr lang="es-MX" sz="1400" i="1">
                                  <a:latin typeface="Cambria Math" panose="02040503050406030204" pitchFamily="18" charset="0"/>
                                </a:rPr>
                              </m:ctrlPr>
                            </m:dPr>
                            <m:e>
                              <m:r>
                                <a:rPr lang="es-MX" sz="1400" i="1">
                                  <a:latin typeface="Cambria Math" panose="02040503050406030204" pitchFamily="18" charset="0"/>
                                </a:rPr>
                                <m:t>𝑆𝑎𝑙𝑎𝑟𝑖𝑜</m:t>
                              </m:r>
                              <m:r>
                                <a:rPr lang="es-MX" sz="1400" i="0">
                                  <a:latin typeface="Cambria Math" panose="02040503050406030204" pitchFamily="18" charset="0"/>
                                </a:rPr>
                                <m:t>∗</m:t>
                              </m:r>
                              <m:r>
                                <a:rPr lang="es-MX" sz="1400" i="1">
                                  <a:latin typeface="Cambria Math" panose="02040503050406030204" pitchFamily="18" charset="0"/>
                                </a:rPr>
                                <m:t>𝑇𝑖𝑒𝑚𝑝𝑜</m:t>
                              </m:r>
                              <m:r>
                                <a:rPr lang="es-MX" sz="1400" i="0">
                                  <a:latin typeface="Cambria Math" panose="02040503050406030204" pitchFamily="18" charset="0"/>
                                </a:rPr>
                                <m:t> (</m:t>
                              </m:r>
                              <m:r>
                                <a:rPr lang="es-MX" sz="1400" i="1">
                                  <a:latin typeface="Cambria Math" panose="02040503050406030204" pitchFamily="18" charset="0"/>
                                </a:rPr>
                                <m:t>h𝑜𝑟𝑎𝑠</m:t>
                              </m:r>
                            </m:e>
                          </m:d>
                        </m:e>
                      </m:nary>
                    </m:oMath>
                  </m:oMathPara>
                </a14:m>
                <a:endParaRPr lang="es-MX" sz="2000" dirty="0"/>
              </a:p>
            </p:txBody>
          </p:sp>
        </mc:Choice>
        <mc:Fallback xmlns="">
          <p:sp>
            <p:nvSpPr>
              <p:cNvPr id="10" name="Rectángulo 9"/>
              <p:cNvSpPr>
                <a:spLocks noRot="1" noChangeAspect="1" noMove="1" noResize="1" noEditPoints="1" noAdjustHandles="1" noChangeArrowheads="1" noChangeShapeType="1" noTextEdit="1"/>
              </p:cNvSpPr>
              <p:nvPr/>
            </p:nvSpPr>
            <p:spPr>
              <a:xfrm>
                <a:off x="1817913" y="4570213"/>
                <a:ext cx="5827223" cy="614079"/>
              </a:xfrm>
              <a:prstGeom prst="rect">
                <a:avLst/>
              </a:prstGeom>
              <a:blipFill>
                <a:blip r:embed="rId3"/>
                <a:stretch>
                  <a:fillRect t="-117000" r="-3033" b="-169000"/>
                </a:stretch>
              </a:blipFill>
            </p:spPr>
            <p:txBody>
              <a:bodyPr/>
              <a:lstStyle/>
              <a:p>
                <a:r>
                  <a:rPr lang="es-MX">
                    <a:noFill/>
                  </a:rPr>
                  <a:t> </a:t>
                </a:r>
              </a:p>
            </p:txBody>
          </p:sp>
        </mc:Fallback>
      </mc:AlternateContent>
      <p:sp>
        <p:nvSpPr>
          <p:cNvPr id="24" name="Rectángulo 23"/>
          <p:cNvSpPr/>
          <p:nvPr/>
        </p:nvSpPr>
        <p:spPr>
          <a:xfrm>
            <a:off x="412891" y="5041499"/>
            <a:ext cx="8461618" cy="276999"/>
          </a:xfrm>
          <a:prstGeom prst="rect">
            <a:avLst/>
          </a:prstGeom>
        </p:spPr>
        <p:txBody>
          <a:bodyPr wrap="square">
            <a:spAutoFit/>
          </a:bodyPr>
          <a:lstStyle/>
          <a:p>
            <a:pPr algn="just"/>
            <a:r>
              <a:rPr lang="es-MX" sz="1200" dirty="0" smtClean="0">
                <a:latin typeface="ITC Avant Garde" panose="020B0402020203020304" pitchFamily="34" charset="0"/>
              </a:rPr>
              <a:t>Donde:</a:t>
            </a:r>
            <a:endParaRPr lang="es-MX" sz="1200" dirty="0">
              <a:latin typeface="ITC Avant Garde" panose="020B0402020203020304" pitchFamily="34" charset="0"/>
            </a:endParaRPr>
          </a:p>
        </p:txBody>
      </p:sp>
      <mc:AlternateContent xmlns:mc="http://schemas.openxmlformats.org/markup-compatibility/2006" xmlns:a14="http://schemas.microsoft.com/office/drawing/2010/main">
        <mc:Choice Requires="a14">
          <p:sp>
            <p:nvSpPr>
              <p:cNvPr id="11" name="Rectángulo 10"/>
              <p:cNvSpPr/>
              <p:nvPr/>
            </p:nvSpPr>
            <p:spPr>
              <a:xfrm>
                <a:off x="608747" y="5396404"/>
                <a:ext cx="6330516"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MX" sz="1400" i="1">
                          <a:latin typeface="Cambria Math" panose="02040503050406030204" pitchFamily="18" charset="0"/>
                        </a:rPr>
                        <m:t>𝑇𝑖𝑒𝑚𝑝𝑜</m:t>
                      </m:r>
                      <m:r>
                        <a:rPr lang="es-MX" sz="1400" i="0">
                          <a:latin typeface="Cambria Math" panose="02040503050406030204" pitchFamily="18" charset="0"/>
                        </a:rPr>
                        <m:t>:</m:t>
                      </m:r>
                      <m:r>
                        <a:rPr lang="es-MX" sz="1400" i="1">
                          <a:latin typeface="Cambria Math" panose="02040503050406030204" pitchFamily="18" charset="0"/>
                        </a:rPr>
                        <m:t>𝑚𝑒𝑑𝑖𝑑𝑜</m:t>
                      </m:r>
                      <m:r>
                        <a:rPr lang="es-MX" sz="1400" i="0">
                          <a:latin typeface="Cambria Math" panose="02040503050406030204" pitchFamily="18" charset="0"/>
                        </a:rPr>
                        <m:t> </m:t>
                      </m:r>
                      <m:r>
                        <a:rPr lang="es-MX" sz="1400" i="1">
                          <a:latin typeface="Cambria Math" panose="02040503050406030204" pitchFamily="18" charset="0"/>
                        </a:rPr>
                        <m:t>𝑒𝑛</m:t>
                      </m:r>
                      <m:r>
                        <a:rPr lang="es-MX" sz="1400" i="0">
                          <a:latin typeface="Cambria Math" panose="02040503050406030204" pitchFamily="18" charset="0"/>
                        </a:rPr>
                        <m:t> </m:t>
                      </m:r>
                      <m:r>
                        <a:rPr lang="es-MX" sz="1400" i="1">
                          <a:latin typeface="Cambria Math" panose="02040503050406030204" pitchFamily="18" charset="0"/>
                        </a:rPr>
                        <m:t>h𝑜𝑟𝑎𝑠</m:t>
                      </m:r>
                      <m:r>
                        <a:rPr lang="es-MX" sz="1400" i="0">
                          <a:latin typeface="Cambria Math" panose="02040503050406030204" pitchFamily="18" charset="0"/>
                        </a:rPr>
                        <m:t> </m:t>
                      </m:r>
                      <m:r>
                        <a:rPr lang="es-MX" sz="1400" i="1">
                          <a:latin typeface="Cambria Math" panose="02040503050406030204" pitchFamily="18" charset="0"/>
                        </a:rPr>
                        <m:t>𝑞𝑢𝑒</m:t>
                      </m:r>
                      <m:r>
                        <a:rPr lang="es-MX" sz="1400" i="0">
                          <a:latin typeface="Cambria Math" panose="02040503050406030204" pitchFamily="18" charset="0"/>
                        </a:rPr>
                        <m:t> </m:t>
                      </m:r>
                      <m:r>
                        <a:rPr lang="es-MX" sz="1400" i="1">
                          <a:latin typeface="Cambria Math" panose="02040503050406030204" pitchFamily="18" charset="0"/>
                        </a:rPr>
                        <m:t>𝑡𝑜𝑚𝑎</m:t>
                      </m:r>
                      <m:r>
                        <a:rPr lang="es-MX" sz="1400" i="0">
                          <a:latin typeface="Cambria Math" panose="02040503050406030204" pitchFamily="18" charset="0"/>
                        </a:rPr>
                        <m:t> </m:t>
                      </m:r>
                      <m:r>
                        <a:rPr lang="es-MX" sz="1400" i="1">
                          <a:latin typeface="Cambria Math" panose="02040503050406030204" pitchFamily="18" charset="0"/>
                        </a:rPr>
                        <m:t>𝑟𝑒𝑎𝑙𝑖𝑧𝑎𝑟</m:t>
                      </m:r>
                      <m:r>
                        <a:rPr lang="es-MX" sz="1400" i="0">
                          <a:latin typeface="Cambria Math" panose="02040503050406030204" pitchFamily="18" charset="0"/>
                        </a:rPr>
                        <m:t> </m:t>
                      </m:r>
                      <m:r>
                        <a:rPr lang="es-MX" sz="1400" i="1">
                          <a:latin typeface="Cambria Math" panose="02040503050406030204" pitchFamily="18" charset="0"/>
                        </a:rPr>
                        <m:t>𝑙𝑎𝑠</m:t>
                      </m:r>
                      <m:r>
                        <a:rPr lang="es-MX" sz="1400" i="0">
                          <a:latin typeface="Cambria Math" panose="02040503050406030204" pitchFamily="18" charset="0"/>
                        </a:rPr>
                        <m:t> </m:t>
                      </m:r>
                      <m:r>
                        <a:rPr lang="es-MX" sz="1400" i="1">
                          <a:latin typeface="Cambria Math" panose="02040503050406030204" pitchFamily="18" charset="0"/>
                        </a:rPr>
                        <m:t>𝑎𝑐𝑡𝑖𝑣𝑖𝑑𝑎𝑑𝑒𝑠</m:t>
                      </m:r>
                      <m:r>
                        <a:rPr lang="es-MX" sz="1400" i="0">
                          <a:latin typeface="Cambria Math" panose="02040503050406030204" pitchFamily="18" charset="0"/>
                        </a:rPr>
                        <m:t> </m:t>
                      </m:r>
                      <m:r>
                        <a:rPr lang="es-MX" sz="1400" i="1">
                          <a:latin typeface="Cambria Math" panose="02040503050406030204" pitchFamily="18" charset="0"/>
                        </a:rPr>
                        <m:t>𝑑𝑒</m:t>
                      </m:r>
                      <m:r>
                        <a:rPr lang="es-MX" sz="1400" i="0">
                          <a:latin typeface="Cambria Math" panose="02040503050406030204" pitchFamily="18" charset="0"/>
                        </a:rPr>
                        <m:t> </m:t>
                      </m:r>
                      <m:r>
                        <a:rPr lang="es-MX" sz="1400" i="1">
                          <a:latin typeface="Cambria Math" panose="02040503050406030204" pitchFamily="18" charset="0"/>
                        </a:rPr>
                        <m:t>𝑢𝑛</m:t>
                      </m:r>
                      <m:r>
                        <a:rPr lang="es-MX" sz="1400" i="0">
                          <a:latin typeface="Cambria Math" panose="02040503050406030204" pitchFamily="18" charset="0"/>
                        </a:rPr>
                        <m:t> </m:t>
                      </m:r>
                      <m:r>
                        <a:rPr lang="es-MX" sz="1400" i="1">
                          <a:latin typeface="Cambria Math" panose="02040503050406030204" pitchFamily="18" charset="0"/>
                        </a:rPr>
                        <m:t>𝑝𝑟𝑜𝑝</m:t>
                      </m:r>
                      <m:r>
                        <a:rPr lang="es-MX" sz="1400" i="0">
                          <a:latin typeface="Cambria Math" panose="02040503050406030204" pitchFamily="18" charset="0"/>
                        </a:rPr>
                        <m:t>ó</m:t>
                      </m:r>
                      <m:r>
                        <a:rPr lang="es-MX" sz="1400" i="1">
                          <a:latin typeface="Cambria Math" panose="02040503050406030204" pitchFamily="18" charset="0"/>
                        </a:rPr>
                        <m:t>𝑠𝑖𝑡𝑜</m:t>
                      </m:r>
                    </m:oMath>
                  </m:oMathPara>
                </a14:m>
                <a:endParaRPr lang="es-MX" sz="1400" dirty="0"/>
              </a:p>
            </p:txBody>
          </p:sp>
        </mc:Choice>
        <mc:Fallback xmlns="">
          <p:sp>
            <p:nvSpPr>
              <p:cNvPr id="11" name="Rectángulo 10"/>
              <p:cNvSpPr>
                <a:spLocks noRot="1" noChangeAspect="1" noMove="1" noResize="1" noEditPoints="1" noAdjustHandles="1" noChangeArrowheads="1" noChangeShapeType="1" noTextEdit="1"/>
              </p:cNvSpPr>
              <p:nvPr/>
            </p:nvSpPr>
            <p:spPr>
              <a:xfrm>
                <a:off x="608747" y="5396404"/>
                <a:ext cx="6330516" cy="307777"/>
              </a:xfrm>
              <a:prstGeom prst="rect">
                <a:avLst/>
              </a:prstGeom>
              <a:blipFill>
                <a:blip r:embed="rId4"/>
                <a:stretch>
                  <a:fillRect b="-5882"/>
                </a:stretch>
              </a:blipFill>
            </p:spPr>
            <p:txBody>
              <a:bodyPr/>
              <a:lstStyle/>
              <a:p>
                <a:r>
                  <a:rPr lang="es-MX">
                    <a:noFill/>
                  </a:rPr>
                  <a:t> </a:t>
                </a:r>
              </a:p>
            </p:txBody>
          </p:sp>
        </mc:Fallback>
      </mc:AlternateContent>
      <mc:AlternateContent xmlns:mc="http://schemas.openxmlformats.org/markup-compatibility/2006" xmlns:a14="http://schemas.microsoft.com/office/drawing/2010/main">
        <mc:Choice Requires="a14">
          <p:sp>
            <p:nvSpPr>
              <p:cNvPr id="14" name="Rectángulo 13"/>
              <p:cNvSpPr/>
              <p:nvPr/>
            </p:nvSpPr>
            <p:spPr>
              <a:xfrm>
                <a:off x="608747" y="5804398"/>
                <a:ext cx="5735224"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MX" sz="1400" i="1">
                          <a:latin typeface="Cambria Math" panose="02040503050406030204" pitchFamily="18" charset="0"/>
                        </a:rPr>
                        <m:t>𝑆𝑎𝑙𝑎𝑟𝑖𝑜</m:t>
                      </m:r>
                      <m:r>
                        <a:rPr lang="es-MX" sz="1400" i="0">
                          <a:latin typeface="Cambria Math" panose="02040503050406030204" pitchFamily="18" charset="0"/>
                        </a:rPr>
                        <m:t>:</m:t>
                      </m:r>
                      <m:r>
                        <a:rPr lang="es-MX" sz="1400" i="1">
                          <a:latin typeface="Cambria Math" panose="02040503050406030204" pitchFamily="18" charset="0"/>
                        </a:rPr>
                        <m:t>𝑐𝑎𝑛𝑡𝑖𝑑𝑎𝑑</m:t>
                      </m:r>
                      <m:r>
                        <a:rPr lang="es-MX" sz="1400" i="0">
                          <a:latin typeface="Cambria Math" panose="02040503050406030204" pitchFamily="18" charset="0"/>
                        </a:rPr>
                        <m:t> </m:t>
                      </m:r>
                      <m:r>
                        <a:rPr lang="es-MX" sz="1400" i="1">
                          <a:latin typeface="Cambria Math" panose="02040503050406030204" pitchFamily="18" charset="0"/>
                        </a:rPr>
                        <m:t>𝑚𝑜𝑛𝑒𝑡𝑎𝑟𝑖𝑎</m:t>
                      </m:r>
                      <m:r>
                        <a:rPr lang="es-MX" sz="1400" i="0">
                          <a:latin typeface="Cambria Math" panose="02040503050406030204" pitchFamily="18" charset="0"/>
                        </a:rPr>
                        <m:t> </m:t>
                      </m:r>
                      <m:r>
                        <a:rPr lang="es-MX" sz="1400" i="1">
                          <a:latin typeface="Cambria Math" panose="02040503050406030204" pitchFamily="18" charset="0"/>
                        </a:rPr>
                        <m:t>𝑞𝑢𝑒</m:t>
                      </m:r>
                      <m:r>
                        <a:rPr lang="es-MX" sz="1400" i="0">
                          <a:latin typeface="Cambria Math" panose="02040503050406030204" pitchFamily="18" charset="0"/>
                        </a:rPr>
                        <m:t> </m:t>
                      </m:r>
                      <m:r>
                        <a:rPr lang="es-MX" sz="1400" i="1">
                          <a:latin typeface="Cambria Math" panose="02040503050406030204" pitchFamily="18" charset="0"/>
                        </a:rPr>
                        <m:t>𝑝𝑒𝑟𝑐𝑖𝑏𝑒𝑛</m:t>
                      </m:r>
                      <m:r>
                        <a:rPr lang="es-MX" sz="1400" i="0">
                          <a:latin typeface="Cambria Math" panose="02040503050406030204" pitchFamily="18" charset="0"/>
                        </a:rPr>
                        <m:t> </m:t>
                      </m:r>
                      <m:r>
                        <a:rPr lang="es-MX" sz="1400" i="1">
                          <a:latin typeface="Cambria Math" panose="02040503050406030204" pitchFamily="18" charset="0"/>
                        </a:rPr>
                        <m:t>𝑙𝑜𝑠</m:t>
                      </m:r>
                      <m:r>
                        <a:rPr lang="es-MX" sz="1400" i="0">
                          <a:latin typeface="Cambria Math" panose="02040503050406030204" pitchFamily="18" charset="0"/>
                        </a:rPr>
                        <m:t> </m:t>
                      </m:r>
                      <m:r>
                        <a:rPr lang="es-MX" sz="1400" i="1">
                          <a:latin typeface="Cambria Math" panose="02040503050406030204" pitchFamily="18" charset="0"/>
                        </a:rPr>
                        <m:t>𝑡𝑟𝑎𝑏𝑎𝑗𝑎𝑑𝑜𝑟𝑒𝑠</m:t>
                      </m:r>
                      <m:r>
                        <a:rPr lang="es-MX" sz="1400" i="0">
                          <a:latin typeface="Cambria Math" panose="02040503050406030204" pitchFamily="18" charset="0"/>
                        </a:rPr>
                        <m:t> </m:t>
                      </m:r>
                      <m:r>
                        <a:rPr lang="es-MX" sz="1400" i="1">
                          <a:latin typeface="Cambria Math" panose="02040503050406030204" pitchFamily="18" charset="0"/>
                        </a:rPr>
                        <m:t>𝑝𝑜𝑟</m:t>
                      </m:r>
                      <m:r>
                        <a:rPr lang="es-MX" sz="1400" i="0">
                          <a:latin typeface="Cambria Math" panose="02040503050406030204" pitchFamily="18" charset="0"/>
                        </a:rPr>
                        <m:t> </m:t>
                      </m:r>
                      <m:r>
                        <a:rPr lang="es-MX" sz="1400" i="1">
                          <a:latin typeface="Cambria Math" panose="02040503050406030204" pitchFamily="18" charset="0"/>
                        </a:rPr>
                        <m:t>h𝑜𝑟𝑎</m:t>
                      </m:r>
                    </m:oMath>
                  </m:oMathPara>
                </a14:m>
                <a:endParaRPr lang="es-MX" sz="1400" dirty="0"/>
              </a:p>
            </p:txBody>
          </p:sp>
        </mc:Choice>
        <mc:Fallback xmlns="">
          <p:sp>
            <p:nvSpPr>
              <p:cNvPr id="14" name="Rectángulo 13"/>
              <p:cNvSpPr>
                <a:spLocks noRot="1" noChangeAspect="1" noMove="1" noResize="1" noEditPoints="1" noAdjustHandles="1" noChangeArrowheads="1" noChangeShapeType="1" noTextEdit="1"/>
              </p:cNvSpPr>
              <p:nvPr/>
            </p:nvSpPr>
            <p:spPr>
              <a:xfrm>
                <a:off x="608747" y="5804398"/>
                <a:ext cx="5735224" cy="307777"/>
              </a:xfrm>
              <a:prstGeom prst="rect">
                <a:avLst/>
              </a:prstGeom>
              <a:blipFill>
                <a:blip r:embed="rId5"/>
                <a:stretch>
                  <a:fillRect b="-5882"/>
                </a:stretch>
              </a:blipFill>
            </p:spPr>
            <p:txBody>
              <a:bodyPr/>
              <a:lstStyle/>
              <a:p>
                <a:r>
                  <a:rPr lang="es-MX">
                    <a:noFill/>
                  </a:rPr>
                  <a:t> </a:t>
                </a:r>
              </a:p>
            </p:txBody>
          </p:sp>
        </mc:Fallback>
      </mc:AlternateContent>
      <p:sp>
        <p:nvSpPr>
          <p:cNvPr id="28" name="Rectángulo 27"/>
          <p:cNvSpPr/>
          <p:nvPr/>
        </p:nvSpPr>
        <p:spPr>
          <a:xfrm>
            <a:off x="176064" y="6479920"/>
            <a:ext cx="8508379" cy="369332"/>
          </a:xfrm>
          <a:prstGeom prst="rect">
            <a:avLst/>
          </a:prstGeom>
        </p:spPr>
        <p:txBody>
          <a:bodyPr wrap="square">
            <a:spAutoFit/>
          </a:bodyPr>
          <a:lstStyle/>
          <a:p>
            <a:pPr algn="just"/>
            <a:r>
              <a:rPr lang="es-MX" sz="900" dirty="0" smtClean="0">
                <a:latin typeface="ITC Avant Garde" panose="020B0402020203020304" pitchFamily="34" charset="0"/>
              </a:rPr>
              <a:t>*Se </a:t>
            </a:r>
            <a:r>
              <a:rPr lang="es-MX" sz="900" dirty="0">
                <a:latin typeface="ITC Avant Garde" panose="020B0402020203020304" pitchFamily="34" charset="0"/>
              </a:rPr>
              <a:t>debe entender por pronóstico a aquel dato que se aproxima (alza o baja) al comportamiento futuro de una variable, mismo que puede ser citado como referencia; </a:t>
            </a:r>
            <a:r>
              <a:rPr lang="es-MX" sz="900" dirty="0" smtClean="0">
                <a:latin typeface="ITC Avant Garde" panose="020B0402020203020304" pitchFamily="34" charset="0"/>
              </a:rPr>
              <a:t>es decir, es </a:t>
            </a:r>
            <a:r>
              <a:rPr lang="es-MX" sz="900" dirty="0">
                <a:latin typeface="ITC Avant Garde" panose="020B0402020203020304" pitchFamily="34" charset="0"/>
              </a:rPr>
              <a:t>una mera predicción que </a:t>
            </a:r>
            <a:r>
              <a:rPr lang="es-MX" sz="900" dirty="0" smtClean="0">
                <a:latin typeface="ITC Avant Garde" panose="020B0402020203020304" pitchFamily="34" charset="0"/>
              </a:rPr>
              <a:t>tiende al cambio en </a:t>
            </a:r>
            <a:r>
              <a:rPr lang="es-MX" sz="900" dirty="0">
                <a:latin typeface="ITC Avant Garde" panose="020B0402020203020304" pitchFamily="34" charset="0"/>
              </a:rPr>
              <a:t>función de la situación económica.</a:t>
            </a:r>
          </a:p>
        </p:txBody>
      </p:sp>
      <p:sp>
        <p:nvSpPr>
          <p:cNvPr id="3" name="Rectángulo 2"/>
          <p:cNvSpPr/>
          <p:nvPr/>
        </p:nvSpPr>
        <p:spPr>
          <a:xfrm>
            <a:off x="399351" y="3461647"/>
            <a:ext cx="8475157" cy="415498"/>
          </a:xfrm>
          <a:prstGeom prst="rect">
            <a:avLst/>
          </a:prstGeom>
        </p:spPr>
        <p:txBody>
          <a:bodyPr wrap="square">
            <a:spAutoFit/>
          </a:bodyPr>
          <a:lstStyle/>
          <a:p>
            <a:pPr lvl="0" algn="just" defTabSz="914400">
              <a:defRPr/>
            </a:pPr>
            <a:r>
              <a:rPr lang="es-MX" sz="700" dirty="0" smtClean="0">
                <a:latin typeface="ITC Avant Garde" panose="020B0402020203020304" pitchFamily="34" charset="0"/>
              </a:rPr>
              <a:t>Fuente: Acuerdo </a:t>
            </a:r>
            <a:r>
              <a:rPr lang="es-MX" sz="700" dirty="0">
                <a:latin typeface="ITC Avant Garde" panose="020B0402020203020304" pitchFamily="34" charset="0"/>
              </a:rPr>
              <a:t>mediante el cual el Pleno del Instituto Federal de Telecomunicaciones expide el Manual de Remuneraciones para los Servidores Públicos del Instituto Federal de Telecomunicaciones para el ejercicio fiscal 2018. Sitio web: </a:t>
            </a:r>
            <a:r>
              <a:rPr lang="es-MX" sz="700" u="sng" dirty="0">
                <a:latin typeface="ITC Avant Garde" panose="020B0402020203020304" pitchFamily="34" charset="0"/>
                <a:hlinkClick r:id="rId6"/>
              </a:rPr>
              <a:t>http://</a:t>
            </a:r>
            <a:r>
              <a:rPr lang="es-MX" sz="700" u="sng" dirty="0" smtClean="0">
                <a:latin typeface="ITC Avant Garde" panose="020B0402020203020304" pitchFamily="34" charset="0"/>
                <a:hlinkClick r:id="rId6"/>
              </a:rPr>
              <a:t>dof.gob.mx/nota_detalle.php?codigo=5508429&amp;fecha=20/12/2017</a:t>
            </a:r>
            <a:r>
              <a:rPr lang="es-MX" sz="700" dirty="0" smtClean="0">
                <a:latin typeface="ITC Avant Garde" panose="020B0402020203020304" pitchFamily="34" charset="0"/>
              </a:rPr>
              <a:t>, y Encuesta </a:t>
            </a:r>
            <a:r>
              <a:rPr lang="es-MX" sz="700" dirty="0">
                <a:latin typeface="ITC Avant Garde" panose="020B0402020203020304" pitchFamily="34" charset="0"/>
              </a:rPr>
              <a:t>Nacional de Ocupación y Empleo (ENOE), población de 15 años y más de edad. Noviembre 2018. Disponible en: </a:t>
            </a:r>
            <a:r>
              <a:rPr lang="es-MX" sz="700" u="sng" dirty="0">
                <a:latin typeface="ITC Avant Garde" panose="020B0402020203020304" pitchFamily="34" charset="0"/>
                <a:hlinkClick r:id="rId7"/>
              </a:rPr>
              <a:t>http://www.beta.inegi.org.mx/programas/enoe/15ymas/</a:t>
            </a:r>
            <a:endParaRPr lang="es-MX" sz="700" dirty="0">
              <a:latin typeface="ITC Avant Garde" panose="020B0402020203020304" pitchFamily="34" charset="0"/>
            </a:endParaRPr>
          </a:p>
        </p:txBody>
      </p:sp>
    </p:spTree>
    <p:extLst>
      <p:ext uri="{BB962C8B-B14F-4D97-AF65-F5344CB8AC3E}">
        <p14:creationId xmlns:p14="http://schemas.microsoft.com/office/powerpoint/2010/main" val="3127356140"/>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abla 23"/>
          <p:cNvGraphicFramePr>
            <a:graphicFrameLocks noGrp="1"/>
          </p:cNvGraphicFramePr>
          <p:nvPr>
            <p:extLst>
              <p:ext uri="{D42A27DB-BD31-4B8C-83A1-F6EECF244321}">
                <p14:modId xmlns:p14="http://schemas.microsoft.com/office/powerpoint/2010/main" val="3018526178"/>
              </p:ext>
            </p:extLst>
          </p:nvPr>
        </p:nvGraphicFramePr>
        <p:xfrm>
          <a:off x="5313022" y="4193196"/>
          <a:ext cx="3646026" cy="1016697"/>
        </p:xfrm>
        <a:graphic>
          <a:graphicData uri="http://schemas.openxmlformats.org/drawingml/2006/table">
            <a:tbl>
              <a:tblPr firstRow="1" bandRow="1">
                <a:tableStyleId>{5C22544A-7EE6-4342-B048-85BDC9FD1C3A}</a:tableStyleId>
              </a:tblPr>
              <a:tblGrid>
                <a:gridCol w="1215342">
                  <a:extLst>
                    <a:ext uri="{9D8B030D-6E8A-4147-A177-3AD203B41FA5}">
                      <a16:colId xmlns:a16="http://schemas.microsoft.com/office/drawing/2014/main" val="588359552"/>
                    </a:ext>
                  </a:extLst>
                </a:gridCol>
                <a:gridCol w="1215342">
                  <a:extLst>
                    <a:ext uri="{9D8B030D-6E8A-4147-A177-3AD203B41FA5}">
                      <a16:colId xmlns:a16="http://schemas.microsoft.com/office/drawing/2014/main" val="4190019237"/>
                    </a:ext>
                  </a:extLst>
                </a:gridCol>
                <a:gridCol w="1215342">
                  <a:extLst>
                    <a:ext uri="{9D8B030D-6E8A-4147-A177-3AD203B41FA5}">
                      <a16:colId xmlns:a16="http://schemas.microsoft.com/office/drawing/2014/main" val="2530696597"/>
                    </a:ext>
                  </a:extLst>
                </a:gridCol>
              </a:tblGrid>
              <a:tr h="500115">
                <a:tc>
                  <a:txBody>
                    <a:bodyPr/>
                    <a:lstStyle/>
                    <a:p>
                      <a:pPr algn="ctr"/>
                      <a:r>
                        <a:rPr lang="es-MX" sz="1000" dirty="0" smtClean="0">
                          <a:solidFill>
                            <a:schemeClr val="tx1"/>
                          </a:solidFill>
                          <a:latin typeface="ITC Avant Garde" panose="020B0402020203020304" pitchFamily="34" charset="0"/>
                        </a:rPr>
                        <a:t>Costo</a:t>
                      </a:r>
                      <a:r>
                        <a:rPr lang="es-MX" sz="1000" baseline="0" dirty="0" smtClean="0">
                          <a:solidFill>
                            <a:schemeClr val="tx1"/>
                          </a:solidFill>
                          <a:latin typeface="ITC Avant Garde" panose="020B0402020203020304" pitchFamily="34" charset="0"/>
                        </a:rPr>
                        <a:t> unitario promedio de los trámites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sym typeface="Symbol" panose="05050102010706020507" pitchFamily="18" charset="2"/>
                        </a:rPr>
                        <a:t> </a:t>
                      </a:r>
                      <a:r>
                        <a:rPr lang="es-MX" sz="1000" dirty="0" smtClean="0">
                          <a:solidFill>
                            <a:schemeClr val="tx1"/>
                          </a:solidFill>
                          <a:latin typeface="ITC Avant Garde" panose="020B0402020203020304" pitchFamily="34" charset="0"/>
                        </a:rPr>
                        <a:t>Frecuencias (todos los trámites)</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a:r>
                        <a:rPr lang="es-MX" sz="1000" dirty="0" smtClean="0">
                          <a:solidFill>
                            <a:schemeClr val="tx1"/>
                          </a:solidFill>
                          <a:latin typeface="ITC Avant Garde" panose="020B0402020203020304" pitchFamily="34" charset="0"/>
                        </a:rPr>
                        <a:t>Carga administrativa total (MXN)</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468057">
                <a:tc>
                  <a:txBody>
                    <a:bodyPr/>
                    <a:lstStyle/>
                    <a:p>
                      <a:pPr algn="ctr"/>
                      <a:r>
                        <a:rPr lang="es-MX" sz="1000" dirty="0" smtClean="0">
                          <a:solidFill>
                            <a:schemeClr val="tx1"/>
                          </a:solidFill>
                          <a:latin typeface="ITC Avant Garde" panose="020B0402020203020304" pitchFamily="34" charset="0"/>
                        </a:rPr>
                        <a:t>$18,509</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solidFill>
                            <a:schemeClr val="tx1"/>
                          </a:solidFill>
                          <a:latin typeface="ITC Avant Garde" panose="020B0402020203020304" pitchFamily="34" charset="0"/>
                        </a:rPr>
                        <a:t>535</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1000" dirty="0" smtClean="0">
                          <a:solidFill>
                            <a:schemeClr val="tx1"/>
                          </a:solidFill>
                          <a:latin typeface="ITC Avant Garde" panose="020B0402020203020304" pitchFamily="34" charset="0"/>
                        </a:rPr>
                        <a:t>$9´902,315</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28" name="CuadroTexto 27"/>
          <p:cNvSpPr txBox="1"/>
          <p:nvPr/>
        </p:nvSpPr>
        <p:spPr>
          <a:xfrm>
            <a:off x="6298844" y="3922923"/>
            <a:ext cx="1674379" cy="276999"/>
          </a:xfrm>
          <a:prstGeom prst="rect">
            <a:avLst/>
          </a:prstGeom>
          <a:noFill/>
        </p:spPr>
        <p:txBody>
          <a:bodyPr wrap="square" rtlCol="0">
            <a:spAutoFit/>
          </a:bodyPr>
          <a:lstStyle/>
          <a:p>
            <a:pPr algn="ctr"/>
            <a:r>
              <a:rPr lang="es-MX" sz="1200" dirty="0" smtClean="0">
                <a:latin typeface="ITC Avant Garde" panose="020B0402020203020304" pitchFamily="34" charset="0"/>
              </a:rPr>
              <a:t>Costeo actual</a:t>
            </a:r>
            <a:endParaRPr lang="es-MX" sz="1200" dirty="0">
              <a:latin typeface="ITC Avant Garde" panose="020B0402020203020304" pitchFamily="34" charset="0"/>
            </a:endParaRPr>
          </a:p>
        </p:txBody>
      </p:sp>
      <p:graphicFrame>
        <p:nvGraphicFramePr>
          <p:cNvPr id="11" name="Tabla 10"/>
          <p:cNvGraphicFramePr>
            <a:graphicFrameLocks noGrp="1"/>
          </p:cNvGraphicFramePr>
          <p:nvPr>
            <p:extLst>
              <p:ext uri="{D42A27DB-BD31-4B8C-83A1-F6EECF244321}">
                <p14:modId xmlns:p14="http://schemas.microsoft.com/office/powerpoint/2010/main" val="3908131742"/>
              </p:ext>
            </p:extLst>
          </p:nvPr>
        </p:nvGraphicFramePr>
        <p:xfrm>
          <a:off x="6057041" y="5435627"/>
          <a:ext cx="2157983" cy="767080"/>
        </p:xfrm>
        <a:graphic>
          <a:graphicData uri="http://schemas.openxmlformats.org/drawingml/2006/table">
            <a:tbl>
              <a:tblPr firstRow="1" bandRow="1">
                <a:tableStyleId>{5C22544A-7EE6-4342-B048-85BDC9FD1C3A}</a:tableStyleId>
              </a:tblPr>
              <a:tblGrid>
                <a:gridCol w="2157983">
                  <a:extLst>
                    <a:ext uri="{9D8B030D-6E8A-4147-A177-3AD203B41FA5}">
                      <a16:colId xmlns:a16="http://schemas.microsoft.com/office/drawing/2014/main" val="588359552"/>
                    </a:ext>
                  </a:extLst>
                </a:gridCol>
              </a:tblGrid>
              <a:tr h="442267">
                <a:tc>
                  <a:txBody>
                    <a:bodyPr/>
                    <a:lstStyle/>
                    <a:p>
                      <a:pPr algn="ctr"/>
                      <a:r>
                        <a:rPr lang="es-MX" sz="1000" dirty="0" smtClean="0">
                          <a:solidFill>
                            <a:schemeClr val="tx1"/>
                          </a:solidFill>
                          <a:latin typeface="ITC Avant Garde" panose="020B0402020203020304" pitchFamily="34" charset="0"/>
                        </a:rPr>
                        <a:t>Costo del Trámite UCS-03-000</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24813">
                <a:tc>
                  <a:txBody>
                    <a:bodyPr/>
                    <a:lstStyle/>
                    <a:p>
                      <a:pPr algn="ctr"/>
                      <a:r>
                        <a:rPr lang="es-MX" sz="1000" dirty="0" smtClean="0">
                          <a:solidFill>
                            <a:schemeClr val="tx1"/>
                          </a:solidFill>
                          <a:latin typeface="ITC Avant Garde" panose="020B0402020203020304" pitchFamily="34" charset="0"/>
                        </a:rPr>
                        <a:t>$7,878.12*</a:t>
                      </a:r>
                      <a:endParaRPr lang="es-MX" sz="1000" dirty="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761289508"/>
              </p:ext>
            </p:extLst>
          </p:nvPr>
        </p:nvGraphicFramePr>
        <p:xfrm>
          <a:off x="5195447" y="1626902"/>
          <a:ext cx="3881176" cy="2282168"/>
        </p:xfrm>
        <a:graphic>
          <a:graphicData uri="http://schemas.openxmlformats.org/drawingml/2006/table">
            <a:tbl>
              <a:tblPr firstRow="1" firstCol="1" bandRow="1"/>
              <a:tblGrid>
                <a:gridCol w="428001">
                  <a:extLst>
                    <a:ext uri="{9D8B030D-6E8A-4147-A177-3AD203B41FA5}">
                      <a16:colId xmlns:a16="http://schemas.microsoft.com/office/drawing/2014/main" val="3348689331"/>
                    </a:ext>
                  </a:extLst>
                </a:gridCol>
                <a:gridCol w="3453175">
                  <a:extLst>
                    <a:ext uri="{9D8B030D-6E8A-4147-A177-3AD203B41FA5}">
                      <a16:colId xmlns:a16="http://schemas.microsoft.com/office/drawing/2014/main" val="3990936777"/>
                    </a:ext>
                  </a:extLst>
                </a:gridCol>
              </a:tblGrid>
              <a:tr h="225630">
                <a:tc>
                  <a:txBody>
                    <a:bodyPr/>
                    <a:lstStyle/>
                    <a:p>
                      <a:pPr algn="ctr" rtl="0" fontAlgn="ctr"/>
                      <a:r>
                        <a:rPr lang="es-MX" sz="1000" b="1" i="0" u="none" strike="noStrike" dirty="0" smtClean="0">
                          <a:solidFill>
                            <a:schemeClr val="tx1"/>
                          </a:solidFill>
                          <a:effectLst/>
                          <a:latin typeface="ITC Avant Garde" panose="020B0402020203020304" pitchFamily="34" charset="0"/>
                        </a:rPr>
                        <a:t>N°</a:t>
                      </a:r>
                      <a:endParaRPr lang="es-MX" sz="1000" b="1" i="0" u="none" strike="noStrike" dirty="0">
                        <a:solidFill>
                          <a:schemeClr val="tx1"/>
                        </a:solidFill>
                        <a:effectLst/>
                        <a:latin typeface="ITC Avant Garde" panose="020B0402020203020304" pitchFamily="34" charset="0"/>
                      </a:endParaRPr>
                    </a:p>
                  </a:txBody>
                  <a:tcPr marL="8450" marR="8450" marT="8450" marB="0" anchor="ctr">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7E4BD"/>
                    </a:solidFill>
                  </a:tcPr>
                </a:tc>
                <a:tc>
                  <a:txBody>
                    <a:bodyPr/>
                    <a:lstStyle/>
                    <a:p>
                      <a:pPr algn="ctr" rtl="0" fontAlgn="ctr"/>
                      <a:r>
                        <a:rPr lang="es-MX" sz="1000" b="1" i="0" u="none" strike="noStrike" dirty="0" smtClean="0">
                          <a:solidFill>
                            <a:schemeClr val="tx1"/>
                          </a:solidFill>
                          <a:effectLst/>
                          <a:latin typeface="ITC Avant Garde" panose="020B0402020203020304" pitchFamily="34" charset="0"/>
                        </a:rPr>
                        <a:t>Requerimientos Propuesta, 2019</a:t>
                      </a:r>
                      <a:endParaRPr lang="es-MX" sz="1000" b="1" i="0" u="none" strike="noStrike" dirty="0">
                        <a:solidFill>
                          <a:schemeClr val="tx1"/>
                        </a:solidFill>
                        <a:effectLst/>
                        <a:latin typeface="ITC Avant Garde" panose="020B0402020203020304" pitchFamily="34" charset="0"/>
                      </a:endParaRPr>
                    </a:p>
                  </a:txBody>
                  <a:tcPr marL="8450" marR="8450" marT="8450" marB="0" anchor="ctr">
                    <a:lnL w="12700" cap="flat" cmpd="sng" algn="ctr">
                      <a:no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7E4BD"/>
                    </a:solidFill>
                  </a:tcPr>
                </a:tc>
                <a:extLst>
                  <a:ext uri="{0D108BD9-81ED-4DB2-BD59-A6C34878D82A}">
                    <a16:rowId xmlns:a16="http://schemas.microsoft.com/office/drawing/2014/main" val="3123628863"/>
                  </a:ext>
                </a:extLst>
              </a:tr>
              <a:tr h="311741">
                <a:tc>
                  <a:txBody>
                    <a:bodyPr/>
                    <a:lstStyle/>
                    <a:p>
                      <a:pPr algn="ctr" rtl="0" fontAlgn="ctr"/>
                      <a:r>
                        <a:rPr lang="es-MX" sz="1000" b="0" i="0" u="none" strike="noStrike" dirty="0" smtClean="0">
                          <a:solidFill>
                            <a:schemeClr val="tx1"/>
                          </a:solidFill>
                          <a:effectLst/>
                          <a:latin typeface="ITC Avant Garde" panose="020B0402020203020304" pitchFamily="34" charset="0"/>
                        </a:rPr>
                        <a:t>1</a:t>
                      </a:r>
                      <a:endParaRPr lang="es-MX" sz="1000" b="0" i="0" u="none" strike="noStrike" dirty="0">
                        <a:solidFill>
                          <a:schemeClr val="tx1"/>
                        </a:solidFill>
                        <a:effectLst/>
                        <a:latin typeface="ITC Avant Garde" panose="020B0402020203020304" pitchFamily="34" charset="0"/>
                      </a:endParaRPr>
                    </a:p>
                  </a:txBody>
                  <a:tcPr marL="8450" marR="8450" marT="845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rtl="0" fontAlgn="ctr"/>
                      <a:r>
                        <a:rPr lang="es-MX" sz="1000" b="0" i="0" u="none" strike="noStrike" dirty="0" smtClean="0">
                          <a:solidFill>
                            <a:schemeClr val="tx1"/>
                          </a:solidFill>
                          <a:effectLst/>
                          <a:latin typeface="ITC Avant Garde" panose="020B0402020203020304" pitchFamily="34" charset="0"/>
                        </a:rPr>
                        <a:t>Copia simple del comprobante y/o factura del pago de Derechos*</a:t>
                      </a:r>
                      <a:endParaRPr lang="es-MX" sz="1000" b="0" i="0" u="none" strike="noStrike" dirty="0">
                        <a:solidFill>
                          <a:schemeClr val="tx1"/>
                        </a:solidFill>
                        <a:effectLst/>
                        <a:latin typeface="ITC Avant Garde" panose="020B0402020203020304" pitchFamily="34" charset="0"/>
                      </a:endParaRPr>
                    </a:p>
                  </a:txBody>
                  <a:tcPr marL="8450" marR="8450" marT="845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a16="http://schemas.microsoft.com/office/drawing/2014/main" val="4222301314"/>
                  </a:ext>
                </a:extLst>
              </a:tr>
              <a:tr h="507188">
                <a:tc>
                  <a:txBody>
                    <a:bodyPr/>
                    <a:lstStyle/>
                    <a:p>
                      <a:pPr algn="ctr" fontAlgn="ctr"/>
                      <a:r>
                        <a:rPr lang="es-MX" sz="1000" b="0" i="0" u="none" strike="noStrike" dirty="0" smtClean="0">
                          <a:solidFill>
                            <a:schemeClr val="tx1"/>
                          </a:solidFill>
                          <a:effectLst/>
                          <a:latin typeface="ITC Avant Garde" panose="020B0402020203020304" pitchFamily="34" charset="0"/>
                        </a:rPr>
                        <a:t>2</a:t>
                      </a:r>
                      <a:endParaRPr lang="es-MX" sz="1000" b="0" i="0" u="none" strike="noStrike" dirty="0">
                        <a:solidFill>
                          <a:schemeClr val="tx1"/>
                        </a:solidFill>
                        <a:effectLst/>
                        <a:latin typeface="ITC Avant Garde" panose="020B0402020203020304" pitchFamily="34" charset="0"/>
                      </a:endParaRPr>
                    </a:p>
                  </a:txBody>
                  <a:tcPr marL="8450" marR="8450" marT="845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fontAlgn="ctr"/>
                      <a:r>
                        <a:rPr lang="es-MX" sz="1000" b="0" i="0" u="none" strike="noStrike" dirty="0" smtClean="0">
                          <a:solidFill>
                            <a:schemeClr val="tx1"/>
                          </a:solidFill>
                          <a:effectLst/>
                          <a:latin typeface="ITC Avant Garde" panose="020B0402020203020304" pitchFamily="34" charset="0"/>
                        </a:rPr>
                        <a:t>Copia simple de la autorización en materia de aeronáutica civil de la Secretaría de Comunicaciones y Transportes*</a:t>
                      </a:r>
                      <a:endParaRPr lang="es-MX" sz="1000" b="0" i="0" u="none" strike="noStrike" dirty="0">
                        <a:solidFill>
                          <a:schemeClr val="tx1"/>
                        </a:solidFill>
                        <a:effectLst/>
                        <a:latin typeface="ITC Avant Garde" panose="020B0402020203020304" pitchFamily="34" charset="0"/>
                      </a:endParaRPr>
                    </a:p>
                  </a:txBody>
                  <a:tcPr marL="8450" marR="8450" marT="845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a16="http://schemas.microsoft.com/office/drawing/2014/main" val="3269941456"/>
                  </a:ext>
                </a:extLst>
              </a:tr>
              <a:tr h="402744">
                <a:tc>
                  <a:txBody>
                    <a:bodyPr/>
                    <a:lstStyle/>
                    <a:p>
                      <a:pPr algn="ctr" rtl="0" fontAlgn="ctr"/>
                      <a:r>
                        <a:rPr lang="es-MX" sz="1000" b="0" i="0" u="none" strike="noStrike" dirty="0" smtClean="0">
                          <a:solidFill>
                            <a:schemeClr val="tx1"/>
                          </a:solidFill>
                          <a:effectLst/>
                          <a:latin typeface="ITC Avant Garde" panose="020B0402020203020304" pitchFamily="34" charset="0"/>
                        </a:rPr>
                        <a:t>3</a:t>
                      </a:r>
                      <a:endParaRPr lang="es-MX" sz="1000" b="0" i="0" u="none" strike="noStrike" dirty="0">
                        <a:solidFill>
                          <a:schemeClr val="tx1"/>
                        </a:solidFill>
                        <a:effectLst/>
                        <a:latin typeface="ITC Avant Garde" panose="020B0402020203020304" pitchFamily="34" charset="0"/>
                      </a:endParaRPr>
                    </a:p>
                  </a:txBody>
                  <a:tcPr marL="8450" marR="8450" marT="845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rtl="0" fontAlgn="ctr"/>
                      <a:r>
                        <a:rPr lang="es-MX" sz="1000" b="0" i="0" u="none" strike="noStrike" dirty="0" smtClean="0">
                          <a:solidFill>
                            <a:schemeClr val="tx1"/>
                          </a:solidFill>
                          <a:effectLst/>
                          <a:latin typeface="ITC Avant Garde" panose="020B0402020203020304" pitchFamily="34" charset="0"/>
                        </a:rPr>
                        <a:t>En su caso, copia certificada del instrumento público  o documento con el que se acredite la identidad y alcances del representante legal del Concesionario*</a:t>
                      </a:r>
                      <a:endParaRPr lang="es-MX" sz="1000" b="0" i="0" u="none" strike="noStrike" dirty="0">
                        <a:solidFill>
                          <a:schemeClr val="tx1"/>
                        </a:solidFill>
                        <a:effectLst/>
                        <a:latin typeface="ITC Avant Garde" panose="020B0402020203020304" pitchFamily="34" charset="0"/>
                      </a:endParaRPr>
                    </a:p>
                  </a:txBody>
                  <a:tcPr marL="8450" marR="8450" marT="845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a16="http://schemas.microsoft.com/office/drawing/2014/main" val="3853060676"/>
                  </a:ext>
                </a:extLst>
              </a:tr>
              <a:tr h="402744">
                <a:tc>
                  <a:txBody>
                    <a:bodyPr/>
                    <a:lstStyle/>
                    <a:p>
                      <a:pPr algn="ctr" rtl="0" fontAlgn="ctr"/>
                      <a:r>
                        <a:rPr lang="es-MX" sz="1000" b="0" i="0" u="none" strike="noStrike" dirty="0" smtClean="0">
                          <a:solidFill>
                            <a:schemeClr val="tx1"/>
                          </a:solidFill>
                          <a:effectLst/>
                          <a:latin typeface="ITC Avant Garde" panose="020B0402020203020304" pitchFamily="34" charset="0"/>
                        </a:rPr>
                        <a:t>4</a:t>
                      </a:r>
                      <a:endParaRPr lang="es-MX" sz="1000" b="0" i="0" u="none" strike="noStrike" dirty="0">
                        <a:solidFill>
                          <a:schemeClr val="tx1"/>
                        </a:solidFill>
                        <a:effectLst/>
                        <a:latin typeface="ITC Avant Garde" panose="020B0402020203020304" pitchFamily="34" charset="0"/>
                      </a:endParaRPr>
                    </a:p>
                  </a:txBody>
                  <a:tcPr marL="8450" marR="8450" marT="845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lgn="ctr" rtl="0" fontAlgn="ctr"/>
                      <a:r>
                        <a:rPr lang="es-MX" sz="1000" b="0" i="0" u="none" strike="noStrike" dirty="0" smtClean="0">
                          <a:solidFill>
                            <a:schemeClr val="tx1"/>
                          </a:solidFill>
                          <a:effectLst/>
                          <a:latin typeface="ITC Avant Garde" panose="020B0402020203020304" pitchFamily="34" charset="0"/>
                        </a:rPr>
                        <a:t>Hoja de especificaciones técnicas del fabricante del equipo transmisor, línea de transmisión y antena o sistema radiador (en su caso, deberá presentar el patrón de radiación gráfico del sistema de radiación a utilizar)</a:t>
                      </a:r>
                      <a:endParaRPr lang="es-MX" sz="1000" b="0" i="0" u="none" strike="noStrike" dirty="0">
                        <a:solidFill>
                          <a:schemeClr val="tx1"/>
                        </a:solidFill>
                        <a:effectLst/>
                        <a:latin typeface="ITC Avant Garde" panose="020B0402020203020304" pitchFamily="34" charset="0"/>
                      </a:endParaRPr>
                    </a:p>
                  </a:txBody>
                  <a:tcPr marL="8450" marR="8450" marT="845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a16="http://schemas.microsoft.com/office/drawing/2014/main" val="4120170444"/>
                  </a:ext>
                </a:extLst>
              </a:tr>
            </a:tbl>
          </a:graphicData>
        </a:graphic>
      </p:graphicFrame>
      <p:sp>
        <p:nvSpPr>
          <p:cNvPr id="14" name="CuadroTexto 13"/>
          <p:cNvSpPr txBox="1"/>
          <p:nvPr/>
        </p:nvSpPr>
        <p:spPr>
          <a:xfrm>
            <a:off x="6005726" y="5179176"/>
            <a:ext cx="2037145" cy="276999"/>
          </a:xfrm>
          <a:prstGeom prst="rect">
            <a:avLst/>
          </a:prstGeom>
          <a:noFill/>
        </p:spPr>
        <p:txBody>
          <a:bodyPr wrap="square" rtlCol="0">
            <a:spAutoFit/>
          </a:bodyPr>
          <a:lstStyle/>
          <a:p>
            <a:pPr algn="ctr"/>
            <a:r>
              <a:rPr lang="es-MX" sz="1200" dirty="0" smtClean="0">
                <a:latin typeface="ITC Avant Garde" panose="020B0402020203020304" pitchFamily="34" charset="0"/>
              </a:rPr>
              <a:t>Estimación, 2019</a:t>
            </a:r>
            <a:endParaRPr lang="es-MX" sz="1200" dirty="0">
              <a:latin typeface="ITC Avant Garde" panose="020B0402020203020304" pitchFamily="34" charset="0"/>
            </a:endParaRPr>
          </a:p>
        </p:txBody>
      </p:sp>
      <p:sp>
        <p:nvSpPr>
          <p:cNvPr id="12" name="CuadroTexto 11"/>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Carga administrativa y simplificación administrativa</a:t>
            </a:r>
            <a:endParaRPr lang="es-MX" sz="2400" dirty="0" smtClean="0">
              <a:solidFill>
                <a:srgbClr val="FF0000"/>
              </a:solidFill>
              <a:latin typeface="ITC Avant Garde Std Bk" panose="020B0502020202020204" pitchFamily="34" charset="0"/>
              <a:cs typeface="Arial" panose="020B0604020202020204" pitchFamily="34" charset="0"/>
            </a:endParaRPr>
          </a:p>
        </p:txBody>
      </p:sp>
      <p:graphicFrame>
        <p:nvGraphicFramePr>
          <p:cNvPr id="7" name="Tabla 6"/>
          <p:cNvGraphicFramePr>
            <a:graphicFrameLocks noGrp="1"/>
          </p:cNvGraphicFramePr>
          <p:nvPr>
            <p:extLst>
              <p:ext uri="{D42A27DB-BD31-4B8C-83A1-F6EECF244321}">
                <p14:modId xmlns:p14="http://schemas.microsoft.com/office/powerpoint/2010/main" val="634709918"/>
              </p:ext>
            </p:extLst>
          </p:nvPr>
        </p:nvGraphicFramePr>
        <p:xfrm>
          <a:off x="399352" y="1626902"/>
          <a:ext cx="4713337" cy="5164730"/>
        </p:xfrm>
        <a:graphic>
          <a:graphicData uri="http://schemas.openxmlformats.org/drawingml/2006/table">
            <a:tbl>
              <a:tblPr>
                <a:tableStyleId>{8799B23B-EC83-4686-B30A-512413B5E67A}</a:tableStyleId>
              </a:tblPr>
              <a:tblGrid>
                <a:gridCol w="217959">
                  <a:extLst>
                    <a:ext uri="{9D8B030D-6E8A-4147-A177-3AD203B41FA5}">
                      <a16:colId xmlns:a16="http://schemas.microsoft.com/office/drawing/2014/main" val="2422469183"/>
                    </a:ext>
                  </a:extLst>
                </a:gridCol>
                <a:gridCol w="4495378">
                  <a:extLst>
                    <a:ext uri="{9D8B030D-6E8A-4147-A177-3AD203B41FA5}">
                      <a16:colId xmlns:a16="http://schemas.microsoft.com/office/drawing/2014/main" val="1843428433"/>
                    </a:ext>
                  </a:extLst>
                </a:gridCol>
              </a:tblGrid>
              <a:tr h="237445">
                <a:tc>
                  <a:txBody>
                    <a:bodyPr/>
                    <a:lstStyle/>
                    <a:p>
                      <a:pPr algn="ctr" fontAlgn="ctr"/>
                      <a:r>
                        <a:rPr lang="es-MX" sz="1000" b="1" u="none" strike="noStrike" dirty="0">
                          <a:effectLst/>
                          <a:latin typeface="ITC Avant Garde" panose="020B0402020203020304" pitchFamily="34" charset="0"/>
                        </a:rPr>
                        <a:t>N°</a:t>
                      </a:r>
                      <a:endParaRPr lang="es-MX" sz="1000" b="1" i="0" u="none" strike="noStrike" dirty="0">
                        <a:solidFill>
                          <a:srgbClr val="000000"/>
                        </a:solidFill>
                        <a:effectLst/>
                        <a:latin typeface="ITC Avant Garde" panose="020B0402020203020304" pitchFamily="34" charset="0"/>
                      </a:endParaRPr>
                    </a:p>
                  </a:txBody>
                  <a:tcPr marL="5375" marR="5375" marT="5375" marB="0" anchor="ctr">
                    <a:solidFill>
                      <a:schemeClr val="accent3">
                        <a:lumMod val="40000"/>
                        <a:lumOff val="60000"/>
                      </a:schemeClr>
                    </a:solidFill>
                  </a:tcPr>
                </a:tc>
                <a:tc>
                  <a:txBody>
                    <a:bodyPr/>
                    <a:lstStyle/>
                    <a:p>
                      <a:pPr algn="ctr" fontAlgn="ctr"/>
                      <a:r>
                        <a:rPr lang="es-MX" sz="1000" b="1" u="none" strike="noStrike" dirty="0" smtClean="0">
                          <a:effectLst/>
                          <a:latin typeface="ITC Avant Garde" panose="020B0402020203020304" pitchFamily="34" charset="0"/>
                        </a:rPr>
                        <a:t>Requerimientos actuales</a:t>
                      </a:r>
                      <a:endParaRPr lang="es-MX" sz="1000" b="1" i="0" u="none" strike="noStrike" dirty="0">
                        <a:solidFill>
                          <a:srgbClr val="000000"/>
                        </a:solidFill>
                        <a:effectLst/>
                        <a:latin typeface="ITC Avant Garde" panose="020B0402020203020304" pitchFamily="34" charset="0"/>
                      </a:endParaRPr>
                    </a:p>
                  </a:txBody>
                  <a:tcPr marL="5375" marR="5375" marT="5375" marB="0" anchor="ctr">
                    <a:solidFill>
                      <a:schemeClr val="accent3">
                        <a:lumMod val="40000"/>
                        <a:lumOff val="60000"/>
                      </a:schemeClr>
                    </a:solidFill>
                  </a:tcPr>
                </a:tc>
                <a:extLst>
                  <a:ext uri="{0D108BD9-81ED-4DB2-BD59-A6C34878D82A}">
                    <a16:rowId xmlns:a16="http://schemas.microsoft.com/office/drawing/2014/main" val="2600279989"/>
                  </a:ext>
                </a:extLst>
              </a:tr>
              <a:tr h="171153">
                <a:tc>
                  <a:txBody>
                    <a:bodyPr/>
                    <a:lstStyle/>
                    <a:p>
                      <a:pPr algn="ctr" fontAlgn="ctr"/>
                      <a:r>
                        <a:rPr lang="es-MX" sz="1000" u="none" strike="noStrike" dirty="0">
                          <a:effectLst/>
                          <a:latin typeface="ITC Avant Garde" panose="020B0402020203020304" pitchFamily="34" charset="0"/>
                        </a:rPr>
                        <a:t>1</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Opinión favorable de la autoridad competente en materia aeronáutica</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046586234"/>
                  </a:ext>
                </a:extLst>
              </a:tr>
              <a:tr h="308105">
                <a:tc>
                  <a:txBody>
                    <a:bodyPr/>
                    <a:lstStyle/>
                    <a:p>
                      <a:pPr algn="ctr" fontAlgn="ctr"/>
                      <a:r>
                        <a:rPr lang="es-MX" sz="1000" u="none" strike="noStrike" dirty="0">
                          <a:effectLst/>
                          <a:latin typeface="ITC Avant Garde" panose="020B0402020203020304" pitchFamily="34" charset="0"/>
                        </a:rPr>
                        <a:t>2</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Patrón de radiación del sistema radiador con al menos 72 radiales (Diagrama de radiación de antena de manera gráfica y tabular)</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375073945"/>
                  </a:ext>
                </a:extLst>
              </a:tr>
              <a:tr h="164161">
                <a:tc>
                  <a:txBody>
                    <a:bodyPr/>
                    <a:lstStyle/>
                    <a:p>
                      <a:pPr algn="ctr" fontAlgn="ctr"/>
                      <a:r>
                        <a:rPr lang="es-MX" sz="1000" u="none" strike="noStrike" dirty="0">
                          <a:effectLst/>
                          <a:latin typeface="ITC Avant Garde" panose="020B0402020203020304" pitchFamily="34" charset="0"/>
                        </a:rPr>
                        <a:t>3</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 de Áreas de Servicios Digitales  (AS-TDT-I-II)</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829752698"/>
                  </a:ext>
                </a:extLst>
              </a:tr>
              <a:tr h="164161">
                <a:tc>
                  <a:txBody>
                    <a:bodyPr/>
                    <a:lstStyle/>
                    <a:p>
                      <a:pPr algn="ctr" fontAlgn="ctr"/>
                      <a:r>
                        <a:rPr lang="es-MX" sz="1000" u="none" strike="noStrike" dirty="0">
                          <a:effectLst/>
                          <a:latin typeface="ITC Avant Garde" panose="020B0402020203020304" pitchFamily="34" charset="0"/>
                        </a:rPr>
                        <a:t>4</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 Planos de ubicación (PU-TDT)</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778060352"/>
                  </a:ext>
                </a:extLst>
              </a:tr>
              <a:tr h="164161">
                <a:tc>
                  <a:txBody>
                    <a:bodyPr/>
                    <a:lstStyle/>
                    <a:p>
                      <a:pPr algn="ctr" fontAlgn="ctr"/>
                      <a:r>
                        <a:rPr lang="es-MX" sz="1000" u="none" strike="noStrike" dirty="0">
                          <a:effectLst/>
                          <a:latin typeface="ITC Avant Garde" panose="020B0402020203020304" pitchFamily="34" charset="0"/>
                        </a:rPr>
                        <a:t>5</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En su caso, croquis de operación múltiple (COM-TDT-I-II)</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034136336"/>
                  </a:ext>
                </a:extLst>
              </a:tr>
              <a:tr h="290236">
                <a:tc>
                  <a:txBody>
                    <a:bodyPr/>
                    <a:lstStyle/>
                    <a:p>
                      <a:pPr algn="ctr" fontAlgn="ctr"/>
                      <a:r>
                        <a:rPr lang="es-MX" sz="1000" u="none" strike="noStrike" dirty="0">
                          <a:effectLst/>
                          <a:latin typeface="ITC Avant Garde" panose="020B0402020203020304" pitchFamily="34" charset="0"/>
                        </a:rPr>
                        <a:t>6</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Comprobante de pago de derechos correspondiente en términos de la LFD</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563783417"/>
                  </a:ext>
                </a:extLst>
              </a:tr>
              <a:tr h="308105">
                <a:tc>
                  <a:txBody>
                    <a:bodyPr/>
                    <a:lstStyle/>
                    <a:p>
                      <a:pPr algn="ctr" fontAlgn="ctr"/>
                      <a:r>
                        <a:rPr lang="es-MX" sz="1000" u="none" strike="noStrike" dirty="0">
                          <a:effectLst/>
                          <a:latin typeface="ITC Avant Garde" panose="020B0402020203020304" pitchFamily="34" charset="0"/>
                        </a:rPr>
                        <a:t>7</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 de ubicación previamente aprobado por la autoridad competente en materia de aeronáutica</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837953890"/>
                  </a:ext>
                </a:extLst>
              </a:tr>
              <a:tr h="164161">
                <a:tc>
                  <a:txBody>
                    <a:bodyPr/>
                    <a:lstStyle/>
                    <a:p>
                      <a:pPr algn="ctr" fontAlgn="ctr"/>
                      <a:r>
                        <a:rPr lang="es-MX" sz="1000" u="none" strike="noStrike" dirty="0">
                          <a:effectLst/>
                          <a:latin typeface="ITC Avant Garde" panose="020B0402020203020304" pitchFamily="34" charset="0"/>
                        </a:rPr>
                        <a:t>8</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 de Áreas de Servicios digitales</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4085348520"/>
                  </a:ext>
                </a:extLst>
              </a:tr>
              <a:tr h="308105">
                <a:tc>
                  <a:txBody>
                    <a:bodyPr/>
                    <a:lstStyle/>
                    <a:p>
                      <a:pPr algn="ctr" fontAlgn="ctr"/>
                      <a:r>
                        <a:rPr lang="es-MX" sz="1000" u="none" strike="noStrike" dirty="0">
                          <a:effectLst/>
                          <a:latin typeface="ITC Avant Garde" panose="020B0402020203020304" pitchFamily="34" charset="0"/>
                        </a:rPr>
                        <a:t>9</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Croquis de operación múltiple, en caso de compartir la torre con otras estaciones de radiodifusión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62275748"/>
                  </a:ext>
                </a:extLst>
              </a:tr>
              <a:tr h="164161">
                <a:tc>
                  <a:txBody>
                    <a:bodyPr/>
                    <a:lstStyle/>
                    <a:p>
                      <a:pPr algn="ctr" fontAlgn="ctr"/>
                      <a:r>
                        <a:rPr lang="es-MX" sz="1000" u="none" strike="noStrike" dirty="0">
                          <a:effectLst/>
                          <a:latin typeface="ITC Avant Garde" panose="020B0402020203020304" pitchFamily="34" charset="0"/>
                        </a:rPr>
                        <a:t>10</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Planos de los Terrenos (PT-AM)</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818013025"/>
                  </a:ext>
                </a:extLst>
              </a:tr>
              <a:tr h="459488">
                <a:tc>
                  <a:txBody>
                    <a:bodyPr/>
                    <a:lstStyle/>
                    <a:p>
                      <a:pPr algn="ctr" fontAlgn="ctr"/>
                      <a:r>
                        <a:rPr lang="es-MX" sz="1000" u="none" strike="noStrike" dirty="0">
                          <a:effectLst/>
                          <a:latin typeface="ITC Avant Garde" panose="020B0402020203020304" pitchFamily="34" charset="0"/>
                        </a:rPr>
                        <a:t>11</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Proyecto de operación múltiple deberá contener el aval</a:t>
                      </a:r>
                      <a:br>
                        <a:rPr lang="es-MX" sz="1000" u="none" strike="noStrike" dirty="0">
                          <a:solidFill>
                            <a:schemeClr val="tx1"/>
                          </a:solidFill>
                          <a:effectLst/>
                          <a:latin typeface="ITC Avant Garde" panose="020B0402020203020304" pitchFamily="34" charset="0"/>
                        </a:rPr>
                      </a:br>
                      <a:r>
                        <a:rPr lang="es-MX" sz="1000" u="none" strike="noStrike" dirty="0">
                          <a:solidFill>
                            <a:schemeClr val="tx1"/>
                          </a:solidFill>
                          <a:effectLst/>
                          <a:latin typeface="ITC Avant Garde" panose="020B0402020203020304" pitchFamily="34" charset="0"/>
                        </a:rPr>
                        <a:t>técnico por parte de un perito en telecomunicaciones con especialidad en </a:t>
                      </a:r>
                      <a:r>
                        <a:rPr lang="es-MX" sz="1000" u="none" strike="noStrike" dirty="0" smtClean="0">
                          <a:solidFill>
                            <a:schemeClr val="tx1"/>
                          </a:solidFill>
                          <a:effectLst/>
                          <a:latin typeface="ITC Avant Garde" panose="020B0402020203020304" pitchFamily="34" charset="0"/>
                        </a:rPr>
                        <a:t>radiodifusión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402376011"/>
                  </a:ext>
                </a:extLst>
              </a:tr>
              <a:tr h="164161">
                <a:tc>
                  <a:txBody>
                    <a:bodyPr/>
                    <a:lstStyle/>
                    <a:p>
                      <a:pPr algn="ctr" fontAlgn="ctr"/>
                      <a:r>
                        <a:rPr lang="es-MX" sz="1000" u="none" strike="noStrike" dirty="0">
                          <a:effectLst/>
                          <a:latin typeface="ITC Avant Garde" panose="020B0402020203020304" pitchFamily="34" charset="0"/>
                        </a:rPr>
                        <a:t>12</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 de áreas de Servicio</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064802423"/>
                  </a:ext>
                </a:extLst>
              </a:tr>
              <a:tr h="164161">
                <a:tc>
                  <a:txBody>
                    <a:bodyPr/>
                    <a:lstStyle/>
                    <a:p>
                      <a:pPr algn="ctr" fontAlgn="ctr"/>
                      <a:r>
                        <a:rPr lang="es-MX" sz="1000" u="none" strike="noStrike" dirty="0">
                          <a:effectLst/>
                          <a:latin typeface="ITC Avant Garde" panose="020B0402020203020304" pitchFamily="34" charset="0"/>
                        </a:rPr>
                        <a:t>13</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Diagrama de radiación del sistema radiador direccional</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838807677"/>
                  </a:ext>
                </a:extLst>
              </a:tr>
              <a:tr h="433065">
                <a:tc>
                  <a:txBody>
                    <a:bodyPr/>
                    <a:lstStyle/>
                    <a:p>
                      <a:pPr algn="ctr" fontAlgn="ctr"/>
                      <a:r>
                        <a:rPr lang="es-MX" sz="1000" u="none" strike="noStrike" dirty="0">
                          <a:effectLst/>
                          <a:latin typeface="ITC Avant Garde" panose="020B0402020203020304" pitchFamily="34" charset="0"/>
                        </a:rPr>
                        <a:t>14</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 de áreas de servicio, conteniendo, entre otros, la altura del centro de radiación de la antena y la potencia radiada aparente</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468233702"/>
                  </a:ext>
                </a:extLst>
              </a:tr>
              <a:tr h="164161">
                <a:tc>
                  <a:txBody>
                    <a:bodyPr/>
                    <a:lstStyle/>
                    <a:p>
                      <a:pPr algn="ctr" fontAlgn="ctr"/>
                      <a:r>
                        <a:rPr lang="es-MX" sz="1000" u="none" strike="noStrike" dirty="0">
                          <a:effectLst/>
                          <a:latin typeface="ITC Avant Garde" panose="020B0402020203020304" pitchFamily="34" charset="0"/>
                        </a:rPr>
                        <a:t>15</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 de ubicación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4026216748"/>
                  </a:ext>
                </a:extLst>
              </a:tr>
              <a:tr h="164161">
                <a:tc>
                  <a:txBody>
                    <a:bodyPr/>
                    <a:lstStyle/>
                    <a:p>
                      <a:pPr algn="ctr" fontAlgn="ctr"/>
                      <a:r>
                        <a:rPr lang="es-MX" sz="1000" u="none" strike="noStrike" dirty="0">
                          <a:effectLst/>
                          <a:latin typeface="ITC Avant Garde" panose="020B0402020203020304" pitchFamily="34" charset="0"/>
                        </a:rPr>
                        <a:t>16</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En su caso, el proyecto de operación múltiple</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621170562"/>
                  </a:ext>
                </a:extLst>
              </a:tr>
              <a:tr h="459488">
                <a:tc>
                  <a:txBody>
                    <a:bodyPr/>
                    <a:lstStyle/>
                    <a:p>
                      <a:pPr algn="ctr" fontAlgn="ctr"/>
                      <a:r>
                        <a:rPr lang="es-MX" sz="1000" u="none" strike="noStrike" dirty="0">
                          <a:effectLst/>
                          <a:latin typeface="ITC Avant Garde" panose="020B0402020203020304" pitchFamily="34" charset="0"/>
                        </a:rPr>
                        <a:t>17</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 del terreno, </a:t>
                      </a:r>
                      <a:r>
                        <a:rPr lang="es-MX" sz="1000" u="none" strike="noStrike" dirty="0" smtClean="0">
                          <a:solidFill>
                            <a:schemeClr val="tx1"/>
                          </a:solidFill>
                          <a:effectLst/>
                          <a:latin typeface="ITC Avant Garde" panose="020B0402020203020304" pitchFamily="34" charset="0"/>
                        </a:rPr>
                        <a:t>conteniendo </a:t>
                      </a:r>
                      <a:r>
                        <a:rPr lang="es-MX" sz="1000" u="none" strike="noStrike" dirty="0">
                          <a:solidFill>
                            <a:schemeClr val="tx1"/>
                          </a:solidFill>
                          <a:effectLst/>
                          <a:latin typeface="ITC Avant Garde" panose="020B0402020203020304" pitchFamily="34" charset="0"/>
                        </a:rPr>
                        <a:t>entre otros, la potencia, número de radiales, longitud en metros y en grados eléctricos del elemento del radiador, direccionalidad.</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489285532"/>
                  </a:ext>
                </a:extLst>
              </a:tr>
              <a:tr h="164161">
                <a:tc>
                  <a:txBody>
                    <a:bodyPr/>
                    <a:lstStyle/>
                    <a:p>
                      <a:pPr algn="ctr" fontAlgn="ctr"/>
                      <a:r>
                        <a:rPr lang="es-MX" sz="1000" u="none" strike="noStrike" dirty="0">
                          <a:effectLst/>
                          <a:latin typeface="ITC Avant Garde" panose="020B0402020203020304" pitchFamily="34" charset="0"/>
                        </a:rPr>
                        <a:t>18</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productos de intermodulación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971165560"/>
                  </a:ext>
                </a:extLst>
              </a:tr>
              <a:tr h="164161">
                <a:tc>
                  <a:txBody>
                    <a:bodyPr/>
                    <a:lstStyle/>
                    <a:p>
                      <a:pPr algn="ctr" fontAlgn="ctr"/>
                      <a:r>
                        <a:rPr lang="es-MX" sz="1000" u="none" strike="noStrike" dirty="0">
                          <a:effectLst/>
                          <a:latin typeface="ITC Avant Garde" panose="020B0402020203020304" pitchFamily="34" charset="0"/>
                        </a:rPr>
                        <a:t>19</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 de terreno </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64246014"/>
                  </a:ext>
                </a:extLst>
              </a:tr>
              <a:tr h="156722">
                <a:tc>
                  <a:txBody>
                    <a:bodyPr/>
                    <a:lstStyle/>
                    <a:p>
                      <a:pPr algn="ctr" fontAlgn="ctr"/>
                      <a:r>
                        <a:rPr lang="es-MX" sz="1000" u="none" strike="noStrike" dirty="0">
                          <a:effectLst/>
                          <a:latin typeface="ITC Avant Garde" panose="020B0402020203020304" pitchFamily="34" charset="0"/>
                        </a:rPr>
                        <a:t>20</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60684795"/>
                  </a:ext>
                </a:extLst>
              </a:tr>
              <a:tr h="164161">
                <a:tc>
                  <a:txBody>
                    <a:bodyPr/>
                    <a:lstStyle/>
                    <a:p>
                      <a:pPr algn="ctr" fontAlgn="ctr"/>
                      <a:r>
                        <a:rPr lang="es-MX" sz="1000" u="none" strike="noStrike" dirty="0">
                          <a:effectLst/>
                          <a:latin typeface="ITC Avant Garde" panose="020B0402020203020304" pitchFamily="34" charset="0"/>
                        </a:rPr>
                        <a:t>21</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En su caso, croquis de operación </a:t>
                      </a:r>
                      <a:r>
                        <a:rPr lang="es-MX" sz="1000" u="none" strike="noStrike" dirty="0" smtClean="0">
                          <a:solidFill>
                            <a:schemeClr val="tx1"/>
                          </a:solidFill>
                          <a:effectLst/>
                          <a:latin typeface="ITC Avant Garde" panose="020B0402020203020304" pitchFamily="34" charset="0"/>
                        </a:rPr>
                        <a:t>múltiple</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041890332"/>
                  </a:ext>
                </a:extLst>
              </a:tr>
            </a:tbl>
          </a:graphicData>
        </a:graphic>
      </p:graphicFrame>
      <p:sp>
        <p:nvSpPr>
          <p:cNvPr id="2" name="CuadroTexto 1"/>
          <p:cNvSpPr txBox="1"/>
          <p:nvPr/>
        </p:nvSpPr>
        <p:spPr>
          <a:xfrm>
            <a:off x="5144077" y="6185399"/>
            <a:ext cx="4020472" cy="738664"/>
          </a:xfrm>
          <a:prstGeom prst="rect">
            <a:avLst/>
          </a:prstGeom>
          <a:noFill/>
        </p:spPr>
        <p:txBody>
          <a:bodyPr wrap="square" rtlCol="0">
            <a:spAutoFit/>
          </a:bodyPr>
          <a:lstStyle/>
          <a:p>
            <a:pPr marL="171450" indent="-171450" algn="just">
              <a:buFont typeface="Arial" panose="020B0604020202020204" pitchFamily="34" charset="0"/>
              <a:buChar char="•"/>
            </a:pPr>
            <a:r>
              <a:rPr lang="es-MX" sz="700" dirty="0" smtClean="0">
                <a:latin typeface="ITC Avant Garde" panose="020B0402020203020304" pitchFamily="34" charset="0"/>
              </a:rPr>
              <a:t>Estimación 2019 se realizó con base en la metodología MCE.</a:t>
            </a:r>
          </a:p>
          <a:p>
            <a:pPr marL="171450" indent="-171450" algn="just">
              <a:buFont typeface="Arial" panose="020B0604020202020204" pitchFamily="34" charset="0"/>
              <a:buChar char="•"/>
            </a:pPr>
            <a:r>
              <a:rPr lang="es-MX" sz="700" dirty="0" smtClean="0">
                <a:latin typeface="ITC Avant Garde" panose="020B0402020203020304" pitchFamily="34" charset="0"/>
              </a:rPr>
              <a:t>Los requerimientos actuales dependen del tipo de procedimiento que se inicia por parte del solicitante.</a:t>
            </a:r>
          </a:p>
          <a:p>
            <a:pPr marL="171450" indent="-171450" algn="just">
              <a:buFont typeface="Arial" panose="020B0604020202020204" pitchFamily="34" charset="0"/>
              <a:buChar char="•"/>
            </a:pPr>
            <a:r>
              <a:rPr lang="es-MX" sz="700" dirty="0" smtClean="0">
                <a:latin typeface="ITC Avant Garde" panose="020B0402020203020304" pitchFamily="34" charset="0"/>
              </a:rPr>
              <a:t>Los requerimientos propuestos para 2019 y que contienen (*) se consideran como obligatorios, independientemente del procedimiento que se inicie por parte del solicitante.</a:t>
            </a:r>
            <a:endParaRPr lang="es-MX" sz="700" dirty="0">
              <a:latin typeface="ITC Avant Garde" panose="020B0402020203020304" pitchFamily="34" charset="0"/>
            </a:endParaRPr>
          </a:p>
        </p:txBody>
      </p:sp>
      <p:sp>
        <p:nvSpPr>
          <p:cNvPr id="13" name="CuadroTexto 12"/>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3857997517"/>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uadroTexto 11"/>
          <p:cNvSpPr txBox="1"/>
          <p:nvPr/>
        </p:nvSpPr>
        <p:spPr>
          <a:xfrm>
            <a:off x="399352" y="1165237"/>
            <a:ext cx="8508379" cy="461665"/>
          </a:xfrm>
          <a:prstGeom prst="rect">
            <a:avLst/>
          </a:prstGeom>
          <a:noFill/>
        </p:spPr>
        <p:txBody>
          <a:bodyPr wrap="square" rtlCol="0">
            <a:spAutoFit/>
          </a:bodyPr>
          <a:lstStyle/>
          <a:p>
            <a:pPr algn="just"/>
            <a:r>
              <a:rPr lang="es-MX" sz="2400" dirty="0" smtClean="0">
                <a:solidFill>
                  <a:schemeClr val="tx1">
                    <a:lumMod val="65000"/>
                    <a:lumOff val="35000"/>
                  </a:schemeClr>
                </a:solidFill>
                <a:latin typeface="ITC Avant Garde Std Bk" panose="020B0502020202020204" pitchFamily="34" charset="0"/>
                <a:cs typeface="Arial" panose="020B0604020202020204" pitchFamily="34" charset="0"/>
              </a:rPr>
              <a:t>Costos y requerimientos 2016</a:t>
            </a:r>
            <a:endParaRPr lang="es-MX" sz="2400" dirty="0" smtClean="0">
              <a:solidFill>
                <a:srgbClr val="FF0000"/>
              </a:solidFill>
              <a:latin typeface="ITC Avant Garde Std Bk" panose="020B0502020202020204" pitchFamily="34" charset="0"/>
              <a:cs typeface="Arial" panose="020B0604020202020204"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1029153397"/>
              </p:ext>
            </p:extLst>
          </p:nvPr>
        </p:nvGraphicFramePr>
        <p:xfrm>
          <a:off x="5387968" y="2572505"/>
          <a:ext cx="3609474" cy="1285240"/>
        </p:xfrm>
        <a:graphic>
          <a:graphicData uri="http://schemas.openxmlformats.org/drawingml/2006/table">
            <a:tbl>
              <a:tblPr firstRow="1" bandRow="1">
                <a:tableStyleId>{5C22544A-7EE6-4342-B048-85BDC9FD1C3A}</a:tableStyleId>
              </a:tblPr>
              <a:tblGrid>
                <a:gridCol w="1203158">
                  <a:extLst>
                    <a:ext uri="{9D8B030D-6E8A-4147-A177-3AD203B41FA5}">
                      <a16:colId xmlns:a16="http://schemas.microsoft.com/office/drawing/2014/main" val="588359552"/>
                    </a:ext>
                  </a:extLst>
                </a:gridCol>
                <a:gridCol w="1203158">
                  <a:extLst>
                    <a:ext uri="{9D8B030D-6E8A-4147-A177-3AD203B41FA5}">
                      <a16:colId xmlns:a16="http://schemas.microsoft.com/office/drawing/2014/main" val="3675337846"/>
                    </a:ext>
                  </a:extLst>
                </a:gridCol>
                <a:gridCol w="1203158">
                  <a:extLst>
                    <a:ext uri="{9D8B030D-6E8A-4147-A177-3AD203B41FA5}">
                      <a16:colId xmlns:a16="http://schemas.microsoft.com/office/drawing/2014/main" val="4190019237"/>
                    </a:ext>
                  </a:extLst>
                </a:gridCol>
              </a:tblGrid>
              <a:tr h="370840">
                <a:tc>
                  <a:txBody>
                    <a:bodyPr/>
                    <a:lstStyle/>
                    <a:p>
                      <a:pPr algn="ctr"/>
                      <a:r>
                        <a:rPr lang="es-MX" sz="900" dirty="0" smtClean="0">
                          <a:solidFill>
                            <a:schemeClr val="tx1"/>
                          </a:solidFill>
                          <a:latin typeface="ITC Avant Garde" panose="020B0402020203020304" pitchFamily="34" charset="0"/>
                        </a:rPr>
                        <a:t>Opinión favorable de la autoridad competente en materia aeronáutica</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900" u="none" strike="noStrike" dirty="0" smtClean="0">
                          <a:solidFill>
                            <a:schemeClr val="tx1"/>
                          </a:solidFill>
                          <a:effectLst/>
                          <a:latin typeface="ITC Avant Garde" panose="020B0402020203020304" pitchFamily="34" charset="0"/>
                        </a:rPr>
                        <a:t>Requerimientos 2016</a:t>
                      </a:r>
                    </a:p>
                    <a:p>
                      <a:pPr algn="ctr" fontAlgn="ctr"/>
                      <a:r>
                        <a:rPr lang="es-MX" sz="900" u="none" strike="noStrike" dirty="0" smtClean="0">
                          <a:solidFill>
                            <a:schemeClr val="tx1"/>
                          </a:solidFill>
                          <a:effectLst/>
                          <a:latin typeface="ITC Avant Garde" panose="020B0402020203020304" pitchFamily="34" charset="0"/>
                        </a:rPr>
                        <a:t>(19 documentos correspondientes a los trámites</a:t>
                      </a:r>
                      <a:r>
                        <a:rPr lang="es-MX" sz="900" u="none" strike="noStrike" baseline="0" dirty="0" smtClean="0">
                          <a:solidFill>
                            <a:schemeClr val="tx1"/>
                          </a:solidFill>
                          <a:effectLst/>
                          <a:latin typeface="ITC Avant Garde" panose="020B0402020203020304" pitchFamily="34" charset="0"/>
                        </a:rPr>
                        <a:t> actuales)</a:t>
                      </a:r>
                      <a:endParaRPr lang="es-MX" sz="900" u="none" strike="noStrike" dirty="0" smtClean="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r>
                        <a:rPr lang="es-MX" sz="900" u="none" strike="noStrike" dirty="0" smtClean="0">
                          <a:solidFill>
                            <a:schemeClr val="tx1"/>
                          </a:solidFill>
                          <a:effectLst/>
                          <a:latin typeface="ITC Avant Garde" panose="020B0402020203020304" pitchFamily="34" charset="0"/>
                        </a:rPr>
                        <a:t>Comprobante de pago de derechos correspondiente en términos de la LFD</a:t>
                      </a:r>
                      <a:endParaRPr lang="es-MX" sz="900" b="0" i="0" u="none" strike="noStrike" dirty="0">
                        <a:solidFill>
                          <a:schemeClr val="tx1"/>
                        </a:solidFill>
                        <a:effectLst/>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79193158"/>
                  </a:ext>
                </a:extLst>
              </a:tr>
              <a:tr h="370840">
                <a:tc>
                  <a:txBody>
                    <a:bodyPr/>
                    <a:lstStyle/>
                    <a:p>
                      <a:pPr algn="ctr"/>
                      <a:r>
                        <a:rPr lang="es-MX" sz="900" baseline="0" dirty="0" smtClean="0">
                          <a:solidFill>
                            <a:schemeClr val="tx1"/>
                          </a:solidFill>
                          <a:latin typeface="ITC Avant Garde" panose="020B0402020203020304" pitchFamily="34" charset="0"/>
                        </a:rPr>
                        <a:t>Gratuito</a:t>
                      </a:r>
                      <a:r>
                        <a:rPr lang="es-MX" sz="900" baseline="0" dirty="0" smtClean="0">
                          <a:latin typeface="ITC Avant Garde" panose="020B0402020203020304" pitchFamily="34" charset="0"/>
                        </a:rPr>
                        <a:t>*</a:t>
                      </a:r>
                      <a:endParaRPr lang="es-MX" sz="9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900" dirty="0" smtClean="0">
                          <a:latin typeface="ITC Avant Garde" panose="020B0402020203020304" pitchFamily="34" charset="0"/>
                        </a:rPr>
                        <a:t>Entre $5,000 a</a:t>
                      </a:r>
                      <a:r>
                        <a:rPr lang="es-MX" sz="900" baseline="0" dirty="0" smtClean="0">
                          <a:latin typeface="ITC Avant Garde" panose="020B0402020203020304" pitchFamily="34" charset="0"/>
                        </a:rPr>
                        <a:t> $10,000</a:t>
                      </a:r>
                      <a:r>
                        <a:rPr lang="es-MX" sz="900" dirty="0" smtClean="0">
                          <a:latin typeface="ITC Avant Garde" panose="020B0402020203020304" pitchFamily="34" charset="0"/>
                        </a:rPr>
                        <a:t>**</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tc>
                  <a:txBody>
                    <a:bodyPr/>
                    <a:lstStyle/>
                    <a:p>
                      <a:pPr algn="ctr"/>
                      <a:r>
                        <a:rPr lang="es-MX" sz="900" dirty="0" smtClean="0">
                          <a:latin typeface="ITC Avant Garde" panose="020B0402020203020304" pitchFamily="34" charset="0"/>
                        </a:rPr>
                        <a:t>$11,453.00***</a:t>
                      </a: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463521960"/>
                  </a:ext>
                </a:extLst>
              </a:tr>
            </a:tbl>
          </a:graphicData>
        </a:graphic>
      </p:graphicFrame>
      <p:sp>
        <p:nvSpPr>
          <p:cNvPr id="13" name="CuadroTexto 12"/>
          <p:cNvSpPr txBox="1"/>
          <p:nvPr/>
        </p:nvSpPr>
        <p:spPr>
          <a:xfrm>
            <a:off x="6066353" y="1810309"/>
            <a:ext cx="2167864" cy="461665"/>
          </a:xfrm>
          <a:prstGeom prst="rect">
            <a:avLst/>
          </a:prstGeom>
          <a:noFill/>
        </p:spPr>
        <p:txBody>
          <a:bodyPr wrap="square" rtlCol="0">
            <a:spAutoFit/>
          </a:bodyPr>
          <a:lstStyle/>
          <a:p>
            <a:pPr algn="ctr"/>
            <a:r>
              <a:rPr lang="es-MX" sz="1200" dirty="0" smtClean="0">
                <a:latin typeface="ITC Avant Garde" panose="020B0402020203020304" pitchFamily="34" charset="0"/>
              </a:rPr>
              <a:t>Supuestos sobre el costo por documento, 2016</a:t>
            </a:r>
            <a:endParaRPr lang="es-MX" sz="1200" dirty="0">
              <a:latin typeface="ITC Avant Garde" panose="020B04020202030203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3161344339"/>
              </p:ext>
            </p:extLst>
          </p:nvPr>
        </p:nvGraphicFramePr>
        <p:xfrm>
          <a:off x="6407981" y="4253422"/>
          <a:ext cx="1642726" cy="741680"/>
        </p:xfrm>
        <a:graphic>
          <a:graphicData uri="http://schemas.openxmlformats.org/drawingml/2006/table">
            <a:tbl>
              <a:tblPr firstRow="1" bandRow="1">
                <a:tableStyleId>{5C22544A-7EE6-4342-B048-85BDC9FD1C3A}</a:tableStyleId>
              </a:tblPr>
              <a:tblGrid>
                <a:gridCol w="1642726">
                  <a:extLst>
                    <a:ext uri="{9D8B030D-6E8A-4147-A177-3AD203B41FA5}">
                      <a16:colId xmlns:a16="http://schemas.microsoft.com/office/drawing/2014/main" val="3447974882"/>
                    </a:ext>
                  </a:extLst>
                </a:gridCol>
              </a:tblGrid>
              <a:tr h="370840">
                <a:tc>
                  <a:txBody>
                    <a:bodyPr/>
                    <a:lstStyle/>
                    <a:p>
                      <a:pPr algn="ctr"/>
                      <a:r>
                        <a:rPr lang="es-MX" sz="900" dirty="0" smtClean="0">
                          <a:solidFill>
                            <a:schemeClr val="tx1"/>
                          </a:solidFill>
                          <a:latin typeface="ITC Avant Garde" panose="020B0402020203020304" pitchFamily="34" charset="0"/>
                        </a:rPr>
                        <a:t>Erogación</a:t>
                      </a:r>
                      <a:r>
                        <a:rPr lang="es-MX" sz="900" baseline="0" dirty="0" smtClean="0">
                          <a:solidFill>
                            <a:schemeClr val="tx1"/>
                          </a:solidFill>
                          <a:latin typeface="ITC Avant Garde" panose="020B0402020203020304" pitchFamily="34" charset="0"/>
                        </a:rPr>
                        <a:t> promedio por documento</a:t>
                      </a:r>
                      <a:endParaRPr lang="es-MX" sz="900" dirty="0" smtClean="0">
                        <a:solidFill>
                          <a:schemeClr val="tx1"/>
                        </a:solidFill>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264381663"/>
                  </a:ext>
                </a:extLst>
              </a:tr>
              <a:tr h="370840">
                <a:tc>
                  <a:txBody>
                    <a:bodyPr/>
                    <a:lstStyle/>
                    <a:p>
                      <a:pPr algn="ctr"/>
                      <a:r>
                        <a:rPr lang="es-MX" sz="900" dirty="0" smtClean="0">
                          <a:latin typeface="ITC Avant Garde" panose="020B0402020203020304" pitchFamily="34" charset="0"/>
                        </a:rPr>
                        <a:t>Entre $7,500 a $8,226.50**</a:t>
                      </a:r>
                      <a:endParaRPr lang="es-MX" sz="900" dirty="0">
                        <a:latin typeface="ITC Avant Garde" panose="020B0402020203020304" pitchFamily="34" charset="0"/>
                      </a:endParaRPr>
                    </a:p>
                  </a:txBody>
                  <a:tcPr anchor="ctr">
                    <a:lnL w="3175" cap="flat" cmpd="sng" algn="ctr">
                      <a:solidFill>
                        <a:schemeClr val="accent3">
                          <a:lumMod val="40000"/>
                          <a:lumOff val="60000"/>
                        </a:schemeClr>
                      </a:solid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accent3">
                          <a:lumMod val="40000"/>
                          <a:lumOff val="60000"/>
                        </a:schemeClr>
                      </a:solidFill>
                      <a:prstDash val="solid"/>
                      <a:round/>
                      <a:headEnd type="none" w="med" len="med"/>
                      <a:tailEnd type="none" w="med" len="med"/>
                    </a:lnT>
                    <a:lnB w="3175" cap="flat" cmpd="sng" algn="ctr">
                      <a:solidFill>
                        <a:schemeClr val="accent3">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990672899"/>
                  </a:ext>
                </a:extLst>
              </a:tr>
            </a:tbl>
          </a:graphicData>
        </a:graphic>
      </p:graphicFrame>
      <p:sp>
        <p:nvSpPr>
          <p:cNvPr id="18" name="Rectángulo 17"/>
          <p:cNvSpPr/>
          <p:nvPr/>
        </p:nvSpPr>
        <p:spPr>
          <a:xfrm>
            <a:off x="5387968" y="5160877"/>
            <a:ext cx="3682753" cy="1592744"/>
          </a:xfrm>
          <a:prstGeom prst="rect">
            <a:avLst/>
          </a:prstGeom>
        </p:spPr>
        <p:txBody>
          <a:bodyPr wrap="square">
            <a:spAutoFit/>
          </a:bodyPr>
          <a:lstStyle/>
          <a:p>
            <a:pPr algn="just"/>
            <a:r>
              <a:rPr lang="es-MX" sz="650" dirty="0" smtClean="0">
                <a:latin typeface="ITC Avant Garde" panose="020B0402020203020304" pitchFamily="34" charset="0"/>
              </a:rPr>
              <a:t>* </a:t>
            </a:r>
            <a:r>
              <a:rPr lang="es-MX" sz="650" dirty="0">
                <a:latin typeface="ITC Avant Garde" panose="020B0402020203020304" pitchFamily="34" charset="0"/>
              </a:rPr>
              <a:t>El costo de la “</a:t>
            </a:r>
            <a:r>
              <a:rPr lang="es-MX" sz="650" i="1" dirty="0">
                <a:latin typeface="ITC Avant Garde" panose="020B0402020203020304" pitchFamily="34" charset="0"/>
              </a:rPr>
              <a:t>Opinión favorable de la autoridad competente en materia de aeronáutica</a:t>
            </a:r>
            <a:r>
              <a:rPr lang="es-MX" sz="650" dirty="0">
                <a:latin typeface="ITC Avant Garde" panose="020B0402020203020304" pitchFamily="34" charset="0"/>
              </a:rPr>
              <a:t>” </a:t>
            </a:r>
            <a:r>
              <a:rPr lang="es-MX" sz="650" dirty="0" smtClean="0">
                <a:latin typeface="ITC Avant Garde" panose="020B0402020203020304" pitchFamily="34" charset="0"/>
              </a:rPr>
              <a:t>corresponde a atribuciones de la Secretaría de Comunicaciones y Transporte, a través de </a:t>
            </a:r>
            <a:r>
              <a:rPr lang="es-MX" sz="650" dirty="0">
                <a:latin typeface="ITC Avant Garde" panose="020B0402020203020304" pitchFamily="34" charset="0"/>
              </a:rPr>
              <a:t>la Dirección General de Aeronáutica </a:t>
            </a:r>
            <a:r>
              <a:rPr lang="es-MX" sz="650" dirty="0" smtClean="0">
                <a:latin typeface="ITC Avant Garde" panose="020B0402020203020304" pitchFamily="34" charset="0"/>
              </a:rPr>
              <a:t>Civil; en ese sentido, el dato es valorado por dicha dependencia gubernamental. Es de señalar que, el MCE no estima el costo de aquellos documentos o requerimientos que se soliciten al momento de cumplir con un ordenamiento jurídico, únicamente </a:t>
            </a:r>
            <a:r>
              <a:rPr lang="es-MX" sz="650" dirty="0">
                <a:latin typeface="ITC Avant Garde" panose="020B0402020203020304" pitchFamily="34" charset="0"/>
              </a:rPr>
              <a:t>se </a:t>
            </a:r>
            <a:r>
              <a:rPr lang="es-MX" sz="650" dirty="0" smtClean="0">
                <a:latin typeface="ITC Avant Garde" panose="020B0402020203020304" pitchFamily="34" charset="0"/>
              </a:rPr>
              <a:t>centra tiempo </a:t>
            </a:r>
            <a:r>
              <a:rPr lang="es-MX" sz="650" dirty="0">
                <a:latin typeface="ITC Avant Garde" panose="020B0402020203020304" pitchFamily="34" charset="0"/>
              </a:rPr>
              <a:t>que destinan los ciudadanos y empresas para cumplir con una </a:t>
            </a:r>
            <a:r>
              <a:rPr lang="es-MX" sz="650" dirty="0" smtClean="0">
                <a:latin typeface="ITC Avant Garde" panose="020B0402020203020304" pitchFamily="34" charset="0"/>
              </a:rPr>
              <a:t>regulación.</a:t>
            </a:r>
          </a:p>
          <a:p>
            <a:pPr algn="just"/>
            <a:r>
              <a:rPr lang="es-MX" sz="650" dirty="0" smtClean="0">
                <a:latin typeface="ITC Avant Garde" panose="020B0402020203020304" pitchFamily="34" charset="0"/>
              </a:rPr>
              <a:t>** Supuestos.</a:t>
            </a:r>
          </a:p>
          <a:p>
            <a:pPr algn="just"/>
            <a:r>
              <a:rPr lang="es-MX" sz="650" dirty="0" smtClean="0">
                <a:latin typeface="ITC Avant Garde" panose="020B0402020203020304" pitchFamily="34" charset="0"/>
              </a:rPr>
              <a:t>*** Con base en lo disponible y público en el Inventario de Trámites del IFT para el </a:t>
            </a:r>
            <a:r>
              <a:rPr lang="es-MX" sz="650" dirty="0">
                <a:latin typeface="ITC Avant Garde" panose="020B0402020203020304" pitchFamily="34" charset="0"/>
              </a:rPr>
              <a:t>trámite </a:t>
            </a:r>
            <a:r>
              <a:rPr lang="es-MX" sz="650" dirty="0" smtClean="0">
                <a:latin typeface="ITC Avant Garde" panose="020B0402020203020304" pitchFamily="34" charset="0"/>
              </a:rPr>
              <a:t>UCS-03-035, mismo que en cuanto a monto se refiere determina </a:t>
            </a:r>
            <a:r>
              <a:rPr lang="es-MX" sz="650" dirty="0">
                <a:latin typeface="ITC Avant Garde" panose="020B0402020203020304" pitchFamily="34" charset="0"/>
              </a:rPr>
              <a:t>como fundamento legal </a:t>
            </a:r>
            <a:r>
              <a:rPr lang="es-MX" sz="650" dirty="0" smtClean="0">
                <a:latin typeface="ITC Avant Garde" panose="020B0402020203020304" pitchFamily="34" charset="0"/>
              </a:rPr>
              <a:t>el artículo </a:t>
            </a:r>
            <a:r>
              <a:rPr lang="es-MX" sz="650" dirty="0">
                <a:latin typeface="ITC Avant Garde" panose="020B0402020203020304" pitchFamily="34" charset="0"/>
              </a:rPr>
              <a:t>174-C, fracción VIII, de la Ley Federal de </a:t>
            </a:r>
            <a:r>
              <a:rPr lang="es-MX" sz="650" dirty="0" smtClean="0">
                <a:latin typeface="ITC Avant Garde" panose="020B0402020203020304" pitchFamily="34" charset="0"/>
              </a:rPr>
              <a:t>Derechos. Disponible en los siguientes vínculos electrónicos:</a:t>
            </a:r>
          </a:p>
          <a:p>
            <a:pPr marL="171450" indent="-171450" algn="just">
              <a:buFont typeface="Arial" panose="020B0604020202020204" pitchFamily="34" charset="0"/>
              <a:buChar char="•"/>
            </a:pPr>
            <a:r>
              <a:rPr lang="es-MX" sz="650" dirty="0">
                <a:latin typeface="ITC Avant Garde" panose="020B0402020203020304" pitchFamily="34" charset="0"/>
                <a:hlinkClick r:id="rId3"/>
              </a:rPr>
              <a:t>http://</a:t>
            </a:r>
            <a:r>
              <a:rPr lang="es-MX" sz="650" dirty="0" smtClean="0">
                <a:latin typeface="ITC Avant Garde" panose="020B0402020203020304" pitchFamily="34" charset="0"/>
                <a:hlinkClick r:id="rId3"/>
              </a:rPr>
              <a:t>www.dof.gob.mx/nota_detalle.php?codigo=5547061&amp;fecha=21/12/2018</a:t>
            </a:r>
            <a:endParaRPr lang="es-MX" sz="650" dirty="0" smtClean="0">
              <a:latin typeface="ITC Avant Garde" panose="020B0402020203020304" pitchFamily="34" charset="0"/>
            </a:endParaRPr>
          </a:p>
          <a:p>
            <a:pPr marL="171450" indent="-171450" algn="just">
              <a:buFont typeface="Arial" panose="020B0604020202020204" pitchFamily="34" charset="0"/>
              <a:buChar char="•"/>
            </a:pPr>
            <a:r>
              <a:rPr lang="es-MX" sz="650" dirty="0" smtClean="0">
                <a:latin typeface="ITC Avant Garde" panose="020B0402020203020304" pitchFamily="34" charset="0"/>
                <a:hlinkClick r:id="rId4"/>
              </a:rPr>
              <a:t>http</a:t>
            </a:r>
            <a:r>
              <a:rPr lang="es-MX" sz="650" dirty="0">
                <a:latin typeface="ITC Avant Garde" panose="020B0402020203020304" pitchFamily="34" charset="0"/>
                <a:hlinkClick r:id="rId4"/>
              </a:rPr>
              <a:t>://</a:t>
            </a:r>
            <a:r>
              <a:rPr lang="es-MX" sz="650" dirty="0" smtClean="0">
                <a:latin typeface="ITC Avant Garde" panose="020B0402020203020304" pitchFamily="34" charset="0"/>
                <a:hlinkClick r:id="rId4"/>
              </a:rPr>
              <a:t>www.ift.org.mx/tramites/solicitud-de-instalacion-de-equipos-complementarios-de-television-digital-terrestre-yo</a:t>
            </a:r>
            <a:endParaRPr lang="es-MX" sz="650" dirty="0" smtClean="0">
              <a:latin typeface="ITC Avant Garde" panose="020B0402020203020304" pitchFamily="34" charset="0"/>
            </a:endParaRPr>
          </a:p>
        </p:txBody>
      </p:sp>
      <p:graphicFrame>
        <p:nvGraphicFramePr>
          <p:cNvPr id="11" name="Tabla 10"/>
          <p:cNvGraphicFramePr>
            <a:graphicFrameLocks noGrp="1"/>
          </p:cNvGraphicFramePr>
          <p:nvPr>
            <p:extLst>
              <p:ext uri="{D42A27DB-BD31-4B8C-83A1-F6EECF244321}">
                <p14:modId xmlns:p14="http://schemas.microsoft.com/office/powerpoint/2010/main" val="3913634478"/>
              </p:ext>
            </p:extLst>
          </p:nvPr>
        </p:nvGraphicFramePr>
        <p:xfrm>
          <a:off x="399352" y="1626902"/>
          <a:ext cx="4713337" cy="5164730"/>
        </p:xfrm>
        <a:graphic>
          <a:graphicData uri="http://schemas.openxmlformats.org/drawingml/2006/table">
            <a:tbl>
              <a:tblPr>
                <a:tableStyleId>{8799B23B-EC83-4686-B30A-512413B5E67A}</a:tableStyleId>
              </a:tblPr>
              <a:tblGrid>
                <a:gridCol w="217959">
                  <a:extLst>
                    <a:ext uri="{9D8B030D-6E8A-4147-A177-3AD203B41FA5}">
                      <a16:colId xmlns:a16="http://schemas.microsoft.com/office/drawing/2014/main" val="2422469183"/>
                    </a:ext>
                  </a:extLst>
                </a:gridCol>
                <a:gridCol w="4495378">
                  <a:extLst>
                    <a:ext uri="{9D8B030D-6E8A-4147-A177-3AD203B41FA5}">
                      <a16:colId xmlns:a16="http://schemas.microsoft.com/office/drawing/2014/main" val="1843428433"/>
                    </a:ext>
                  </a:extLst>
                </a:gridCol>
              </a:tblGrid>
              <a:tr h="237445">
                <a:tc>
                  <a:txBody>
                    <a:bodyPr/>
                    <a:lstStyle/>
                    <a:p>
                      <a:pPr algn="ctr" fontAlgn="ctr"/>
                      <a:r>
                        <a:rPr lang="es-MX" sz="1000" b="1" u="none" strike="noStrike" dirty="0">
                          <a:effectLst/>
                          <a:latin typeface="ITC Avant Garde" panose="020B0402020203020304" pitchFamily="34" charset="0"/>
                        </a:rPr>
                        <a:t>N°</a:t>
                      </a:r>
                      <a:endParaRPr lang="es-MX" sz="1000" b="1" i="0" u="none" strike="noStrike" dirty="0">
                        <a:solidFill>
                          <a:srgbClr val="000000"/>
                        </a:solidFill>
                        <a:effectLst/>
                        <a:latin typeface="ITC Avant Garde" panose="020B0402020203020304" pitchFamily="34" charset="0"/>
                      </a:endParaRPr>
                    </a:p>
                  </a:txBody>
                  <a:tcPr marL="5375" marR="5375" marT="5375" marB="0" anchor="ctr">
                    <a:solidFill>
                      <a:schemeClr val="accent3">
                        <a:lumMod val="40000"/>
                        <a:lumOff val="60000"/>
                      </a:schemeClr>
                    </a:solidFill>
                  </a:tcPr>
                </a:tc>
                <a:tc>
                  <a:txBody>
                    <a:bodyPr/>
                    <a:lstStyle/>
                    <a:p>
                      <a:pPr algn="ctr" fontAlgn="ctr"/>
                      <a:r>
                        <a:rPr lang="es-MX" sz="1000" b="1" u="none" strike="noStrike" dirty="0" smtClean="0">
                          <a:solidFill>
                            <a:schemeClr val="tx1"/>
                          </a:solidFill>
                          <a:effectLst/>
                          <a:latin typeface="ITC Avant Garde" panose="020B0402020203020304" pitchFamily="34" charset="0"/>
                        </a:rPr>
                        <a:t>Requerimientos actuales</a:t>
                      </a:r>
                      <a:endParaRPr lang="es-MX" sz="1000" b="1" i="0" u="none" strike="noStrike" dirty="0">
                        <a:solidFill>
                          <a:schemeClr val="tx1"/>
                        </a:solidFill>
                        <a:effectLst/>
                        <a:latin typeface="ITC Avant Garde" panose="020B0402020203020304" pitchFamily="34" charset="0"/>
                      </a:endParaRPr>
                    </a:p>
                  </a:txBody>
                  <a:tcPr marL="5375" marR="5375" marT="5375" marB="0" anchor="ctr">
                    <a:solidFill>
                      <a:schemeClr val="accent3">
                        <a:lumMod val="40000"/>
                        <a:lumOff val="60000"/>
                      </a:schemeClr>
                    </a:solidFill>
                  </a:tcPr>
                </a:tc>
                <a:extLst>
                  <a:ext uri="{0D108BD9-81ED-4DB2-BD59-A6C34878D82A}">
                    <a16:rowId xmlns:a16="http://schemas.microsoft.com/office/drawing/2014/main" val="2600279989"/>
                  </a:ext>
                </a:extLst>
              </a:tr>
              <a:tr h="171153">
                <a:tc>
                  <a:txBody>
                    <a:bodyPr/>
                    <a:lstStyle/>
                    <a:p>
                      <a:pPr algn="ctr" fontAlgn="ctr"/>
                      <a:r>
                        <a:rPr lang="es-MX" sz="1000" u="none" strike="noStrike" dirty="0">
                          <a:effectLst/>
                          <a:latin typeface="ITC Avant Garde" panose="020B0402020203020304" pitchFamily="34" charset="0"/>
                        </a:rPr>
                        <a:t>1</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Opinión favorable de la autoridad competente en materia aeronáutica</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046586234"/>
                  </a:ext>
                </a:extLst>
              </a:tr>
              <a:tr h="308105">
                <a:tc>
                  <a:txBody>
                    <a:bodyPr/>
                    <a:lstStyle/>
                    <a:p>
                      <a:pPr algn="ctr" fontAlgn="ctr"/>
                      <a:r>
                        <a:rPr lang="es-MX" sz="1000" u="none" strike="noStrike" dirty="0">
                          <a:effectLst/>
                          <a:latin typeface="ITC Avant Garde" panose="020B0402020203020304" pitchFamily="34" charset="0"/>
                        </a:rPr>
                        <a:t>2</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Patrón de radiación del sistema radiador con al menos 72 radiales (Diagrama de radiación de antena de manera gráfica y tabular)</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375073945"/>
                  </a:ext>
                </a:extLst>
              </a:tr>
              <a:tr h="164161">
                <a:tc>
                  <a:txBody>
                    <a:bodyPr/>
                    <a:lstStyle/>
                    <a:p>
                      <a:pPr algn="ctr" fontAlgn="ctr"/>
                      <a:r>
                        <a:rPr lang="es-MX" sz="1000" u="none" strike="noStrike" dirty="0">
                          <a:effectLst/>
                          <a:latin typeface="ITC Avant Garde" panose="020B0402020203020304" pitchFamily="34" charset="0"/>
                        </a:rPr>
                        <a:t>3</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 de Áreas de Servicios Digitales  (AS-TDT-I-II)</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829752698"/>
                  </a:ext>
                </a:extLst>
              </a:tr>
              <a:tr h="164161">
                <a:tc>
                  <a:txBody>
                    <a:bodyPr/>
                    <a:lstStyle/>
                    <a:p>
                      <a:pPr algn="ctr" fontAlgn="ctr"/>
                      <a:r>
                        <a:rPr lang="es-MX" sz="1000" u="none" strike="noStrike" dirty="0">
                          <a:effectLst/>
                          <a:latin typeface="ITC Avant Garde" panose="020B0402020203020304" pitchFamily="34" charset="0"/>
                        </a:rPr>
                        <a:t>4</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 Planos de ubicación (PU-TDT)</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778060352"/>
                  </a:ext>
                </a:extLst>
              </a:tr>
              <a:tr h="164161">
                <a:tc>
                  <a:txBody>
                    <a:bodyPr/>
                    <a:lstStyle/>
                    <a:p>
                      <a:pPr algn="ctr" fontAlgn="ctr"/>
                      <a:r>
                        <a:rPr lang="es-MX" sz="1000" u="none" strike="noStrike" dirty="0">
                          <a:effectLst/>
                          <a:latin typeface="ITC Avant Garde" panose="020B0402020203020304" pitchFamily="34" charset="0"/>
                        </a:rPr>
                        <a:t>5</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En su caso, croquis de operación múltiple (COM-TDT-I-II)</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034136336"/>
                  </a:ext>
                </a:extLst>
              </a:tr>
              <a:tr h="290236">
                <a:tc>
                  <a:txBody>
                    <a:bodyPr/>
                    <a:lstStyle/>
                    <a:p>
                      <a:pPr algn="ctr" fontAlgn="ctr"/>
                      <a:r>
                        <a:rPr lang="es-MX" sz="1000" u="none" strike="noStrike" dirty="0">
                          <a:effectLst/>
                          <a:latin typeface="ITC Avant Garde" panose="020B0402020203020304" pitchFamily="34" charset="0"/>
                        </a:rPr>
                        <a:t>6</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Comprobante de pago de derechos correspondiente en términos de la LFD</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563783417"/>
                  </a:ext>
                </a:extLst>
              </a:tr>
              <a:tr h="308105">
                <a:tc>
                  <a:txBody>
                    <a:bodyPr/>
                    <a:lstStyle/>
                    <a:p>
                      <a:pPr algn="ctr" fontAlgn="ctr"/>
                      <a:r>
                        <a:rPr lang="es-MX" sz="1000" u="none" strike="noStrike" dirty="0">
                          <a:effectLst/>
                          <a:latin typeface="ITC Avant Garde" panose="020B0402020203020304" pitchFamily="34" charset="0"/>
                        </a:rPr>
                        <a:t>7</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 de ubicación previamente aprobado por la autoridad competente en materia de aeronáutica</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837953890"/>
                  </a:ext>
                </a:extLst>
              </a:tr>
              <a:tr h="164161">
                <a:tc>
                  <a:txBody>
                    <a:bodyPr/>
                    <a:lstStyle/>
                    <a:p>
                      <a:pPr algn="ctr" fontAlgn="ctr"/>
                      <a:r>
                        <a:rPr lang="es-MX" sz="1000" u="none" strike="noStrike" dirty="0">
                          <a:effectLst/>
                          <a:latin typeface="ITC Avant Garde" panose="020B0402020203020304" pitchFamily="34" charset="0"/>
                        </a:rPr>
                        <a:t>8</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 de Áreas de Servicios digitales</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4085348520"/>
                  </a:ext>
                </a:extLst>
              </a:tr>
              <a:tr h="308105">
                <a:tc>
                  <a:txBody>
                    <a:bodyPr/>
                    <a:lstStyle/>
                    <a:p>
                      <a:pPr algn="ctr" fontAlgn="ctr"/>
                      <a:r>
                        <a:rPr lang="es-MX" sz="1000" u="none" strike="noStrike" dirty="0">
                          <a:effectLst/>
                          <a:latin typeface="ITC Avant Garde" panose="020B0402020203020304" pitchFamily="34" charset="0"/>
                        </a:rPr>
                        <a:t>9</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Croquis de operación múltiple, en caso de compartir la torre con otras estaciones de radiodifusión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62275748"/>
                  </a:ext>
                </a:extLst>
              </a:tr>
              <a:tr h="164161">
                <a:tc>
                  <a:txBody>
                    <a:bodyPr/>
                    <a:lstStyle/>
                    <a:p>
                      <a:pPr algn="ctr" fontAlgn="ctr"/>
                      <a:r>
                        <a:rPr lang="es-MX" sz="1000" u="none" strike="noStrike" dirty="0">
                          <a:effectLst/>
                          <a:latin typeface="ITC Avant Garde" panose="020B0402020203020304" pitchFamily="34" charset="0"/>
                        </a:rPr>
                        <a:t>10</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Planos de los Terrenos (PT-AM)</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818013025"/>
                  </a:ext>
                </a:extLst>
              </a:tr>
              <a:tr h="459488">
                <a:tc>
                  <a:txBody>
                    <a:bodyPr/>
                    <a:lstStyle/>
                    <a:p>
                      <a:pPr algn="ctr" fontAlgn="ctr"/>
                      <a:r>
                        <a:rPr lang="es-MX" sz="1000" u="none" strike="noStrike" dirty="0">
                          <a:effectLst/>
                          <a:latin typeface="ITC Avant Garde" panose="020B0402020203020304" pitchFamily="34" charset="0"/>
                        </a:rPr>
                        <a:t>11</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Proyecto de operación múltiple deberá contener el aval</a:t>
                      </a:r>
                      <a:br>
                        <a:rPr lang="es-MX" sz="1000" u="none" strike="noStrike" dirty="0">
                          <a:solidFill>
                            <a:schemeClr val="tx1"/>
                          </a:solidFill>
                          <a:effectLst/>
                          <a:latin typeface="ITC Avant Garde" panose="020B0402020203020304" pitchFamily="34" charset="0"/>
                        </a:rPr>
                      </a:br>
                      <a:r>
                        <a:rPr lang="es-MX" sz="1000" u="none" strike="noStrike" dirty="0">
                          <a:solidFill>
                            <a:schemeClr val="tx1"/>
                          </a:solidFill>
                          <a:effectLst/>
                          <a:latin typeface="ITC Avant Garde" panose="020B0402020203020304" pitchFamily="34" charset="0"/>
                        </a:rPr>
                        <a:t>técnico por parte de un perito en telecomunicaciones con especialidad en </a:t>
                      </a:r>
                      <a:r>
                        <a:rPr lang="es-MX" sz="1000" u="none" strike="noStrike" dirty="0" smtClean="0">
                          <a:solidFill>
                            <a:schemeClr val="tx1"/>
                          </a:solidFill>
                          <a:effectLst/>
                          <a:latin typeface="ITC Avant Garde" panose="020B0402020203020304" pitchFamily="34" charset="0"/>
                        </a:rPr>
                        <a:t>radiodifusión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402376011"/>
                  </a:ext>
                </a:extLst>
              </a:tr>
              <a:tr h="164161">
                <a:tc>
                  <a:txBody>
                    <a:bodyPr/>
                    <a:lstStyle/>
                    <a:p>
                      <a:pPr algn="ctr" fontAlgn="ctr"/>
                      <a:r>
                        <a:rPr lang="es-MX" sz="1000" u="none" strike="noStrike" dirty="0">
                          <a:effectLst/>
                          <a:latin typeface="ITC Avant Garde" panose="020B0402020203020304" pitchFamily="34" charset="0"/>
                        </a:rPr>
                        <a:t>12</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 de áreas de Servicio</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064802423"/>
                  </a:ext>
                </a:extLst>
              </a:tr>
              <a:tr h="164161">
                <a:tc>
                  <a:txBody>
                    <a:bodyPr/>
                    <a:lstStyle/>
                    <a:p>
                      <a:pPr algn="ctr" fontAlgn="ctr"/>
                      <a:r>
                        <a:rPr lang="es-MX" sz="1000" u="none" strike="noStrike" dirty="0">
                          <a:effectLst/>
                          <a:latin typeface="ITC Avant Garde" panose="020B0402020203020304" pitchFamily="34" charset="0"/>
                        </a:rPr>
                        <a:t>13</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Diagrama de radiación del sistema radiador direccional</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838807677"/>
                  </a:ext>
                </a:extLst>
              </a:tr>
              <a:tr h="433065">
                <a:tc>
                  <a:txBody>
                    <a:bodyPr/>
                    <a:lstStyle/>
                    <a:p>
                      <a:pPr algn="ctr" fontAlgn="ctr"/>
                      <a:r>
                        <a:rPr lang="es-MX" sz="1000" u="none" strike="noStrike" dirty="0">
                          <a:effectLst/>
                          <a:latin typeface="ITC Avant Garde" panose="020B0402020203020304" pitchFamily="34" charset="0"/>
                        </a:rPr>
                        <a:t>14</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 de áreas de servicio, conteniendo, entre otros, la altura del centro de radiación de la antena y la potencia radiada aparente</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468233702"/>
                  </a:ext>
                </a:extLst>
              </a:tr>
              <a:tr h="164161">
                <a:tc>
                  <a:txBody>
                    <a:bodyPr/>
                    <a:lstStyle/>
                    <a:p>
                      <a:pPr algn="ctr" fontAlgn="ctr"/>
                      <a:r>
                        <a:rPr lang="es-MX" sz="1000" u="none" strike="noStrike" dirty="0">
                          <a:effectLst/>
                          <a:latin typeface="ITC Avant Garde" panose="020B0402020203020304" pitchFamily="34" charset="0"/>
                        </a:rPr>
                        <a:t>15</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 de ubicación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4026216748"/>
                  </a:ext>
                </a:extLst>
              </a:tr>
              <a:tr h="164161">
                <a:tc>
                  <a:txBody>
                    <a:bodyPr/>
                    <a:lstStyle/>
                    <a:p>
                      <a:pPr algn="ctr" fontAlgn="ctr"/>
                      <a:r>
                        <a:rPr lang="es-MX" sz="1000" u="none" strike="noStrike" dirty="0">
                          <a:effectLst/>
                          <a:latin typeface="ITC Avant Garde" panose="020B0402020203020304" pitchFamily="34" charset="0"/>
                        </a:rPr>
                        <a:t>16</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En su caso, el proyecto de operación múltiple</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1621170562"/>
                  </a:ext>
                </a:extLst>
              </a:tr>
              <a:tr h="459488">
                <a:tc>
                  <a:txBody>
                    <a:bodyPr/>
                    <a:lstStyle/>
                    <a:p>
                      <a:pPr algn="ctr" fontAlgn="ctr"/>
                      <a:r>
                        <a:rPr lang="es-MX" sz="1000" u="none" strike="noStrike" dirty="0">
                          <a:effectLst/>
                          <a:latin typeface="ITC Avant Garde" panose="020B0402020203020304" pitchFamily="34" charset="0"/>
                        </a:rPr>
                        <a:t>17</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 del terreno, </a:t>
                      </a:r>
                      <a:r>
                        <a:rPr lang="es-MX" sz="1000" u="none" strike="noStrike" dirty="0" smtClean="0">
                          <a:solidFill>
                            <a:schemeClr val="tx1"/>
                          </a:solidFill>
                          <a:effectLst/>
                          <a:latin typeface="ITC Avant Garde" panose="020B0402020203020304" pitchFamily="34" charset="0"/>
                        </a:rPr>
                        <a:t>conteniendo </a:t>
                      </a:r>
                      <a:r>
                        <a:rPr lang="es-MX" sz="1000" u="none" strike="noStrike" dirty="0">
                          <a:solidFill>
                            <a:schemeClr val="tx1"/>
                          </a:solidFill>
                          <a:effectLst/>
                          <a:latin typeface="ITC Avant Garde" panose="020B0402020203020304" pitchFamily="34" charset="0"/>
                        </a:rPr>
                        <a:t>entre otros, la potencia, número de radiales, longitud en metros y en grados eléctricos del elemento del radiador, direccionalidad.</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489285532"/>
                  </a:ext>
                </a:extLst>
              </a:tr>
              <a:tr h="164161">
                <a:tc>
                  <a:txBody>
                    <a:bodyPr/>
                    <a:lstStyle/>
                    <a:p>
                      <a:pPr algn="ctr" fontAlgn="ctr"/>
                      <a:r>
                        <a:rPr lang="es-MX" sz="1000" u="none" strike="noStrike" dirty="0">
                          <a:effectLst/>
                          <a:latin typeface="ITC Avant Garde" panose="020B0402020203020304" pitchFamily="34" charset="0"/>
                        </a:rPr>
                        <a:t>18</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productos de intermodulación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3971165560"/>
                  </a:ext>
                </a:extLst>
              </a:tr>
              <a:tr h="164161">
                <a:tc>
                  <a:txBody>
                    <a:bodyPr/>
                    <a:lstStyle/>
                    <a:p>
                      <a:pPr algn="ctr" fontAlgn="ctr"/>
                      <a:r>
                        <a:rPr lang="es-MX" sz="1000" u="none" strike="noStrike" dirty="0">
                          <a:effectLst/>
                          <a:latin typeface="ITC Avant Garde" panose="020B0402020203020304" pitchFamily="34" charset="0"/>
                        </a:rPr>
                        <a:t>19</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Plano de terreno </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64246014"/>
                  </a:ext>
                </a:extLst>
              </a:tr>
              <a:tr h="156722">
                <a:tc>
                  <a:txBody>
                    <a:bodyPr/>
                    <a:lstStyle/>
                    <a:p>
                      <a:pPr algn="ctr" fontAlgn="ctr"/>
                      <a:r>
                        <a:rPr lang="es-MX" sz="1000" u="none" strike="noStrike" dirty="0">
                          <a:effectLst/>
                          <a:latin typeface="ITC Avant Garde" panose="020B0402020203020304" pitchFamily="34" charset="0"/>
                        </a:rPr>
                        <a:t>20</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Estudio de predicción</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60684795"/>
                  </a:ext>
                </a:extLst>
              </a:tr>
              <a:tr h="164161">
                <a:tc>
                  <a:txBody>
                    <a:bodyPr/>
                    <a:lstStyle/>
                    <a:p>
                      <a:pPr algn="ctr" fontAlgn="ctr"/>
                      <a:r>
                        <a:rPr lang="es-MX" sz="1000" u="none" strike="noStrike" dirty="0">
                          <a:effectLst/>
                          <a:latin typeface="ITC Avant Garde" panose="020B0402020203020304" pitchFamily="34" charset="0"/>
                        </a:rPr>
                        <a:t>21</a:t>
                      </a:r>
                      <a:endParaRPr lang="es-MX" sz="1000" b="0" i="0" u="none" strike="noStrike" dirty="0">
                        <a:solidFill>
                          <a:srgbClr val="000000"/>
                        </a:solidFill>
                        <a:effectLst/>
                        <a:latin typeface="ITC Avant Garde" panose="020B0402020203020304" pitchFamily="34" charset="0"/>
                      </a:endParaRPr>
                    </a:p>
                  </a:txBody>
                  <a:tcPr marL="5375" marR="5375" marT="5375" marB="0" anchor="ctr"/>
                </a:tc>
                <a:tc>
                  <a:txBody>
                    <a:bodyPr/>
                    <a:lstStyle/>
                    <a:p>
                      <a:pPr algn="ctr" fontAlgn="ctr"/>
                      <a:r>
                        <a:rPr lang="es-MX" sz="1000" u="none" strike="noStrike" dirty="0">
                          <a:solidFill>
                            <a:schemeClr val="tx1"/>
                          </a:solidFill>
                          <a:effectLst/>
                          <a:latin typeface="ITC Avant Garde" panose="020B0402020203020304" pitchFamily="34" charset="0"/>
                        </a:rPr>
                        <a:t>En su caso, croquis de operación </a:t>
                      </a:r>
                      <a:r>
                        <a:rPr lang="es-MX" sz="1000" u="none" strike="noStrike" dirty="0" smtClean="0">
                          <a:solidFill>
                            <a:schemeClr val="tx1"/>
                          </a:solidFill>
                          <a:effectLst/>
                          <a:latin typeface="ITC Avant Garde" panose="020B0402020203020304" pitchFamily="34" charset="0"/>
                        </a:rPr>
                        <a:t>múltiple</a:t>
                      </a:r>
                      <a:endParaRPr lang="es-MX" sz="1000" b="0" i="0" u="none" strike="noStrike" dirty="0">
                        <a:solidFill>
                          <a:schemeClr val="tx1"/>
                        </a:solidFill>
                        <a:effectLst/>
                        <a:latin typeface="ITC Avant Garde" panose="020B0402020203020304" pitchFamily="34" charset="0"/>
                      </a:endParaRPr>
                    </a:p>
                  </a:txBody>
                  <a:tcPr marL="5375" marR="5375" marT="5375" marB="0" anchor="ctr"/>
                </a:tc>
                <a:extLst>
                  <a:ext uri="{0D108BD9-81ED-4DB2-BD59-A6C34878D82A}">
                    <a16:rowId xmlns:a16="http://schemas.microsoft.com/office/drawing/2014/main" val="2041890332"/>
                  </a:ext>
                </a:extLst>
              </a:tr>
            </a:tbl>
          </a:graphicData>
        </a:graphic>
      </p:graphicFrame>
      <p:sp>
        <p:nvSpPr>
          <p:cNvPr id="9" name="CuadroTexto 8"/>
          <p:cNvSpPr txBox="1"/>
          <p:nvPr/>
        </p:nvSpPr>
        <p:spPr>
          <a:xfrm>
            <a:off x="399352" y="14746"/>
            <a:ext cx="7245785" cy="1015663"/>
          </a:xfrm>
          <a:prstGeom prst="rect">
            <a:avLst/>
          </a:prstGeom>
          <a:noFill/>
        </p:spPr>
        <p:txBody>
          <a:bodyPr wrap="square" rtlCol="0">
            <a:spAutoFit/>
          </a:bodyPr>
          <a:lstStyle/>
          <a:p>
            <a:r>
              <a:rPr lang="es-MX" sz="3000" dirty="0">
                <a:solidFill>
                  <a:schemeClr val="tx1">
                    <a:lumMod val="65000"/>
                    <a:lumOff val="35000"/>
                  </a:schemeClr>
                </a:solidFill>
                <a:latin typeface="ITC Avant Garde Std Bk" panose="020B0502020202020204" pitchFamily="34" charset="0"/>
                <a:cs typeface="Arial" panose="020B0604020202020204" pitchFamily="34" charset="0"/>
              </a:rPr>
              <a:t>Modificaciones técnicas en materia de </a:t>
            </a:r>
            <a:r>
              <a:rPr lang="es-MX" sz="3000" dirty="0" smtClean="0">
                <a:solidFill>
                  <a:schemeClr val="tx1">
                    <a:lumMod val="65000"/>
                    <a:lumOff val="35000"/>
                  </a:schemeClr>
                </a:solidFill>
                <a:latin typeface="ITC Avant Garde Std Bk" panose="020B0502020202020204" pitchFamily="34" charset="0"/>
                <a:cs typeface="Arial" panose="020B0604020202020204" pitchFamily="34" charset="0"/>
              </a:rPr>
              <a:t>radiodifusión</a:t>
            </a:r>
            <a:endParaRPr lang="es-MX" sz="3000" dirty="0">
              <a:solidFill>
                <a:schemeClr val="tx1">
                  <a:lumMod val="65000"/>
                  <a:lumOff val="35000"/>
                </a:schemeClr>
              </a:solidFill>
              <a:latin typeface="ITC Avant Garde Std Bk" panose="020B0502020202020204" pitchFamily="34" charset="0"/>
              <a:cs typeface="Arial" panose="020B0604020202020204" pitchFamily="34" charset="0"/>
            </a:endParaRPr>
          </a:p>
        </p:txBody>
      </p:sp>
    </p:spTree>
    <p:extLst>
      <p:ext uri="{BB962C8B-B14F-4D97-AF65-F5344CB8AC3E}">
        <p14:creationId xmlns:p14="http://schemas.microsoft.com/office/powerpoint/2010/main" val="3699361636"/>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Slice</Template>
  <TotalTime>33478</TotalTime>
  <Words>7272</Words>
  <Application>Microsoft Office PowerPoint</Application>
  <PresentationFormat>Presentación en pantalla (4:3)</PresentationFormat>
  <Paragraphs>806</Paragraphs>
  <Slides>22</Slides>
  <Notes>21</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22</vt:i4>
      </vt:variant>
    </vt:vector>
  </HeadingPairs>
  <TitlesOfParts>
    <vt:vector size="32" baseType="lpstr">
      <vt:lpstr>Arial</vt:lpstr>
      <vt:lpstr>Calibri</vt:lpstr>
      <vt:lpstr>Cambria Math</vt:lpstr>
      <vt:lpstr>Gadugi</vt:lpstr>
      <vt:lpstr>ITC Avant Garde</vt:lpstr>
      <vt:lpstr>ITC Avant Garde Std Bk</vt:lpstr>
      <vt:lpstr>MS Mincho</vt:lpstr>
      <vt:lpstr>Symbol</vt:lpstr>
      <vt:lpstr>Times New Roman</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Alejandro Paz Munozcano</dc:creator>
  <cp:lastModifiedBy>Rodrigo Emilio Castro Bizarretea</cp:lastModifiedBy>
  <cp:revision>2899</cp:revision>
  <cp:lastPrinted>2017-08-31T23:34:32Z</cp:lastPrinted>
  <dcterms:created xsi:type="dcterms:W3CDTF">2013-12-17T20:24:43Z</dcterms:created>
  <dcterms:modified xsi:type="dcterms:W3CDTF">2019-08-07T15:36:34Z</dcterms:modified>
</cp:coreProperties>
</file>