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6" r:id="rId2"/>
    <p:sldId id="347" r:id="rId3"/>
    <p:sldId id="349" r:id="rId4"/>
    <p:sldId id="348" r:id="rId5"/>
    <p:sldId id="350" r:id="rId6"/>
    <p:sldId id="351" r:id="rId7"/>
    <p:sldId id="352" r:id="rId8"/>
    <p:sldId id="353" r:id="rId9"/>
    <p:sldId id="354" r:id="rId10"/>
    <p:sldId id="355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C7A0"/>
    <a:srgbClr val="CEC375"/>
    <a:srgbClr val="C2BF63"/>
    <a:srgbClr val="A09F75"/>
    <a:srgbClr val="525000"/>
    <a:srgbClr val="1C3661"/>
    <a:srgbClr val="1D3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1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621D46-E86F-144A-B490-AD790C8F2497}" type="doc">
      <dgm:prSet loTypeId="urn:microsoft.com/office/officeart/2008/layout/RadialCluster" loCatId="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AB53D78-123E-7648-8379-4033FE4A4607}">
      <dgm:prSet phldrT="[Text]"/>
      <dgm:spPr/>
      <dgm:t>
        <a:bodyPr/>
        <a:lstStyle/>
        <a:p>
          <a:endParaRPr lang="en-US" dirty="0"/>
        </a:p>
      </dgm:t>
    </dgm:pt>
    <dgm:pt modelId="{9FB2BE57-38D5-A84F-9DB8-2262A049AC6F}" type="parTrans" cxnId="{C7E8E89B-93EE-3C45-B2AF-CAA25FA767CA}">
      <dgm:prSet/>
      <dgm:spPr/>
      <dgm:t>
        <a:bodyPr/>
        <a:lstStyle/>
        <a:p>
          <a:endParaRPr lang="en-US"/>
        </a:p>
      </dgm:t>
    </dgm:pt>
    <dgm:pt modelId="{A8F620B5-0728-A341-911F-1D6B08850053}" type="sibTrans" cxnId="{C7E8E89B-93EE-3C45-B2AF-CAA25FA767CA}">
      <dgm:prSet/>
      <dgm:spPr/>
      <dgm:t>
        <a:bodyPr/>
        <a:lstStyle/>
        <a:p>
          <a:endParaRPr lang="en-US"/>
        </a:p>
      </dgm:t>
    </dgm:pt>
    <dgm:pt modelId="{8E8A04E3-6076-3E40-BFCF-D7FD8B634DF8}">
      <dgm:prSet phldrT="[Text]" custT="1"/>
      <dgm:spPr/>
      <dgm:t>
        <a:bodyPr/>
        <a:lstStyle/>
        <a:p>
          <a:r>
            <a:rPr lang="en-US" sz="3600" dirty="0" smtClean="0"/>
            <a:t>Consumer Protection</a:t>
          </a:r>
          <a:endParaRPr lang="en-US" sz="3600" dirty="0"/>
        </a:p>
      </dgm:t>
    </dgm:pt>
    <dgm:pt modelId="{7662661D-5886-034B-B1FE-53414F6DB1F3}" type="parTrans" cxnId="{CF26F0FC-6E96-3A41-B118-3A52F0C704F0}">
      <dgm:prSet/>
      <dgm:spPr/>
      <dgm:t>
        <a:bodyPr/>
        <a:lstStyle/>
        <a:p>
          <a:endParaRPr lang="en-US"/>
        </a:p>
      </dgm:t>
    </dgm:pt>
    <dgm:pt modelId="{B3302E4C-2144-E542-A0C8-5D609A201495}" type="sibTrans" cxnId="{CF26F0FC-6E96-3A41-B118-3A52F0C704F0}">
      <dgm:prSet/>
      <dgm:spPr/>
      <dgm:t>
        <a:bodyPr/>
        <a:lstStyle/>
        <a:p>
          <a:endParaRPr lang="en-US"/>
        </a:p>
      </dgm:t>
    </dgm:pt>
    <dgm:pt modelId="{5C2D5F4D-824E-DC40-801A-FCA2F738E9DB}">
      <dgm:prSet phldrT="[Text]"/>
      <dgm:spPr/>
      <dgm:t>
        <a:bodyPr/>
        <a:lstStyle/>
        <a:p>
          <a:r>
            <a:rPr lang="en-US" dirty="0" smtClean="0"/>
            <a:t>Competition</a:t>
          </a:r>
          <a:endParaRPr lang="en-US" dirty="0"/>
        </a:p>
      </dgm:t>
    </dgm:pt>
    <dgm:pt modelId="{5BDFE76F-47A4-CD43-810F-540E33570058}" type="parTrans" cxnId="{E5172929-DBCA-BE42-B016-776AF50F2DBF}">
      <dgm:prSet/>
      <dgm:spPr/>
      <dgm:t>
        <a:bodyPr/>
        <a:lstStyle/>
        <a:p>
          <a:endParaRPr lang="en-US"/>
        </a:p>
      </dgm:t>
    </dgm:pt>
    <dgm:pt modelId="{0187C4C2-8333-7A43-8832-90F9EBAC894C}" type="sibTrans" cxnId="{E5172929-DBCA-BE42-B016-776AF50F2DBF}">
      <dgm:prSet/>
      <dgm:spPr/>
      <dgm:t>
        <a:bodyPr/>
        <a:lstStyle/>
        <a:p>
          <a:endParaRPr lang="en-US"/>
        </a:p>
      </dgm:t>
    </dgm:pt>
    <dgm:pt modelId="{4F62EDE0-05D4-584B-9FAA-4C5E163F8E45}" type="pres">
      <dgm:prSet presAssocID="{5E621D46-E86F-144A-B490-AD790C8F249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9BFA62C-9918-3E40-B7B8-95FA6BFFD3F5}" type="pres">
      <dgm:prSet presAssocID="{8AB53D78-123E-7648-8379-4033FE4A4607}" presName="singleCycle" presStyleCnt="0"/>
      <dgm:spPr/>
    </dgm:pt>
    <dgm:pt modelId="{CE172EA1-E062-E84A-B33A-F4BDD8FDC682}" type="pres">
      <dgm:prSet presAssocID="{8AB53D78-123E-7648-8379-4033FE4A4607}" presName="singleCenter" presStyleLbl="node1" presStyleIdx="0" presStyleCnt="3" custFlipVert="0" custScaleX="5479" custScaleY="5479" custLinFactNeighborX="629" custLinFactNeighborY="-5797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48D409A6-6611-1546-BD88-1595A44CA6E1}" type="pres">
      <dgm:prSet presAssocID="{7662661D-5886-034B-B1FE-53414F6DB1F3}" presName="Name56" presStyleLbl="parChTrans1D2" presStyleIdx="0" presStyleCnt="2"/>
      <dgm:spPr/>
      <dgm:t>
        <a:bodyPr/>
        <a:lstStyle/>
        <a:p>
          <a:endParaRPr lang="en-US"/>
        </a:p>
      </dgm:t>
    </dgm:pt>
    <dgm:pt modelId="{56FD14FB-B125-5641-92B2-E8A2E3A67B8A}" type="pres">
      <dgm:prSet presAssocID="{8E8A04E3-6076-3E40-BFCF-D7FD8B634DF8}" presName="text0" presStyleLbl="node1" presStyleIdx="1" presStyleCnt="3" custScaleX="316888" custScaleY="165099" custRadScaleRad="95775" custRadScaleInc="143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8C639-F011-C24B-9C57-C390AA5A9DC9}" type="pres">
      <dgm:prSet presAssocID="{5BDFE76F-47A4-CD43-810F-540E33570058}" presName="Name56" presStyleLbl="parChTrans1D2" presStyleIdx="1" presStyleCnt="2"/>
      <dgm:spPr/>
      <dgm:t>
        <a:bodyPr/>
        <a:lstStyle/>
        <a:p>
          <a:endParaRPr lang="en-US"/>
        </a:p>
      </dgm:t>
    </dgm:pt>
    <dgm:pt modelId="{D24A0EDD-3982-9F47-B5DF-317B57C243FD}" type="pres">
      <dgm:prSet presAssocID="{5C2D5F4D-824E-DC40-801A-FCA2F738E9DB}" presName="text0" presStyleLbl="node1" presStyleIdx="2" presStyleCnt="3" custScaleX="244900" custRadScaleRad="113372" custRadScaleInc="67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72929-DBCA-BE42-B016-776AF50F2DBF}" srcId="{8AB53D78-123E-7648-8379-4033FE4A4607}" destId="{5C2D5F4D-824E-DC40-801A-FCA2F738E9DB}" srcOrd="1" destOrd="0" parTransId="{5BDFE76F-47A4-CD43-810F-540E33570058}" sibTransId="{0187C4C2-8333-7A43-8832-90F9EBAC894C}"/>
    <dgm:cxn modelId="{D6534911-39ED-4122-88D3-0C01F790EDED}" type="presOf" srcId="{5E621D46-E86F-144A-B490-AD790C8F2497}" destId="{4F62EDE0-05D4-584B-9FAA-4C5E163F8E45}" srcOrd="0" destOrd="0" presId="urn:microsoft.com/office/officeart/2008/layout/RadialCluster"/>
    <dgm:cxn modelId="{8A417E35-2B13-475D-9173-6ECA2D91ECB8}" type="presOf" srcId="{8E8A04E3-6076-3E40-BFCF-D7FD8B634DF8}" destId="{56FD14FB-B125-5641-92B2-E8A2E3A67B8A}" srcOrd="0" destOrd="0" presId="urn:microsoft.com/office/officeart/2008/layout/RadialCluster"/>
    <dgm:cxn modelId="{EC15B87F-7CA9-4D94-B87F-822C5797C51B}" type="presOf" srcId="{5C2D5F4D-824E-DC40-801A-FCA2F738E9DB}" destId="{D24A0EDD-3982-9F47-B5DF-317B57C243FD}" srcOrd="0" destOrd="0" presId="urn:microsoft.com/office/officeart/2008/layout/RadialCluster"/>
    <dgm:cxn modelId="{311EE187-7D07-49B0-BE59-A572DA5F2071}" type="presOf" srcId="{8AB53D78-123E-7648-8379-4033FE4A4607}" destId="{CE172EA1-E062-E84A-B33A-F4BDD8FDC682}" srcOrd="0" destOrd="0" presId="urn:microsoft.com/office/officeart/2008/layout/RadialCluster"/>
    <dgm:cxn modelId="{C7E8E89B-93EE-3C45-B2AF-CAA25FA767CA}" srcId="{5E621D46-E86F-144A-B490-AD790C8F2497}" destId="{8AB53D78-123E-7648-8379-4033FE4A4607}" srcOrd="0" destOrd="0" parTransId="{9FB2BE57-38D5-A84F-9DB8-2262A049AC6F}" sibTransId="{A8F620B5-0728-A341-911F-1D6B08850053}"/>
    <dgm:cxn modelId="{B12D87B5-4D46-4F02-A575-A250668FA54C}" type="presOf" srcId="{7662661D-5886-034B-B1FE-53414F6DB1F3}" destId="{48D409A6-6611-1546-BD88-1595A44CA6E1}" srcOrd="0" destOrd="0" presId="urn:microsoft.com/office/officeart/2008/layout/RadialCluster"/>
    <dgm:cxn modelId="{CF26F0FC-6E96-3A41-B118-3A52F0C704F0}" srcId="{8AB53D78-123E-7648-8379-4033FE4A4607}" destId="{8E8A04E3-6076-3E40-BFCF-D7FD8B634DF8}" srcOrd="0" destOrd="0" parTransId="{7662661D-5886-034B-B1FE-53414F6DB1F3}" sibTransId="{B3302E4C-2144-E542-A0C8-5D609A201495}"/>
    <dgm:cxn modelId="{2B54FC7D-608B-4AD5-86B8-EBC766877B38}" type="presOf" srcId="{5BDFE76F-47A4-CD43-810F-540E33570058}" destId="{DBE8C639-F011-C24B-9C57-C390AA5A9DC9}" srcOrd="0" destOrd="0" presId="urn:microsoft.com/office/officeart/2008/layout/RadialCluster"/>
    <dgm:cxn modelId="{E77C311F-C69A-49DF-AF7B-EF41ACD6FDB4}" type="presParOf" srcId="{4F62EDE0-05D4-584B-9FAA-4C5E163F8E45}" destId="{C9BFA62C-9918-3E40-B7B8-95FA6BFFD3F5}" srcOrd="0" destOrd="0" presId="urn:microsoft.com/office/officeart/2008/layout/RadialCluster"/>
    <dgm:cxn modelId="{347B0102-D8F8-486C-B0B7-DC6D3813EAE8}" type="presParOf" srcId="{C9BFA62C-9918-3E40-B7B8-95FA6BFFD3F5}" destId="{CE172EA1-E062-E84A-B33A-F4BDD8FDC682}" srcOrd="0" destOrd="0" presId="urn:microsoft.com/office/officeart/2008/layout/RadialCluster"/>
    <dgm:cxn modelId="{C76C2344-ED41-4831-B0ED-DB15AD0B693F}" type="presParOf" srcId="{C9BFA62C-9918-3E40-B7B8-95FA6BFFD3F5}" destId="{48D409A6-6611-1546-BD88-1595A44CA6E1}" srcOrd="1" destOrd="0" presId="urn:microsoft.com/office/officeart/2008/layout/RadialCluster"/>
    <dgm:cxn modelId="{58B6114B-A763-42C2-952A-27DFB7B63726}" type="presParOf" srcId="{C9BFA62C-9918-3E40-B7B8-95FA6BFFD3F5}" destId="{56FD14FB-B125-5641-92B2-E8A2E3A67B8A}" srcOrd="2" destOrd="0" presId="urn:microsoft.com/office/officeart/2008/layout/RadialCluster"/>
    <dgm:cxn modelId="{27880248-83BC-48F5-84E0-6F7B4B62324E}" type="presParOf" srcId="{C9BFA62C-9918-3E40-B7B8-95FA6BFFD3F5}" destId="{DBE8C639-F011-C24B-9C57-C390AA5A9DC9}" srcOrd="3" destOrd="0" presId="urn:microsoft.com/office/officeart/2008/layout/RadialCluster"/>
    <dgm:cxn modelId="{6DF73CED-8B03-49CE-AD03-0781D58BDC94}" type="presParOf" srcId="{C9BFA62C-9918-3E40-B7B8-95FA6BFFD3F5}" destId="{D24A0EDD-3982-9F47-B5DF-317B57C243FD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fld id="{F1BBD8C3-6DCE-406A-8FC7-58C882B7D4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37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fld id="{3137E5E5-D33E-4A31-B38B-0443DFD03B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2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FDEA8-E44E-47EA-8F69-3DE2B4FBFD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2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501650"/>
            <a:ext cx="8534400" cy="574675"/>
          </a:xfrm>
          <a:prstGeom prst="rect">
            <a:avLst/>
          </a:prstGeom>
          <a:solidFill>
            <a:srgbClr val="03264A">
              <a:alpha val="8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46001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3264A"/>
              </a:solidFill>
              <a:latin typeface="Arial" pitchFamily="-106" charset="0"/>
              <a:ea typeface="ＭＳ Ｐゴシック" pitchFamily="-106" charset="-128"/>
            </a:endParaRPr>
          </a:p>
        </p:txBody>
      </p:sp>
      <p:pic>
        <p:nvPicPr>
          <p:cNvPr id="5" name="Picture 14" descr="Slide-Master---L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11"/>
          <p:cNvSpPr>
            <a:spLocks noChangeArrowheads="1"/>
          </p:cNvSpPr>
          <p:nvPr userDrawn="1"/>
        </p:nvSpPr>
        <p:spPr bwMode="auto">
          <a:xfrm>
            <a:off x="76200" y="6477000"/>
            <a:ext cx="4495800" cy="304800"/>
          </a:xfrm>
          <a:prstGeom prst="roundRect">
            <a:avLst>
              <a:gd name="adj" fmla="val 16667"/>
            </a:avLst>
          </a:prstGeom>
          <a:solidFill>
            <a:srgbClr val="1A33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endParaRPr lang="es-CO" altLang="en-US"/>
          </a:p>
        </p:txBody>
      </p:sp>
      <p:sp>
        <p:nvSpPr>
          <p:cNvPr id="1525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258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168D2-2B8B-4C1A-A302-98640B6235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5629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6610D-0E8E-4576-9CD4-1AA7667301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0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4D8B0-BC25-4D81-9971-F0F18543A1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72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5334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3195-B34B-4B0A-BE13-F525E7B74C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73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D0100-0C78-4747-AE9D-7F35AC6FE9E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1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16376-E72A-4395-91EC-5CB5649E06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7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35E26-2C5C-4B76-9447-03786AC42D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itle-Master-L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10"/>
          <p:cNvSpPr>
            <a:spLocks noChangeArrowheads="1"/>
          </p:cNvSpPr>
          <p:nvPr userDrawn="1"/>
        </p:nvSpPr>
        <p:spPr bwMode="auto">
          <a:xfrm>
            <a:off x="76200" y="6477000"/>
            <a:ext cx="4343400" cy="304800"/>
          </a:xfrm>
          <a:prstGeom prst="roundRect">
            <a:avLst>
              <a:gd name="adj" fmla="val 16667"/>
            </a:avLst>
          </a:prstGeom>
          <a:solidFill>
            <a:srgbClr val="1C366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endParaRPr lang="es-CO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2649538"/>
            <a:ext cx="6324600" cy="904875"/>
          </a:xfrm>
        </p:spPr>
        <p:txBody>
          <a:bodyPr anchor="b"/>
          <a:lstStyle>
            <a:lvl1pPr algn="r">
              <a:lnSpc>
                <a:spcPct val="80000"/>
              </a:lnSpc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3581400" y="3486150"/>
            <a:ext cx="5257800" cy="506413"/>
          </a:xfrm>
        </p:spPr>
        <p:txBody>
          <a:bodyPr/>
          <a:lstStyle>
            <a:lvl1pPr marL="0" indent="0" algn="r">
              <a:lnSpc>
                <a:spcPct val="90000"/>
              </a:lnSpc>
              <a:buFontTx/>
              <a:buNone/>
              <a:defRPr sz="1800">
                <a:solidFill>
                  <a:srgbClr val="CFC7A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81400" y="60960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5562600" y="6096000"/>
            <a:ext cx="35052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4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E8C1-FC00-4FC7-BA6E-DB9DAD7E47D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7BD9F-66E3-4B7D-8737-F1140E005C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7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B73FD-FF19-4F05-A5F9-6DB54DA5A1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1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5F6B3-68AE-4B5D-A034-77FBE9E398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0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3B7B-29AE-4292-B0B3-7B49FFE080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8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337CA-26E9-4BD0-8990-8489C61D8C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3BD9C-D854-4BD6-A6A8-F51B662861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01650"/>
            <a:ext cx="8534400" cy="574675"/>
          </a:xfrm>
          <a:prstGeom prst="rect">
            <a:avLst/>
          </a:prstGeom>
          <a:solidFill>
            <a:srgbClr val="03264A">
              <a:alpha val="8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46001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3264A"/>
              </a:solidFill>
              <a:latin typeface="Arial" pitchFamily="-106" charset="0"/>
              <a:ea typeface="ＭＳ Ｐゴシック" pitchFamily="-106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85800" y="533400"/>
            <a:ext cx="7848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172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172200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096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11" charset="-128"/>
              </a:defRPr>
            </a:lvl1pPr>
          </a:lstStyle>
          <a:p>
            <a:pPr>
              <a:defRPr/>
            </a:pPr>
            <a:fld id="{82B1BF0C-9C68-44B5-A5ED-519E426000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1032" name="Picture 14" descr="Slide-Master---Light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ounded Rectangle 8"/>
          <p:cNvSpPr>
            <a:spLocks noChangeArrowheads="1"/>
          </p:cNvSpPr>
          <p:nvPr userDrawn="1"/>
        </p:nvSpPr>
        <p:spPr bwMode="auto">
          <a:xfrm>
            <a:off x="76200" y="6477000"/>
            <a:ext cx="4495800" cy="304800"/>
          </a:xfrm>
          <a:prstGeom prst="roundRect">
            <a:avLst>
              <a:gd name="adj" fmla="val 16667"/>
            </a:avLst>
          </a:prstGeom>
          <a:solidFill>
            <a:srgbClr val="1A33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endParaRPr lang="es-C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174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53764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53764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53764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8911" y="1600200"/>
            <a:ext cx="7543800" cy="2593975"/>
          </a:xfrm>
        </p:spPr>
        <p:txBody>
          <a:bodyPr/>
          <a:lstStyle/>
          <a:p>
            <a:r>
              <a:rPr lang="en-US" sz="4000" dirty="0" smtClean="0"/>
              <a:t>Federal Trade Commission and Consumer Protection</a:t>
            </a:r>
            <a:endParaRPr lang="en-US" sz="400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505200" y="4267200"/>
            <a:ext cx="5297488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r"/>
            <a:r>
              <a:rPr lang="en-US" altLang="en-US" dirty="0" smtClean="0">
                <a:latin typeface="Times New Roman" pitchFamily="18" charset="0"/>
              </a:rPr>
              <a:t>Devesh R. Raval</a:t>
            </a:r>
            <a:endParaRPr lang="en-US" altLang="en-US" dirty="0">
              <a:latin typeface="Times New Roman" pitchFamily="18" charset="0"/>
            </a:endParaRPr>
          </a:p>
          <a:p>
            <a:pPr algn="r"/>
            <a:r>
              <a:rPr lang="en-US" altLang="en-US" sz="1800" dirty="0">
                <a:latin typeface="Times New Roman" pitchFamily="18" charset="0"/>
              </a:rPr>
              <a:t>U.S. Federal Trade Commission</a:t>
            </a:r>
          </a:p>
          <a:p>
            <a:pPr algn="r"/>
            <a:endParaRPr lang="en-US" altLang="en-US" sz="1800" dirty="0">
              <a:latin typeface="Times New Roman" pitchFamily="18" charset="0"/>
            </a:endParaRPr>
          </a:p>
          <a:p>
            <a:pPr algn="r"/>
            <a:r>
              <a:rPr lang="en-US" altLang="en-US" sz="1800" dirty="0" smtClean="0">
                <a:latin typeface="Times New Roman" pitchFamily="18" charset="0"/>
              </a:rPr>
              <a:t>Mexico City</a:t>
            </a:r>
            <a:endParaRPr lang="en-US" altLang="en-US" sz="1800" dirty="0">
              <a:latin typeface="Times New Roman" pitchFamily="18" charset="0"/>
            </a:endParaRPr>
          </a:p>
          <a:p>
            <a:pPr algn="r"/>
            <a:r>
              <a:rPr lang="en-US" altLang="en-US" sz="1800" dirty="0" smtClean="0">
                <a:latin typeface="Times New Roman" pitchFamily="18" charset="0"/>
              </a:rPr>
              <a:t>March 15, 2016</a:t>
            </a:r>
            <a:endParaRPr lang="en-US" altLang="en-US" sz="1800" dirty="0">
              <a:latin typeface="Times New Roman" pitchFamily="18" charset="0"/>
            </a:endParaRPr>
          </a:p>
          <a:p>
            <a:pPr algn="r"/>
            <a:endParaRPr lang="en-US" altLang="en-US" sz="1800" dirty="0">
              <a:latin typeface="Times New Roman" pitchFamily="18" charset="0"/>
            </a:endParaRPr>
          </a:p>
          <a:p>
            <a:pPr algn="r"/>
            <a:r>
              <a:rPr lang="en-US" altLang="en-US" sz="1000" dirty="0">
                <a:latin typeface="Times New Roman" pitchFamily="18" charset="0"/>
              </a:rPr>
              <a:t>The views expressed herein are those of the speaker and do not necessarily represent the views of the Federal Trade Commission or any individual Commissioner </a:t>
            </a:r>
          </a:p>
        </p:txBody>
      </p:sp>
    </p:spTree>
    <p:extLst>
      <p:ext uri="{BB962C8B-B14F-4D97-AF65-F5344CB8AC3E}">
        <p14:creationId xmlns:p14="http://schemas.microsoft.com/office/powerpoint/2010/main" val="2140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FTC</a:t>
            </a:r>
            <a:r>
              <a:rPr lang="en-US" sz="4000" dirty="0"/>
              <a:t>, FCC, </a:t>
            </a:r>
            <a:r>
              <a:rPr lang="en-US" sz="4000" dirty="0" smtClean="0"/>
              <a:t>States Joint Settlements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With AT&amp;T </a:t>
            </a:r>
            <a:r>
              <a:rPr lang="en-US" sz="3000" dirty="0"/>
              <a:t>and </a:t>
            </a:r>
            <a:r>
              <a:rPr lang="en-US" sz="3000" dirty="0" smtClean="0"/>
              <a:t>T-Mobile</a:t>
            </a:r>
          </a:p>
          <a:p>
            <a:r>
              <a:rPr lang="en-US" sz="3000" dirty="0" smtClean="0"/>
              <a:t>Monetary provisions</a:t>
            </a:r>
          </a:p>
          <a:p>
            <a:pPr lvl="1"/>
            <a:r>
              <a:rPr lang="en-US" sz="2800" dirty="0" smtClean="0"/>
              <a:t>Consumer Refunds (FTC)</a:t>
            </a:r>
          </a:p>
          <a:p>
            <a:pPr lvl="1"/>
            <a:r>
              <a:rPr lang="en-US" sz="2800" dirty="0" smtClean="0"/>
              <a:t>Civil Penalties (FCC, States)</a:t>
            </a:r>
          </a:p>
          <a:p>
            <a:r>
              <a:rPr lang="en-US" sz="3000" dirty="0" smtClean="0"/>
              <a:t>Order for Third Party Charges</a:t>
            </a:r>
          </a:p>
          <a:p>
            <a:pPr lvl="1"/>
            <a:r>
              <a:rPr lang="en-US" sz="2800" dirty="0" smtClean="0"/>
              <a:t>Provide Purchase notifications</a:t>
            </a:r>
          </a:p>
          <a:p>
            <a:pPr lvl="1"/>
            <a:r>
              <a:rPr lang="en-US" sz="2800" dirty="0" smtClean="0"/>
              <a:t>Obtain Express Informed Consent</a:t>
            </a:r>
          </a:p>
          <a:p>
            <a:pPr lvl="1"/>
            <a:r>
              <a:rPr lang="en-US" sz="2800" dirty="0" smtClean="0"/>
              <a:t>Provide Information on Charge Blocks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5589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601726"/>
              </p:ext>
            </p:extLst>
          </p:nvPr>
        </p:nvGraphicFramePr>
        <p:xfrm>
          <a:off x="457200" y="838200"/>
          <a:ext cx="7620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z="4000" dirty="0" smtClean="0"/>
              <a:t>Mission: Protect Consumers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1587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Mission: Protect Consumers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Research Mandate</a:t>
            </a:r>
          </a:p>
          <a:p>
            <a:pPr lvl="1"/>
            <a:r>
              <a:rPr lang="en-US" sz="2800" dirty="0" smtClean="0"/>
              <a:t>Regularly conduct economic studies</a:t>
            </a:r>
          </a:p>
          <a:p>
            <a:pPr lvl="2"/>
            <a:r>
              <a:rPr lang="en-US" sz="2600" dirty="0" smtClean="0"/>
              <a:t>Data Broker report</a:t>
            </a:r>
          </a:p>
          <a:p>
            <a:pPr lvl="2"/>
            <a:r>
              <a:rPr lang="en-US" sz="2600" dirty="0" smtClean="0"/>
              <a:t>Patent Assertion Entity study</a:t>
            </a:r>
          </a:p>
          <a:p>
            <a:endParaRPr lang="en-US" sz="3200" dirty="0" smtClean="0"/>
          </a:p>
          <a:p>
            <a:r>
              <a:rPr lang="en-US" sz="3200" dirty="0" smtClean="0"/>
              <a:t>Independent Bureau of Economics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842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Consumer Protection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Prevent Deceptive and Unfair Practices</a:t>
            </a:r>
          </a:p>
          <a:p>
            <a:endParaRPr lang="en-US" sz="3200" dirty="0"/>
          </a:p>
          <a:p>
            <a:r>
              <a:rPr lang="en-US" sz="3200" dirty="0" smtClean="0"/>
              <a:t>Advertising</a:t>
            </a:r>
          </a:p>
          <a:p>
            <a:r>
              <a:rPr lang="en-US" sz="3200" dirty="0" smtClean="0"/>
              <a:t>Marketing</a:t>
            </a:r>
          </a:p>
          <a:p>
            <a:r>
              <a:rPr lang="en-US" sz="3200" dirty="0" smtClean="0"/>
              <a:t>Fraud</a:t>
            </a:r>
          </a:p>
          <a:p>
            <a:r>
              <a:rPr lang="en-US" sz="3200" dirty="0" smtClean="0"/>
              <a:t>Privacy and Data Security</a:t>
            </a:r>
          </a:p>
          <a:p>
            <a:pPr marL="11430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732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Case Study</a:t>
            </a:r>
            <a:r>
              <a:rPr lang="en-US" sz="4000" dirty="0"/>
              <a:t>: Premium </a:t>
            </a:r>
            <a:r>
              <a:rPr lang="en-US" sz="4000" dirty="0" smtClean="0"/>
              <a:t>SMS Market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Receive </a:t>
            </a:r>
            <a:r>
              <a:rPr lang="en-US" sz="3200" dirty="0"/>
              <a:t>Text Messages on your </a:t>
            </a:r>
            <a:r>
              <a:rPr lang="en-US" sz="3200" dirty="0" smtClean="0"/>
              <a:t>mobile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Charge to your mobile phone </a:t>
            </a:r>
            <a:r>
              <a:rPr lang="en-US" sz="3200" dirty="0" smtClean="0"/>
              <a:t>bill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002060"/>
                </a:solidFill>
              </a:rPr>
              <a:t>Market Size: $2-3 billion in US at peak</a:t>
            </a:r>
          </a:p>
          <a:p>
            <a:pPr lvl="1"/>
            <a:r>
              <a:rPr lang="en-US" sz="3000" dirty="0" smtClean="0">
                <a:solidFill>
                  <a:srgbClr val="002060"/>
                </a:solidFill>
              </a:rPr>
              <a:t>$150-$200 million in California</a:t>
            </a:r>
          </a:p>
          <a:p>
            <a:pPr lvl="1"/>
            <a:endParaRPr lang="en-US" sz="3000" dirty="0" smtClean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V</a:t>
            </a:r>
            <a:r>
              <a:rPr lang="en-US" dirty="0" smtClean="0">
                <a:solidFill>
                  <a:srgbClr val="002060"/>
                </a:solidFill>
              </a:rPr>
              <a:t>oluntarily eliminated in late 2013</a:t>
            </a:r>
            <a:endParaRPr lang="en-US" dirty="0">
              <a:solidFill>
                <a:srgbClr val="002060"/>
              </a:solidFill>
            </a:endParaRP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935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Structure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200" dirty="0" smtClean="0"/>
              <a:t>Content Provider</a:t>
            </a:r>
          </a:p>
          <a:p>
            <a:pPr algn="ctr"/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sz="3200" dirty="0" smtClean="0"/>
              <a:t>Aggregator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sz="3200" dirty="0" smtClean="0"/>
              <a:t>Carrier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702988" y="2286000"/>
            <a:ext cx="0" cy="76199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724400" y="3962400"/>
            <a:ext cx="0" cy="12192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46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Fraudulent charges on phone bill</a:t>
            </a:r>
          </a:p>
          <a:p>
            <a:pPr marL="411480" lvl="1" indent="0">
              <a:buNone/>
            </a:pPr>
            <a:endParaRPr lang="en-US" sz="3000" dirty="0" smtClean="0"/>
          </a:p>
          <a:p>
            <a:r>
              <a:rPr lang="en-US" sz="3200" dirty="0" smtClean="0"/>
              <a:t>Inattentive Consumers don’t notice charges</a:t>
            </a:r>
            <a:endParaRPr lang="en-US" sz="3200" dirty="0"/>
          </a:p>
          <a:p>
            <a:endParaRPr lang="en-US" dirty="0" smtClean="0"/>
          </a:p>
          <a:p>
            <a:r>
              <a:rPr lang="en-US" sz="3500" dirty="0" smtClean="0"/>
              <a:t>FTC action:</a:t>
            </a:r>
          </a:p>
          <a:p>
            <a:pPr lvl="1"/>
            <a:r>
              <a:rPr lang="en-US" sz="3200" dirty="0" smtClean="0"/>
              <a:t>First sued Content Providers</a:t>
            </a:r>
          </a:p>
          <a:p>
            <a:pPr lvl="1"/>
            <a:r>
              <a:rPr lang="en-US" sz="3200" dirty="0" smtClean="0"/>
              <a:t>Then Carriers (AT&amp;T and T-Mobile)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523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sue the </a:t>
            </a:r>
            <a:r>
              <a:rPr lang="en-US" dirty="0" smtClean="0"/>
              <a:t>carriers?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Efficient to hold carrier responsible</a:t>
            </a:r>
          </a:p>
          <a:p>
            <a:endParaRPr lang="en-US" sz="3200" dirty="0"/>
          </a:p>
          <a:p>
            <a:r>
              <a:rPr lang="en-US" sz="3200" dirty="0"/>
              <a:t>Receive the most information </a:t>
            </a:r>
            <a:r>
              <a:rPr lang="en-US" sz="3200" dirty="0" smtClean="0"/>
              <a:t>(complaints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Can easily </a:t>
            </a:r>
            <a:r>
              <a:rPr lang="en-US" sz="3200" dirty="0" smtClean="0"/>
              <a:t>monitor/terminate </a:t>
            </a:r>
            <a:r>
              <a:rPr lang="en-US" sz="3200" dirty="0"/>
              <a:t>providers </a:t>
            </a:r>
          </a:p>
          <a:p>
            <a:endParaRPr lang="en-US" sz="3200" dirty="0"/>
          </a:p>
          <a:p>
            <a:r>
              <a:rPr lang="en-US" sz="3200" dirty="0"/>
              <a:t>Crammers themselves are judgment proof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17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Against Carriers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High refund rates (13-15% in California)</a:t>
            </a:r>
          </a:p>
          <a:p>
            <a:pPr lvl="1"/>
            <a:r>
              <a:rPr lang="en-US" sz="3000" dirty="0" smtClean="0"/>
              <a:t>Much higher than comparable markets</a:t>
            </a:r>
          </a:p>
          <a:p>
            <a:pPr lvl="1"/>
            <a:r>
              <a:rPr lang="en-US" sz="3000" dirty="0" smtClean="0"/>
              <a:t>Similar to those for “crammers”</a:t>
            </a:r>
          </a:p>
          <a:p>
            <a:endParaRPr lang="en-US" sz="3200" dirty="0" smtClean="0"/>
          </a:p>
          <a:p>
            <a:r>
              <a:rPr lang="en-US" sz="3200" dirty="0" smtClean="0"/>
              <a:t>Evidence from carrier reforms</a:t>
            </a:r>
          </a:p>
          <a:p>
            <a:endParaRPr lang="en-US" sz="3200" dirty="0"/>
          </a:p>
          <a:p>
            <a:r>
              <a:rPr lang="en-US" sz="3200" dirty="0" smtClean="0"/>
              <a:t>Used data to estimate degree of fraud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pPr marL="11430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494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243552"/>
      </a:dk1>
      <a:lt1>
        <a:srgbClr val="E7E0C8"/>
      </a:lt1>
      <a:dk2>
        <a:srgbClr val="FFFFFF"/>
      </a:dk2>
      <a:lt2>
        <a:srgbClr val="000000"/>
      </a:lt2>
      <a:accent1>
        <a:srgbClr val="909082"/>
      </a:accent1>
      <a:accent2>
        <a:srgbClr val="809EA8"/>
      </a:accent2>
      <a:accent3>
        <a:srgbClr val="F1EDE0"/>
      </a:accent3>
      <a:accent4>
        <a:srgbClr val="1D2C45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Times New Roman"/>
        <a:ea typeface="ＭＳ Ｐゴシック"/>
        <a:cs typeface="ＭＳ Ｐゴシック"/>
      </a:majorFont>
      <a:minorFont>
        <a:latin typeface="Times New Roman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7688</TotalTime>
  <Words>264</Words>
  <Application>Microsoft Office PowerPoint</Application>
  <PresentationFormat>Presentación en pantalla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Times New Roman</vt:lpstr>
      <vt:lpstr>Office Theme</vt:lpstr>
      <vt:lpstr>Federal Trade Commission and Consumer Protection</vt:lpstr>
      <vt:lpstr>Mission: Protect Consumers</vt:lpstr>
      <vt:lpstr>Mission: Protect Consumers</vt:lpstr>
      <vt:lpstr>Consumer Protection</vt:lpstr>
      <vt:lpstr>Case Study: Premium SMS Market</vt:lpstr>
      <vt:lpstr>Market Structure</vt:lpstr>
      <vt:lpstr>Mobile Cramming</vt:lpstr>
      <vt:lpstr>Why sue the carriers?</vt:lpstr>
      <vt:lpstr>Evidence Against Carriers</vt:lpstr>
      <vt:lpstr>FTC, FCC, States Joint Settlements</vt:lpstr>
    </vt:vector>
  </TitlesOfParts>
  <Company>Design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COMPETITION</dc:title>
  <dc:creator>Design Studio</dc:creator>
  <cp:lastModifiedBy>Autor</cp:lastModifiedBy>
  <cp:revision>248</cp:revision>
  <dcterms:created xsi:type="dcterms:W3CDTF">2010-09-06T02:43:10Z</dcterms:created>
  <dcterms:modified xsi:type="dcterms:W3CDTF">2016-03-14T22:00:49Z</dcterms:modified>
</cp:coreProperties>
</file>