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3" r:id="rId2"/>
    <p:sldId id="483" r:id="rId3"/>
    <p:sldId id="491" r:id="rId4"/>
    <p:sldId id="480" r:id="rId5"/>
    <p:sldId id="481" r:id="rId6"/>
    <p:sldId id="493" r:id="rId7"/>
  </p:sldIdLst>
  <p:sldSz cx="9906000" cy="6858000" type="A4"/>
  <p:notesSz cx="6670675" cy="9875838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-Jane Humphries" initials="SJH" lastIdx="9" clrIdx="0"/>
  <p:cmAuthor id="1" name="Gina Ghensi" initials="GG" lastIdx="3" clrIdx="1"/>
  <p:cmAuthor id="2" name="Sarah Addyman" initials="S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0E24"/>
    <a:srgbClr val="556D21"/>
    <a:srgbClr val="004E7D"/>
    <a:srgbClr val="C4D0E9"/>
    <a:srgbClr val="E5F5FF"/>
    <a:srgbClr val="EBFAFF"/>
    <a:srgbClr val="E7F6FF"/>
    <a:srgbClr val="FFFFFF"/>
    <a:srgbClr val="000000"/>
    <a:srgbClr val="B9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45" autoAdjust="0"/>
    <p:restoredTop sz="94903" autoAdjust="0"/>
  </p:normalViewPr>
  <p:slideViewPr>
    <p:cSldViewPr snapToGrid="0">
      <p:cViewPr varScale="1">
        <p:scale>
          <a:sx n="83" d="100"/>
          <a:sy n="83" d="100"/>
        </p:scale>
        <p:origin x="108" y="210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8" d="100"/>
          <a:sy n="138" d="100"/>
        </p:scale>
        <p:origin x="-4566" y="-108"/>
      </p:cViewPr>
      <p:guideLst>
        <p:guide orient="horz" pos="3111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8" y="4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AC539AC-E0C7-49CF-81D4-C605B1E460C8}" type="datetimeFigureOut">
              <a:rPr lang="en-GB"/>
              <a:pPr>
                <a:defRPr/>
              </a:pPr>
              <a:t>17/10/2016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336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8" y="9380336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8CFA96A-A9FF-447C-9B12-04D71BF8658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53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8" y="4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20ABA992-2382-4990-8923-9607FED85886}" type="datetimeFigureOut">
              <a:rPr lang="en-GB"/>
              <a:pPr>
                <a:defRPr/>
              </a:pPr>
              <a:t>17/10/2016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0400" y="741363"/>
            <a:ext cx="534987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31" tIns="47565" rIns="95131" bIns="4756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6"/>
            <a:ext cx="5336540" cy="4444127"/>
          </a:xfrm>
          <a:prstGeom prst="rect">
            <a:avLst/>
          </a:prstGeom>
        </p:spPr>
        <p:txBody>
          <a:bodyPr vert="horz" wrap="square" lIns="95131" tIns="47565" rIns="95131" bIns="47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6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8" y="9380336"/>
            <a:ext cx="2890626" cy="493792"/>
          </a:xfrm>
          <a:prstGeom prst="rect">
            <a:avLst/>
          </a:prstGeom>
        </p:spPr>
        <p:txBody>
          <a:bodyPr vert="horz" wrap="square" lIns="95131" tIns="47565" rIns="95131" bIns="47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46478046-D8C9-4F32-9FA8-FC92D2282C5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65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20000" y="4500000"/>
            <a:ext cx="5904000" cy="720000"/>
          </a:xfrm>
        </p:spPr>
        <p:txBody>
          <a:bodyPr anchor="ctr" anchorCtr="0"/>
          <a:lstStyle>
            <a:lvl1pPr>
              <a:defRPr sz="1900" b="0" baseline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0000" y="4032000"/>
            <a:ext cx="5904000" cy="468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add document type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077200" y="6154615"/>
            <a:ext cx="1828801" cy="70338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2"/>
            <a:ext cx="9906000" cy="302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097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Graphics +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</a:t>
            </a:r>
            <a:r>
              <a:rPr lang="en-US" smtClean="0"/>
              <a:t>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77324" y="1475999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9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210669" y="1764000"/>
            <a:ext cx="4230000" cy="3524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0" name="CaptionL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1476000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13" name="ImageL"/>
          <p:cNvSpPr>
            <a:spLocks noGrp="1"/>
          </p:cNvSpPr>
          <p:nvPr>
            <p:ph type="pic" sz="quarter" idx="17" hasCustomPrompt="1"/>
          </p:nvPr>
        </p:nvSpPr>
        <p:spPr>
          <a:xfrm>
            <a:off x="495976" y="1764000"/>
            <a:ext cx="4230000" cy="3524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1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97324" y="5374431"/>
            <a:ext cx="4428000" cy="844237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6" name="TextPlaceholder2"/>
          <p:cNvSpPr>
            <a:spLocks noGrp="1"/>
          </p:cNvSpPr>
          <p:nvPr>
            <p:ph type="body" sz="quarter" idx="19" hasCustomPrompt="1"/>
          </p:nvPr>
        </p:nvSpPr>
        <p:spPr>
          <a:xfrm>
            <a:off x="5142641" y="5374431"/>
            <a:ext cx="4428000" cy="844237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821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Graphics + Text alon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49" y="1476000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add title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5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355857" y="1475999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6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485457" y="1764000"/>
            <a:ext cx="4240800" cy="2073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7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aptionR"/>
          <p:cNvSpPr>
            <a:spLocks noGrp="1"/>
          </p:cNvSpPr>
          <p:nvPr>
            <p:ph type="body" sz="quarter" idx="17" hasCustomPrompt="1"/>
          </p:nvPr>
        </p:nvSpPr>
        <p:spPr>
          <a:xfrm>
            <a:off x="355857" y="3986286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0" name="ImageR"/>
          <p:cNvSpPr>
            <a:spLocks noGrp="1"/>
          </p:cNvSpPr>
          <p:nvPr>
            <p:ph type="pic" sz="quarter" idx="18" hasCustomPrompt="1"/>
          </p:nvPr>
        </p:nvSpPr>
        <p:spPr>
          <a:xfrm>
            <a:off x="485457" y="4274287"/>
            <a:ext cx="4240800" cy="2073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61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2-up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add title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4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476000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00" y="1475999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6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169600" y="1764000"/>
            <a:ext cx="4230000" cy="2073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7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aptionR"/>
          <p:cNvSpPr>
            <a:spLocks noGrp="1"/>
          </p:cNvSpPr>
          <p:nvPr>
            <p:ph type="body" sz="quarter" idx="17" hasCustomPrompt="1"/>
          </p:nvPr>
        </p:nvSpPr>
        <p:spPr>
          <a:xfrm>
            <a:off x="5040000" y="3986286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0" name="ImageR"/>
          <p:cNvSpPr>
            <a:spLocks noGrp="1"/>
          </p:cNvSpPr>
          <p:nvPr>
            <p:ph type="pic" sz="quarter" idx="18" hasCustomPrompt="1"/>
          </p:nvPr>
        </p:nvSpPr>
        <p:spPr>
          <a:xfrm>
            <a:off x="5169600" y="4274287"/>
            <a:ext cx="4230000" cy="2073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202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Graphic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add title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5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440996" y="1475999"/>
            <a:ext cx="273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6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258783" y="1872000"/>
            <a:ext cx="3096000" cy="3171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1000"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7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aptionR"/>
          <p:cNvSpPr>
            <a:spLocks noGrp="1"/>
          </p:cNvSpPr>
          <p:nvPr>
            <p:ph type="body" sz="quarter" idx="17" hasCustomPrompt="1"/>
          </p:nvPr>
        </p:nvSpPr>
        <p:spPr>
          <a:xfrm>
            <a:off x="3588405" y="1476000"/>
            <a:ext cx="273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0" name="ImageR"/>
          <p:cNvSpPr>
            <a:spLocks noGrp="1"/>
          </p:cNvSpPr>
          <p:nvPr>
            <p:ph type="pic" sz="quarter" idx="18" hasCustomPrompt="1"/>
          </p:nvPr>
        </p:nvSpPr>
        <p:spPr>
          <a:xfrm>
            <a:off x="3406192" y="1872000"/>
            <a:ext cx="3096000" cy="3171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1000"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1" name="CaptionR"/>
          <p:cNvSpPr>
            <a:spLocks noGrp="1"/>
          </p:cNvSpPr>
          <p:nvPr>
            <p:ph type="body" sz="quarter" idx="19" hasCustomPrompt="1"/>
          </p:nvPr>
        </p:nvSpPr>
        <p:spPr>
          <a:xfrm>
            <a:off x="6729302" y="1476000"/>
            <a:ext cx="273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2" name="ImageR"/>
          <p:cNvSpPr>
            <a:spLocks noGrp="1"/>
          </p:cNvSpPr>
          <p:nvPr>
            <p:ph type="pic" sz="quarter" idx="20" hasCustomPrompt="1"/>
          </p:nvPr>
        </p:nvSpPr>
        <p:spPr>
          <a:xfrm>
            <a:off x="6547089" y="1872000"/>
            <a:ext cx="3096000" cy="3171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1000"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3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97324" y="5105401"/>
            <a:ext cx="4428000" cy="1113268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4" name="TextPlaceholder2"/>
          <p:cNvSpPr>
            <a:spLocks noGrp="1"/>
          </p:cNvSpPr>
          <p:nvPr>
            <p:ph type="body" sz="quarter" idx="21" hasCustomPrompt="1"/>
          </p:nvPr>
        </p:nvSpPr>
        <p:spPr>
          <a:xfrm>
            <a:off x="5142641" y="5105401"/>
            <a:ext cx="4428000" cy="1113268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11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up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add title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5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49625" y="1475999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16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184625" y="1764000"/>
            <a:ext cx="4240800" cy="207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7" name="CaptionL"/>
          <p:cNvSpPr>
            <a:spLocks noGrp="1"/>
          </p:cNvSpPr>
          <p:nvPr>
            <p:ph type="body" sz="quarter" idx="16" hasCustomPrompt="1"/>
          </p:nvPr>
        </p:nvSpPr>
        <p:spPr>
          <a:xfrm>
            <a:off x="369625" y="1476000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18" name="ImageL"/>
          <p:cNvSpPr>
            <a:spLocks noGrp="1"/>
          </p:cNvSpPr>
          <p:nvPr>
            <p:ph type="pic" sz="quarter" idx="17" hasCustomPrompt="1"/>
          </p:nvPr>
        </p:nvSpPr>
        <p:spPr>
          <a:xfrm>
            <a:off x="504625" y="1764000"/>
            <a:ext cx="4240800" cy="207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9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CaptionR"/>
          <p:cNvSpPr>
            <a:spLocks noGrp="1"/>
          </p:cNvSpPr>
          <p:nvPr>
            <p:ph type="body" sz="quarter" idx="19" hasCustomPrompt="1"/>
          </p:nvPr>
        </p:nvSpPr>
        <p:spPr>
          <a:xfrm>
            <a:off x="5049625" y="3920817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22" name="ImageR"/>
          <p:cNvSpPr>
            <a:spLocks noGrp="1"/>
          </p:cNvSpPr>
          <p:nvPr>
            <p:ph type="pic" sz="quarter" idx="20" hasCustomPrompt="1"/>
          </p:nvPr>
        </p:nvSpPr>
        <p:spPr>
          <a:xfrm>
            <a:off x="5184625" y="4208818"/>
            <a:ext cx="4240800" cy="207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23" name="CaptionL"/>
          <p:cNvSpPr>
            <a:spLocks noGrp="1"/>
          </p:cNvSpPr>
          <p:nvPr>
            <p:ph type="body" sz="quarter" idx="21" hasCustomPrompt="1"/>
          </p:nvPr>
        </p:nvSpPr>
        <p:spPr>
          <a:xfrm>
            <a:off x="369625" y="3920818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24" name="ImageL"/>
          <p:cNvSpPr>
            <a:spLocks noGrp="1"/>
          </p:cNvSpPr>
          <p:nvPr>
            <p:ph type="pic" sz="quarter" idx="22" hasCustomPrompt="1"/>
          </p:nvPr>
        </p:nvSpPr>
        <p:spPr>
          <a:xfrm>
            <a:off x="504625" y="4220107"/>
            <a:ext cx="4240800" cy="207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700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Graphics 2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728094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 userDrawn="1"/>
        </p:nvSpPr>
        <p:spPr>
          <a:xfrm>
            <a:off x="32658" y="6195786"/>
            <a:ext cx="9842500" cy="6477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add title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4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49625" y="1475999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5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184625" y="1738122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6" name="CaptionL"/>
          <p:cNvSpPr>
            <a:spLocks noGrp="1"/>
          </p:cNvSpPr>
          <p:nvPr>
            <p:ph type="body" sz="quarter" idx="16" hasCustomPrompt="1"/>
          </p:nvPr>
        </p:nvSpPr>
        <p:spPr>
          <a:xfrm>
            <a:off x="369625" y="1476000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7" name="ImageL"/>
          <p:cNvSpPr>
            <a:spLocks noGrp="1"/>
          </p:cNvSpPr>
          <p:nvPr>
            <p:ph type="pic" sz="quarter" idx="17" hasCustomPrompt="1"/>
          </p:nvPr>
        </p:nvSpPr>
        <p:spPr>
          <a:xfrm>
            <a:off x="504625" y="1738122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8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aptionR"/>
          <p:cNvSpPr>
            <a:spLocks noGrp="1"/>
          </p:cNvSpPr>
          <p:nvPr>
            <p:ph type="body" sz="quarter" idx="19" hasCustomPrompt="1"/>
          </p:nvPr>
        </p:nvSpPr>
        <p:spPr>
          <a:xfrm>
            <a:off x="5049625" y="3135851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10" name="ImageR"/>
          <p:cNvSpPr>
            <a:spLocks noGrp="1"/>
          </p:cNvSpPr>
          <p:nvPr>
            <p:ph type="pic" sz="quarter" idx="20" hasCustomPrompt="1"/>
          </p:nvPr>
        </p:nvSpPr>
        <p:spPr>
          <a:xfrm>
            <a:off x="5184625" y="3389348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1" name="CaptionL"/>
          <p:cNvSpPr>
            <a:spLocks noGrp="1"/>
          </p:cNvSpPr>
          <p:nvPr>
            <p:ph type="body" sz="quarter" idx="21" hasCustomPrompt="1"/>
          </p:nvPr>
        </p:nvSpPr>
        <p:spPr>
          <a:xfrm>
            <a:off x="369625" y="3135852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12" name="ImageL"/>
          <p:cNvSpPr>
            <a:spLocks noGrp="1"/>
          </p:cNvSpPr>
          <p:nvPr>
            <p:ph type="pic" sz="quarter" idx="22" hasCustomPrompt="1"/>
          </p:nvPr>
        </p:nvSpPr>
        <p:spPr>
          <a:xfrm>
            <a:off x="504625" y="3400637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3" name="CaptionR"/>
          <p:cNvSpPr>
            <a:spLocks noGrp="1"/>
          </p:cNvSpPr>
          <p:nvPr>
            <p:ph type="body" sz="quarter" idx="23" hasCustomPrompt="1"/>
          </p:nvPr>
        </p:nvSpPr>
        <p:spPr>
          <a:xfrm>
            <a:off x="5049625" y="4800754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14" name="ImageR"/>
          <p:cNvSpPr>
            <a:spLocks noGrp="1"/>
          </p:cNvSpPr>
          <p:nvPr>
            <p:ph type="pic" sz="quarter" idx="24" hasCustomPrompt="1"/>
          </p:nvPr>
        </p:nvSpPr>
        <p:spPr>
          <a:xfrm>
            <a:off x="5184625" y="5054251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5" name="CaptionL"/>
          <p:cNvSpPr>
            <a:spLocks noGrp="1"/>
          </p:cNvSpPr>
          <p:nvPr>
            <p:ph type="body" sz="quarter" idx="25" hasCustomPrompt="1"/>
          </p:nvPr>
        </p:nvSpPr>
        <p:spPr>
          <a:xfrm>
            <a:off x="369625" y="4800755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16" name="ImageL"/>
          <p:cNvSpPr>
            <a:spLocks noGrp="1"/>
          </p:cNvSpPr>
          <p:nvPr>
            <p:ph type="pic" sz="quarter" idx="26" hasCustomPrompt="1"/>
          </p:nvPr>
        </p:nvSpPr>
        <p:spPr>
          <a:xfrm>
            <a:off x="504625" y="5065540"/>
            <a:ext cx="4240800" cy="1360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02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Graphics 3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51242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 userDrawn="1"/>
        </p:nvSpPr>
        <p:spPr>
          <a:xfrm>
            <a:off x="32658" y="6195786"/>
            <a:ext cx="9842500" cy="6477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4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3468475" y="1475999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5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3470125" y="1738122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6" name="CaptionL"/>
          <p:cNvSpPr>
            <a:spLocks noGrp="1"/>
          </p:cNvSpPr>
          <p:nvPr>
            <p:ph type="body" sz="quarter" idx="16" hasCustomPrompt="1"/>
          </p:nvPr>
        </p:nvSpPr>
        <p:spPr>
          <a:xfrm>
            <a:off x="360100" y="1476000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7" name="ImageL"/>
          <p:cNvSpPr>
            <a:spLocks noGrp="1"/>
          </p:cNvSpPr>
          <p:nvPr>
            <p:ph type="pic" sz="quarter" idx="17" hasCustomPrompt="1"/>
          </p:nvPr>
        </p:nvSpPr>
        <p:spPr>
          <a:xfrm>
            <a:off x="361750" y="1738122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8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aptionR"/>
          <p:cNvSpPr>
            <a:spLocks noGrp="1"/>
          </p:cNvSpPr>
          <p:nvPr>
            <p:ph type="body" sz="quarter" idx="19" hasCustomPrompt="1"/>
          </p:nvPr>
        </p:nvSpPr>
        <p:spPr>
          <a:xfrm>
            <a:off x="6583150" y="1478501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10" name="ImageR"/>
          <p:cNvSpPr>
            <a:spLocks noGrp="1"/>
          </p:cNvSpPr>
          <p:nvPr>
            <p:ph type="pic" sz="quarter" idx="20" hasCustomPrompt="1"/>
          </p:nvPr>
        </p:nvSpPr>
        <p:spPr>
          <a:xfrm>
            <a:off x="6584800" y="1731998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7" name="CaptionR"/>
          <p:cNvSpPr>
            <a:spLocks noGrp="1"/>
          </p:cNvSpPr>
          <p:nvPr>
            <p:ph type="body" sz="quarter" idx="21" hasCustomPrompt="1"/>
          </p:nvPr>
        </p:nvSpPr>
        <p:spPr>
          <a:xfrm>
            <a:off x="3468475" y="4122527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18" name="ImageR"/>
          <p:cNvSpPr>
            <a:spLocks noGrp="1"/>
          </p:cNvSpPr>
          <p:nvPr>
            <p:ph type="pic" sz="quarter" idx="22" hasCustomPrompt="1"/>
          </p:nvPr>
        </p:nvSpPr>
        <p:spPr>
          <a:xfrm>
            <a:off x="3470125" y="4384650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9" name="CaptionL"/>
          <p:cNvSpPr>
            <a:spLocks noGrp="1"/>
          </p:cNvSpPr>
          <p:nvPr>
            <p:ph type="body" sz="quarter" idx="23" hasCustomPrompt="1"/>
          </p:nvPr>
        </p:nvSpPr>
        <p:spPr>
          <a:xfrm>
            <a:off x="360100" y="4122528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20" name="ImageL"/>
          <p:cNvSpPr>
            <a:spLocks noGrp="1"/>
          </p:cNvSpPr>
          <p:nvPr>
            <p:ph type="pic" sz="quarter" idx="24" hasCustomPrompt="1"/>
          </p:nvPr>
        </p:nvSpPr>
        <p:spPr>
          <a:xfrm>
            <a:off x="361750" y="4384650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21" name="CaptionR"/>
          <p:cNvSpPr>
            <a:spLocks noGrp="1"/>
          </p:cNvSpPr>
          <p:nvPr>
            <p:ph type="body" sz="quarter" idx="25" hasCustomPrompt="1"/>
          </p:nvPr>
        </p:nvSpPr>
        <p:spPr>
          <a:xfrm>
            <a:off x="6583150" y="4125029"/>
            <a:ext cx="2988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sz="1100" b="1" baseline="0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22" name="ImageR"/>
          <p:cNvSpPr>
            <a:spLocks noGrp="1"/>
          </p:cNvSpPr>
          <p:nvPr>
            <p:ph type="pic" sz="quarter" idx="26" hasCustomPrompt="1"/>
          </p:nvPr>
        </p:nvSpPr>
        <p:spPr>
          <a:xfrm>
            <a:off x="6584800" y="4378526"/>
            <a:ext cx="2988000" cy="2268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434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5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Mask"/>
          <p:cNvSpPr/>
          <p:nvPr userDrawn="1"/>
        </p:nvSpPr>
        <p:spPr>
          <a:xfrm>
            <a:off x="8407730" y="6222670"/>
            <a:ext cx="1486395" cy="62345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58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geNo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28AF5E44-2A30-4F4E-AC7E-E3C5AD11F905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9" name="TableC"/>
          <p:cNvSpPr>
            <a:spLocks noGrp="1"/>
          </p:cNvSpPr>
          <p:nvPr>
            <p:ph type="tbl" sz="quarter" idx="13" hasCustomPrompt="1"/>
          </p:nvPr>
        </p:nvSpPr>
        <p:spPr>
          <a:xfrm>
            <a:off x="856800" y="1872000"/>
            <a:ext cx="8190000" cy="43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table from Excel (editable). Click on the icon to build an empty table in PPT (you can specify number of columns and rows)</a:t>
            </a:r>
            <a:endParaRPr lang="en-GB" dirty="0"/>
          </a:p>
        </p:txBody>
      </p:sp>
      <p:sp>
        <p:nvSpPr>
          <p:cNvPr id="10" name="CaptionC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1476000"/>
            <a:ext cx="921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1" name="Header"/>
          <p:cNvSpPr>
            <a:spLocks noGrp="1"/>
          </p:cNvSpPr>
          <p:nvPr>
            <p:ph type="body" sz="quarter" idx="15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3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7256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476000"/>
            <a:ext cx="9216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8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eader"/>
          <p:cNvSpPr>
            <a:spLocks noGrp="1"/>
          </p:cNvSpPr>
          <p:nvPr>
            <p:ph type="body" sz="quarter" idx="15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106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476000"/>
            <a:ext cx="43771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00" y="1475999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0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ableR"/>
          <p:cNvSpPr>
            <a:spLocks noGrp="1"/>
          </p:cNvSpPr>
          <p:nvPr>
            <p:ph type="tbl" sz="quarter" idx="13" hasCustomPrompt="1"/>
          </p:nvPr>
        </p:nvSpPr>
        <p:spPr>
          <a:xfrm>
            <a:off x="5076000" y="1872000"/>
            <a:ext cx="4464000" cy="4356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table from Excel (editable). Click on the icon to build an empty table in PPT (you can specify number of columns and rows)</a:t>
            </a:r>
            <a:endParaRPr lang="en-GB" dirty="0"/>
          </a:p>
        </p:txBody>
      </p:sp>
      <p:sp>
        <p:nvSpPr>
          <p:cNvPr id="14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0746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5299587" y="1484313"/>
            <a:ext cx="4255576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394932" y="1485779"/>
            <a:ext cx="4666632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caption here</a:t>
            </a:r>
          </a:p>
        </p:txBody>
      </p:sp>
      <p:sp>
        <p:nvSpPr>
          <p:cNvPr id="10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ableR"/>
          <p:cNvSpPr>
            <a:spLocks noGrp="1"/>
          </p:cNvSpPr>
          <p:nvPr>
            <p:ph type="tbl" sz="quarter" idx="13" hasCustomPrompt="1"/>
          </p:nvPr>
        </p:nvSpPr>
        <p:spPr>
          <a:xfrm>
            <a:off x="499756" y="1881780"/>
            <a:ext cx="4464000" cy="4356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table from Excel (editable). Click on the icon to build an empty table in PPT (you can specify number of columns and rows)</a:t>
            </a:r>
            <a:endParaRPr lang="en-GB" dirty="0"/>
          </a:p>
        </p:txBody>
      </p:sp>
      <p:sp>
        <p:nvSpPr>
          <p:cNvPr id="14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6740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476000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TextPlaceholder2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00" y="1476000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413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Text &amp;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82000"/>
            <a:ext cx="4500000" cy="4464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TextPlaceholder2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00" y="1782000"/>
            <a:ext cx="4500000" cy="4464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extPlaceholder3"/>
          <p:cNvSpPr>
            <a:spLocks noGrp="1"/>
          </p:cNvSpPr>
          <p:nvPr>
            <p:ph type="body" sz="quarter" idx="16"/>
          </p:nvPr>
        </p:nvSpPr>
        <p:spPr>
          <a:xfrm>
            <a:off x="360000" y="1476000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Placeholder4"/>
          <p:cNvSpPr>
            <a:spLocks noGrp="1"/>
          </p:cNvSpPr>
          <p:nvPr>
            <p:ph type="body" sz="quarter" idx="17"/>
          </p:nvPr>
        </p:nvSpPr>
        <p:spPr>
          <a:xfrm>
            <a:off x="5040000" y="1475999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07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0" name="CaptionC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1476000"/>
            <a:ext cx="921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1" name="ImageC"/>
          <p:cNvSpPr>
            <a:spLocks noGrp="1"/>
          </p:cNvSpPr>
          <p:nvPr>
            <p:ph type="pic" sz="quarter" idx="18" hasCustomPrompt="1"/>
          </p:nvPr>
        </p:nvSpPr>
        <p:spPr>
          <a:xfrm>
            <a:off x="856698" y="1764000"/>
            <a:ext cx="8190000" cy="450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9" name="Header"/>
          <p:cNvSpPr>
            <a:spLocks noGrp="1"/>
          </p:cNvSpPr>
          <p:nvPr>
            <p:ph type="body" sz="quarter" idx="19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270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+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0" name="CaptionC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1476000"/>
            <a:ext cx="9216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11" name="ImageC"/>
          <p:cNvSpPr>
            <a:spLocks noGrp="1"/>
          </p:cNvSpPr>
          <p:nvPr>
            <p:ph type="pic" sz="quarter" idx="18" hasCustomPrompt="1"/>
          </p:nvPr>
        </p:nvSpPr>
        <p:spPr>
          <a:xfrm>
            <a:off x="903353" y="1764000"/>
            <a:ext cx="8132400" cy="3171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9" name="Header"/>
          <p:cNvSpPr>
            <a:spLocks noGrp="1"/>
          </p:cNvSpPr>
          <p:nvPr>
            <p:ph type="body" sz="quarter" idx="19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59998" y="5023563"/>
            <a:ext cx="4500000" cy="1095557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 baseline="0"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</a:t>
            </a:r>
            <a:r>
              <a:rPr lang="en-US" smtClean="0"/>
              <a:t>text here</a:t>
            </a:r>
          </a:p>
        </p:txBody>
      </p:sp>
      <p:sp>
        <p:nvSpPr>
          <p:cNvPr id="15" name="TextPlaceholder1"/>
          <p:cNvSpPr>
            <a:spLocks noGrp="1"/>
          </p:cNvSpPr>
          <p:nvPr>
            <p:ph type="body" sz="quarter" idx="20" hasCustomPrompt="1"/>
          </p:nvPr>
        </p:nvSpPr>
        <p:spPr>
          <a:xfrm>
            <a:off x="5061390" y="5023563"/>
            <a:ext cx="4500000" cy="1095557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 baseline="0"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</a:t>
            </a:r>
            <a:r>
              <a:rPr lang="en-US" smtClean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15151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476000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00" y="1475999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9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220000" y="1764000"/>
            <a:ext cx="4230000" cy="450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0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1333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11" name="TextPlaceholder1"/>
          <p:cNvSpPr>
            <a:spLocks noGrp="1"/>
          </p:cNvSpPr>
          <p:nvPr>
            <p:ph type="body" sz="quarter" idx="12" hasCustomPrompt="1"/>
          </p:nvPr>
        </p:nvSpPr>
        <p:spPr>
          <a:xfrm>
            <a:off x="5041900" y="1484313"/>
            <a:ext cx="4500000" cy="4752000"/>
          </a:xfrm>
          <a:prstGeom prst="rect">
            <a:avLst/>
          </a:prstGeom>
        </p:spPr>
        <p:txBody>
          <a:bodyPr/>
          <a:lstStyle>
            <a:lvl1pPr marL="177800" indent="-177800">
              <a:lnSpc>
                <a:spcPct val="100000"/>
              </a:lnSpc>
              <a:spcAft>
                <a:spcPts val="800"/>
              </a:spcAft>
              <a:buSzPct val="130000"/>
              <a:buFont typeface="Calibri" pitchFamily="34" charset="0"/>
              <a:buChar char="▪"/>
              <a:defRPr/>
            </a:lvl1pPr>
            <a:lvl2pPr marL="354013" indent="-176213">
              <a:lnSpc>
                <a:spcPct val="100000"/>
              </a:lnSpc>
              <a:spcAft>
                <a:spcPts val="800"/>
              </a:spcAft>
              <a:buFont typeface="Calibri" pitchFamily="34" charset="0"/>
              <a:buChar char="–"/>
              <a:defRPr/>
            </a:lvl2pPr>
            <a:lvl3pPr marL="541338" indent="-185738">
              <a:lnSpc>
                <a:spcPct val="100000"/>
              </a:lnSpc>
              <a:spcAft>
                <a:spcPts val="800"/>
              </a:spcAft>
              <a:buSzPct val="80000"/>
              <a:buFont typeface="Calibri" pitchFamily="34" charset="0"/>
              <a:buChar char="▪"/>
              <a:defRPr/>
            </a:lvl3pPr>
            <a:lvl4pPr marL="719138" indent="-177800">
              <a:lnSpc>
                <a:spcPct val="100000"/>
              </a:lnSpc>
              <a:spcAft>
                <a:spcPts val="800"/>
              </a:spcAft>
              <a:buSzPct val="70000"/>
              <a:buFont typeface="Calibri" pitchFamily="34" charset="0"/>
              <a:buChar char="–"/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329588" y="1485832"/>
            <a:ext cx="4500000" cy="252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Aft>
                <a:spcPts val="800"/>
              </a:spcAft>
              <a:buFontTx/>
              <a:buNone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lvl="0"/>
            <a:r>
              <a:rPr lang="en-US" smtClean="0"/>
              <a:t>Click to add caption here</a:t>
            </a:r>
            <a:endParaRPr lang="en-US" dirty="0" smtClean="0"/>
          </a:p>
        </p:txBody>
      </p:sp>
      <p:sp>
        <p:nvSpPr>
          <p:cNvPr id="9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09588" y="1773833"/>
            <a:ext cx="4230000" cy="450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baseline="0"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0" name="Header"/>
          <p:cNvSpPr>
            <a:spLocks noGrp="1"/>
          </p:cNvSpPr>
          <p:nvPr>
            <p:ph type="body" sz="quarter" idx="16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897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</a:t>
            </a:r>
            <a:r>
              <a:rPr lang="en-US" smtClean="0"/>
              <a:t>to add title</a:t>
            </a:r>
            <a:endParaRPr lang="en-GB" dirty="0"/>
          </a:p>
        </p:txBody>
      </p:sp>
      <p:sp>
        <p:nvSpPr>
          <p:cNvPr id="12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CaptionR"/>
          <p:cNvSpPr>
            <a:spLocks noGrp="1"/>
          </p:cNvSpPr>
          <p:nvPr>
            <p:ph type="body" sz="quarter" idx="15" hasCustomPrompt="1"/>
          </p:nvPr>
        </p:nvSpPr>
        <p:spPr>
          <a:xfrm>
            <a:off x="5078100" y="1475999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smtClean="0"/>
              <a:t>Click to add caption here</a:t>
            </a:r>
          </a:p>
        </p:txBody>
      </p:sp>
      <p:sp>
        <p:nvSpPr>
          <p:cNvPr id="9" name="ImageR"/>
          <p:cNvSpPr>
            <a:spLocks noGrp="1"/>
          </p:cNvSpPr>
          <p:nvPr>
            <p:ph type="pic" sz="quarter" idx="11" hasCustomPrompt="1"/>
          </p:nvPr>
        </p:nvSpPr>
        <p:spPr>
          <a:xfrm>
            <a:off x="5210475" y="1764000"/>
            <a:ext cx="4230000" cy="450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0" name="CaptionL"/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1476000"/>
            <a:ext cx="4500000" cy="252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 b="1"/>
            </a:lvl1pPr>
            <a:lvl2pPr>
              <a:lnSpc>
                <a:spcPct val="100000"/>
              </a:lnSpc>
              <a:spcAft>
                <a:spcPts val="800"/>
              </a:spcAft>
              <a:defRPr/>
            </a:lvl2pPr>
            <a:lvl3pPr>
              <a:lnSpc>
                <a:spcPct val="100000"/>
              </a:lnSpc>
              <a:spcAft>
                <a:spcPts val="800"/>
              </a:spcAft>
              <a:defRPr/>
            </a:lvl3pPr>
            <a:lvl4pPr>
              <a:lnSpc>
                <a:spcPct val="100000"/>
              </a:lnSpc>
              <a:spcAft>
                <a:spcPts val="800"/>
              </a:spcAft>
              <a:defRPr/>
            </a:lvl4pPr>
            <a:lvl5pPr marL="719138" indent="0">
              <a:buNone/>
              <a:defRPr/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caption here</a:t>
            </a:r>
          </a:p>
        </p:txBody>
      </p:sp>
      <p:sp>
        <p:nvSpPr>
          <p:cNvPr id="13" name="ImageL"/>
          <p:cNvSpPr>
            <a:spLocks noGrp="1"/>
          </p:cNvSpPr>
          <p:nvPr>
            <p:ph type="pic" sz="quarter" idx="17" hasCustomPrompt="1"/>
          </p:nvPr>
        </p:nvSpPr>
        <p:spPr>
          <a:xfrm>
            <a:off x="496946" y="1764000"/>
            <a:ext cx="4230000" cy="450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/>
            </a:lvl1pPr>
          </a:lstStyle>
          <a:p>
            <a:r>
              <a:rPr lang="en-GB" dirty="0" smtClean="0"/>
              <a:t>Click on this bullet and press Ctrl+V to paste a chart. Click on the icon to insert an image from file</a:t>
            </a:r>
            <a:endParaRPr lang="en-GB" dirty="0"/>
          </a:p>
        </p:txBody>
      </p:sp>
      <p:sp>
        <p:nvSpPr>
          <p:cNvPr id="11" name="Header"/>
          <p:cNvSpPr>
            <a:spLocks noGrp="1"/>
          </p:cNvSpPr>
          <p:nvPr>
            <p:ph type="body" sz="quarter" idx="18"/>
          </p:nvPr>
        </p:nvSpPr>
        <p:spPr>
          <a:xfrm>
            <a:off x="360000" y="331200"/>
            <a:ext cx="3240000" cy="280800"/>
          </a:xfrm>
          <a:prstGeom prst="rect">
            <a:avLst/>
          </a:prstGeom>
        </p:spPr>
        <p:txBody>
          <a:bodyPr wrap="none" anchor="ctr" anchorCtr="0"/>
          <a:lstStyle>
            <a:lvl1pPr marL="0" indent="0">
              <a:lnSpc>
                <a:spcPct val="100000"/>
              </a:lnSpc>
              <a:buFontTx/>
              <a:buNone/>
              <a:defRPr sz="1100" b="1">
                <a:solidFill>
                  <a:schemeClr val="accent3"/>
                </a:solidFill>
              </a:defRPr>
            </a:lvl1pPr>
            <a:lvl2pPr marL="177800" indent="0">
              <a:buFontTx/>
              <a:buNone/>
              <a:defRPr/>
            </a:lvl2pPr>
            <a:lvl3pPr marL="355600" indent="0">
              <a:buFontTx/>
              <a:buNone/>
              <a:defRPr/>
            </a:lvl3pPr>
            <a:lvl4pPr marL="541338" indent="0">
              <a:buFontTx/>
              <a:buNone/>
              <a:defRPr/>
            </a:lvl4pPr>
            <a:lvl5pPr marL="719138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ource"/>
          <p:cNvSpPr>
            <a:spLocks noGrp="1"/>
          </p:cNvSpPr>
          <p:nvPr>
            <p:ph type="body" sz="quarter" idx="14"/>
          </p:nvPr>
        </p:nvSpPr>
        <p:spPr>
          <a:xfrm>
            <a:off x="2940984" y="6271774"/>
            <a:ext cx="5325191" cy="482310"/>
          </a:xfrm>
          <a:prstGeom prst="rect">
            <a:avLst/>
          </a:prstGeom>
        </p:spPr>
        <p:txBody>
          <a:bodyPr bIns="46800" anchor="b" anchorCtr="0"/>
          <a:lstStyle>
            <a:lvl1pPr marL="182563" indent="-182563" algn="l" rtl="0" fontAlgn="base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FontTx/>
              <a:buNone/>
              <a:defRPr lang="en-GB" sz="900" i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095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108569867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HeaderBar"/>
          <p:cNvSpPr/>
          <p:nvPr/>
        </p:nvSpPr>
        <p:spPr>
          <a:xfrm>
            <a:off x="360000" y="324000"/>
            <a:ext cx="9210964" cy="28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ageNo"/>
          <p:cNvSpPr>
            <a:spLocks noGrp="1"/>
          </p:cNvSpPr>
          <p:nvPr>
            <p:ph type="sldNum" sz="quarter" idx="4"/>
          </p:nvPr>
        </p:nvSpPr>
        <p:spPr>
          <a:xfrm>
            <a:off x="8785475" y="324000"/>
            <a:ext cx="784587" cy="288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100" b="1">
                <a:solidFill>
                  <a:schemeClr val="accent3"/>
                </a:solidFill>
              </a:defRPr>
            </a:lvl1pPr>
          </a:lstStyle>
          <a:p>
            <a:fld id="{E78626B2-E168-480E-BAE6-B60060C6AB83}" type="slidenum">
              <a:rPr lang="en-GB" smtClean="0"/>
              <a:pPr/>
              <a:t>‹Nº›</a:t>
            </a:fld>
            <a:endParaRPr lang="en-GB" dirty="0"/>
          </a:p>
        </p:txBody>
      </p:sp>
      <p:cxnSp>
        <p:nvCxnSpPr>
          <p:cNvPr id="15" name="HeaderLine"/>
          <p:cNvCxnSpPr/>
          <p:nvPr/>
        </p:nvCxnSpPr>
        <p:spPr>
          <a:xfrm>
            <a:off x="360000" y="1422301"/>
            <a:ext cx="9216000" cy="1693"/>
          </a:xfrm>
          <a:prstGeom prst="line">
            <a:avLst/>
          </a:prstGeom>
          <a:ln w="12700" cap="rnd" cmpd="sng">
            <a:solidFill>
              <a:schemeClr val="accent2"/>
            </a:solidFill>
            <a:prstDash val="solid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"/>
          <p:cNvSpPr>
            <a:spLocks noGrp="1"/>
          </p:cNvSpPr>
          <p:nvPr>
            <p:ph type="title"/>
          </p:nvPr>
        </p:nvSpPr>
        <p:spPr>
          <a:xfrm>
            <a:off x="360000" y="666000"/>
            <a:ext cx="9216000" cy="75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</a:t>
            </a:r>
            <a:r>
              <a:rPr lang="en-US" smtClean="0"/>
              <a:t>to add slide title</a:t>
            </a:r>
            <a:endParaRPr lang="en-GB" dirty="0"/>
          </a:p>
        </p:txBody>
      </p:sp>
      <p:sp>
        <p:nvSpPr>
          <p:cNvPr id="3" name="Footer"/>
          <p:cNvSpPr txBox="1"/>
          <p:nvPr/>
        </p:nvSpPr>
        <p:spPr>
          <a:xfrm>
            <a:off x="215899" y="6527800"/>
            <a:ext cx="2286203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/>
            <a:r>
              <a:rPr lang="en-GB" sz="900" smtClean="0">
                <a:solidFill>
                  <a:srgbClr val="191756"/>
                </a:solidFill>
                <a:latin typeface="Arial"/>
              </a:rPr>
              <a:t>2005686-126 | Commercial in confidence</a:t>
            </a:r>
            <a:endParaRPr lang="en-GB" sz="900">
              <a:solidFill>
                <a:srgbClr val="191756"/>
              </a:solidFill>
              <a:latin typeface="Arial"/>
            </a:endParaRPr>
          </a:p>
        </p:txBody>
      </p:sp>
      <p:pic>
        <p:nvPicPr>
          <p:cNvPr id="2051" name="Logo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000" y="6354000"/>
            <a:ext cx="1085050" cy="3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51" r:id="rId2"/>
    <p:sldLayoutId id="2147483754" r:id="rId3"/>
    <p:sldLayoutId id="2147483758" r:id="rId4"/>
    <p:sldLayoutId id="2147483757" r:id="rId5"/>
    <p:sldLayoutId id="2147483793" r:id="rId6"/>
    <p:sldLayoutId id="2147483755" r:id="rId7"/>
    <p:sldLayoutId id="2147483804" r:id="rId8"/>
    <p:sldLayoutId id="2147483795" r:id="rId9"/>
    <p:sldLayoutId id="2147483794" r:id="rId10"/>
    <p:sldLayoutId id="2147483797" r:id="rId11"/>
    <p:sldLayoutId id="2147483796" r:id="rId12"/>
    <p:sldLayoutId id="2147483798" r:id="rId13"/>
    <p:sldLayoutId id="2147483799" r:id="rId14"/>
    <p:sldLayoutId id="2147483800" r:id="rId15"/>
    <p:sldLayoutId id="2147483801" r:id="rId16"/>
    <p:sldLayoutId id="2147483759" r:id="rId17"/>
    <p:sldLayoutId id="2147483789" r:id="rId18"/>
    <p:sldLayoutId id="2147483750" r:id="rId19"/>
    <p:sldLayoutId id="2147483787" r:id="rId20"/>
    <p:sldLayoutId id="2147483805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77800" indent="-177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marL="354013" indent="-176213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chemeClr val="accent2"/>
        </a:buClr>
        <a:buFont typeface="Symbol" pitchFamily="18" charset="2"/>
        <a:buChar char="-"/>
        <a:defRPr sz="1200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2pPr>
      <a:lvl3pPr marL="541338" indent="-185738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§"/>
        <a:defRPr sz="1200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3pPr>
      <a:lvl4pPr marL="719138" indent="-177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lr>
          <a:schemeClr val="accent2"/>
        </a:buClr>
        <a:buFont typeface="Symbol" pitchFamily="18" charset="2"/>
        <a:buChar char="-"/>
        <a:defRPr sz="1200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4pPr>
      <a:lvl5pPr marL="896938" indent="-177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buChar char="•"/>
        <a:defRPr sz="2200" kern="1200">
          <a:solidFill>
            <a:schemeClr val="tx2"/>
          </a:solidFill>
          <a:latin typeface="Arial" pitchFamily="34" charset="0"/>
          <a:ea typeface="ＭＳ Ｐゴシック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Documentación del modelo de servicio de interconexión cruzada</a:t>
            </a:r>
            <a:endParaRPr lang="es-ES_tradnl" dirty="0"/>
          </a:p>
        </p:txBody>
      </p:sp>
      <p:sp>
        <p:nvSpPr>
          <p:cNvPr id="13" name="Rectángulo 12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Subtítulo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6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Marco metodológico</a:t>
            </a:r>
            <a:endParaRPr lang="es-ES_trad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/>
              <a:t>Este </a:t>
            </a:r>
            <a:r>
              <a:rPr lang="es-ES" dirty="0"/>
              <a:t>informe describe las principales opciones de modelado en base a la experiencia de </a:t>
            </a:r>
            <a:r>
              <a:rPr lang="es-ES" dirty="0" err="1"/>
              <a:t>Analysys</a:t>
            </a:r>
            <a:r>
              <a:rPr lang="es-ES" dirty="0"/>
              <a:t> Mason y las aportaciones y el conocimiento local del IFT:</a:t>
            </a:r>
          </a:p>
          <a:p>
            <a:pPr lvl="1"/>
            <a:r>
              <a:rPr lang="es-ES_tradnl" b="1" dirty="0" smtClean="0"/>
              <a:t>demanda: </a:t>
            </a:r>
            <a:r>
              <a:rPr lang="es-ES_tradnl" dirty="0" smtClean="0"/>
              <a:t>todos los concesionarios solicitantes se encuentran en una misma central del AEP, considerando </a:t>
            </a:r>
            <a:r>
              <a:rPr lang="es-ES" dirty="0" smtClean="0"/>
              <a:t>una </a:t>
            </a:r>
            <a:r>
              <a:rPr lang="es-ES" dirty="0"/>
              <a:t>media de </a:t>
            </a:r>
            <a:r>
              <a:rPr lang="es-ES" dirty="0" smtClean="0"/>
              <a:t>4 operadores por central</a:t>
            </a:r>
            <a:endParaRPr lang="es-ES_tradnl" dirty="0" smtClean="0"/>
          </a:p>
          <a:p>
            <a:pPr lvl="1"/>
            <a:r>
              <a:rPr lang="es-ES_tradnl" b="1" dirty="0" smtClean="0"/>
              <a:t>estructura de red:</a:t>
            </a:r>
          </a:p>
          <a:p>
            <a:pPr lvl="2"/>
            <a:r>
              <a:rPr lang="es-ES_tradnl" dirty="0" smtClean="0"/>
              <a:t>los elementos de red provistos por el AEP para la provisión de este servicio están totalmente separados de su red troncal y de acceso, y sus costes estarán por lo tanto exclusivamente repartidos entre los operadores que se interconecten</a:t>
            </a:r>
          </a:p>
          <a:p>
            <a:pPr lvl="2"/>
            <a:r>
              <a:rPr lang="es-ES_tradnl" dirty="0" smtClean="0"/>
              <a:t>los demarcadores empleados para separar la red del AEP de la de los concesionarios están formados por conmutadores ópticos</a:t>
            </a:r>
          </a:p>
          <a:p>
            <a:pPr lvl="2"/>
            <a:r>
              <a:rPr lang="es-ES_tradnl" dirty="0" smtClean="0"/>
              <a:t>todos los equipos considerados tienen conexiones de 1Gbps; emplear equipos con conexiones de 10Gbps incrementaría el </a:t>
            </a:r>
            <a:r>
              <a:rPr lang="es-ES_tradnl" dirty="0" err="1" smtClean="0"/>
              <a:t>capex</a:t>
            </a:r>
            <a:r>
              <a:rPr lang="es-ES_tradnl" dirty="0" smtClean="0"/>
              <a:t> en x2,5 para los equipos considerados</a:t>
            </a:r>
          </a:p>
          <a:p>
            <a:pPr lvl="1"/>
            <a:r>
              <a:rPr lang="es-ES_tradnl" b="1" dirty="0" smtClean="0"/>
              <a:t>depreciación: </a:t>
            </a:r>
            <a:r>
              <a:rPr lang="es-ES_tradnl" dirty="0" smtClean="0"/>
              <a:t>el costo de reposición de los equipos se considera en los costos mensuales en forma de </a:t>
            </a:r>
            <a:r>
              <a:rPr lang="es-ES_tradnl" dirty="0" err="1" smtClean="0"/>
              <a:t>anualización</a:t>
            </a:r>
            <a:r>
              <a:rPr lang="es-ES_tradnl" dirty="0" smtClean="0"/>
              <a:t> inclinada</a:t>
            </a:r>
          </a:p>
          <a:p>
            <a:pPr lvl="1"/>
            <a:r>
              <a:rPr lang="es-ES_tradnl" b="1" dirty="0" smtClean="0"/>
              <a:t>CCPP: </a:t>
            </a:r>
            <a:r>
              <a:rPr lang="es-ES_tradnl" dirty="0" smtClean="0"/>
              <a:t>se considera un CCPP nominal antes de impuestos del 12.73%, en línea con el empleado en otros modelos fijos</a:t>
            </a:r>
          </a:p>
          <a:p>
            <a:r>
              <a:rPr lang="es-ES_tradnl" dirty="0" smtClean="0"/>
              <a:t>El modelo considera dos escenarios principales:</a:t>
            </a:r>
          </a:p>
          <a:p>
            <a:pPr lvl="1"/>
            <a:r>
              <a:rPr lang="es-ES_tradnl" b="1" dirty="0" smtClean="0"/>
              <a:t>Caso 1: Servicio activo</a:t>
            </a:r>
            <a:r>
              <a:rPr lang="es-ES_tradnl" dirty="0" smtClean="0"/>
              <a:t>, en el que el AEP centraliza la interconexión</a:t>
            </a:r>
          </a:p>
          <a:p>
            <a:pPr lvl="1"/>
            <a:r>
              <a:rPr lang="es-ES_tradnl" b="1" dirty="0"/>
              <a:t>Caso </a:t>
            </a:r>
            <a:r>
              <a:rPr lang="es-ES_tradnl" b="1" dirty="0" smtClean="0"/>
              <a:t>2: </a:t>
            </a:r>
            <a:r>
              <a:rPr lang="es-ES_tradnl" b="1" dirty="0"/>
              <a:t>Servicio </a:t>
            </a:r>
            <a:r>
              <a:rPr lang="es-ES_tradnl" b="1" dirty="0" smtClean="0"/>
              <a:t>pasivo</a:t>
            </a:r>
            <a:r>
              <a:rPr lang="es-ES_tradnl" dirty="0" smtClean="0"/>
              <a:t>, en el que los operadores son responsables de interconectarse entre sí</a:t>
            </a:r>
            <a:endParaRPr lang="es-ES_tradnl" dirty="0"/>
          </a:p>
          <a:p>
            <a:pPr lvl="1"/>
            <a:r>
              <a:rPr lang="es-ES_tradnl" dirty="0" smtClean="0"/>
              <a:t>presentamos a continuación ambos escenarios en detalle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 dirty="0" smtClean="0"/>
              <a:t>Fuente: </a:t>
            </a:r>
            <a:r>
              <a:rPr lang="es-ES_tradnl" dirty="0" err="1" smtClean="0"/>
              <a:t>Analysys</a:t>
            </a:r>
            <a:r>
              <a:rPr lang="es-ES_tradnl" dirty="0" smtClean="0"/>
              <a:t> Mason</a:t>
            </a:r>
            <a:endParaRPr lang="es-ES_trad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_tradnl" dirty="0" smtClean="0"/>
              <a:t>Marco metodológico</a:t>
            </a:r>
            <a:endParaRPr lang="es-ES_tradnl" dirty="0"/>
          </a:p>
        </p:txBody>
      </p:sp>
      <p:sp>
        <p:nvSpPr>
          <p:cNvPr id="7" name="Rectángulo 6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Estructura general del modelo de </a:t>
            </a:r>
            <a:r>
              <a:rPr lang="es-ES_tradnl" dirty="0" smtClean="0"/>
              <a:t>interconexión cruzada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endParaRPr lang="es-ES_tradnl" dirty="0" smtClean="0"/>
          </a:p>
          <a:p>
            <a:pPr>
              <a:lnSpc>
                <a:spcPct val="95000"/>
              </a:lnSpc>
            </a:pPr>
            <a:r>
              <a:rPr lang="es-ES_tradnl" dirty="0"/>
              <a:t>En este modelo hemos adoptado un enfoque orientado al cálculo de los costos de componentes asociados con estos </a:t>
            </a:r>
            <a:r>
              <a:rPr lang="es-ES_tradnl" dirty="0" smtClean="0"/>
              <a:t>servicios</a:t>
            </a:r>
            <a:endParaRPr lang="es-ES_tradnl" dirty="0"/>
          </a:p>
          <a:p>
            <a:pPr>
              <a:lnSpc>
                <a:spcPct val="95000"/>
              </a:lnSpc>
            </a:pPr>
            <a:r>
              <a:rPr lang="es-ES_tradnl" dirty="0"/>
              <a:t>Debido al enfoque hacia una arquitectura NGN, el modelo captura </a:t>
            </a:r>
            <a:r>
              <a:rPr lang="es-ES_tradnl" dirty="0" smtClean="0"/>
              <a:t>elementos de red NGN, considerados como la tecnología moderna equivalente</a:t>
            </a:r>
            <a:endParaRPr lang="es-ES_tradnl" dirty="0"/>
          </a:p>
          <a:p>
            <a:pPr>
              <a:lnSpc>
                <a:spcPct val="95000"/>
              </a:lnSpc>
            </a:pPr>
            <a:r>
              <a:rPr lang="es-ES_tradnl" dirty="0" smtClean="0"/>
              <a:t>El modelo </a:t>
            </a:r>
            <a:r>
              <a:rPr lang="es-ES_tradnl" dirty="0" smtClean="0">
                <a:solidFill>
                  <a:schemeClr val="tx1"/>
                </a:solidFill>
              </a:rPr>
              <a:t>se </a:t>
            </a:r>
            <a:r>
              <a:rPr lang="es-ES_tradnl" dirty="0">
                <a:solidFill>
                  <a:schemeClr val="tx1"/>
                </a:solidFill>
              </a:rPr>
              <a:t>expresa en dólares americanos (USD) </a:t>
            </a:r>
            <a:r>
              <a:rPr lang="es-ES_tradnl" dirty="0" smtClean="0">
                <a:solidFill>
                  <a:schemeClr val="tx1"/>
                </a:solidFill>
              </a:rPr>
              <a:t>reales que se convierten a nominales en base a la inflación futura esperada</a:t>
            </a:r>
          </a:p>
          <a:p>
            <a:pPr>
              <a:lnSpc>
                <a:spcPct val="95000"/>
              </a:lnSpc>
            </a:pPr>
            <a:r>
              <a:rPr lang="es-ES_tradnl" dirty="0" smtClean="0">
                <a:solidFill>
                  <a:schemeClr val="tx1"/>
                </a:solidFill>
              </a:rPr>
              <a:t>Una vez calculado el valor de los servicios en dólares americanos, se convierten los resultados a pesos mexicanos (MXN) en base a la tasa de cambio futura, en base a las previsiones del Banco de México</a:t>
            </a:r>
            <a:endParaRPr lang="es-ES_tradnl" dirty="0" smtClean="0"/>
          </a:p>
          <a:p>
            <a:pPr>
              <a:lnSpc>
                <a:spcPct val="95000"/>
              </a:lnSpc>
            </a:pPr>
            <a:r>
              <a:rPr lang="es-ES_tradnl" dirty="0" smtClean="0"/>
              <a:t>El servicio de interconexión cruzada se limita </a:t>
            </a:r>
            <a:r>
              <a:rPr lang="es-ES_tradnl" dirty="0"/>
              <a:t>a </a:t>
            </a:r>
            <a:r>
              <a:rPr lang="es-ES_tradnl" dirty="0" smtClean="0"/>
              <a:t>aquel aplicable </a:t>
            </a:r>
            <a:r>
              <a:rPr lang="es-ES_tradnl" dirty="0"/>
              <a:t>al establecimiento de interconexión de voz en las instalaciones </a:t>
            </a:r>
            <a:r>
              <a:rPr lang="es-ES_tradnl" dirty="0" smtClean="0"/>
              <a:t>del AEP:</a:t>
            </a:r>
            <a:endParaRPr lang="es-ES_tradnl" dirty="0"/>
          </a:p>
          <a:p>
            <a:pPr lvl="1">
              <a:lnSpc>
                <a:spcPct val="95000"/>
              </a:lnSpc>
            </a:pPr>
            <a:r>
              <a:rPr lang="es-ES_tradnl" dirty="0"/>
              <a:t>el servicio de </a:t>
            </a:r>
            <a:r>
              <a:rPr lang="es-ES_tradnl" dirty="0" smtClean="0"/>
              <a:t>interconexión cruzada será </a:t>
            </a:r>
            <a:r>
              <a:rPr lang="es-ES_tradnl" dirty="0"/>
              <a:t>ofrecido tanto a operadores fijos como móviles</a:t>
            </a:r>
          </a:p>
          <a:p>
            <a:pPr>
              <a:lnSpc>
                <a:spcPct val="95000"/>
              </a:lnSpc>
            </a:pPr>
            <a:r>
              <a:rPr lang="es-ES_tradnl" dirty="0"/>
              <a:t>Se ha efectuado un modelo multianual </a:t>
            </a:r>
            <a:r>
              <a:rPr lang="es-ES_tradnl" dirty="0" smtClean="0"/>
              <a:t>que </a:t>
            </a:r>
            <a:r>
              <a:rPr lang="es-ES_tradnl" dirty="0"/>
              <a:t>cubre el periodo </a:t>
            </a:r>
            <a:r>
              <a:rPr lang="es-ES_tradnl" dirty="0" smtClean="0"/>
              <a:t>2016–2020</a:t>
            </a:r>
            <a:endParaRPr lang="en-GB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err="1" smtClean="0"/>
              <a:t>Estructura</a:t>
            </a:r>
            <a:r>
              <a:rPr lang="en-GB" dirty="0" smtClean="0"/>
              <a:t> del </a:t>
            </a:r>
            <a:r>
              <a:rPr lang="en-GB" dirty="0" err="1" smtClean="0"/>
              <a:t>modelo</a:t>
            </a:r>
            <a:endParaRPr lang="en-GB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err="1" smtClean="0"/>
              <a:t>Fuente</a:t>
            </a:r>
            <a:r>
              <a:rPr lang="en-GB" dirty="0" smtClean="0"/>
              <a:t>: </a:t>
            </a:r>
            <a:r>
              <a:rPr lang="en-GB" dirty="0" err="1" smtClean="0"/>
              <a:t>Analysys</a:t>
            </a:r>
            <a:r>
              <a:rPr lang="en-GB" dirty="0" smtClean="0"/>
              <a:t> Mason</a:t>
            </a:r>
            <a:endParaRPr lang="en-GB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075150" y="3004922"/>
            <a:ext cx="1729650" cy="7578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+mn-lt"/>
                <a:ea typeface="+mn-ea"/>
              </a:rPr>
              <a:t>Costo del servicio de interconexión cruzada</a:t>
            </a:r>
            <a:endParaRPr lang="es-ES_tradnl" sz="1200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8355" y="4001038"/>
            <a:ext cx="2180750" cy="832962"/>
          </a:xfrm>
          <a:prstGeom prst="rect">
            <a:avLst/>
          </a:prstGeom>
          <a:ln w="12700">
            <a:solidFill>
              <a:schemeClr val="accent1"/>
            </a:solidFill>
            <a:miter lim="800000"/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/>
              <a:t>Parámetros macroeconómicos</a:t>
            </a:r>
          </a:p>
        </p:txBody>
      </p:sp>
      <p:cxnSp>
        <p:nvCxnSpPr>
          <p:cNvPr id="16" name="AutoShape 8"/>
          <p:cNvCxnSpPr>
            <a:cxnSpLocks noChangeShapeType="1"/>
            <a:stCxn id="14" idx="3"/>
            <a:endCxn id="13" idx="1"/>
          </p:cNvCxnSpPr>
          <p:nvPr/>
        </p:nvCxnSpPr>
        <p:spPr bwMode="auto">
          <a:xfrm flipV="1">
            <a:off x="2539105" y="3383856"/>
            <a:ext cx="536045" cy="1033663"/>
          </a:xfrm>
          <a:prstGeom prst="bentConnector3">
            <a:avLst>
              <a:gd name="adj1" fmla="val 50000"/>
            </a:avLst>
          </a:prstGeom>
          <a:ln w="25400">
            <a:headEnd type="non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8355" y="1927496"/>
            <a:ext cx="2180750" cy="838200"/>
          </a:xfrm>
          <a:prstGeom prst="rect">
            <a:avLst/>
          </a:prstGeom>
          <a:ln w="12700">
            <a:solidFill>
              <a:schemeClr val="accent1"/>
            </a:solidFill>
            <a:miter lim="800000"/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/>
              <a:t>Configuración del servicio – servicio activo o pasivo</a:t>
            </a:r>
          </a:p>
        </p:txBody>
      </p:sp>
      <p:cxnSp>
        <p:nvCxnSpPr>
          <p:cNvPr id="21" name="AutoShape 13"/>
          <p:cNvCxnSpPr>
            <a:cxnSpLocks noChangeShapeType="1"/>
            <a:stCxn id="20" idx="3"/>
            <a:endCxn id="13" idx="1"/>
          </p:cNvCxnSpPr>
          <p:nvPr/>
        </p:nvCxnSpPr>
        <p:spPr bwMode="auto">
          <a:xfrm>
            <a:off x="2539105" y="2346596"/>
            <a:ext cx="536045" cy="1037260"/>
          </a:xfrm>
          <a:prstGeom prst="bentConnector3">
            <a:avLst>
              <a:gd name="adj1" fmla="val 50000"/>
            </a:avLst>
          </a:prstGeom>
          <a:ln w="25400">
            <a:headEnd type="non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3075150" y="1927496"/>
            <a:ext cx="1729650" cy="838200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>
                <a:solidFill>
                  <a:schemeClr val="tx1"/>
                </a:solidFill>
                <a:latin typeface="+mn-lt"/>
                <a:ea typeface="+mn-ea"/>
              </a:rPr>
              <a:t>Demanda del servicio (número de operadores)</a:t>
            </a:r>
            <a:endParaRPr lang="es-ES_tradnl" sz="1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23" name="AutoShape 15"/>
          <p:cNvCxnSpPr>
            <a:cxnSpLocks noChangeShapeType="1"/>
            <a:stCxn id="22" idx="2"/>
            <a:endCxn id="13" idx="0"/>
          </p:cNvCxnSpPr>
          <p:nvPr/>
        </p:nvCxnSpPr>
        <p:spPr bwMode="auto">
          <a:xfrm>
            <a:off x="3939975" y="2765696"/>
            <a:ext cx="0" cy="239226"/>
          </a:xfrm>
          <a:prstGeom prst="straightConnector1">
            <a:avLst/>
          </a:prstGeom>
          <a:ln w="25400">
            <a:headEnd type="non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358355" y="2966886"/>
            <a:ext cx="2180750" cy="832962"/>
          </a:xfrm>
          <a:prstGeom prst="rect">
            <a:avLst/>
          </a:prstGeom>
          <a:ln w="12700">
            <a:solidFill>
              <a:schemeClr val="accent1"/>
            </a:solidFill>
            <a:miter lim="800000"/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/>
              <a:t>Costo de los equipos de red</a:t>
            </a:r>
          </a:p>
        </p:txBody>
      </p:sp>
      <p:cxnSp>
        <p:nvCxnSpPr>
          <p:cNvPr id="25" name="AutoShape 18"/>
          <p:cNvCxnSpPr>
            <a:cxnSpLocks noChangeShapeType="1"/>
            <a:stCxn id="24" idx="3"/>
            <a:endCxn id="13" idx="1"/>
          </p:cNvCxnSpPr>
          <p:nvPr/>
        </p:nvCxnSpPr>
        <p:spPr bwMode="auto">
          <a:xfrm>
            <a:off x="2539105" y="3383367"/>
            <a:ext cx="536045" cy="489"/>
          </a:xfrm>
          <a:prstGeom prst="bentConnector3">
            <a:avLst>
              <a:gd name="adj1" fmla="val 50000"/>
            </a:avLst>
          </a:prstGeom>
          <a:ln w="25400">
            <a:headEnd type="non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26903" y="5098708"/>
            <a:ext cx="195073" cy="229936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00" b="1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7" name="Text Box 3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15436" y="5083168"/>
            <a:ext cx="650973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tIns="46800" rIns="54000" bIns="46800">
            <a:spAutoFit/>
          </a:bodyPr>
          <a:lstStyle/>
          <a:p>
            <a:r>
              <a:rPr lang="es-ES_tradnl" sz="1000" b="1" smtClean="0"/>
              <a:t>Entrada</a:t>
            </a:r>
            <a:endParaRPr lang="es-ES_tradnl" sz="1000" b="1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79611" y="5099377"/>
            <a:ext cx="195073" cy="228599"/>
          </a:xfrm>
          <a:prstGeom prst="rect">
            <a:avLst/>
          </a:prstGeom>
          <a:ln w="12700">
            <a:solidFill>
              <a:schemeClr val="accent1"/>
            </a:solidFill>
            <a:miter lim="800000"/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00" b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Text Box 3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88854" y="5083168"/>
            <a:ext cx="1193325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46800" rIns="54000" bIns="46800">
            <a:spAutoFit/>
          </a:bodyPr>
          <a:lstStyle/>
          <a:p>
            <a:pPr algn="l"/>
            <a:r>
              <a:rPr lang="es-ES_tradnl" sz="1000" b="1" smtClean="0">
                <a:solidFill>
                  <a:schemeClr val="tx2"/>
                </a:solidFill>
              </a:rPr>
              <a:t>Cálculo</a:t>
            </a:r>
            <a:endParaRPr lang="es-ES_tradnl" sz="1000" b="1" dirty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03837" y="5099377"/>
            <a:ext cx="195074" cy="2285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200">
              <a:solidFill>
                <a:schemeClr val="tx2"/>
              </a:solidFill>
            </a:endParaRPr>
          </a:p>
        </p:txBody>
      </p:sp>
      <p:sp>
        <p:nvSpPr>
          <p:cNvPr id="31" name="Text Box 3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641413" y="5083168"/>
            <a:ext cx="732342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tIns="46800" rIns="54000" bIns="46800">
            <a:spAutoFit/>
          </a:bodyPr>
          <a:lstStyle/>
          <a:p>
            <a:pPr algn="l"/>
            <a:r>
              <a:rPr lang="es-ES_tradnl" sz="1000" b="1" smtClean="0">
                <a:solidFill>
                  <a:schemeClr val="tx2"/>
                </a:solidFill>
              </a:rPr>
              <a:t>Resultado</a:t>
            </a:r>
            <a:endParaRPr lang="es-ES_tradnl" sz="1000" b="1">
              <a:solidFill>
                <a:schemeClr val="tx2"/>
              </a:solidFill>
            </a:endParaRPr>
          </a:p>
        </p:txBody>
      </p:sp>
      <p:sp>
        <p:nvSpPr>
          <p:cNvPr id="32" name="Text Box 3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40481" y="5083168"/>
            <a:ext cx="753929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 tIns="46800" rIns="54000" bIns="46800">
            <a:spAutoFit/>
          </a:bodyPr>
          <a:lstStyle/>
          <a:p>
            <a:pPr algn="l"/>
            <a:r>
              <a:rPr lang="es-ES_tradnl" sz="1000" b="1" smtClean="0"/>
              <a:t>LEYENDA</a:t>
            </a:r>
            <a:endParaRPr lang="es-ES_tradnl" sz="1000" b="1"/>
          </a:p>
        </p:txBody>
      </p:sp>
      <p:sp>
        <p:nvSpPr>
          <p:cNvPr id="45" name="TextBox 44"/>
          <p:cNvSpPr txBox="1"/>
          <p:nvPr/>
        </p:nvSpPr>
        <p:spPr>
          <a:xfrm>
            <a:off x="355600" y="1498600"/>
            <a:ext cx="4495800" cy="353943"/>
          </a:xfrm>
          <a:prstGeom prst="rect">
            <a:avLst/>
          </a:prstGeom>
          <a:noFill/>
        </p:spPr>
        <p:txBody>
          <a:bodyPr vert="horz" wrap="square" lIns="76200" tIns="38100" rIns="76200" bIns="38100" rtlCol="0" anchor="t">
            <a:noAutofit/>
          </a:bodyPr>
          <a:lstStyle/>
          <a:p>
            <a:pPr algn="ctr"/>
            <a:r>
              <a:rPr lang="es-ES" sz="1200" b="1" dirty="0"/>
              <a:t>Estructura del </a:t>
            </a:r>
            <a:r>
              <a:rPr lang="es-ES" sz="1200" b="1" dirty="0" smtClean="0"/>
              <a:t>modelo</a:t>
            </a:r>
            <a:endParaRPr lang="en-GB" sz="1200" b="1" dirty="0"/>
          </a:p>
        </p:txBody>
      </p:sp>
      <p:sp>
        <p:nvSpPr>
          <p:cNvPr id="33" name="Rectángulo 32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9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4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893093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ounded Rectangle 42"/>
          <p:cNvSpPr/>
          <p:nvPr/>
        </p:nvSpPr>
        <p:spPr>
          <a:xfrm>
            <a:off x="892579" y="1758461"/>
            <a:ext cx="3356396" cy="1406769"/>
          </a:xfrm>
          <a:prstGeom prst="roundRect">
            <a:avLst/>
          </a:prstGeom>
          <a:solidFill>
            <a:schemeClr val="bg1">
              <a:lumMod val="85000"/>
              <a:alpha val="30196"/>
            </a:schemeClr>
          </a:solidFill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159374" y="2401063"/>
            <a:ext cx="0" cy="24627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969718" y="2401063"/>
            <a:ext cx="0" cy="24627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570777" y="2412962"/>
            <a:ext cx="0" cy="24627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utoShape 6"/>
          <p:cNvSpPr>
            <a:spLocks noChangeArrowheads="1"/>
          </p:cNvSpPr>
          <p:nvPr/>
        </p:nvSpPr>
        <p:spPr bwMode="auto">
          <a:xfrm>
            <a:off x="6953695" y="2380534"/>
            <a:ext cx="774052" cy="708740"/>
          </a:xfrm>
          <a:prstGeom prst="plus">
            <a:avLst>
              <a:gd name="adj" fmla="val 35875"/>
            </a:avLst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/>
          <a:extLst/>
        </p:spPr>
        <p:txBody>
          <a:bodyPr wrap="none" lIns="72000" tIns="0" rIns="0" bIns="0" anchor="ctr"/>
          <a:lstStyle/>
          <a:p>
            <a:endParaRPr lang="es-ES_tradnl" dirty="0"/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6953695" y="4772498"/>
            <a:ext cx="774052" cy="21071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/>
          <a:extLst/>
        </p:spPr>
        <p:txBody>
          <a:bodyPr wrap="none" lIns="72000" tIns="0" rIns="0" bIns="0" anchor="ctr"/>
          <a:lstStyle/>
          <a:p>
            <a:endParaRPr lang="es-ES_tradnl" dirty="0"/>
          </a:p>
        </p:txBody>
      </p:sp>
      <p:sp>
        <p:nvSpPr>
          <p:cNvPr id="28" name="Rounded Rectangle 27"/>
          <p:cNvSpPr/>
          <p:nvPr/>
        </p:nvSpPr>
        <p:spPr>
          <a:xfrm>
            <a:off x="1805354" y="4147803"/>
            <a:ext cx="1520749" cy="1324609"/>
          </a:xfrm>
          <a:prstGeom prst="roundRect">
            <a:avLst/>
          </a:prstGeom>
          <a:solidFill>
            <a:srgbClr val="556D21">
              <a:alpha val="10196"/>
            </a:srgbClr>
          </a:solidFill>
          <a:ln w="6350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9" name="Rounded Rectangle 28"/>
          <p:cNvSpPr/>
          <p:nvPr/>
        </p:nvSpPr>
        <p:spPr>
          <a:xfrm>
            <a:off x="3488600" y="4147803"/>
            <a:ext cx="1520749" cy="1324609"/>
          </a:xfrm>
          <a:prstGeom prst="roundRect">
            <a:avLst/>
          </a:prstGeom>
          <a:solidFill>
            <a:srgbClr val="930E24">
              <a:alpha val="10196"/>
            </a:srgbClr>
          </a:solidFill>
          <a:ln w="63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5" name="Rounded Rectangle 24"/>
          <p:cNvSpPr/>
          <p:nvPr/>
        </p:nvSpPr>
        <p:spPr>
          <a:xfrm>
            <a:off x="132204" y="4147803"/>
            <a:ext cx="1520749" cy="1324609"/>
          </a:xfrm>
          <a:prstGeom prst="roundRect">
            <a:avLst/>
          </a:prstGeom>
          <a:solidFill>
            <a:srgbClr val="004E7D">
              <a:alpha val="10196"/>
            </a:srgbClr>
          </a:solidFill>
          <a:ln w="6350">
            <a:solidFill>
              <a:schemeClr val="tx1">
                <a:lumMod val="90000"/>
                <a:lumOff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1: Servicio activo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_tradnl" dirty="0" smtClean="0"/>
              <a:t>Escenarios</a:t>
            </a:r>
            <a:endParaRPr lang="es-ES_tradnl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 dirty="0" smtClean="0"/>
              <a:t>Nota: los elementos de red de color gris son provistos por el AEP y deberán ser costeados en el modelo</a:t>
            </a:r>
            <a:endParaRPr lang="es-ES_tradnl" dirty="0"/>
          </a:p>
        </p:txBody>
      </p:sp>
      <p:sp>
        <p:nvSpPr>
          <p:cNvPr id="49" name="Rounded Rectangle 48"/>
          <p:cNvSpPr/>
          <p:nvPr/>
        </p:nvSpPr>
        <p:spPr>
          <a:xfrm>
            <a:off x="352578" y="4438715"/>
            <a:ext cx="1080000" cy="371392"/>
          </a:xfrm>
          <a:prstGeom prst="roundRect">
            <a:avLst/>
          </a:prstGeom>
          <a:solidFill>
            <a:srgbClr val="004E7D"/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/>
              <a:t>DFO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647905" y="2004736"/>
            <a:ext cx="1835646" cy="39389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900" b="1" dirty="0">
                <a:solidFill>
                  <a:schemeClr val="bg1"/>
                </a:solidFill>
              </a:rPr>
              <a:t>SWITCH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025728" y="4438715"/>
            <a:ext cx="1080000" cy="371392"/>
          </a:xfrm>
          <a:prstGeom prst="roundRect">
            <a:avLst/>
          </a:prstGeom>
          <a:solidFill>
            <a:srgbClr val="556D2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/>
              <a:t>DFO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708974" y="4438715"/>
            <a:ext cx="1080000" cy="3713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/>
              <a:t>DFO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2579" y="1403197"/>
            <a:ext cx="3356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AEP</a:t>
            </a:r>
            <a:endParaRPr lang="es-ES_tradnl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352578" y="4866379"/>
            <a:ext cx="1080000" cy="2753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>
                <a:solidFill>
                  <a:schemeClr val="bg1"/>
                </a:solidFill>
              </a:rPr>
              <a:t>Demarcador </a:t>
            </a:r>
            <a:r>
              <a:rPr lang="es-ES_tradnl" sz="1000" b="1" dirty="0" smtClean="0">
                <a:solidFill>
                  <a:schemeClr val="bg1"/>
                </a:solidFill>
              </a:rPr>
              <a:t>1</a:t>
            </a:r>
            <a:endParaRPr lang="es-ES_tradnl" sz="1000" b="1" dirty="0">
              <a:solidFill>
                <a:schemeClr val="bg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025728" y="4866379"/>
            <a:ext cx="1080000" cy="2753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>
                <a:solidFill>
                  <a:schemeClr val="bg1"/>
                </a:solidFill>
              </a:rPr>
              <a:t>Demarcador </a:t>
            </a:r>
            <a:r>
              <a:rPr lang="es-ES_tradnl" sz="1000" b="1" dirty="0" smtClean="0">
                <a:solidFill>
                  <a:schemeClr val="bg1"/>
                </a:solidFill>
              </a:rPr>
              <a:t>2</a:t>
            </a:r>
            <a:endParaRPr lang="es-ES_tradnl" sz="10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708974" y="4866379"/>
            <a:ext cx="1080000" cy="2753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>
                <a:solidFill>
                  <a:schemeClr val="bg1"/>
                </a:solidFill>
              </a:rPr>
              <a:t>Demarcador </a:t>
            </a:r>
            <a:r>
              <a:rPr lang="es-ES_tradnl" sz="1000" b="1" dirty="0" smtClean="0">
                <a:solidFill>
                  <a:schemeClr val="bg1"/>
                </a:solidFill>
              </a:rPr>
              <a:t>3</a:t>
            </a:r>
            <a:endParaRPr lang="es-ES_tradnl" sz="10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2206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dirty="0" smtClean="0"/>
              <a:t>Coubicación</a:t>
            </a:r>
          </a:p>
          <a:p>
            <a:pPr algn="ctr"/>
            <a:r>
              <a:rPr lang="es-ES_tradnl" sz="1100" dirty="0" smtClean="0"/>
              <a:t>Concesionario 1</a:t>
            </a:r>
            <a:endParaRPr lang="es-ES_tradnl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1810403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dirty="0" smtClean="0"/>
              <a:t>Coubicación</a:t>
            </a:r>
          </a:p>
          <a:p>
            <a:pPr algn="ctr"/>
            <a:r>
              <a:rPr lang="es-ES_tradnl" sz="1100" dirty="0" smtClean="0"/>
              <a:t>Concesionario 2</a:t>
            </a:r>
            <a:endParaRPr lang="es-ES_tradnl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3478503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dirty="0" smtClean="0"/>
              <a:t>Coubicación</a:t>
            </a:r>
          </a:p>
          <a:p>
            <a:pPr algn="ctr"/>
            <a:r>
              <a:rPr lang="es-ES_tradnl" sz="1100" dirty="0" smtClean="0"/>
              <a:t>Concesionario 3</a:t>
            </a:r>
            <a:endParaRPr lang="es-ES_tradnl" sz="1100" dirty="0"/>
          </a:p>
        </p:txBody>
      </p:sp>
      <p:cxnSp>
        <p:nvCxnSpPr>
          <p:cNvPr id="64" name="Straight Connector 63"/>
          <p:cNvCxnSpPr>
            <a:endCxn id="49" idx="0"/>
          </p:cNvCxnSpPr>
          <p:nvPr/>
        </p:nvCxnSpPr>
        <p:spPr>
          <a:xfrm flipH="1">
            <a:off x="892578" y="2841851"/>
            <a:ext cx="1403151" cy="1596864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9" idx="2"/>
            <a:endCxn id="31" idx="0"/>
          </p:cNvCxnSpPr>
          <p:nvPr/>
        </p:nvCxnSpPr>
        <p:spPr>
          <a:xfrm>
            <a:off x="2565728" y="3038799"/>
            <a:ext cx="0" cy="139991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2" idx="0"/>
          </p:cNvCxnSpPr>
          <p:nvPr/>
        </p:nvCxnSpPr>
        <p:spPr>
          <a:xfrm>
            <a:off x="2897945" y="2897945"/>
            <a:ext cx="1351029" cy="154077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3"/>
          <p:cNvSpPr>
            <a:spLocks noChangeArrowheads="1"/>
          </p:cNvSpPr>
          <p:nvPr/>
        </p:nvSpPr>
        <p:spPr bwMode="auto">
          <a:xfrm>
            <a:off x="5180721" y="1828800"/>
            <a:ext cx="4320000" cy="1980000"/>
          </a:xfrm>
          <a:prstGeom prst="rect">
            <a:avLst/>
          </a:prstGeom>
          <a:extLst/>
        </p:spPr>
        <p:txBody>
          <a:bodyPr/>
          <a:lstStyle/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Existe un único punto de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interconexión que centraliza todas las demandas de interconexión entre operadores</a:t>
            </a:r>
            <a:endParaRPr lang="es-ES_tradnl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 concesionario puede interconectarse a cualquier otro concesionario a través de un único enlace de fibra</a:t>
            </a:r>
            <a:endParaRPr lang="es-ES_tradnl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5180721" y="3887855"/>
            <a:ext cx="4320000" cy="1980000"/>
          </a:xfrm>
          <a:prstGeom prst="rect">
            <a:avLst/>
          </a:prstGeom>
          <a:extLst/>
        </p:spPr>
        <p:txBody>
          <a:bodyPr/>
          <a:lstStyle/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precio resultante del servicio será significativamente más alto como resultado del uso de elementos adicionales – </a:t>
            </a:r>
            <a:r>
              <a:rPr lang="es-ES_tradnl" sz="1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switch</a:t>
            </a:r>
            <a:endParaRPr lang="es-ES_tradnl" sz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647905" y="2644904"/>
            <a:ext cx="1835646" cy="39389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900" b="1" dirty="0" smtClean="0">
                <a:solidFill>
                  <a:schemeClr val="bg1"/>
                </a:solidFill>
              </a:rPr>
              <a:t>DFO</a:t>
            </a:r>
            <a:endParaRPr lang="es-ES_tradnl" sz="900" b="1" dirty="0">
              <a:solidFill>
                <a:schemeClr val="bg1"/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5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4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977535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6953695" y="4772498"/>
            <a:ext cx="774052" cy="21071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/>
          <a:extLst/>
        </p:spPr>
        <p:txBody>
          <a:bodyPr wrap="none" lIns="72000" tIns="0" rIns="0" bIns="0" anchor="ctr"/>
          <a:lstStyle/>
          <a:p>
            <a:endParaRPr lang="es-ES_tradnl" dirty="0"/>
          </a:p>
        </p:txBody>
      </p:sp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5180721" y="3887855"/>
            <a:ext cx="4320000" cy="1980000"/>
          </a:xfrm>
          <a:prstGeom prst="rect">
            <a:avLst/>
          </a:prstGeom>
          <a:extLst/>
        </p:spPr>
        <p:txBody>
          <a:bodyPr/>
          <a:lstStyle/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 no depender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 AEP, </a:t>
            </a: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fallas e interrupciones deberán ser gestionadas por los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concesionarios, incluyendo los desplazamientos a la central</a:t>
            </a:r>
            <a:endParaRPr lang="es-ES_tradnl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Requiere un mayor esfuerzo de coordinación y comunicación entre concesionarios con </a:t>
            </a: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fin de gestionar de manera satisfactoria la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interconexión</a:t>
            </a:r>
          </a:p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 incrementa el número de cables totales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necesarios así como las rutas por las que se despliegan, </a:t>
            </a: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 por extensión las posibilidades de error y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problemas</a:t>
            </a:r>
            <a:endParaRPr lang="es-ES_tradnl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6953695" y="2380534"/>
            <a:ext cx="774052" cy="708740"/>
          </a:xfrm>
          <a:prstGeom prst="plus">
            <a:avLst>
              <a:gd name="adj" fmla="val 35875"/>
            </a:avLst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/>
          <a:extLst/>
        </p:spPr>
        <p:txBody>
          <a:bodyPr wrap="none" lIns="72000" tIns="0" rIns="0" bIns="0" anchor="ctr"/>
          <a:lstStyle/>
          <a:p>
            <a:endParaRPr lang="es-ES_tradnl" dirty="0"/>
          </a:p>
        </p:txBody>
      </p:sp>
      <p:sp>
        <p:nvSpPr>
          <p:cNvPr id="28" name="Rounded Rectangle 27"/>
          <p:cNvSpPr/>
          <p:nvPr/>
        </p:nvSpPr>
        <p:spPr>
          <a:xfrm>
            <a:off x="1805354" y="4147803"/>
            <a:ext cx="1520749" cy="1324609"/>
          </a:xfrm>
          <a:prstGeom prst="roundRect">
            <a:avLst/>
          </a:prstGeom>
          <a:solidFill>
            <a:srgbClr val="556D21">
              <a:alpha val="10196"/>
            </a:srgbClr>
          </a:solidFill>
          <a:ln w="6350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9" name="Rounded Rectangle 28"/>
          <p:cNvSpPr/>
          <p:nvPr/>
        </p:nvSpPr>
        <p:spPr>
          <a:xfrm>
            <a:off x="3488600" y="4147803"/>
            <a:ext cx="1520749" cy="1324609"/>
          </a:xfrm>
          <a:prstGeom prst="roundRect">
            <a:avLst/>
          </a:prstGeom>
          <a:solidFill>
            <a:srgbClr val="930E24">
              <a:alpha val="10196"/>
            </a:srgbClr>
          </a:solidFill>
          <a:ln w="63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5" name="Rounded Rectangle 24"/>
          <p:cNvSpPr/>
          <p:nvPr/>
        </p:nvSpPr>
        <p:spPr>
          <a:xfrm>
            <a:off x="132204" y="4147803"/>
            <a:ext cx="1520749" cy="1324609"/>
          </a:xfrm>
          <a:prstGeom prst="roundRect">
            <a:avLst/>
          </a:prstGeom>
          <a:solidFill>
            <a:srgbClr val="004E7D">
              <a:alpha val="10196"/>
            </a:srgbClr>
          </a:solidFill>
          <a:ln w="6350">
            <a:solidFill>
              <a:schemeClr val="tx1">
                <a:lumMod val="90000"/>
                <a:lumOff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43" name="Rounded Rectangle 42"/>
          <p:cNvSpPr/>
          <p:nvPr/>
        </p:nvSpPr>
        <p:spPr>
          <a:xfrm>
            <a:off x="892579" y="1758461"/>
            <a:ext cx="3356396" cy="1406769"/>
          </a:xfrm>
          <a:prstGeom prst="roundRect">
            <a:avLst/>
          </a:prstGeom>
          <a:solidFill>
            <a:schemeClr val="bg1">
              <a:lumMod val="85000"/>
              <a:alpha val="30196"/>
            </a:schemeClr>
          </a:solidFill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2: Servicio pasivo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626B2-E168-480E-BAE6-B60060C6AB83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_tradnl" dirty="0" smtClean="0"/>
              <a:t>Escenarios</a:t>
            </a:r>
            <a:endParaRPr lang="es-ES_tradnl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 dirty="0"/>
              <a:t>Nota: los elementos de red de color gris son provistos por </a:t>
            </a:r>
            <a:r>
              <a:rPr lang="es-ES_tradnl" dirty="0" smtClean="0"/>
              <a:t>el AEP </a:t>
            </a:r>
            <a:r>
              <a:rPr lang="es-ES_tradnl" dirty="0"/>
              <a:t>y deberán ser costeados en el </a:t>
            </a:r>
            <a:r>
              <a:rPr lang="es-ES_tradnl" dirty="0" smtClean="0"/>
              <a:t>modelo</a:t>
            </a:r>
            <a:endParaRPr lang="es-ES_tradnl" dirty="0"/>
          </a:p>
        </p:txBody>
      </p:sp>
      <p:sp>
        <p:nvSpPr>
          <p:cNvPr id="12" name="TextBox 11"/>
          <p:cNvSpPr txBox="1"/>
          <p:nvPr/>
        </p:nvSpPr>
        <p:spPr>
          <a:xfrm>
            <a:off x="892579" y="1403197"/>
            <a:ext cx="3356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smtClean="0"/>
              <a:t>AEP</a:t>
            </a:r>
            <a:endParaRPr lang="es-ES_tradnl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32206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s-ES_tradnl" dirty="0"/>
              <a:t>Coubicación</a:t>
            </a:r>
          </a:p>
          <a:p>
            <a:r>
              <a:rPr lang="es-ES_tradnl" dirty="0"/>
              <a:t>Concesionario 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10403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s-ES_tradnl" dirty="0"/>
              <a:t>Coubicación</a:t>
            </a:r>
          </a:p>
          <a:p>
            <a:r>
              <a:rPr lang="es-ES_tradnl" dirty="0"/>
              <a:t>Concesionario 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78503" y="5472412"/>
            <a:ext cx="1515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s-ES_tradnl" dirty="0"/>
              <a:t>Coubicación</a:t>
            </a:r>
          </a:p>
          <a:p>
            <a:r>
              <a:rPr lang="es-ES_tradnl" dirty="0"/>
              <a:t>Concesionario 3</a:t>
            </a:r>
          </a:p>
        </p:txBody>
      </p:sp>
      <p:sp>
        <p:nvSpPr>
          <p:cNvPr id="27" name="Arc 26"/>
          <p:cNvSpPr/>
          <p:nvPr/>
        </p:nvSpPr>
        <p:spPr>
          <a:xfrm>
            <a:off x="663877" y="3502855"/>
            <a:ext cx="3897302" cy="2349305"/>
          </a:xfrm>
          <a:prstGeom prst="arc">
            <a:avLst>
              <a:gd name="adj1" fmla="val 11089283"/>
              <a:gd name="adj2" fmla="val 21392182"/>
            </a:avLst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cxnSp>
        <p:nvCxnSpPr>
          <p:cNvPr id="6" name="Straight Connector 5"/>
          <p:cNvCxnSpPr>
            <a:stCxn id="49" idx="3"/>
            <a:endCxn id="31" idx="1"/>
          </p:cNvCxnSpPr>
          <p:nvPr/>
        </p:nvCxnSpPr>
        <p:spPr>
          <a:xfrm>
            <a:off x="1432578" y="4624411"/>
            <a:ext cx="59315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1" idx="3"/>
            <a:endCxn id="32" idx="1"/>
          </p:cNvCxnSpPr>
          <p:nvPr/>
        </p:nvCxnSpPr>
        <p:spPr>
          <a:xfrm>
            <a:off x="3105728" y="4624411"/>
            <a:ext cx="603246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2025728" y="4438715"/>
            <a:ext cx="1080000" cy="371392"/>
          </a:xfrm>
          <a:prstGeom prst="roundRect">
            <a:avLst/>
          </a:prstGeom>
          <a:solidFill>
            <a:srgbClr val="556D2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/>
              <a:t>DFO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708974" y="4438715"/>
            <a:ext cx="1080000" cy="37139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/>
              <a:t>DFO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52578" y="4438715"/>
            <a:ext cx="1080000" cy="371392"/>
          </a:xfrm>
          <a:prstGeom prst="roundRect">
            <a:avLst/>
          </a:prstGeom>
          <a:solidFill>
            <a:srgbClr val="004E7D"/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000" b="1" dirty="0" smtClean="0"/>
              <a:t>DFO</a:t>
            </a:r>
            <a:endParaRPr lang="es-ES_tradnl" sz="1000" b="1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5180721" y="1744904"/>
            <a:ext cx="4320000" cy="1980000"/>
          </a:xfrm>
          <a:prstGeom prst="rect">
            <a:avLst/>
          </a:prstGeom>
          <a:extLst/>
        </p:spPr>
        <p:txBody>
          <a:bodyPr/>
          <a:lstStyle/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Esta arquitectura dota a los concesionarios de una independencia total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 AEP</a:t>
            </a:r>
            <a:endParaRPr lang="es-ES_tradnl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 basa en infraestructura puramente pasiva, definida en la Oferta de Referencia de </a:t>
            </a: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Desagregación</a:t>
            </a:r>
          </a:p>
          <a:p>
            <a:pPr marL="177800" indent="-177800"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</a:pPr>
            <a:r>
              <a:rPr lang="es-ES_tradnl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costo de la interconexión se reduce de forma significativa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82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Comparativa de resultados para una interconexión entre </a:t>
            </a:r>
            <a:r>
              <a:rPr lang="es-ES_tradnl" dirty="0" smtClean="0"/>
              <a:t>2 </a:t>
            </a:r>
            <a:r>
              <a:rPr lang="es-ES_tradnl" dirty="0"/>
              <a:t>operadores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78626B2-E168-480E-BAE6-B60060C6AB8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_tradnl" dirty="0" smtClean="0"/>
              <a:t>Resultados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 dirty="0" smtClean="0"/>
              <a:t>Fuente: </a:t>
            </a:r>
            <a:r>
              <a:rPr lang="es-ES_tradnl" dirty="0" err="1" smtClean="0"/>
              <a:t>Analysys</a:t>
            </a:r>
            <a:r>
              <a:rPr lang="es-ES_tradnl" dirty="0" smtClean="0"/>
              <a:t> Mason</a:t>
            </a:r>
            <a:endParaRPr lang="es-ES_tradnl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38734"/>
              </p:ext>
            </p:extLst>
          </p:nvPr>
        </p:nvGraphicFramePr>
        <p:xfrm>
          <a:off x="494728" y="1825274"/>
          <a:ext cx="4356674" cy="16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758"/>
                <a:gridCol w="920458"/>
                <a:gridCol w="920458"/>
              </a:tblGrid>
              <a:tr h="476384"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Costos de instalación </a:t>
                      </a:r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(MXN)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1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10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Totales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304,150.85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744,888.35 </a:t>
                      </a:r>
                    </a:p>
                  </a:txBody>
                  <a:tcPr marL="0" marR="0" marT="0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operador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(2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operadores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)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152,075.43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372,444.18 </a:t>
                      </a:r>
                    </a:p>
                  </a:txBody>
                  <a:tcPr marL="0" marR="0" marT="0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Despliegue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fibra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ML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58.77 </a:t>
                      </a:r>
                    </a:p>
                  </a:txBody>
                  <a:tcPr marL="9525" marR="9525" marT="9525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kern="120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Construcción de escalerilla por ML</a:t>
                      </a:r>
                      <a:endParaRPr lang="es-ES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622.13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622.13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508371"/>
              </p:ext>
            </p:extLst>
          </p:nvPr>
        </p:nvGraphicFramePr>
        <p:xfrm>
          <a:off x="495330" y="3588412"/>
          <a:ext cx="4355416" cy="165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156"/>
                <a:gridCol w="920130"/>
                <a:gridCol w="920130"/>
              </a:tblGrid>
              <a:tr h="466200"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Costos</a:t>
                      </a:r>
                      <a:r>
                        <a:rPr lang="es-ES_tradnl" sz="1200" b="1" baseline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mensuales (MXN)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1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10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Totales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8,217.49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20,125.26 </a:t>
                      </a:r>
                    </a:p>
                  </a:txBody>
                  <a:tcPr marL="0" marR="0" marT="0" marB="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operador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4,108.75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10,062.63 </a:t>
                      </a:r>
                    </a:p>
                  </a:txBody>
                  <a:tcPr marL="0" marR="0" marT="0" marB="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Fibra por ML</a:t>
                      </a:r>
                      <a:endParaRPr lang="es-ES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0.75 </a:t>
                      </a:r>
                    </a:p>
                  </a:txBody>
                  <a:tcPr marL="0" marR="0" marT="0" marB="0" anchor="ctr"/>
                </a:tc>
              </a:tr>
              <a:tr h="2886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52"/>
                          </a:solidFill>
                          <a:latin typeface="+mn-lt"/>
                          <a:ea typeface="+mn-ea"/>
                          <a:cs typeface="+mn-cs"/>
                        </a:rPr>
                        <a:t>Escalerilla por ML</a:t>
                      </a: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11.93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19873"/>
              </p:ext>
            </p:extLst>
          </p:nvPr>
        </p:nvGraphicFramePr>
        <p:xfrm>
          <a:off x="5181281" y="1825274"/>
          <a:ext cx="4356674" cy="16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814"/>
                <a:gridCol w="914430"/>
                <a:gridCol w="914430"/>
              </a:tblGrid>
              <a:tr h="476384"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Costos de Instalación</a:t>
                      </a:r>
                      <a:r>
                        <a:rPr lang="es-ES_tradnl" sz="1200" b="1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(MXN)</a:t>
                      </a: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1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10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Totales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operador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(2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operadores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)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Despliegue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fibra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ML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58.77 </a:t>
                      </a:r>
                    </a:p>
                  </a:txBody>
                  <a:tcPr marL="9525" marR="9525" marT="9525" marB="0" anchor="ctr"/>
                </a:tc>
              </a:tr>
              <a:tr h="29490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Construcción de escalerilla por ML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622.13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622.13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99711"/>
              </p:ext>
            </p:extLst>
          </p:nvPr>
        </p:nvGraphicFramePr>
        <p:xfrm>
          <a:off x="5181681" y="3588412"/>
          <a:ext cx="4355838" cy="165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448"/>
                <a:gridCol w="910695"/>
                <a:gridCol w="910695"/>
              </a:tblGrid>
              <a:tr h="46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Costos</a:t>
                      </a:r>
                      <a:r>
                        <a:rPr lang="es-ES_tradnl" sz="1200" b="1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mensuales (MXN)</a:t>
                      </a:r>
                      <a:endParaRPr lang="es-ES_tradnl" sz="1200" b="1" dirty="0" smtClean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+mn-lt"/>
                        </a:rPr>
                        <a:t>1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200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10 </a:t>
                      </a:r>
                      <a:r>
                        <a:rPr lang="es-ES_tradnl" sz="1200" b="1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Gbps</a:t>
                      </a:r>
                      <a:endParaRPr lang="es-ES_tradnl" sz="1200" b="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8900" marR="88900" marT="63500" marB="5080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Totales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Por</a:t>
                      </a:r>
                      <a:r>
                        <a:rPr lang="en-GB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operador</a:t>
                      </a:r>
                      <a:endParaRPr lang="en-GB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 smtClean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  <a:endParaRPr lang="en-GB" sz="1200" b="0" i="0" u="none" strike="noStrike" kern="1200" dirty="0">
                        <a:solidFill>
                          <a:srgbClr val="00335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kern="1200" dirty="0" smtClean="0">
                          <a:solidFill>
                            <a:srgbClr val="003352"/>
                          </a:solidFill>
                          <a:latin typeface="Arial"/>
                          <a:ea typeface="+mn-ea"/>
                          <a:cs typeface="+mn-cs"/>
                        </a:rPr>
                        <a:t>Fibra por ML</a:t>
                      </a:r>
                      <a:endParaRPr lang="es-ES" sz="1200" kern="1200" dirty="0">
                        <a:solidFill>
                          <a:srgbClr val="003352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0.75 </a:t>
                      </a:r>
                    </a:p>
                  </a:txBody>
                  <a:tcPr marL="9525" marR="9525" marT="9525" marB="0" anchor="ctr"/>
                </a:tc>
              </a:tr>
              <a:tr h="2886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52"/>
                          </a:solidFill>
                          <a:latin typeface="+mn-lt"/>
                          <a:ea typeface="+mn-ea"/>
                          <a:cs typeface="+mn-cs"/>
                        </a:rPr>
                        <a:t>Escalerilla por ML</a:t>
                      </a:r>
                    </a:p>
                  </a:txBody>
                  <a:tcPr marL="88900" marR="88900" marT="63500" marB="50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335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11.93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0328" y="5251504"/>
            <a:ext cx="8664379" cy="1214097"/>
          </a:xfrm>
          <a:prstGeom prst="rect">
            <a:avLst/>
          </a:prstGeom>
        </p:spPr>
        <p:txBody>
          <a:bodyPr/>
          <a:lstStyle>
            <a:lvl1pPr marL="177800" indent="-177800" eaLnBrk="1" hangingPunct="1">
              <a:lnSpc>
                <a:spcPct val="100000"/>
              </a:lnSpc>
              <a:spcAft>
                <a:spcPts val="800"/>
              </a:spcAft>
              <a:buClr>
                <a:schemeClr val="accent2"/>
              </a:buClr>
              <a:buSzPct val="130000"/>
              <a:buFont typeface="Calibri" pitchFamily="34" charset="0"/>
              <a:buChar char="▪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354013" indent="-176213" eaLnBrk="1" hangingPunct="1">
              <a:lnSpc>
                <a:spcPct val="100000"/>
              </a:lnSpc>
              <a:spcAft>
                <a:spcPts val="800"/>
              </a:spcAft>
              <a:buClr>
                <a:schemeClr val="accent2"/>
              </a:buClr>
              <a:buFont typeface="Calibri" pitchFamily="34" charset="0"/>
              <a:buChar char="–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41338" indent="-185738" eaLnBrk="1" hangingPunct="1">
              <a:lnSpc>
                <a:spcPct val="100000"/>
              </a:lnSpc>
              <a:spcAft>
                <a:spcPts val="800"/>
              </a:spcAft>
              <a:buClr>
                <a:schemeClr val="accent2"/>
              </a:buClr>
              <a:buSzPct val="80000"/>
              <a:buFont typeface="Calibri" pitchFamily="34" charset="0"/>
              <a:buChar char="▪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19138" indent="-177800" eaLnBrk="1" hangingPunct="1">
              <a:lnSpc>
                <a:spcPct val="100000"/>
              </a:lnSpc>
              <a:spcAft>
                <a:spcPts val="800"/>
              </a:spcAft>
              <a:buClr>
                <a:schemeClr val="accent2"/>
              </a:buClr>
              <a:buSzPct val="70000"/>
              <a:buFont typeface="Calibri" pitchFamily="34" charset="0"/>
              <a:buChar char="–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19138" indent="0" eaLnBrk="1" hangingPunct="1">
              <a:lnSpc>
                <a:spcPts val="2600"/>
              </a:lnSpc>
              <a:buFont typeface="Arial" charset="0"/>
              <a:buNone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>
              <a:spcAft>
                <a:spcPts val="300"/>
              </a:spcAft>
            </a:pPr>
            <a:r>
              <a:rPr lang="es-ES" dirty="0"/>
              <a:t>Los precios se calculan en base a una estructura de:</a:t>
            </a:r>
          </a:p>
          <a:p>
            <a:pPr lvl="1">
              <a:spcAft>
                <a:spcPts val="300"/>
              </a:spcAft>
            </a:pPr>
            <a:r>
              <a:rPr lang="es-ES" dirty="0"/>
              <a:t>costos de instalación, que cubre el costo de los elementos instalados y la mano de obra </a:t>
            </a:r>
            <a:r>
              <a:rPr lang="es-ES" dirty="0" smtClean="0"/>
              <a:t>asociada</a:t>
            </a:r>
          </a:p>
          <a:p>
            <a:pPr lvl="1">
              <a:spcAft>
                <a:spcPts val="300"/>
              </a:spcAft>
            </a:pPr>
            <a:r>
              <a:rPr lang="es-ES" dirty="0" smtClean="0"/>
              <a:t>costos </a:t>
            </a:r>
            <a:r>
              <a:rPr lang="es-ES" dirty="0"/>
              <a:t>mensuales, que cubren los costos de operación y </a:t>
            </a:r>
            <a:r>
              <a:rPr lang="es-ES" dirty="0" smtClean="0"/>
              <a:t>mantenimiento así como los costos de reposición de equipos</a:t>
            </a:r>
          </a:p>
          <a:p>
            <a:pPr lvl="1">
              <a:spcAft>
                <a:spcPts val="300"/>
              </a:spcAft>
            </a:pPr>
            <a:r>
              <a:rPr lang="es-ES" dirty="0"/>
              <a:t>se consideran costos por metro lineal para </a:t>
            </a:r>
            <a:r>
              <a:rPr lang="es-ES" dirty="0" smtClean="0"/>
              <a:t>despliegue y mantenimiento de fibra y escalerilla</a:t>
            </a:r>
            <a:endParaRPr lang="es-ES" dirty="0"/>
          </a:p>
          <a:p>
            <a:pPr>
              <a:spcAft>
                <a:spcPts val="300"/>
              </a:spcAft>
            </a:pPr>
            <a:r>
              <a:rPr lang="es-ES" dirty="0"/>
              <a:t>Adicionalmente, dichos costos se reparten entre el número de operadores </a:t>
            </a:r>
            <a:r>
              <a:rPr lang="es-ES" dirty="0" smtClean="0"/>
              <a:t>interconectados, considerado una media de 2</a:t>
            </a:r>
            <a:endParaRPr lang="es-ES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1498600"/>
            <a:ext cx="4495800" cy="353943"/>
          </a:xfrm>
          <a:prstGeom prst="rect">
            <a:avLst/>
          </a:prstGeom>
          <a:noFill/>
        </p:spPr>
        <p:txBody>
          <a:bodyPr vert="horz" wrap="square" lIns="76200" tIns="38100" rIns="76200" bIns="38100" rtlCol="0" anchor="t">
            <a:noAutofit/>
          </a:bodyPr>
          <a:lstStyle/>
          <a:p>
            <a:pPr algn="ctr"/>
            <a:r>
              <a:rPr lang="es-ES_tradnl" sz="1200" b="1" dirty="0"/>
              <a:t>Caso 2: Servicio pasivo (2016)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5600" y="1498600"/>
            <a:ext cx="4495800" cy="353943"/>
          </a:xfrm>
          <a:prstGeom prst="rect">
            <a:avLst/>
          </a:prstGeom>
          <a:noFill/>
        </p:spPr>
        <p:txBody>
          <a:bodyPr vert="horz" wrap="square" lIns="76200" tIns="38100" rIns="76200" bIns="38100" rtlCol="0" anchor="t">
            <a:noAutofit/>
          </a:bodyPr>
          <a:lstStyle/>
          <a:p>
            <a:pPr algn="ctr"/>
            <a:r>
              <a:rPr lang="es-ES_tradnl" sz="1200" b="1" dirty="0"/>
              <a:t>Caso 1: Servicio </a:t>
            </a:r>
            <a:r>
              <a:rPr lang="es-ES_tradnl" sz="1200" b="1" dirty="0" smtClean="0"/>
              <a:t>activo (2016)</a:t>
            </a:r>
            <a:endParaRPr lang="es-ES_tradnl" sz="1200" b="1" dirty="0"/>
          </a:p>
        </p:txBody>
      </p:sp>
      <p:sp>
        <p:nvSpPr>
          <p:cNvPr id="14" name="Rectángulo 13"/>
          <p:cNvSpPr/>
          <p:nvPr/>
        </p:nvSpPr>
        <p:spPr>
          <a:xfrm>
            <a:off x="254643" y="6433457"/>
            <a:ext cx="2325271" cy="32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8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" val="0"/>
</p:tagLst>
</file>

<file path=ppt/theme/theme1.xml><?xml version="1.0" encoding="utf-8"?>
<a:theme xmlns:a="http://schemas.openxmlformats.org/drawingml/2006/main" name="Blank">
  <a:themeElements>
    <a:clrScheme name="AnalysysMasonPPT2">
      <a:dk1>
        <a:srgbClr val="003352"/>
      </a:dk1>
      <a:lt1>
        <a:srgbClr val="FFFFFF"/>
      </a:lt1>
      <a:dk2>
        <a:srgbClr val="003352"/>
      </a:dk2>
      <a:lt2>
        <a:srgbClr val="61586C"/>
      </a:lt2>
      <a:accent1>
        <a:srgbClr val="221F72"/>
      </a:accent1>
      <a:accent2>
        <a:srgbClr val="0067B1"/>
      </a:accent2>
      <a:accent3>
        <a:srgbClr val="C4D0E9"/>
      </a:accent3>
      <a:accent4>
        <a:srgbClr val="556D21"/>
      </a:accent4>
      <a:accent5>
        <a:srgbClr val="5A2149"/>
      </a:accent5>
      <a:accent6>
        <a:srgbClr val="C41230"/>
      </a:accent6>
      <a:hlink>
        <a:srgbClr val="003352"/>
      </a:hlink>
      <a:folHlink>
        <a:srgbClr val="00335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2059</TotalTime>
  <Words>918</Words>
  <Application>Microsoft Office PowerPoint</Application>
  <PresentationFormat>A4 (210 x 297 mm)</PresentationFormat>
  <Paragraphs>152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Symbol</vt:lpstr>
      <vt:lpstr>Wingdings</vt:lpstr>
      <vt:lpstr>Blank</vt:lpstr>
      <vt:lpstr>think-cell Slide</vt:lpstr>
      <vt:lpstr>Documentación del modelo de servicio de interconexión cruzada</vt:lpstr>
      <vt:lpstr>Marco metodológico</vt:lpstr>
      <vt:lpstr>Estructura general del modelo de interconexión cruzada</vt:lpstr>
      <vt:lpstr>Caso 1: Servicio activo</vt:lpstr>
      <vt:lpstr>Caso 2: Servicio pasivo</vt:lpstr>
      <vt:lpstr>Comparativa de resultados para una interconexión entre 2 operadores</vt:lpstr>
    </vt:vector>
  </TitlesOfParts>
  <Company>Analysys Mason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FERREIRO</dc:creator>
  <cp:lastModifiedBy>Adriana Williams Hernandez</cp:lastModifiedBy>
  <cp:revision>77</cp:revision>
  <cp:lastPrinted>2013-03-20T11:36:12Z</cp:lastPrinted>
  <dcterms:created xsi:type="dcterms:W3CDTF">2016-03-09T09:27:28Z</dcterms:created>
  <dcterms:modified xsi:type="dcterms:W3CDTF">2016-10-17T22:41:19Z</dcterms:modified>
</cp:coreProperties>
</file>