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86" r:id="rId2"/>
    <p:sldId id="703" r:id="rId3"/>
    <p:sldId id="704" r:id="rId4"/>
    <p:sldId id="705" r:id="rId5"/>
    <p:sldId id="716" r:id="rId6"/>
    <p:sldId id="688" r:id="rId7"/>
    <p:sldId id="690" r:id="rId8"/>
    <p:sldId id="691" r:id="rId9"/>
    <p:sldId id="694" r:id="rId10"/>
    <p:sldId id="695" r:id="rId11"/>
    <p:sldId id="697" r:id="rId12"/>
    <p:sldId id="702" r:id="rId13"/>
    <p:sldId id="692" r:id="rId14"/>
    <p:sldId id="698" r:id="rId15"/>
    <p:sldId id="699" r:id="rId16"/>
    <p:sldId id="700" r:id="rId17"/>
    <p:sldId id="701" r:id="rId18"/>
    <p:sldId id="710" r:id="rId19"/>
    <p:sldId id="711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689" r:id="rId28"/>
  </p:sldIdLst>
  <p:sldSz cx="45720000" cy="34290000"/>
  <p:notesSz cx="6858000" cy="9234488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sz="10000" kern="1200">
        <a:solidFill>
          <a:schemeClr val="bg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86" userDrawn="1">
          <p15:clr>
            <a:srgbClr val="A4A3A4"/>
          </p15:clr>
        </p15:guide>
        <p15:guide id="2" pos="14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645"/>
    <a:srgbClr val="92D050"/>
    <a:srgbClr val="669900"/>
    <a:srgbClr val="89B649"/>
    <a:srgbClr val="C8CE3C"/>
    <a:srgbClr val="9BBB59"/>
    <a:srgbClr val="3399FF"/>
    <a:srgbClr val="0099FF"/>
    <a:srgbClr val="4BACC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706" autoAdjust="0"/>
    <p:restoredTop sz="99125" autoAdjust="0"/>
  </p:normalViewPr>
  <p:slideViewPr>
    <p:cSldViewPr showGuides="1">
      <p:cViewPr varScale="1">
        <p:scale>
          <a:sx n="22" d="100"/>
          <a:sy n="22" d="100"/>
        </p:scale>
        <p:origin x="60" y="246"/>
      </p:cViewPr>
      <p:guideLst>
        <p:guide orient="horz" pos="4586"/>
        <p:guide pos="14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204" y="-102"/>
      </p:cViewPr>
      <p:guideLst>
        <p:guide orient="horz" pos="290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-109" charset="0"/>
              </a:defRPr>
            </a:lvl1pPr>
          </a:lstStyle>
          <a:p>
            <a:endParaRPr lang="es-ES" dirty="0">
              <a:latin typeface="Calibri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09" charset="0"/>
              </a:defRPr>
            </a:lvl1pPr>
          </a:lstStyle>
          <a:p>
            <a:endParaRPr lang="es-ES" dirty="0">
              <a:latin typeface="Calibri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-109" charset="0"/>
              </a:defRPr>
            </a:lvl1pPr>
          </a:lstStyle>
          <a:p>
            <a:endParaRPr lang="es-ES" dirty="0">
              <a:latin typeface="Calibri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09" charset="0"/>
              </a:defRPr>
            </a:lvl1pPr>
          </a:lstStyle>
          <a:p>
            <a:fld id="{5923EB77-C2B3-154D-BEE1-55ED7EF2B100}" type="slidenum">
              <a:rPr lang="es-ES">
                <a:latin typeface="Calibri"/>
              </a:rPr>
              <a:pPr/>
              <a:t>‹Nº›</a:t>
            </a:fld>
            <a:endParaRPr lang="es-E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47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FC77AF46-FDEA-42BB-8FE9-2B99123C6FFC}" type="datetimeFigureOut">
              <a:rPr lang="es-MX" smtClean="0"/>
              <a:pPr/>
              <a:t>23/02/2016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86263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77093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8B12DA82-EF43-45A3-9198-148536C6FF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59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0703-BEAE-4BD3-AD93-D1F1FBDD4A79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71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0703-BEAE-4BD3-AD93-D1F1FBDD4A7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60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0703-BEAE-4BD3-AD93-D1F1FBDD4A7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2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0" y="13473113"/>
            <a:ext cx="45720000" cy="8763000"/>
          </a:xfrm>
          <a:solidFill>
            <a:schemeClr val="bg2"/>
          </a:solidFill>
        </p:spPr>
        <p:txBody>
          <a:bodyPr anchor="ctr"/>
          <a:lstStyle>
            <a:lvl1pPr marL="4306888" indent="0" algn="l">
              <a:buNone/>
              <a:defRPr sz="144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dirty="0" smtClean="0"/>
              <a:t>Capítulo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2575500" y="1600200"/>
            <a:ext cx="9715500" cy="28879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29000" y="1600200"/>
            <a:ext cx="28994100" cy="28879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799184"/>
            <a:ext cx="25202800" cy="4680520"/>
          </a:xfrm>
        </p:spPr>
        <p:txBody>
          <a:bodyPr/>
          <a:lstStyle>
            <a:lvl1pPr>
              <a:defRPr sz="150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1563" y="22034500"/>
            <a:ext cx="38862000" cy="6810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11563" y="14533563"/>
            <a:ext cx="38862000" cy="7500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29000" y="6477000"/>
            <a:ext cx="19354800" cy="2400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936200" y="6477000"/>
            <a:ext cx="19354800" cy="2400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1373188"/>
            <a:ext cx="41148000" cy="5715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6000" y="7675563"/>
            <a:ext cx="20200938" cy="3198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86000" y="10874375"/>
            <a:ext cx="20200938" cy="19756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3225125" y="7675563"/>
            <a:ext cx="20208875" cy="3198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3225125" y="10874375"/>
            <a:ext cx="20208875" cy="19756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429000" y="8071992"/>
            <a:ext cx="38862000" cy="243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0" tIns="228600" rIns="457200" bIns="22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1365250"/>
            <a:ext cx="15041563" cy="5810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5250" y="1365250"/>
            <a:ext cx="25558750" cy="2926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86000" y="7175500"/>
            <a:ext cx="15041563" cy="23455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1438" y="24003000"/>
            <a:ext cx="27432000" cy="2833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961438" y="3063875"/>
            <a:ext cx="27432000" cy="2057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61438" y="26836688"/>
            <a:ext cx="27432000" cy="4024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5912" y="799184"/>
            <a:ext cx="354776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0" tIns="228600" rIns="457200" bIns="228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0" y="8071992"/>
            <a:ext cx="38862000" cy="243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0" tIns="228600" rIns="457200" bIns="22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1288375" y="32613600"/>
            <a:ext cx="3143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228600" rIns="457200" bIns="228600">
            <a:prstTxWarp prst="textNoShape">
              <a:avLst/>
            </a:prstTxWarp>
          </a:bodyPr>
          <a:lstStyle/>
          <a:p>
            <a:pPr defTabSz="4572000"/>
            <a:fld id="{12834C87-7123-A549-88F1-D82EE4F6C69F}" type="slidenum">
              <a:rPr lang="es-ES" sz="7000" b="0">
                <a:latin typeface="Helvetica Neue"/>
                <a:cs typeface="Helvetica Neue"/>
              </a:rPr>
              <a:pPr defTabSz="4572000"/>
              <a:t>‹Nº›</a:t>
            </a:fld>
            <a:endParaRPr lang="es-ES" sz="7000" b="0" dirty="0">
              <a:latin typeface="Helvetica Neue"/>
              <a:cs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0" rtl="0" fontAlgn="base">
        <a:spcBef>
          <a:spcPct val="0"/>
        </a:spcBef>
        <a:spcAft>
          <a:spcPct val="0"/>
        </a:spcAft>
        <a:defRPr sz="15000" b="0" i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Times New Roman" pitchFamily="18" charset="0"/>
        </a:defRPr>
      </a:lvl1pPr>
      <a:lvl2pPr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2pPr>
      <a:lvl3pPr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3pPr>
      <a:lvl4pPr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4pPr>
      <a:lvl5pPr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5pPr>
      <a:lvl6pPr marL="457200"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6pPr>
      <a:lvl7pPr marL="914400"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7pPr>
      <a:lvl8pPr marL="1371600"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8pPr>
      <a:lvl9pPr marL="1828800" algn="ctr" defTabSz="4572000" rtl="0" fontAlgn="base">
        <a:spcBef>
          <a:spcPct val="0"/>
        </a:spcBef>
        <a:spcAft>
          <a:spcPct val="0"/>
        </a:spcAft>
        <a:defRPr sz="16500" b="1">
          <a:solidFill>
            <a:schemeClr val="bg1"/>
          </a:solidFill>
          <a:latin typeface="Arial" pitchFamily="-109" charset="0"/>
        </a:defRPr>
      </a:lvl9pPr>
    </p:titleStyle>
    <p:bodyStyle>
      <a:lvl1pPr marL="1714500" indent="-1714500" algn="l" defTabSz="4572000" rtl="0" fontAlgn="base">
        <a:spcBef>
          <a:spcPct val="20000"/>
        </a:spcBef>
        <a:spcAft>
          <a:spcPct val="0"/>
        </a:spcAft>
        <a:buChar char="•"/>
        <a:defRPr sz="10100">
          <a:solidFill>
            <a:schemeClr val="bg1"/>
          </a:solidFill>
          <a:latin typeface="+mn-lt"/>
          <a:ea typeface="+mn-ea"/>
          <a:cs typeface="Helvetica Neue"/>
        </a:defRPr>
      </a:lvl1pPr>
      <a:lvl2pPr marL="3714750" indent="-1428750" algn="l" defTabSz="4572000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bg1"/>
          </a:solidFill>
          <a:latin typeface="+mn-lt"/>
          <a:ea typeface="ＭＳ Ｐゴシック" pitchFamily="-109" charset="-128"/>
          <a:cs typeface="Helvetica Neue"/>
        </a:defRPr>
      </a:lvl2pPr>
      <a:lvl3pPr marL="5715000" indent="-1143000" algn="l" defTabSz="4572000" rtl="0" fontAlgn="base">
        <a:spcBef>
          <a:spcPct val="20000"/>
        </a:spcBef>
        <a:spcAft>
          <a:spcPct val="0"/>
        </a:spcAft>
        <a:buChar char="•"/>
        <a:defRPr sz="8800">
          <a:solidFill>
            <a:schemeClr val="bg1"/>
          </a:solidFill>
          <a:latin typeface="+mn-lt"/>
          <a:ea typeface="ＭＳ Ｐゴシック" pitchFamily="-109" charset="-128"/>
          <a:cs typeface="Helvetica Neue"/>
        </a:defRPr>
      </a:lvl3pPr>
      <a:lvl4pPr marL="8001000" indent="-1143000" algn="l" defTabSz="4572000" rtl="0" fontAlgn="base">
        <a:spcBef>
          <a:spcPct val="20000"/>
        </a:spcBef>
        <a:spcAft>
          <a:spcPct val="0"/>
        </a:spcAft>
        <a:buChar char="–"/>
        <a:defRPr sz="8000">
          <a:solidFill>
            <a:schemeClr val="bg1"/>
          </a:solidFill>
          <a:latin typeface="+mn-lt"/>
          <a:ea typeface="ＭＳ Ｐゴシック" pitchFamily="-109" charset="-128"/>
          <a:cs typeface="Helvetica Neue"/>
        </a:defRPr>
      </a:lvl4pPr>
      <a:lvl5pPr marL="10287000" indent="-1143000" algn="l" defTabSz="45720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bg1"/>
          </a:solidFill>
          <a:latin typeface="+mn-lt"/>
          <a:ea typeface="ＭＳ Ｐゴシック" pitchFamily="-109" charset="-128"/>
          <a:cs typeface="Helvetica Neue"/>
        </a:defRPr>
      </a:lvl5pPr>
      <a:lvl6pPr marL="10744200" indent="-1143000" algn="l" defTabSz="457200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bg1"/>
          </a:solidFill>
          <a:latin typeface="+mn-lt"/>
          <a:ea typeface="ＭＳ Ｐゴシック" pitchFamily="-109" charset="-128"/>
        </a:defRPr>
      </a:lvl6pPr>
      <a:lvl7pPr marL="11201400" indent="-1143000" algn="l" defTabSz="457200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bg1"/>
          </a:solidFill>
          <a:latin typeface="+mn-lt"/>
          <a:ea typeface="ＭＳ Ｐゴシック" pitchFamily="-109" charset="-128"/>
        </a:defRPr>
      </a:lvl7pPr>
      <a:lvl8pPr marL="11658600" indent="-1143000" algn="l" defTabSz="457200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bg1"/>
          </a:solidFill>
          <a:latin typeface="+mn-lt"/>
          <a:ea typeface="ＭＳ Ｐゴシック" pitchFamily="-109" charset="-128"/>
        </a:defRPr>
      </a:lvl8pPr>
      <a:lvl9pPr marL="12115800" indent="-1143000" algn="l" defTabSz="457200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tiff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tiff"/><Relationship Id="rId11" Type="http://schemas.openxmlformats.org/officeDocument/2006/relationships/image" Target="../media/image4.png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1.jpg"/><Relationship Id="rId9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rtada de la presentación &quot;Resultados Conferencia Mundial de Radiocomunicaciones 2015&quot;" title="Portada de la presentación &quot;Resultados Conferencia Mundial de Radiocomunicaciones 2015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20" y="-232885"/>
            <a:ext cx="46039720" cy="34522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55744" y="17261445"/>
            <a:ext cx="22754528" cy="6647974"/>
          </a:xfrm>
          <a:prstGeom prst="rect">
            <a:avLst/>
          </a:prstGeom>
          <a:noFill/>
        </p:spPr>
        <p:txBody>
          <a:bodyPr wrap="square" lIns="457200" tIns="228600" rIns="457200" bIns="228600" rtlCol="0">
            <a:spAutoFit/>
          </a:bodyPr>
          <a:lstStyle/>
          <a:p>
            <a:pPr algn="l"/>
            <a:r>
              <a:rPr lang="es-ES_tradnl" sz="13400" dirty="0" smtClean="0">
                <a:latin typeface="Arial"/>
                <a:cs typeface="Arial"/>
              </a:rPr>
              <a:t>Resultados </a:t>
            </a:r>
          </a:p>
          <a:p>
            <a:pPr algn="l"/>
            <a:r>
              <a:rPr lang="es-ES_tradnl" sz="13400" dirty="0" smtClean="0">
                <a:latin typeface="Arial"/>
                <a:cs typeface="Arial"/>
              </a:rPr>
              <a:t>Conferencia Mundial de Radiocomunicaciones 2015</a:t>
            </a:r>
            <a:endParaRPr lang="en-US" sz="13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5744" y="25993066"/>
            <a:ext cx="8622553" cy="2000548"/>
          </a:xfrm>
          <a:prstGeom prst="rect">
            <a:avLst/>
          </a:prstGeom>
          <a:noFill/>
        </p:spPr>
        <p:txBody>
          <a:bodyPr wrap="none" lIns="457200" tIns="228600" rIns="457200" bIns="228600" rtlCol="0">
            <a:spAutoFit/>
          </a:bodyPr>
          <a:lstStyle/>
          <a:p>
            <a:pPr algn="l"/>
            <a:r>
              <a:rPr lang="es-ES_tradnl" dirty="0" smtClean="0">
                <a:solidFill>
                  <a:srgbClr val="AECA2A"/>
                </a:solidFill>
                <a:latin typeface="Arial"/>
                <a:cs typeface="Arial"/>
              </a:rPr>
              <a:t>Febrero 2016</a:t>
            </a:r>
            <a:endParaRPr lang="en-US" dirty="0">
              <a:solidFill>
                <a:srgbClr val="AECA2A"/>
              </a:solidFill>
              <a:latin typeface="Arial"/>
              <a:cs typeface="Arial"/>
            </a:endParaRPr>
          </a:p>
        </p:txBody>
      </p:sp>
      <p:sp>
        <p:nvSpPr>
          <p:cNvPr id="2" name="1 Rectángulo" title="Logo ITU WRC-15"/>
          <p:cNvSpPr/>
          <p:nvPr/>
        </p:nvSpPr>
        <p:spPr bwMode="auto">
          <a:xfrm>
            <a:off x="17578570" y="5512751"/>
            <a:ext cx="15346322" cy="5559801"/>
          </a:xfrm>
          <a:prstGeom prst="rect">
            <a:avLst/>
          </a:prstGeom>
          <a:solidFill>
            <a:schemeClr val="bg1"/>
          </a:solidFill>
          <a:ln w="12700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 title="Logo ITU WRC-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496" y="5335335"/>
            <a:ext cx="8903544" cy="8831664"/>
          </a:xfrm>
          <a:prstGeom prst="rect">
            <a:avLst/>
          </a:prstGeom>
        </p:spPr>
      </p:pic>
      <p:pic>
        <p:nvPicPr>
          <p:cNvPr id="9" name="Picture 2" title="Logo SC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29178296" y="10719812"/>
            <a:ext cx="12828745" cy="423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ítulo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CMR-15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120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02675" y="6142292"/>
            <a:ext cx="8359981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1.12</a:t>
            </a:r>
            <a:endParaRPr lang="es-MX" sz="9600" dirty="0"/>
          </a:p>
        </p:txBody>
      </p:sp>
      <p:graphicFrame>
        <p:nvGraphicFramePr>
          <p:cNvPr id="12" name="Tabla 11" title="Resultados de la CMR-15 - POD 1.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10556"/>
              </p:ext>
            </p:extLst>
          </p:nvPr>
        </p:nvGraphicFramePr>
        <p:xfrm>
          <a:off x="2409728" y="8644825"/>
          <a:ext cx="41188576" cy="89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al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SETS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(activo) en la banda  9300-9900 MHz de hasta 600 MHz. 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en el segmento 9900-10500 MHz, limitando uso a sistemas que requieran un ancho de banda superior a 600 MHz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protección al servicio de radiolocalización.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atribución se definió en el segmento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9200-9300 MHz y 9900-10400 MHz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protege a los servicios existentes.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Aumento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resolución de imagen para radares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Recolección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imágenes con mayor resolución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información científica y geográfica como mitigación de desastres y ayuda humanitaria, uso de la tierra y vigilancia extensa de la zona costera.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30667" y="19377248"/>
            <a:ext cx="8359981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1.16</a:t>
            </a:r>
            <a:endParaRPr lang="es-MX" sz="9600" dirty="0"/>
          </a:p>
        </p:txBody>
      </p:sp>
      <p:graphicFrame>
        <p:nvGraphicFramePr>
          <p:cNvPr id="6" name="Tabla 5" title="Resultados de la CMR-15 - POD 1.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73390"/>
              </p:ext>
            </p:extLst>
          </p:nvPr>
        </p:nvGraphicFramePr>
        <p:xfrm>
          <a:off x="2409728" y="21695593"/>
          <a:ext cx="41188576" cy="944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762609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Atribuciones de espectro para nuevas aplicaciones de la tecnología de sistemas de identificación automática (SIA) y nuevas aplicaciones para mejorar las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radiocomunicaciones marítimas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Modificación de canales y notas del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no comprometan el funcionamiento actual de los SIA.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Considerar periodo de pruebas para la implementación de nuevas tecnologías.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Atribuciones al servicio móvil marítimo por satélite a título secundario.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Modificación de canales en el RR.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cumplió con la adición de canales para mensajes específicos de aplicación. 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Protección de los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sistemas de identificación automática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SIA.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title="Resultados de la CMR-15 - POD 1.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46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02675" y="6142292"/>
            <a:ext cx="8359981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1.17</a:t>
            </a:r>
            <a:endParaRPr lang="es-MX" sz="9600" dirty="0"/>
          </a:p>
        </p:txBody>
      </p:sp>
      <p:graphicFrame>
        <p:nvGraphicFramePr>
          <p:cNvPr id="12" name="Tabla 11" title="Resultados de la CMR-15 - POD 1.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16768"/>
              </p:ext>
            </p:extLst>
          </p:nvPr>
        </p:nvGraphicFramePr>
        <p:xfrm>
          <a:off x="2409728" y="8644825"/>
          <a:ext cx="41188576" cy="89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Posición de México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Espectro para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sistemas </a:t>
                      </a:r>
                      <a:r>
                        <a:rPr lang="es-MX" sz="4800" b="1" i="0" u="non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aviónicos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comunicaciones inalámbricas internas (WAIC).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Apoyar la identificación de espectro para este tipo de aplicaciones.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Atribución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banda de frecuencias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4200-4400 MHz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sistemas </a:t>
                      </a:r>
                      <a:r>
                        <a:rPr lang="es-MX" sz="4800" b="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aviónicos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comunicaciones inalámbricas internas (WAIC).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Aplicaciones de vigilancia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video relativas a la seguridad tales como cámaras para controlar las maniobras de rodadura.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Comunicaciones empleadas por la tripulación a fin de garantizar un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funcionamiento seguro de la aeronave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37720" y="19377248"/>
            <a:ext cx="8425705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GFT</a:t>
            </a:r>
            <a:endParaRPr lang="es-MX" sz="9600" dirty="0"/>
          </a:p>
        </p:txBody>
      </p:sp>
      <p:graphicFrame>
        <p:nvGraphicFramePr>
          <p:cNvPr id="6" name="Tabla 5" title="Resultados de la CMR-15 - POD GF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49636"/>
              </p:ext>
            </p:extLst>
          </p:nvPr>
        </p:nvGraphicFramePr>
        <p:xfrm>
          <a:off x="2409728" y="21695593"/>
          <a:ext cx="41188576" cy="1091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762609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Posición de México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Seguimiento Mundial de Vuelos,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GFT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Apoyar la identificación de espectro para este tipo de aplicaciones.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Atribución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banda de frecuencias </a:t>
                      </a:r>
                      <a:r>
                        <a:rPr lang="es-MX" sz="4800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1 087.7-1 092.3 MHz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la recepción por satélite de las emisiones de Vigilancia Dependiente Automática (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ADS-B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Seguimiento mundial de vuelos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toda las rutas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y localización de aeronaves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tanto en las diferentes fases del vuelo como en caso de emergencia.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Capacidad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suministrar u obtener la posición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la identificación de una aeronave en cualquier lugar del planeta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sobre los océanos, los polos, masas continentales densas y zonas remotas que puedan sobrevolar las aeronaves).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23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09728" y="6142292"/>
            <a:ext cx="6649576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7</a:t>
            </a:r>
            <a:endParaRPr lang="es-MX" sz="9600" dirty="0"/>
          </a:p>
        </p:txBody>
      </p:sp>
      <p:graphicFrame>
        <p:nvGraphicFramePr>
          <p:cNvPr id="12" name="Tabla 11" title="Resultados de la CMR-15 - PO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40943"/>
              </p:ext>
            </p:extLst>
          </p:nvPr>
        </p:nvGraphicFramePr>
        <p:xfrm>
          <a:off x="2409728" y="8644825"/>
          <a:ext cx="41188576" cy="89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Posición de México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TEMA A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Notificación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 Bureau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la suspensión de una red de satelital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posterior a seis meses de dicha suspensión.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Modificar el RR (art. 11.49) a efecto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regular los casos en los que no se notifica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la BR la suspensión de redes satelitales en el plazo establecido para tal efecto.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Modificación del RR al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art.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11.49 a efecto de que se regule los casos en donde no se notifique la suspensión en el plazo establecido. Lo anterior consistente con la postura de México.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fomenta el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uso eficiente de recursos orbitales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obtiene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certeza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las administraciones que en realidad utilizan el arco orbital.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mantienen los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derechos de ocupación de posiciones orbitales geoestacionarias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cuya suspensión fue notifica en tiempo y forma.</a:t>
                      </a:r>
                      <a:endParaRPr lang="es-MX" sz="48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199862" y="19377248"/>
            <a:ext cx="8701421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1.6.2</a:t>
            </a:r>
            <a:endParaRPr lang="es-MX" sz="9600" dirty="0"/>
          </a:p>
        </p:txBody>
      </p:sp>
      <p:graphicFrame>
        <p:nvGraphicFramePr>
          <p:cNvPr id="6" name="Tabla 5" title="Resultados de la CMR-15 - POD 1.6.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9500"/>
              </p:ext>
            </p:extLst>
          </p:nvPr>
        </p:nvGraphicFramePr>
        <p:xfrm>
          <a:off x="2409728" y="21695593"/>
          <a:ext cx="41188576" cy="101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762609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Posición de México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Posible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a título primario al Servicio Fijo por Satélite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(SFS) en la banda de 14.5 - 14.8 GHz (Tierra-espacio) en Regiones 2 y 3.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 SFS a título primario en la banda de 14.5-14.8 GHz (Tierra-espacio)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al SFS a título primario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la banda de 14.5-14.8 GHz (Tierra-espacio) bajo ciertas condiciones técnicas de operación y en determinados países.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endParaRPr lang="es-MX" sz="4800" b="1" i="0" u="non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Espectro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adicional 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el servicio fijo por satélite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Mayor oferta de servicios satelitales en territorio nacional.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Posibilidad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mayor competencia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mejor calidad y precios más bajos para el usuario final de servicios satelitales.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Armonización del espectro para el servicio fijo por satélite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la regulación nacional.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60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20484" y="6142292"/>
            <a:ext cx="7334060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10</a:t>
            </a:r>
            <a:endParaRPr lang="es-MX" sz="9600" dirty="0"/>
          </a:p>
        </p:txBody>
      </p:sp>
      <p:graphicFrame>
        <p:nvGraphicFramePr>
          <p:cNvPr id="12" name="Tabla 11" title="Resultados de la CMR-15 - POD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43807"/>
              </p:ext>
            </p:extLst>
          </p:nvPr>
        </p:nvGraphicFramePr>
        <p:xfrm>
          <a:off x="2409728" y="8644825"/>
          <a:ext cx="41188576" cy="2027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 y utilización del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sistema mundial de socorro y seguridad aeronáuticos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(GADSS)	tomando en cuenta información proporcionado por la OACI para los componentes terrenal y satelital.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 de las necesidades de espectro y de las disposiciones reglamentarias para la introducción y utilización del sistema mundial de socorro y seguridad aeronáuticos (GADSS).	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 de las necesidades de espectro y de las disposiciones reglamentarias para la introducción y utilización del sistema mundial de socorro y seguridad aeronáuticos (GADSS).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y localización de aeronaves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tanto en las diferentes fases del vuelo como en caso de emergencia.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3949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Sistemas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radiocomunicaciones ferroviarias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 el tren y el entorno ferroviario.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 de las necesidades de espectro de los sistemas de radiocomunicaciones ferroviarias con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 objeto de una identificación armonizada para estas aplicaciones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armonizada a escala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mundial o regional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bandas de frecuencias para la implementación de sistemas de comunicación para trenes.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Mejora en el control del tráfico ferroviario.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Seguridad de los pasajeros.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Seguridad de las operaciones.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Disponibilidad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armonización 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espectro.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tecnología de este tipo </a:t>
                      </a:r>
                      <a:r>
                        <a:rPr lang="es-MX" sz="4800" b="0" i="0" u="non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aplicaciones.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473995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Estudios para el servicio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operaciones espaciales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satélites de la órbita de los satélites no geoestacionarios con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misiones de corta duración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(no más de 3 años) (150,05-174 MHz y 400,15-420 MHz)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 de las necesidades de espectro para este tipo de operaciones.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Estudiar las necesidades de espectro para telemedida, rastreo y control en el servicio de operaciones espaciales y revisar las atribuciones al servicio de operaciones espaciales por debajo de 1 GHz.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las funciones de seguimiento,  telemedida y telemando de los satélites.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Espectro específico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disponible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Coadyuvar en la armonización de espectro.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88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09728" y="6142292"/>
            <a:ext cx="7334060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10</a:t>
            </a:r>
            <a:endParaRPr lang="es-MX" sz="9600" dirty="0"/>
          </a:p>
        </p:txBody>
      </p:sp>
      <p:graphicFrame>
        <p:nvGraphicFramePr>
          <p:cNvPr id="12" name="Tabla 11" title="Resultados de la CMR-15 - POD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86130"/>
              </p:ext>
            </p:extLst>
          </p:nvPr>
        </p:nvGraphicFramePr>
        <p:xfrm>
          <a:off x="2409728" y="8644825"/>
          <a:ext cx="41188576" cy="2210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Estudios sobre la identificación de las IMT arriba de 6 GHz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incluidas posibles atribuciones adicionales al servicio móvil a título entre 24.25 y 86 GHz.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Realizar estudios en bandas de frecuencias específicas para posibles atribuciones adicionales al servicio móvil a título entre e identificación de las IMT.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Estudios de compartición, compatibilidad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protección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los servicios existentes en las bandas de frecuencias: </a:t>
                      </a:r>
                      <a:r>
                        <a:rPr lang="es-MX" sz="44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24.25-27.5 GHz 4.37-40.5 GHz, 42.5-43.5 GHz, 45.5-47 GHz, 47.2-50.2 GHz, 50.4-52.6 GHz, 66-76 GHz y 81-86 GHz, 31.8-33.4 GHz, 40.5-42.5 GHz y 47-47.2 GHz.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considerará la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banda </a:t>
                      </a:r>
                      <a:r>
                        <a:rPr lang="es-MX" sz="4800" b="1" i="0" u="non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los estudios.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Espectro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disponible para el despliegue de las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IMT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Aplicaciones como las comunicaciones móviles de banda ancha mejoradas, las comunicaciones masivas tipo máquina (M2M) y las comunicaciones ultrafiables y de ultrabaja latencia.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Proporcionar servicios de telecomunicaciones a escala mundial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 independencia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 ubicación y el tipo de red o terminal.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utilización de bandas altas facilitarán el despliegue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sistemas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antenas avanzados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como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MIMO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por su longitud de onda menor.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armonización mundial de las bandas de frecuencias y las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disposiciones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las IMT ayudará a lograr la </a:t>
                      </a:r>
                      <a:r>
                        <a:rPr lang="es-MX" sz="4800" b="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itinerancia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mundial y obtener mejores beneficios de las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economías de escala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3949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Estudios relativos 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sistemas de acceso inalámbrico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incluidas redes radioeléctricas de área local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(WAS/RLAN)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las bandas de frecuencias entre 5 150 MHz y 5 925 MHz.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oposición a estudios.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Realizar estudios de compartición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consideren técnica de mitigación adicionales para asegurar que los dispositivos WAS/RLAN no degraden la calidad de los servicios existentes.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Desarrollo socioeconómico mundial a través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numerosas aplicaciones multimedia.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Desahogar de tráfico móvil de banda ancha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Mejora de cobertura y penetración de </a:t>
                      </a:r>
                      <a:r>
                        <a:rPr lang="es-MX" sz="4800" b="1" i="0" u="non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-Fi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 tecnologías WAS/RLAN proveerán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mayor capacidad y velocidad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76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09728" y="6142292"/>
            <a:ext cx="7334060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10</a:t>
            </a:r>
            <a:endParaRPr lang="es-MX" sz="9600" dirty="0"/>
          </a:p>
        </p:txBody>
      </p:sp>
      <p:graphicFrame>
        <p:nvGraphicFramePr>
          <p:cNvPr id="12" name="Tabla 11" title="Resultados de la CMr-15 - POD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21198"/>
              </p:ext>
            </p:extLst>
          </p:nvPr>
        </p:nvGraphicFramePr>
        <p:xfrm>
          <a:off x="2409728" y="8644825"/>
          <a:ext cx="41188576" cy="1520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Estudios sobre aspectos técnicos y de explotación de la implantación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sistemas de transporte inteligentes (ITS)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para mejorar la gestión del tráfico, que utilizan atribuciones existentes del servicio móvil (5 725-5 825 MHz)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 postura definida.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Considerar, basado en los resultados de los estudios, la posible armonización mundial o regional de bandas de frecuencias para la implementación de los ITS.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Mejoras en la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gestión del tráfico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Ayuda para una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conducción segura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Estudios y posible atribución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las bandas de frecuencias 51.4-52.4 GHz al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servicio fijo por satélite (Tierra-espacio)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Realizar estudios.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Estudios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relacionados con las necesidades de espectro y posibles atribuciones para el servicio fijo por satélite (Tierra-espacio) y protección de los sistemas actuales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la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banda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52.6-54.25 GHz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Contribución para lograr acceso universal en banda ancha por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satélite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Coadyuvar en el cumplimiento de necesidades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espectro para el servicio fijo por satélite.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78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Participación en la CMR-15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349030" y="6142292"/>
            <a:ext cx="22455186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Relatorías de México en la CMR-15</a:t>
            </a:r>
            <a:endParaRPr lang="es-MX" sz="9600" dirty="0"/>
          </a:p>
        </p:txBody>
      </p:sp>
      <p:graphicFrame>
        <p:nvGraphicFramePr>
          <p:cNvPr id="12" name="Tabla 11" title="Participación en la CMR-15 - Relatorías de México en la CMR-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10470"/>
              </p:ext>
            </p:extLst>
          </p:nvPr>
        </p:nvGraphicFramePr>
        <p:xfrm>
          <a:off x="2409728" y="8644825"/>
          <a:ext cx="41260585" cy="2100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657"/>
                <a:gridCol w="13361589"/>
                <a:gridCol w="12613339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Posición de CITEL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Relatoría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AI 1.1 para el segmento 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3.3 – 3.4 GHz 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su identificación para las 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IMT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 posición común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previo a la CMR.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logró negociar con los países de la CITEL que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banda se identificara para las IMT.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Voceros de la CITEL con otras organizaciones regionales.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Representantes de la CITEL en las discusiones técnicas con otros organismos internacionales. 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Relatoría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AI 1.1 para el segmento 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4.4 – 4.5 GHz NOC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(sin cambio).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 posición común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previo a la CMR.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logró negociar con los países de la CITEL para que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banda permaneciera con NOC.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Voceros de la CITEL con otras organizaciones regionales.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Representantes de la CITEL en las discusiones técnicas con otros organismos internacionales. 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Relatoría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s-MX" sz="4800" b="1" i="0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 1.3 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banda ancha para protección pública y operaciones de socorro en caso de catástrofe.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Armonización regional de un rango de frecuencias para PPDR.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Inclusión de bandas especificas para PPDR en recomendación UIT.R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M.2015.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expresó y defendió la posición de CITEL en las diversas reuniones.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logró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negociar con los países de las otras organizaciones regionales.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tomó como referencia para las negociaciones con otras organizaciones regionales la posición de la CITEL 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27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109588" y="6142292"/>
            <a:ext cx="11165236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RPC / CMR-19</a:t>
            </a:r>
            <a:endParaRPr lang="es-MX" sz="9600" dirty="0"/>
          </a:p>
        </p:txBody>
      </p:sp>
      <p:graphicFrame>
        <p:nvGraphicFramePr>
          <p:cNvPr id="12" name="Tabla 11" title="Participación en la CMr-15 - RPC/CMR-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44345"/>
              </p:ext>
            </p:extLst>
          </p:nvPr>
        </p:nvGraphicFramePr>
        <p:xfrm>
          <a:off x="2409728" y="8644825"/>
          <a:ext cx="41260585" cy="1636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657"/>
                <a:gridCol w="13361589"/>
                <a:gridCol w="12613339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Actividades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 potenciales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Relatoría del Capítulo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la Reunión Preparatoria para la Conferencia Mundial de Radiocomunicaciones 2019. 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MX" sz="4800" b="1" i="0" u="none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Broadband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1" i="0" u="none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applications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MX" sz="4800" b="1" i="0" u="none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1" i="0" u="none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1" i="0" u="none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Puntos de la Agenda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1.13, 1.16 y 9.1 temas 9.1.1, 9.1.5, 9.1.8.</a:t>
                      </a:r>
                    </a:p>
                    <a:p>
                      <a:pPr marL="0" algn="l" defTabSz="457200" rtl="0" eaLnBrk="1" latinLnBrk="0" hangingPunct="1"/>
                      <a:endParaRPr lang="es-MX" sz="4800" b="0" i="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 1.13 Considerar la 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bandas para el futuro desarrollo de las 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IMT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incluyendo posibles atribuciones adicionales al servicio móvil a título primario. </a:t>
                      </a:r>
                    </a:p>
                    <a:p>
                      <a:pPr marL="0" algn="l" defTabSz="457200" rtl="0" eaLnBrk="1" latinLnBrk="0" hangingPunct="1"/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 1.16 Considerar los aspectos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relacionados con los sistemas de acceso inalámbrico, incluyendo las 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WAS/RLAN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dentro del rango de frecuencias </a:t>
                      </a:r>
                    </a:p>
                    <a:p>
                      <a:pPr marL="0" algn="l" defTabSz="457200" rtl="0" eaLnBrk="1" latinLnBrk="0" hangingPunct="1"/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5150 MHz -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5925 MHz, y realizar las acciones regulatorias apropiadas incluidas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las posibles atribuciones adicionales al Servicio móvil.</a:t>
                      </a: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Asegurar que la </a:t>
                      </a:r>
                      <a:r>
                        <a:rPr lang="es-MX" sz="4800" b="1" i="0" u="none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consistencia del formato y  estructura</a:t>
                      </a: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 texto para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RPC </a:t>
                      </a: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establecidas en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las guías sean observadas. </a:t>
                      </a:r>
                      <a:endParaRPr lang="es-MX" sz="4800" b="0" i="0" u="non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Asegurar la </a:t>
                      </a:r>
                      <a:r>
                        <a:rPr lang="es-MX" sz="4800" b="1" i="0" u="none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integración de los resultados</a:t>
                      </a: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mas recientes de los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Grupos de Trabajo 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un texto consolidado para la RPC a través de consultas o asistencia de los Presidentes de los Grupos de Trabajo, con el objeto de </a:t>
                      </a:r>
                      <a:r>
                        <a:rPr lang="es-MX" sz="4800" b="1" i="0" u="non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asegurar que los trabajos de la RPC se finalicen en tiempo y forma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4800" b="0" i="0" u="non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la historia de México en la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UIT, no se había logrado una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posición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 esta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relevancia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con este nivel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responsabilidad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Posicionamiento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México y del IFT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UIT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Posicionamiento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México y del IFT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el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organismo regional (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CITEL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México e IFT como referencia en el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organismo regional (CITEL).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Relatoría del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Capítulo más relevante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CMR-19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Posibilidad de formar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parte fundamental 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las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decisiones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sobre uso del espectro 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nivel internacional. 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Establecer mecanismos regulatorios del espectro radioeléctrico con base en las últimas decisiones que se tomarán en la UIT. 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ítulo 6"/>
          <p:cNvSpPr>
            <a:spLocks noGrp="1"/>
          </p:cNvSpPr>
          <p:nvPr>
            <p:ph type="title"/>
          </p:nvPr>
        </p:nvSpPr>
        <p:spPr>
          <a:xfrm>
            <a:off x="4065912" y="799184"/>
            <a:ext cx="25202800" cy="4680520"/>
          </a:xfrm>
        </p:spPr>
        <p:txBody>
          <a:bodyPr/>
          <a:lstStyle/>
          <a:p>
            <a:r>
              <a:rPr lang="es-ES" dirty="0" smtClean="0"/>
              <a:t>Participación en la CMR-15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4325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799184"/>
            <a:ext cx="31971552" cy="4680520"/>
          </a:xfrm>
        </p:spPr>
        <p:txBody>
          <a:bodyPr/>
          <a:lstStyle/>
          <a:p>
            <a:r>
              <a:rPr lang="es-MX" dirty="0" smtClean="0"/>
              <a:t>Participación de Alto Nivel CMR-15</a:t>
            </a:r>
            <a:endParaRPr lang="es-MX" dirty="0"/>
          </a:p>
        </p:txBody>
      </p:sp>
      <p:graphicFrame>
        <p:nvGraphicFramePr>
          <p:cNvPr id="4" name="Tabla 3" title="Participación de Alto Nivel CMR-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31185"/>
              </p:ext>
            </p:extLst>
          </p:nvPr>
        </p:nvGraphicFramePr>
        <p:xfrm>
          <a:off x="2409728" y="8644825"/>
          <a:ext cx="41260585" cy="2084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/>
                <a:gridCol w="16489832"/>
                <a:gridCol w="15625737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Actividades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 potenciales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Diálogo Político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-Diplomático</a:t>
                      </a: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Reuniones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bilaterales con los directivos de la UIT: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Houlin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Zhao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Secretario General de la UIT.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Malcolm Johnson, Vicesecretario General.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Cheasub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Lee, Director de la Oficina de Normalización de Telecomunicaciones.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Francois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Rancy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Director de la Oficina de Radiocomunicaciones 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Brahima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Sanou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Director de la Oficina de Desarrollo de la UIT.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Jorgé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Lomónaco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Embajador de México ante Organismos Internacionales.</a:t>
                      </a:r>
                      <a:endParaRPr lang="es-MX" sz="4800" b="0" i="0" u="non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9138" marR="0" indent="-71913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Presentación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 Instituto, su naturaleza, sus atribuciones y acciones, con la finalidad de establecer un acercamiento y un diálogo político que permita explorar acciones en beneficio del sector de telecomunicaciones en el país. </a:t>
                      </a:r>
                    </a:p>
                    <a:p>
                      <a:pPr marL="719138" marR="0" indent="-71913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Establecimiento de nuevas líneas de colaboración con las diferentes Oficinas de la UIT.</a:t>
                      </a:r>
                    </a:p>
                    <a:p>
                      <a:pPr marL="719138" marR="0" indent="-71913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Fortalecimiento de la comunicación institucional con la UIT.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Reuniones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para incidir en la decisiones de la Conferencia, entendimiento mutuo y cooperación.</a:t>
                      </a: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buFont typeface="Wingdings" pitchFamily="2" charset="2"/>
                        <a:buNone/>
                      </a:pP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ntercambio de visiones sobre diversos puntos del orden del día de la CMR y sobre experiencias en gestión del espectro, transición a la TDT y licitaciones: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Canadá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Cuba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Emiratos Árabes Unidos</a:t>
                      </a:r>
                      <a:endParaRPr lang="es-MX" sz="4800" b="0" i="0" u="non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Eslovenia</a:t>
                      </a:r>
                    </a:p>
                    <a:p>
                      <a:pPr marL="685800" indent="-68580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España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Estados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Unidos de América</a:t>
                      </a:r>
                    </a:p>
                    <a:p>
                      <a:pPr marL="685800" indent="-68580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Francia</a:t>
                      </a:r>
                    </a:p>
                    <a:p>
                      <a:pPr marL="685800" indent="-68580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Japón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Nueva Zelanda</a:t>
                      </a:r>
                    </a:p>
                    <a:p>
                      <a:pPr marL="685800" indent="-68580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Reino Unido</a:t>
                      </a:r>
                    </a:p>
                    <a:p>
                      <a:pPr marL="685800" indent="-6858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4800" b="0" i="0" u="non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Fortalecimiento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las relaciones bilaterales con otros organismos reguladores.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contribuyó al éxito de la CMR.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Seguimiento a las negociaciones de los Puntos del Orden del Día de futuras conferencias.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79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799184"/>
            <a:ext cx="35427936" cy="4680520"/>
          </a:xfrm>
        </p:spPr>
        <p:txBody>
          <a:bodyPr/>
          <a:lstStyle/>
          <a:p>
            <a:r>
              <a:rPr lang="es-MX" dirty="0" smtClean="0"/>
              <a:t>Posicionamiento del IFT en UIT </a:t>
            </a:r>
            <a:br>
              <a:rPr lang="es-MX" dirty="0" smtClean="0"/>
            </a:br>
            <a:r>
              <a:rPr lang="es-MX" dirty="0" smtClean="0"/>
              <a:t>y otros organismos</a:t>
            </a:r>
            <a:endParaRPr lang="es-MX" dirty="0"/>
          </a:p>
        </p:txBody>
      </p:sp>
      <p:graphicFrame>
        <p:nvGraphicFramePr>
          <p:cNvPr id="4" name="Tabla 3" title="Posicionamiento del IFT en UIT y otros organismo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99353"/>
              </p:ext>
            </p:extLst>
          </p:nvPr>
        </p:nvGraphicFramePr>
        <p:xfrm>
          <a:off x="2409728" y="7207896"/>
          <a:ext cx="41260585" cy="2367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  <a:gridCol w="19586176"/>
                <a:gridCol w="12745417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Actividades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 potenciales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Posicionar al Instituto a nivel internacional, a través de la gestión de las relaciones con organismos internacionales.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8413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Establecimiento de comunicación con funcionarios de la UIT de nivel ejecutivo: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Directores Adjuntos de las oficinas de radiocomunicaciones, desarrollo y normalización: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Jefe de Departamento de Apoyo a los Proyectos y Gestión de los Conocimientos - BDT.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Jefe del Departamento de Infraestructura, Entorno Habilitador y </a:t>
                      </a:r>
                      <a:r>
                        <a:rPr lang="es-MX" sz="4800" b="0" i="0" u="non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Ciberaplicaciones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BDT.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Jefa del Departamento de Planificación Estratégica de Relaciones con los Miembros de la UIT - SG.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Jefa del Departamento de Innovación y Cooperación de la BDT.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Jefe del Departamento de Comisiones de Estudio - TSB.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Jefe del Departamento de Servicios Espaciales - BR.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Jefe de Departamento de Operaciones y Planificación - TSB.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Jefe del Departamento de Servicios Terrenales - BR.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Jefe del Departamento de Comisiones de Estudio - BR.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Reuniones con representantes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las siguientes organizaciones:</a:t>
                      </a: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Foro Económico Mundial.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División del Comercio Internacional de Bienes y Servicios y de los Productos Básico de la UNCTAD.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División</a:t>
                      </a: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Tecnología y Logística de la UNCTAD.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División del Sistema de información y de telecomunicaciones de la Organización Meteorológica Mundial (OMM).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4800" b="0" i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es-MX" sz="4800" b="0" i="0" u="non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Fortalecimiento de las relaciones con la UIT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seguimiento de actividades conjuntas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indent="-6858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Proyección internacional del IFT.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766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 title="Agenda de la Reunión de Informe"/>
          <p:cNvCxnSpPr/>
          <p:nvPr/>
        </p:nvCxnSpPr>
        <p:spPr>
          <a:xfrm>
            <a:off x="1977680" y="32266680"/>
            <a:ext cx="42124680" cy="0"/>
          </a:xfrm>
          <a:prstGeom prst="line">
            <a:avLst/>
          </a:prstGeom>
          <a:ln w="66675" cap="sq" cmpd="dbl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2" title="Numeral 5 de la Agenda"/>
          <p:cNvSpPr txBox="1">
            <a:spLocks noChangeArrowheads="1"/>
          </p:cNvSpPr>
          <p:nvPr/>
        </p:nvSpPr>
        <p:spPr bwMode="auto">
          <a:xfrm>
            <a:off x="9540140" y="20385373"/>
            <a:ext cx="254108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latin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marL="809625" lvl="2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 sz="1400">
                <a:latin typeface="Arial" charset="0"/>
              </a:defRPr>
            </a:lvl3pPr>
            <a:lvl4pPr marL="800100" lvl="3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 sz="14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endParaRPr lang="es-MX" sz="8000" dirty="0">
              <a:latin typeface="Arial Narrow" pitchFamily="34" charset="0"/>
            </a:endParaRPr>
          </a:p>
          <a:p>
            <a:endParaRPr lang="es-MX" sz="8000" dirty="0">
              <a:latin typeface="Arial Narrow" pitchFamily="34" charset="0"/>
            </a:endParaRPr>
          </a:p>
          <a:p>
            <a:pPr marL="2333625" lvl="2" indent="0">
              <a:buNone/>
            </a:pPr>
            <a:endParaRPr lang="es-MX" sz="7000" dirty="0">
              <a:latin typeface="Arial Narrow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10393" y="9742564"/>
            <a:ext cx="27950620" cy="13942278"/>
          </a:xfrm>
          <a:prstGeom prst="rect">
            <a:avLst/>
          </a:prstGeom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3pPr marL="2000250" lvl="2">
              <a:defRPr sz="9600"/>
            </a:lvl3pPr>
          </a:lstStyle>
          <a:p>
            <a:pPr algn="l"/>
            <a:r>
              <a:rPr lang="es-MX" dirty="0" smtClean="0"/>
              <a:t>1. </a:t>
            </a:r>
            <a:r>
              <a:rPr lang="es-MX" dirty="0"/>
              <a:t>Información </a:t>
            </a:r>
            <a:r>
              <a:rPr lang="es-MX" dirty="0" smtClean="0"/>
              <a:t>General</a:t>
            </a:r>
          </a:p>
          <a:p>
            <a:pPr algn="l"/>
            <a:endParaRPr lang="es-MX" dirty="0" smtClean="0"/>
          </a:p>
          <a:p>
            <a:pPr algn="l"/>
            <a:r>
              <a:rPr lang="es-MX" dirty="0" smtClean="0"/>
              <a:t>2. </a:t>
            </a:r>
            <a:r>
              <a:rPr lang="es-MX" dirty="0"/>
              <a:t>Preparación </a:t>
            </a:r>
            <a:r>
              <a:rPr lang="es-MX" dirty="0" smtClean="0"/>
              <a:t>Regional</a:t>
            </a:r>
          </a:p>
          <a:p>
            <a:pPr algn="l"/>
            <a:endParaRPr lang="es-MX" dirty="0"/>
          </a:p>
          <a:p>
            <a:pPr algn="l"/>
            <a:r>
              <a:rPr lang="es-MX" dirty="0" smtClean="0"/>
              <a:t>3. Estructura del CCNP</a:t>
            </a:r>
            <a:endParaRPr lang="es-MX" dirty="0"/>
          </a:p>
          <a:p>
            <a:pPr algn="l"/>
            <a:endParaRPr lang="es-MX" dirty="0" smtClean="0"/>
          </a:p>
          <a:p>
            <a:pPr algn="l"/>
            <a:r>
              <a:rPr lang="es-MX" dirty="0" smtClean="0"/>
              <a:t>4. </a:t>
            </a:r>
            <a:r>
              <a:rPr lang="es-MX" dirty="0"/>
              <a:t>Principales </a:t>
            </a:r>
            <a:r>
              <a:rPr lang="es-MX" dirty="0" smtClean="0"/>
              <a:t>resultados de la CMR-15</a:t>
            </a:r>
            <a:endParaRPr lang="es-MX" dirty="0"/>
          </a:p>
          <a:p>
            <a:pPr algn="l"/>
            <a:endParaRPr lang="es-MX" dirty="0" smtClean="0"/>
          </a:p>
          <a:p>
            <a:pPr algn="l"/>
            <a:r>
              <a:rPr lang="es-MX" dirty="0"/>
              <a:t>5</a:t>
            </a:r>
            <a:r>
              <a:rPr lang="es-MX" dirty="0" smtClean="0"/>
              <a:t>. Participación en la CMR-15</a:t>
            </a:r>
            <a:endParaRPr lang="es-MX" dirty="0"/>
          </a:p>
        </p:txBody>
      </p:sp>
      <p:sp>
        <p:nvSpPr>
          <p:cNvPr id="17" name="Título 6"/>
          <p:cNvSpPr>
            <a:spLocks noGrp="1"/>
          </p:cNvSpPr>
          <p:nvPr>
            <p:ph type="title"/>
          </p:nvPr>
        </p:nvSpPr>
        <p:spPr>
          <a:xfrm>
            <a:off x="4065912" y="799184"/>
            <a:ext cx="35571952" cy="4680520"/>
          </a:xfrm>
        </p:spPr>
        <p:txBody>
          <a:bodyPr/>
          <a:lstStyle/>
          <a:p>
            <a:r>
              <a:rPr lang="es-ES" dirty="0" smtClean="0"/>
              <a:t>Agenda de la Reunión de Informe</a:t>
            </a:r>
            <a:endParaRPr lang="es-ES" dirty="0"/>
          </a:p>
        </p:txBody>
      </p:sp>
      <p:pic>
        <p:nvPicPr>
          <p:cNvPr id="19" name="Picture 2" title="Logo S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28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+mj-lt"/>
                <a:cs typeface="Arial" panose="020B0604020202020204" pitchFamily="34" charset="0"/>
              </a:rPr>
              <a:t>PoD</a:t>
            </a:r>
            <a:r>
              <a:rPr lang="es-ES" dirty="0">
                <a:latin typeface="+mj-lt"/>
                <a:cs typeface="Arial" panose="020B0604020202020204" pitchFamily="34" charset="0"/>
              </a:rPr>
              <a:t> de la CMR-19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1576" y="6343800"/>
            <a:ext cx="25252106" cy="193899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857250" lvl="2" indent="0" algn="l">
              <a:buNone/>
            </a:pPr>
            <a:r>
              <a:rPr lang="es-MX" sz="9600" dirty="0" smtClean="0">
                <a:latin typeface="+mn-lt"/>
              </a:rPr>
              <a:t>- Capítulo </a:t>
            </a:r>
            <a:r>
              <a:rPr lang="es-MX" sz="9600" dirty="0" smtClean="0">
                <a:latin typeface="+mn-lt"/>
              </a:rPr>
              <a:t>1. </a:t>
            </a:r>
            <a:r>
              <a:rPr lang="es-MX" sz="9600" dirty="0" smtClean="0">
                <a:latin typeface="+mn-lt"/>
                <a:cs typeface="Arial" panose="020B0604020202020204" pitchFamily="34" charset="0"/>
              </a:rPr>
              <a:t>Servicios</a:t>
            </a:r>
            <a:r>
              <a:rPr lang="es-MX" sz="9600" dirty="0" smtClean="0">
                <a:latin typeface="+mn-lt"/>
              </a:rPr>
              <a:t> Fijo y Móvil terrestre</a:t>
            </a:r>
            <a:endParaRPr lang="es-MX" sz="9600" dirty="0">
              <a:latin typeface="+mn-lt"/>
            </a:endParaRPr>
          </a:p>
        </p:txBody>
      </p:sp>
      <p:graphicFrame>
        <p:nvGraphicFramePr>
          <p:cNvPr id="5" name="Tabla 4" title="PoD de la CMR-19 - Capítulo 1. Servicios Fijo y Móvil terrestr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25533"/>
              </p:ext>
            </p:extLst>
          </p:nvPr>
        </p:nvGraphicFramePr>
        <p:xfrm>
          <a:off x="2193704" y="9146888"/>
          <a:ext cx="41344933" cy="1322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260"/>
                <a:gridCol w="9344260"/>
                <a:gridCol w="22656413"/>
              </a:tblGrid>
              <a:tr h="2520280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de trabajo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err="1" smtClean="0">
                          <a:solidFill>
                            <a:schemeClr val="bg1"/>
                          </a:solidFill>
                        </a:rPr>
                        <a:t>PoD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3177872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fijo y móvil terrestre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1.11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Facilitar las bandas de frecuencias armonizadas a escala mundial o regional para los sistemas de</a:t>
                      </a:r>
                      <a:r>
                        <a:rPr lang="es-ES_tradnl" sz="4800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r</a:t>
                      </a: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adiocomunicaciones entre el tren y las vías</a:t>
                      </a: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dentro de las atribuciones existentes al servicio móvil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9792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fijo y móvil terrestre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1.12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Bandas de frecuencias armonizadas a nivel mundial o regional, en la mayor medida posible, para la implantación de </a:t>
                      </a: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sistemas de transporte inteligentes (ITS)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fijo y móvil terrestre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1.14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Medidas reglamentarias apropiadas para las estaciones en </a:t>
                      </a: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plataformas a gran altitud (HAPS)</a:t>
                      </a: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, dentro de las atribuciones del servicio fijo existentes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fijo y móvil terrestre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1.15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</a:t>
                      </a:r>
                      <a:r>
                        <a:rPr lang="es-MX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Identificación de bandas de frecuencias para las aplicaciones de los servicios móvil terrestre y fijo que funcionan en la gama de frecuencias 275-450 GHz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1087216"/>
            <a:ext cx="25202800" cy="4608512"/>
          </a:xfrm>
        </p:spPr>
        <p:txBody>
          <a:bodyPr/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CMR-19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1576" y="6343800"/>
            <a:ext cx="36134892" cy="371178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857250" lvl="2" indent="0">
              <a:buNone/>
            </a:pPr>
            <a:r>
              <a:rPr lang="es-MX" sz="9600" dirty="0" smtClean="0">
                <a:latin typeface="+mn-lt"/>
              </a:rPr>
              <a:t>- </a:t>
            </a:r>
            <a:r>
              <a:rPr lang="es-MX" sz="9600" dirty="0">
                <a:latin typeface="+mn-lt"/>
              </a:rPr>
              <a:t>Capítulo 2. Aplicaciones de Banda Ancha en el Servicio Móvil</a:t>
            </a:r>
          </a:p>
          <a:p>
            <a:pPr marL="857250" lvl="2" indent="0" algn="l">
              <a:buNone/>
            </a:pPr>
            <a:endParaRPr lang="es-MX" sz="9600" dirty="0">
              <a:latin typeface="+mn-lt"/>
            </a:endParaRPr>
          </a:p>
        </p:txBody>
      </p:sp>
      <p:pic>
        <p:nvPicPr>
          <p:cNvPr id="6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la 6" title="PoD de la CMr-19 - Capítulo 2. Aplicaciones de Banda Ancha en el Servicio Móvi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59848"/>
              </p:ext>
            </p:extLst>
          </p:nvPr>
        </p:nvGraphicFramePr>
        <p:xfrm>
          <a:off x="2049688" y="9296128"/>
          <a:ext cx="41680146" cy="1706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9473"/>
                <a:gridCol w="9344260"/>
                <a:gridCol w="22656413"/>
              </a:tblGrid>
              <a:tr h="2259240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de trabajo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err="1" smtClean="0">
                          <a:solidFill>
                            <a:schemeClr val="bg1"/>
                          </a:solidFill>
                        </a:rPr>
                        <a:t>PoD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3177872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Aplicaciones de banda ancha en el servicio móvil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1.13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Identificación de bandas de frecuencias para el futuro despliegue de las Telecomunicaciones Móviles Internacionales (IMT), incluidas posibles atribuciones adicionales al servicio móvil a título primario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71800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Aplicaciones de banda ancha en el servicio móvil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1.16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Incluidas redes radioeléctricas de área local (WAS/RLAN) en las bandas de frecuencias entre 5 150 MHz y 5 925 MHz, y tomar las medidas reglamentarias adecuadas, entre ellas la atribución de espectro adicional al servicio móvil </a:t>
                      </a:r>
                      <a:endParaRPr lang="es-ES_tradnl" sz="4800" b="1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Aplicaciones de banda ancha en el servicio móvil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>
                        <a:buFont typeface="Wingdings" panose="05000000000000000000" pitchFamily="2" charset="2"/>
                        <a:buChar char="Ø"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Telecomunicaciones móviles internacionales (IMT) en las bandas de frecuencias 1 885-2 025 MHz y 2 110-2 200 MHz </a:t>
                      </a:r>
                      <a:endParaRPr lang="es-ES_tradnl" sz="4800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4560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Aplicaciones de banda ancha en el servicio móvil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Repercusiones técnicas y reglamentarias de incorporar por referencia las Recomendaciones UIT-R M.1638-1 y UIT-R M.1849-1 en los números 5.447Fy 5.450A del Reglamento de Radiocomunicaciones </a:t>
                      </a:r>
                      <a:endParaRPr lang="es-MX" sz="4800" kern="1200" dirty="0">
                        <a:solidFill>
                          <a:schemeClr val="dk1"/>
                        </a:solidFill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3582144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Aplicaciones de banda ancha en el servicio móvil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Aspectos técnicos y de funcionamiento de las redes y sistemas radioeléctricos así como las necesidades de espectro, incluyendo el posible uso armonizado del espectro para apoyar la implantación de infraestructuras de comunicación de banda estrecha y banda ancha de tipo máquina</a:t>
                      </a:r>
                    </a:p>
                    <a:p>
                      <a:endParaRPr lang="es-MX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1087216"/>
            <a:ext cx="25202800" cy="4608512"/>
          </a:xfrm>
        </p:spPr>
        <p:txBody>
          <a:bodyPr/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CMR-19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1576" y="6343800"/>
            <a:ext cx="20191425" cy="371178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857250" lvl="2" indent="0">
              <a:buNone/>
            </a:pPr>
            <a:r>
              <a:rPr lang="es-MX" sz="9600" dirty="0" smtClean="0">
                <a:latin typeface="+mn-lt"/>
              </a:rPr>
              <a:t>- </a:t>
            </a:r>
            <a:r>
              <a:rPr lang="es-MX" sz="9600" dirty="0">
                <a:latin typeface="+mn-lt"/>
              </a:rPr>
              <a:t>Capítulo </a:t>
            </a:r>
            <a:r>
              <a:rPr lang="es-MX" sz="9600" dirty="0" smtClean="0">
                <a:latin typeface="+mn-lt"/>
              </a:rPr>
              <a:t>3. Servicios por satélite</a:t>
            </a:r>
            <a:endParaRPr lang="es-MX" sz="9600" dirty="0">
              <a:latin typeface="+mn-lt"/>
            </a:endParaRPr>
          </a:p>
          <a:p>
            <a:pPr marL="857250" lvl="2" indent="0" algn="l">
              <a:buNone/>
            </a:pPr>
            <a:endParaRPr lang="es-MX" sz="9600" dirty="0">
              <a:latin typeface="+mn-lt"/>
            </a:endParaRPr>
          </a:p>
        </p:txBody>
      </p:sp>
      <p:pic>
        <p:nvPicPr>
          <p:cNvPr id="6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Tabla 7" title="PoD de la CMR-19 - Capítulo 3. Servicios por Satélit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26927"/>
              </p:ext>
            </p:extLst>
          </p:nvPr>
        </p:nvGraphicFramePr>
        <p:xfrm>
          <a:off x="2384901" y="8648056"/>
          <a:ext cx="41344933" cy="2102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260"/>
                <a:gridCol w="9344260"/>
                <a:gridCol w="22656413"/>
              </a:tblGrid>
              <a:tr h="2259240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de trabajo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err="1" smtClean="0">
                          <a:solidFill>
                            <a:schemeClr val="bg1"/>
                          </a:solidFill>
                        </a:rPr>
                        <a:t>PoD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1917224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por satélite 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1.4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Anexo 7 del Apéndice 30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28392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por satélite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1.5</a:t>
                      </a:r>
                      <a:endParaRPr lang="es-MX" sz="4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Utilización de las bandas de frecuencias 17,7-19,7 GHz (espacio-Tierra) y 27,5-29,5 GHz (Tierra-espacio) utilizadas por estaciones terrenas en movimiento que se comunican con estaciones espaciales geoestacionarias en el servicio fijo por satélite </a:t>
                      </a:r>
                      <a:endParaRPr lang="es-ES_tradnl" sz="4800" b="1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3600400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por satélite 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Posibilidad de formular un marco reglamentario para sistemas de satélite no OSG del SFS que funcionen en las bandas de frecuencias 37,5‑39,5 GHz (espacio-Tierra), 39,5-42,5 GHz (espacio-Tierra), 47,2-50,2 GHz (Tierra-espacio) y 50,4‑51,4 GHz (Tierra-espacio)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por satélite 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Procedimientos de publicación anticipada, de coordinación, de notificación y de inscripción de asignaciones de frecuencias de redes de satélite </a:t>
                      </a:r>
                      <a:endParaRPr lang="es-ES_tradnl" sz="4800" b="1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por satélite 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>
                        <a:buFont typeface="Wingdings" panose="05000000000000000000" pitchFamily="2" charset="2"/>
                        <a:buChar char="Ø"/>
                      </a:pPr>
                      <a:r>
                        <a:rPr lang="es-MX" sz="480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Compatibilidad de las telecomunicaciones móviles internacionales y el servicio de radiodifusión por satélite (sonora) en la banda de frecuencias 1 452-1 492 MHz en las Regiones 1 y 3</a:t>
                      </a:r>
                      <a:endParaRPr lang="es-MX" sz="4800" kern="1200" dirty="0">
                        <a:solidFill>
                          <a:schemeClr val="dk1"/>
                        </a:solidFill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por satélite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Nuevos sistemas en las órbitas de los satélites geoestacionarios en las bandas de frecuencias 3 700‑4 200 MHz, 4 500-4 800 MHz, 5 925-6 425 MHz y 6 725-7 025 MHz atribuidas al servicio fijo por satélite </a:t>
                      </a:r>
                      <a:endParaRPr lang="es-MX" sz="4800" kern="1200" dirty="0">
                        <a:solidFill>
                          <a:schemeClr val="dk1"/>
                        </a:solidFill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por satélite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Necesidades de espectro y la posible atribución de las bandas de frecuencias 51,4‑52,4 GHz al servicio fijo por satélite (Tierra‑espacio) </a:t>
                      </a:r>
                      <a:endParaRPr lang="es-MX" sz="4800" kern="1200" dirty="0">
                        <a:solidFill>
                          <a:schemeClr val="dk1"/>
                        </a:solidFill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2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1087216"/>
            <a:ext cx="25202800" cy="4608512"/>
          </a:xfrm>
        </p:spPr>
        <p:txBody>
          <a:bodyPr/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CMR-19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1576" y="6343800"/>
            <a:ext cx="19643198" cy="371178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857250" lvl="2" indent="0">
              <a:buNone/>
            </a:pPr>
            <a:r>
              <a:rPr lang="es-MX" sz="9600" dirty="0" smtClean="0">
                <a:latin typeface="+mn-lt"/>
              </a:rPr>
              <a:t>- </a:t>
            </a:r>
            <a:r>
              <a:rPr lang="es-MX" sz="9600" dirty="0">
                <a:latin typeface="+mn-lt"/>
              </a:rPr>
              <a:t>Capítulo </a:t>
            </a:r>
            <a:r>
              <a:rPr lang="es-MX" sz="9600" dirty="0" smtClean="0">
                <a:latin typeface="+mn-lt"/>
              </a:rPr>
              <a:t>4. Servicios científicos</a:t>
            </a:r>
            <a:endParaRPr lang="es-MX" sz="9600" dirty="0">
              <a:latin typeface="+mn-lt"/>
            </a:endParaRPr>
          </a:p>
          <a:p>
            <a:pPr marL="857250" lvl="2" indent="0" algn="l">
              <a:buNone/>
            </a:pPr>
            <a:endParaRPr lang="es-MX" sz="9600" dirty="0">
              <a:latin typeface="+mn-lt"/>
            </a:endParaRPr>
          </a:p>
        </p:txBody>
      </p:sp>
      <p:pic>
        <p:nvPicPr>
          <p:cNvPr id="6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Tabla 8" title="PoD de la CMR-19 - Capítulo 4. Servicios Científico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81931"/>
              </p:ext>
            </p:extLst>
          </p:nvPr>
        </p:nvGraphicFramePr>
        <p:xfrm>
          <a:off x="2384901" y="8648056"/>
          <a:ext cx="41344933" cy="1144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260"/>
                <a:gridCol w="9344260"/>
                <a:gridCol w="22656413"/>
              </a:tblGrid>
              <a:tr h="2259240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de trabajo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err="1" smtClean="0">
                          <a:solidFill>
                            <a:schemeClr val="bg1"/>
                          </a:solidFill>
                        </a:rPr>
                        <a:t>PoD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3573408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Científicos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Límites de potencia dentro de la banda de frecuencias para las estaciones terrenas que funcionan en el servicio móvil por satélite, el servicio de meteorología por satélite y el servicio de exploración de la Tierra por satélite en las bandas de frecuencias 401-403 MHz y 399,9-400,05 MHz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843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Científicos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Conversión de título secundario a primario de la atribución al servicio de meteorología por satélite (espacio-Tierra) y una posible atribución a título primario al servicio de exploración de la Tierra por satélite (espacio‑Tierra), en la banda de frecuencias 460-470 MHz</a:t>
                      </a:r>
                      <a:endParaRPr lang="es-ES_tradnl" sz="4800" b="1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Científicos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Espectro para seguimiento, </a:t>
                      </a:r>
                      <a:r>
                        <a:rPr lang="es-ES_tradnl" sz="4800" dirty="0" err="1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telemedida</a:t>
                      </a: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y telemando del servicio de operaciones espaciales para satélites no OSG con misiones de corta duración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3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1087216"/>
            <a:ext cx="25202800" cy="4608512"/>
          </a:xfrm>
        </p:spPr>
        <p:txBody>
          <a:bodyPr/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CMR-19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1576" y="6343800"/>
            <a:ext cx="35027218" cy="548457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857250" lvl="2" indent="0">
              <a:buNone/>
            </a:pPr>
            <a:r>
              <a:rPr lang="es-MX" sz="9600" dirty="0" smtClean="0">
                <a:latin typeface="+mn-lt"/>
              </a:rPr>
              <a:t>- </a:t>
            </a:r>
            <a:r>
              <a:rPr lang="es-MX" sz="9600" dirty="0">
                <a:latin typeface="+mn-lt"/>
              </a:rPr>
              <a:t>Capítulo </a:t>
            </a:r>
            <a:r>
              <a:rPr lang="es-MX" sz="9600" dirty="0" smtClean="0">
                <a:latin typeface="+mn-lt"/>
              </a:rPr>
              <a:t>5. </a:t>
            </a:r>
            <a:r>
              <a:rPr lang="es-ES_tradnl" sz="9600" dirty="0">
                <a:latin typeface="Soberana Sans" charset="0"/>
                <a:ea typeface="Soberana Sans" charset="0"/>
                <a:cs typeface="Soberana Sans" charset="0"/>
              </a:rPr>
              <a:t>Servicios Marítimo, Aeronáutico y Aficionados</a:t>
            </a:r>
          </a:p>
          <a:p>
            <a:pPr marL="857250" lvl="2" indent="0">
              <a:buNone/>
            </a:pPr>
            <a:endParaRPr lang="es-MX" sz="9600" dirty="0">
              <a:latin typeface="+mn-lt"/>
            </a:endParaRPr>
          </a:p>
          <a:p>
            <a:pPr marL="857250" lvl="2" indent="0" algn="l">
              <a:buNone/>
            </a:pPr>
            <a:endParaRPr lang="es-MX" sz="9600" dirty="0">
              <a:latin typeface="+mn-lt"/>
            </a:endParaRPr>
          </a:p>
        </p:txBody>
      </p:sp>
      <p:pic>
        <p:nvPicPr>
          <p:cNvPr id="6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la 6" title="PoD de la CMR-19 - Capítulo 5. Servicios Marítimo, Aeronáutico y Aficionado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43527"/>
              </p:ext>
            </p:extLst>
          </p:nvPr>
        </p:nvGraphicFramePr>
        <p:xfrm>
          <a:off x="2384901" y="8648056"/>
          <a:ext cx="41344933" cy="1641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260"/>
                <a:gridCol w="9344260"/>
                <a:gridCol w="22656413"/>
              </a:tblGrid>
              <a:tr h="2259240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de trabajo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err="1" smtClean="0">
                          <a:solidFill>
                            <a:schemeClr val="bg1"/>
                          </a:solidFill>
                        </a:rPr>
                        <a:t>PoD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2637304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Marítimo, Aeronáutico y de aficionados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Posibilidad de efectuar una atribución al servicio de aficionados en la banda de frecuencias 50‑54 MHz en la Región 1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17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Marítimo, Aeronáutico y de aficionados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Medidas reglamentarias para la modernización del sistema mundial de socorro y seguridad marítimos (SMSSM) </a:t>
                      </a:r>
                      <a:endParaRPr lang="es-ES_tradnl" sz="4800" b="1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988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Marítimo, Aeronáutico y de aficionados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1.9.1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Medidas reglamentarias en la banda de frecuencias 156-162,05 MHz, para los dispositivos autónomos de radiocomunicaciones marítimas para proteger el SMSSM y el sistema de identificación automática (SIA)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Marítimo, Aeronáutico y de aficionados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1.9.2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>
                        <a:buFont typeface="Wingdings" panose="05000000000000000000" pitchFamily="2" charset="2"/>
                        <a:buChar char="Ø"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Nuevo componente de satélite del sistema de intercambio de datos en ondas métricas (VDES)</a:t>
                      </a:r>
                      <a:endParaRPr lang="es-ES_tradnl" sz="4800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73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i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Marítimo, Aeronáutico y de aficionados</a:t>
                      </a:r>
                      <a:endParaRPr lang="es-ES_tradnl" sz="4800" b="1" i="0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1.10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4800" b="1" i="0" kern="1200" dirty="0" smtClean="0">
                        <a:solidFill>
                          <a:schemeClr val="dk1"/>
                        </a:solidFill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i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Espectro y la posibilidad de adoptar disposiciones reglamentarias para la introducción y utilización del Sistema Mundial de Socorro y Seguridad Aeronáuticos (GADSS)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Servicios Marítimo, Aeronáutico y de aficionados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Estaciones a bordo de vehículos suborbitales </a:t>
                      </a:r>
                      <a:endParaRPr lang="es-MX" sz="4800" kern="1200" dirty="0">
                        <a:solidFill>
                          <a:schemeClr val="dk1"/>
                        </a:solidFill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7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1087216"/>
            <a:ext cx="25202800" cy="4608512"/>
          </a:xfrm>
        </p:spPr>
        <p:txBody>
          <a:bodyPr/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CMR-19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1576" y="6343800"/>
            <a:ext cx="18033783" cy="725737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857250" lvl="2" indent="0">
              <a:buNone/>
            </a:pPr>
            <a:r>
              <a:rPr lang="es-MX" sz="9600" dirty="0" smtClean="0">
                <a:latin typeface="+mn-lt"/>
              </a:rPr>
              <a:t>- </a:t>
            </a:r>
            <a:r>
              <a:rPr lang="es-MX" sz="9600" dirty="0">
                <a:latin typeface="+mn-lt"/>
              </a:rPr>
              <a:t>Capítulo </a:t>
            </a:r>
            <a:r>
              <a:rPr lang="es-MX" sz="9600" dirty="0"/>
              <a:t>6. Asuntos Generales</a:t>
            </a:r>
          </a:p>
          <a:p>
            <a:pPr marL="857250" lvl="2" indent="0">
              <a:buNone/>
            </a:pPr>
            <a:endParaRPr lang="es-ES_tradnl" sz="9600" dirty="0">
              <a:latin typeface="Soberana Sans" charset="0"/>
              <a:ea typeface="Soberana Sans" charset="0"/>
              <a:cs typeface="Soberana Sans" charset="0"/>
            </a:endParaRPr>
          </a:p>
          <a:p>
            <a:pPr marL="857250" lvl="2" indent="0">
              <a:buNone/>
            </a:pPr>
            <a:endParaRPr lang="es-MX" sz="9600" dirty="0" smtClean="0">
              <a:latin typeface="+mn-lt"/>
            </a:endParaRPr>
          </a:p>
          <a:p>
            <a:pPr marL="857250" lvl="2" indent="0" algn="l">
              <a:buNone/>
            </a:pPr>
            <a:endParaRPr lang="es-MX" sz="9600" dirty="0">
              <a:latin typeface="+mn-lt"/>
            </a:endParaRPr>
          </a:p>
        </p:txBody>
      </p:sp>
      <p:pic>
        <p:nvPicPr>
          <p:cNvPr id="6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Tabla 7" title="PoD de la CMR-19 - Capítulo 6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85481"/>
              </p:ext>
            </p:extLst>
          </p:nvPr>
        </p:nvGraphicFramePr>
        <p:xfrm>
          <a:off x="2384901" y="8648056"/>
          <a:ext cx="41344933" cy="1339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260"/>
                <a:gridCol w="9344260"/>
                <a:gridCol w="22656413"/>
              </a:tblGrid>
              <a:tr h="2259240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de trabajo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err="1" smtClean="0">
                          <a:solidFill>
                            <a:schemeClr val="bg1"/>
                          </a:solidFill>
                        </a:rPr>
                        <a:t>PoD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2709312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Asuntos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Generales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Recomendaciones UIT-R revisadas e incorporadas por referencia en el Reglamento de Radiocomunicaciones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6774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Asuntos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Generales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Resoluciones y Recomendaciones de las conferencias anteriores para su posible revisión</a:t>
                      </a:r>
                      <a:endParaRPr lang="es-ES_tradnl" sz="4800" b="1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1967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Asuntos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Generales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Transmisión inalámbrica de potencia (TIP)</a:t>
                      </a:r>
                      <a:r>
                        <a:rPr lang="es-ES_tradnl" sz="4800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para vehículos eléctricos en los servicios de radiocomunicaciones</a:t>
                      </a:r>
                      <a:endParaRPr lang="es-ES_tradnl" sz="4800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Asuntos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Generales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9.1.7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>
                        <a:buFont typeface="Wingdings" panose="05000000000000000000" pitchFamily="2" charset="2"/>
                        <a:buChar char="Ø"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Funcionamiento</a:t>
                      </a:r>
                      <a:r>
                        <a:rPr lang="es-ES_tradnl" sz="4800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no autorizado de terminales de estaciones terrenas implantados en su territorio</a:t>
                      </a:r>
                      <a:endParaRPr lang="es-ES_tradnl" sz="4800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Asuntos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Generales</a:t>
                      </a:r>
                      <a:endParaRPr lang="es-ES_tradnl" sz="4800" b="1" i="0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10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Puntos de la Orden del D</a:t>
                      </a:r>
                      <a:r>
                        <a:rPr lang="es-ES" sz="4800" dirty="0" err="1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ía</a:t>
                      </a:r>
                      <a:r>
                        <a:rPr lang="es-ES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de las Próximas CMR</a:t>
                      </a:r>
                      <a:endParaRPr lang="es-ES_tradnl" sz="4800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1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5912" y="1087216"/>
            <a:ext cx="25202800" cy="4608512"/>
          </a:xfrm>
        </p:spPr>
        <p:txBody>
          <a:bodyPr/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CMR-19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1576" y="6343800"/>
            <a:ext cx="22575091" cy="90301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857250" lvl="2" indent="0">
              <a:buNone/>
            </a:pPr>
            <a:r>
              <a:rPr lang="es-MX" sz="9600" dirty="0" smtClean="0">
                <a:latin typeface="+mn-lt"/>
              </a:rPr>
              <a:t>- </a:t>
            </a:r>
            <a:r>
              <a:rPr lang="es-MX" sz="9600" dirty="0" smtClean="0"/>
              <a:t>Trabajos </a:t>
            </a:r>
            <a:r>
              <a:rPr lang="es-MX" sz="9600" dirty="0"/>
              <a:t>preparatorios para la CMR-23</a:t>
            </a:r>
          </a:p>
          <a:p>
            <a:pPr marL="857250" lvl="2" indent="0">
              <a:buNone/>
            </a:pPr>
            <a:endParaRPr lang="es-MX" sz="9600" dirty="0"/>
          </a:p>
          <a:p>
            <a:pPr marL="857250" lvl="2" indent="0">
              <a:buNone/>
            </a:pPr>
            <a:endParaRPr lang="es-ES_tradnl" sz="9600" dirty="0">
              <a:latin typeface="Soberana Sans" charset="0"/>
              <a:ea typeface="Soberana Sans" charset="0"/>
              <a:cs typeface="Soberana Sans" charset="0"/>
            </a:endParaRPr>
          </a:p>
          <a:p>
            <a:pPr marL="857250" lvl="2" indent="0">
              <a:buNone/>
            </a:pPr>
            <a:endParaRPr lang="es-MX" sz="9600" dirty="0" smtClean="0">
              <a:latin typeface="+mn-lt"/>
            </a:endParaRPr>
          </a:p>
          <a:p>
            <a:pPr marL="857250" lvl="2" indent="0" algn="l">
              <a:buNone/>
            </a:pPr>
            <a:endParaRPr lang="es-MX" sz="9600" dirty="0">
              <a:latin typeface="+mn-lt"/>
            </a:endParaRPr>
          </a:p>
        </p:txBody>
      </p:sp>
      <p:pic>
        <p:nvPicPr>
          <p:cNvPr id="6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la 6" title="PoD de la CMR-23 - Trabajos preparatorios para la CMR-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56511"/>
              </p:ext>
            </p:extLst>
          </p:nvPr>
        </p:nvGraphicFramePr>
        <p:xfrm>
          <a:off x="2384901" y="8648056"/>
          <a:ext cx="41344933" cy="1569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260"/>
                <a:gridCol w="9344260"/>
                <a:gridCol w="22656413"/>
              </a:tblGrid>
              <a:tr h="2259240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de trabajo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err="1" smtClean="0">
                          <a:solidFill>
                            <a:schemeClr val="bg1"/>
                          </a:solidFill>
                        </a:rPr>
                        <a:t>PoD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3177872">
                <a:tc>
                  <a:txBody>
                    <a:bodyPr/>
                    <a:lstStyle/>
                    <a:p>
                      <a:pPr algn="ctr"/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Temas para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la siguiente CMR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Espectro y las medidas reglamentarias necesarias para respaldar la modernización del sistema mundial de socorro y seguridad marítimos (SMSSM) y la aplicación de la navegación electrónica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158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Temas para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la siguiente CMR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Atribución al servicio de exploración de la Tierra por satélite (activo) para sondas de radar aerotransportadas en la gama de frecuencias alrededor de 45 MHz </a:t>
                      </a:r>
                      <a:endParaRPr lang="es-ES_tradnl" sz="4800" b="1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80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Temas para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la siguiente CMR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2.3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Características técnicas y operativas, las necesidades de espectro y designaciones apropiadas de servicio radioeléctrico para sensores meteorológicos espaciales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Temas para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la siguiente CMR</a:t>
                      </a:r>
                      <a:endParaRPr lang="es-ES_tradnl" sz="4800" b="1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2.4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>
                        <a:buFont typeface="Wingdings" panose="05000000000000000000" pitchFamily="2" charset="2"/>
                        <a:buChar char="Ø"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Espectro y posibles nuevas atribuciones al servicio fijo por satélite en la banda de frecuencias 37,5‑39,5 GHz (Tierra-espacio)</a:t>
                      </a:r>
                      <a:endParaRPr lang="es-ES_tradnl" sz="4800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800" b="1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Temas para</a:t>
                      </a:r>
                      <a:r>
                        <a:rPr lang="es-ES_tradnl" sz="4800" b="1" baseline="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 la siguiente CMR</a:t>
                      </a:r>
                      <a:endParaRPr lang="es-ES_tradnl" sz="4800" b="1" i="0" dirty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1" i="0" kern="1200" dirty="0" smtClean="0">
                          <a:solidFill>
                            <a:schemeClr val="dk1"/>
                          </a:solidFill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2.5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sz="4800" dirty="0" smtClean="0">
                          <a:latin typeface="Soberana Sans" charset="0"/>
                          <a:ea typeface="Soberana Sans" charset="0"/>
                          <a:cs typeface="Soberana Sans" charset="0"/>
                        </a:rPr>
                        <a:t>Necesidades de espectro de los servicios existentes en la banda de frecuencias 470-960 MHz en la Región 1 y considerar posibles medidas reglamentarias </a:t>
                      </a:r>
                      <a:endParaRPr lang="es-ES_tradnl" sz="4800" i="0" dirty="0" smtClean="0">
                        <a:latin typeface="Soberana Sans" charset="0"/>
                        <a:ea typeface="Soberana Sans" charset="0"/>
                        <a:cs typeface="Soberana Sans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rtada clara.jpg" title="Última diapositiv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20" y="-82751"/>
            <a:ext cx="46039720" cy="34522885"/>
          </a:xfrm>
          <a:prstGeom prst="rect">
            <a:avLst/>
          </a:prstGeom>
        </p:spPr>
      </p:pic>
      <p:sp>
        <p:nvSpPr>
          <p:cNvPr id="2" name="1 Rectángulo" title="Logo SCT"/>
          <p:cNvSpPr/>
          <p:nvPr/>
        </p:nvSpPr>
        <p:spPr bwMode="auto">
          <a:xfrm>
            <a:off x="17578570" y="5512751"/>
            <a:ext cx="15346322" cy="5559801"/>
          </a:xfrm>
          <a:prstGeom prst="rect">
            <a:avLst/>
          </a:prstGeom>
          <a:solidFill>
            <a:schemeClr val="bg1"/>
          </a:solidFill>
          <a:ln w="12700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title="Imagen de la CMR-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28" y="17139062"/>
            <a:ext cx="44307337" cy="1642376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193704" y="5983760"/>
            <a:ext cx="22682520" cy="4031873"/>
          </a:xfrm>
          <a:prstGeom prst="rect">
            <a:avLst/>
          </a:prstGeom>
          <a:noFill/>
        </p:spPr>
        <p:txBody>
          <a:bodyPr wrap="square" lIns="457200" tIns="228600" rIns="457200" bIns="228600" rtlCol="0">
            <a:spAutoFit/>
          </a:bodyPr>
          <a:lstStyle/>
          <a:p>
            <a:pPr algn="l"/>
            <a:r>
              <a:rPr lang="es-ES_tradnl" sz="23200" dirty="0" smtClean="0">
                <a:solidFill>
                  <a:schemeClr val="tx1"/>
                </a:solidFill>
                <a:latin typeface="Arial"/>
                <a:cs typeface="Arial"/>
              </a:rPr>
              <a:t>Gracias</a:t>
            </a:r>
            <a:endParaRPr lang="en-US" sz="2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2" title="Logo SC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16089169" y="5546387"/>
            <a:ext cx="16835723" cy="555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ítulo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Fin de la presentación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 txBox="1">
            <a:spLocks/>
          </p:cNvSpPr>
          <p:nvPr/>
        </p:nvSpPr>
        <p:spPr>
          <a:xfrm>
            <a:off x="1798650" y="7899515"/>
            <a:ext cx="25381830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l"/>
            <a:lvl3pPr marL="2000250" lvl="2">
              <a:defRPr sz="9600"/>
            </a:lvl3pPr>
          </a:lstStyle>
          <a:p>
            <a:r>
              <a:rPr lang="en-GB" dirty="0" err="1" smtClean="0"/>
              <a:t>Sede</a:t>
            </a:r>
            <a:r>
              <a:rPr lang="en-GB" dirty="0"/>
              <a:t>: </a:t>
            </a:r>
            <a:r>
              <a:rPr lang="en-GB" dirty="0" err="1"/>
              <a:t>Ginebra</a:t>
            </a:r>
            <a:r>
              <a:rPr lang="en-GB" dirty="0"/>
              <a:t>, </a:t>
            </a:r>
            <a:r>
              <a:rPr lang="en-GB" dirty="0" err="1"/>
              <a:t>Suiza</a:t>
            </a:r>
            <a:endParaRPr lang="en-GB" dirty="0"/>
          </a:p>
          <a:p>
            <a:r>
              <a:rPr lang="en-GB" dirty="0" err="1" smtClean="0"/>
              <a:t>Fecha</a:t>
            </a:r>
            <a:r>
              <a:rPr lang="en-GB" dirty="0"/>
              <a:t>: 2  – 27 de </a:t>
            </a:r>
            <a:r>
              <a:rPr lang="en-GB" dirty="0" err="1"/>
              <a:t>Noviembre</a:t>
            </a:r>
            <a:r>
              <a:rPr lang="en-GB" dirty="0"/>
              <a:t> 2015</a:t>
            </a:r>
          </a:p>
          <a:p>
            <a:r>
              <a:rPr lang="en-GB" dirty="0" err="1"/>
              <a:t>Más</a:t>
            </a:r>
            <a:r>
              <a:rPr lang="en-GB" dirty="0"/>
              <a:t> de 3,300 </a:t>
            </a:r>
            <a:r>
              <a:rPr lang="en-GB" dirty="0" err="1"/>
              <a:t>participantes</a:t>
            </a:r>
            <a:r>
              <a:rPr lang="en-GB" dirty="0"/>
              <a:t> de 162 </a:t>
            </a:r>
            <a:r>
              <a:rPr lang="en-GB" dirty="0" err="1"/>
              <a:t>países</a:t>
            </a:r>
            <a:endParaRPr lang="en-GB" dirty="0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1617640" y="15156050"/>
            <a:ext cx="41764640" cy="139422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l"/>
            <a:lvl3pPr marL="2000250" lvl="2">
              <a:defRPr sz="9600"/>
            </a:lvl3pPr>
          </a:lstStyle>
          <a:p>
            <a:r>
              <a:rPr lang="en-GB" dirty="0"/>
              <a:t> </a:t>
            </a:r>
            <a:r>
              <a:rPr lang="en-GB" dirty="0" err="1" smtClean="0"/>
              <a:t>Estructura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n-GB" dirty="0" err="1"/>
              <a:t>Comisi</a:t>
            </a:r>
            <a:r>
              <a:rPr lang="es-ES" dirty="0" err="1"/>
              <a:t>ón</a:t>
            </a:r>
            <a:r>
              <a:rPr lang="es-ES" dirty="0"/>
              <a:t> 1 Dirección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s-ES" dirty="0"/>
              <a:t>Comisión 2 Credenciales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s-ES" dirty="0"/>
              <a:t>Comisión 3 Presupuesto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s-ES" dirty="0"/>
              <a:t>Comisión 4 Servicio fijo y móvil terrestre, marítimos y aeronáutico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s-ES" dirty="0"/>
              <a:t>Comisión 5 Servicio fijo y móvil por satélite, científicos y aficionados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s-ES" dirty="0"/>
              <a:t>Comisión 6 Temas futuros y cuestiones generales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s-ES" dirty="0"/>
              <a:t>Comisión 7 Redacción</a:t>
            </a:r>
            <a:endParaRPr lang="en-GB" dirty="0"/>
          </a:p>
        </p:txBody>
      </p:sp>
      <p:sp>
        <p:nvSpPr>
          <p:cNvPr id="16" name="Título 6"/>
          <p:cNvSpPr>
            <a:spLocks noGrp="1"/>
          </p:cNvSpPr>
          <p:nvPr>
            <p:ph type="title"/>
          </p:nvPr>
        </p:nvSpPr>
        <p:spPr>
          <a:xfrm>
            <a:off x="4065912" y="799184"/>
            <a:ext cx="35571952" cy="4680520"/>
          </a:xfrm>
        </p:spPr>
        <p:txBody>
          <a:bodyPr/>
          <a:lstStyle/>
          <a:p>
            <a:r>
              <a:rPr lang="es-ES" dirty="0" smtClean="0"/>
              <a:t>Información General</a:t>
            </a:r>
            <a:endParaRPr lang="es-ES" dirty="0"/>
          </a:p>
        </p:txBody>
      </p:sp>
      <p:pic>
        <p:nvPicPr>
          <p:cNvPr id="19" name="Picture 2" title="Logo S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932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 descr="Logos de los Reguladores Regionales así como el número de reuniones y propuestas realizadas por cada uno" title="Logos Reguladores Regional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17665"/>
              </p:ext>
            </p:extLst>
          </p:nvPr>
        </p:nvGraphicFramePr>
        <p:xfrm>
          <a:off x="897563" y="17615050"/>
          <a:ext cx="44068105" cy="1117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6360"/>
                <a:gridCol w="8081835"/>
                <a:gridCol w="6979765"/>
                <a:gridCol w="6979765"/>
                <a:gridCol w="6979765"/>
                <a:gridCol w="7860615"/>
              </a:tblGrid>
              <a:tr h="6326830">
                <a:tc>
                  <a:txBody>
                    <a:bodyPr/>
                    <a:lstStyle/>
                    <a:p>
                      <a:endParaRPr lang="es-ES_tradnl" sz="7200" dirty="0"/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sz="7200" dirty="0"/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sz="7200" dirty="0"/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sz="7200" dirty="0"/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sz="7200" dirty="0"/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sz="7200" dirty="0"/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5 Reuniones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+60 propuestas</a:t>
                      </a:r>
                    </a:p>
                    <a:p>
                      <a:endParaRPr lang="es-ES_tradnl" sz="7200" kern="1200" dirty="0">
                        <a:solidFill>
                          <a:schemeClr val="bg1"/>
                        </a:solidFill>
                        <a:latin typeface="Arial" pitchFamily="-109" charset="0"/>
                        <a:ea typeface="+mn-ea"/>
                        <a:cs typeface="+mn-cs"/>
                      </a:endParaRPr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5 Reuniones</a:t>
                      </a:r>
                    </a:p>
                    <a:p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+60 propuestas</a:t>
                      </a:r>
                      <a:endParaRPr lang="es-ES_tradnl" sz="7200" kern="1200" dirty="0">
                        <a:solidFill>
                          <a:schemeClr val="bg1"/>
                        </a:solidFill>
                        <a:latin typeface="Arial" pitchFamily="-109" charset="0"/>
                        <a:ea typeface="+mn-ea"/>
                        <a:cs typeface="+mn-cs"/>
                      </a:endParaRPr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4 Reuniones</a:t>
                      </a:r>
                    </a:p>
                    <a:p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+70 propuestas</a:t>
                      </a:r>
                      <a:endParaRPr lang="es-ES_tradnl" sz="7200" kern="1200" dirty="0">
                        <a:solidFill>
                          <a:schemeClr val="bg1"/>
                        </a:solidFill>
                        <a:latin typeface="Arial" pitchFamily="-109" charset="0"/>
                        <a:ea typeface="+mn-ea"/>
                        <a:cs typeface="+mn-cs"/>
                      </a:endParaRPr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8 Reuniones</a:t>
                      </a:r>
                    </a:p>
                    <a:p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+ 55 propuestas</a:t>
                      </a:r>
                      <a:endParaRPr lang="es-ES_tradnl" sz="7200" kern="1200" dirty="0">
                        <a:solidFill>
                          <a:schemeClr val="bg1"/>
                        </a:solidFill>
                        <a:latin typeface="Arial" pitchFamily="-109" charset="0"/>
                        <a:ea typeface="+mn-ea"/>
                        <a:cs typeface="+mn-cs"/>
                      </a:endParaRPr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8 Reuniones</a:t>
                      </a:r>
                    </a:p>
                    <a:p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+100 propuestas</a:t>
                      </a:r>
                      <a:endParaRPr lang="es-ES_tradnl" sz="7200" kern="1200" dirty="0">
                        <a:solidFill>
                          <a:schemeClr val="bg1"/>
                        </a:solidFill>
                        <a:latin typeface="Arial" pitchFamily="-109" charset="0"/>
                        <a:ea typeface="+mn-ea"/>
                        <a:cs typeface="+mn-cs"/>
                      </a:endParaRPr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8 Reuniones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200" kern="1200" dirty="0" smtClean="0">
                          <a:solidFill>
                            <a:schemeClr val="bg1"/>
                          </a:solidFill>
                          <a:latin typeface="Arial" pitchFamily="-109" charset="0"/>
                          <a:ea typeface="+mn-ea"/>
                          <a:cs typeface="+mn-cs"/>
                        </a:rPr>
                        <a:t>+ 40 propuestas</a:t>
                      </a:r>
                    </a:p>
                    <a:p>
                      <a:endParaRPr lang="es-ES_tradnl" sz="7200" kern="1200" dirty="0">
                        <a:solidFill>
                          <a:schemeClr val="bg1"/>
                        </a:solidFill>
                        <a:latin typeface="Arial" pitchFamily="-109" charset="0"/>
                        <a:ea typeface="+mn-ea"/>
                        <a:cs typeface="+mn-cs"/>
                      </a:endParaRPr>
                    </a:p>
                  </a:txBody>
                  <a:tcPr marL="457200" marR="4572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3" name="12 Conector recto" title="Preparación Regional"/>
          <p:cNvCxnSpPr/>
          <p:nvPr/>
        </p:nvCxnSpPr>
        <p:spPr>
          <a:xfrm>
            <a:off x="1977680" y="32266680"/>
            <a:ext cx="42124680" cy="0"/>
          </a:xfrm>
          <a:prstGeom prst="line">
            <a:avLst/>
          </a:prstGeom>
          <a:ln w="66675" cap="sq" cmpd="dbl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3"/>
          <p:cNvSpPr txBox="1">
            <a:spLocks noChangeArrowheads="1"/>
          </p:cNvSpPr>
          <p:nvPr/>
        </p:nvSpPr>
        <p:spPr bwMode="gray">
          <a:xfrm>
            <a:off x="1252615" y="7675354"/>
            <a:ext cx="27518550" cy="9325630"/>
          </a:xfrm>
          <a:prstGeom prst="rect">
            <a:avLst/>
          </a:prstGeom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/>
            <a:lvl3pPr marL="2000250" lvl="2">
              <a:defRPr sz="9600"/>
            </a:lvl3pPr>
          </a:lstStyle>
          <a:p>
            <a:r>
              <a:rPr lang="en-US" dirty="0"/>
              <a:t>3 </a:t>
            </a:r>
            <a:r>
              <a:rPr lang="en-US" dirty="0" err="1"/>
              <a:t>Talleres</a:t>
            </a:r>
            <a:r>
              <a:rPr lang="en-US" dirty="0"/>
              <a:t> </a:t>
            </a:r>
            <a:r>
              <a:rPr lang="en-US" dirty="0" err="1"/>
              <a:t>Interregionales</a:t>
            </a:r>
            <a:endParaRPr lang="en-US" dirty="0"/>
          </a:p>
          <a:p>
            <a:endParaRPr lang="en-US" dirty="0"/>
          </a:p>
          <a:p>
            <a:pPr lvl="1" algn="l"/>
            <a:r>
              <a:rPr lang="en-US" dirty="0" err="1"/>
              <a:t>Ginebra</a:t>
            </a:r>
            <a:r>
              <a:rPr lang="en-US" dirty="0"/>
              <a:t>, </a:t>
            </a:r>
            <a:r>
              <a:rPr lang="en-US" dirty="0" err="1"/>
              <a:t>Suiza</a:t>
            </a:r>
            <a:endParaRPr lang="en-US" dirty="0"/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n-US" dirty="0"/>
              <a:t>4-5 </a:t>
            </a:r>
            <a:r>
              <a:rPr lang="en-US" dirty="0" err="1"/>
              <a:t>Diciembre</a:t>
            </a:r>
            <a:r>
              <a:rPr lang="en-US" dirty="0"/>
              <a:t> 2013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n-US" dirty="0"/>
              <a:t>12-13 </a:t>
            </a:r>
            <a:r>
              <a:rPr lang="en-US" dirty="0" err="1"/>
              <a:t>noviembre</a:t>
            </a:r>
            <a:r>
              <a:rPr lang="en-US" dirty="0"/>
              <a:t> 2014</a:t>
            </a:r>
          </a:p>
          <a:p>
            <a:pPr marL="1600200" lvl="1" indent="-1143000" algn="l">
              <a:buFont typeface="Arial" panose="020B0604020202020204" pitchFamily="34" charset="0"/>
              <a:buChar char="•"/>
            </a:pPr>
            <a:r>
              <a:rPr lang="en-US" dirty="0"/>
              <a:t>1-3 </a:t>
            </a:r>
            <a:r>
              <a:rPr lang="en-US" dirty="0" err="1"/>
              <a:t>septiembre</a:t>
            </a:r>
            <a:r>
              <a:rPr lang="en-US" dirty="0"/>
              <a:t> 2015</a:t>
            </a:r>
          </a:p>
        </p:txBody>
      </p:sp>
      <p:pic>
        <p:nvPicPr>
          <p:cNvPr id="6" name="Imagen 5" title="Logo AP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475" y="18376180"/>
            <a:ext cx="5397500" cy="4889500"/>
          </a:xfrm>
          <a:prstGeom prst="rect">
            <a:avLst/>
          </a:prstGeom>
        </p:spPr>
      </p:pic>
      <p:pic>
        <p:nvPicPr>
          <p:cNvPr id="7" name="Imagen 6" title="Logo ASM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890" y="18968020"/>
            <a:ext cx="6350000" cy="2857500"/>
          </a:xfrm>
          <a:prstGeom prst="rect">
            <a:avLst/>
          </a:prstGeom>
        </p:spPr>
      </p:pic>
      <p:pic>
        <p:nvPicPr>
          <p:cNvPr id="8" name="Imagen 7" title="Logo ATU - UA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9360" y="17868180"/>
            <a:ext cx="5397500" cy="5397500"/>
          </a:xfrm>
          <a:prstGeom prst="rect">
            <a:avLst/>
          </a:prstGeom>
        </p:spPr>
      </p:pic>
      <p:pic>
        <p:nvPicPr>
          <p:cNvPr id="9" name="Imagen 8" title="Logo CEP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0120" y="18228220"/>
            <a:ext cx="5397500" cy="5397500"/>
          </a:xfrm>
          <a:prstGeom prst="rect">
            <a:avLst/>
          </a:prstGeom>
        </p:spPr>
      </p:pic>
      <p:pic>
        <p:nvPicPr>
          <p:cNvPr id="10" name="Imagen 9" title="Logo CITE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8600" y="18228220"/>
            <a:ext cx="5842000" cy="5397500"/>
          </a:xfrm>
          <a:prstGeom prst="rect">
            <a:avLst/>
          </a:prstGeom>
        </p:spPr>
      </p:pic>
      <p:pic>
        <p:nvPicPr>
          <p:cNvPr id="11" name="Imagen 10" title="Logo PC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35145" y="18228220"/>
            <a:ext cx="3619500" cy="5397500"/>
          </a:xfrm>
          <a:prstGeom prst="rect">
            <a:avLst/>
          </a:prstGeom>
        </p:spPr>
      </p:pic>
      <p:sp>
        <p:nvSpPr>
          <p:cNvPr id="19" name="Título 6"/>
          <p:cNvSpPr>
            <a:spLocks noGrp="1"/>
          </p:cNvSpPr>
          <p:nvPr>
            <p:ph type="title"/>
          </p:nvPr>
        </p:nvSpPr>
        <p:spPr>
          <a:xfrm>
            <a:off x="4065912" y="799184"/>
            <a:ext cx="35571952" cy="4680520"/>
          </a:xfrm>
        </p:spPr>
        <p:txBody>
          <a:bodyPr/>
          <a:lstStyle/>
          <a:p>
            <a:r>
              <a:rPr lang="es-ES" dirty="0" smtClean="0"/>
              <a:t>Preparación Regional</a:t>
            </a:r>
            <a:endParaRPr lang="es-ES" dirty="0"/>
          </a:p>
        </p:txBody>
      </p:sp>
      <p:pic>
        <p:nvPicPr>
          <p:cNvPr id="21" name="Picture 2" title="Logo SC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8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753544" y="26650056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>
                <a:latin typeface="Calibri"/>
                <a:cs typeface="Calibri"/>
              </a:rPr>
              <a:t>GT5</a:t>
            </a: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Servicios Científicos</a:t>
            </a:r>
          </a:p>
          <a:p>
            <a:pPr lvl="0" algn="l"/>
            <a:r>
              <a:rPr lang="es-MX" sz="5500" dirty="0">
                <a:latin typeface="Calibri"/>
                <a:cs typeface="Calibri"/>
              </a:rPr>
              <a:t>POD: 1.11, 1.12, 1.13, 1.14</a:t>
            </a:r>
          </a:p>
          <a:p>
            <a:pPr lvl="0" algn="l"/>
            <a:r>
              <a:rPr lang="es-MX" sz="6600" b="1" dirty="0" smtClean="0">
                <a:latin typeface="Calibri"/>
                <a:cs typeface="Calibri"/>
              </a:rPr>
              <a:t>Ricardo Castañeda</a:t>
            </a: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IFT-UER</a:t>
            </a:r>
            <a:endParaRPr lang="es-MX" sz="5500" dirty="0">
              <a:latin typeface="Calibri"/>
              <a:cs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41072" y="26650056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>
                <a:latin typeface="Calibri"/>
                <a:cs typeface="Calibri"/>
              </a:rPr>
              <a:t>GT6</a:t>
            </a: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Servicios Fijo y Móvil por Satélite</a:t>
            </a:r>
          </a:p>
          <a:p>
            <a:pPr lvl="0" algn="l"/>
            <a:r>
              <a:rPr lang="es-MX" sz="5500" dirty="0">
                <a:latin typeface="Calibri"/>
                <a:cs typeface="Calibri"/>
              </a:rPr>
              <a:t>POD: 1.6.1, 1.6.2, 1.7, 1.8, 1.9.1,1.9.2, 1.10</a:t>
            </a:r>
          </a:p>
          <a:p>
            <a:pPr lvl="0" algn="l"/>
            <a:r>
              <a:rPr lang="es-MX" sz="6600" b="1" dirty="0">
                <a:latin typeface="Calibri"/>
                <a:cs typeface="Calibri"/>
              </a:rPr>
              <a:t>Olmo Ramírez</a:t>
            </a: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IFT-UER</a:t>
            </a:r>
            <a:endParaRPr lang="es-MX" sz="5500" dirty="0">
              <a:latin typeface="Calibri"/>
              <a:cs typeface="Calibri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4138968" y="26650056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 smtClean="0">
                <a:latin typeface="Calibri"/>
                <a:cs typeface="Calibri"/>
              </a:rPr>
              <a:t>GT8</a:t>
            </a:r>
            <a:endParaRPr lang="es-MX" sz="6000" b="1" dirty="0">
              <a:latin typeface="Calibri"/>
              <a:cs typeface="Calibri"/>
            </a:endParaRP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Aspectos Generales</a:t>
            </a:r>
          </a:p>
          <a:p>
            <a:pPr lvl="0" algn="l"/>
            <a:r>
              <a:rPr lang="es-MX" sz="5500" dirty="0">
                <a:latin typeface="Calibri"/>
                <a:cs typeface="Calibri"/>
              </a:rPr>
              <a:t>POD: 2, 3, 4, 5, 6, 8, 9.1, 9.2, 10</a:t>
            </a:r>
          </a:p>
          <a:p>
            <a:pPr lvl="0" algn="l"/>
            <a:r>
              <a:rPr lang="es-MX" sz="6600" b="1" dirty="0" smtClean="0">
                <a:latin typeface="Calibri"/>
                <a:cs typeface="Calibri"/>
              </a:rPr>
              <a:t>Miguel Ángel Muñoz</a:t>
            </a:r>
            <a:endParaRPr lang="es-MX" sz="6600" b="1" dirty="0">
              <a:latin typeface="Calibri"/>
              <a:cs typeface="Calibri"/>
            </a:endParaRPr>
          </a:p>
          <a:p>
            <a:pPr lvl="0" algn="l"/>
            <a:r>
              <a:rPr lang="es-MX" sz="5500" dirty="0">
                <a:latin typeface="Calibri"/>
                <a:cs typeface="Calibri"/>
              </a:rPr>
              <a:t>SCT-DGPTR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3076024" y="26650056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 smtClean="0">
                <a:latin typeface="Calibri"/>
                <a:cs typeface="Calibri"/>
              </a:rPr>
              <a:t>GT7</a:t>
            </a:r>
            <a:endParaRPr lang="es-MX" sz="6000" b="1" dirty="0">
              <a:latin typeface="Calibri"/>
              <a:cs typeface="Calibri"/>
            </a:endParaRP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Procedimientos Satelitales</a:t>
            </a:r>
          </a:p>
          <a:p>
            <a:pPr lvl="0" algn="l"/>
            <a:r>
              <a:rPr lang="es-MX" sz="5500" dirty="0">
                <a:latin typeface="Calibri"/>
                <a:cs typeface="Calibri"/>
              </a:rPr>
              <a:t>POD: 7, 9.3</a:t>
            </a:r>
          </a:p>
          <a:p>
            <a:pPr algn="l"/>
            <a:r>
              <a:rPr lang="es-MX" sz="6600" b="1" dirty="0" smtClean="0">
                <a:latin typeface="Calibri"/>
                <a:cs typeface="Calibri"/>
              </a:rPr>
              <a:t>Alfredo Morales / Olmo Ramírez</a:t>
            </a: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SCT-</a:t>
            </a:r>
            <a:r>
              <a:rPr lang="es-MX" sz="5500" dirty="0" err="1" smtClean="0">
                <a:latin typeface="Calibri"/>
                <a:cs typeface="Calibri"/>
              </a:rPr>
              <a:t>SSC</a:t>
            </a:r>
            <a:r>
              <a:rPr lang="es-MX" sz="5500" dirty="0">
                <a:latin typeface="Calibri"/>
                <a:cs typeface="Calibri"/>
              </a:rPr>
              <a:t> / IFT-</a:t>
            </a:r>
            <a:r>
              <a:rPr lang="es-MX" sz="5500" dirty="0" err="1">
                <a:latin typeface="Calibri"/>
                <a:cs typeface="Calibri"/>
              </a:rPr>
              <a:t>UER</a:t>
            </a:r>
            <a:r>
              <a:rPr lang="es-MX" sz="5500" dirty="0">
                <a:latin typeface="Calibri"/>
                <a:cs typeface="Calibri"/>
              </a:rPr>
              <a:t>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7136747" y="12536488"/>
            <a:ext cx="11483615" cy="4680520"/>
          </a:xfrm>
          <a:prstGeom prst="roundRect">
            <a:avLst/>
          </a:prstGeom>
          <a:solidFill>
            <a:srgbClr val="4BACC6"/>
          </a:solidFill>
          <a:ln w="190500">
            <a:solidFill>
              <a:srgbClr val="357D9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0" tIns="180000" rIns="180000" bIns="180000" spcCol="0" rtlCol="0" anchor="ctr"/>
          <a:lstStyle/>
          <a:p>
            <a:pPr lvl="0" algn="l"/>
            <a:r>
              <a:rPr lang="es-MX" sz="6600" b="1" dirty="0" smtClean="0">
                <a:latin typeface="Calibri"/>
                <a:cs typeface="Calibri"/>
              </a:rPr>
              <a:t>José Arias</a:t>
            </a:r>
            <a:endParaRPr lang="es-MX" sz="6600" b="1" dirty="0">
              <a:latin typeface="Calibri"/>
              <a:cs typeface="Calibri"/>
            </a:endParaRPr>
          </a:p>
          <a:p>
            <a:pPr lvl="0" algn="l"/>
            <a:r>
              <a:rPr lang="es-MX" sz="5500" dirty="0">
                <a:latin typeface="Calibri"/>
                <a:cs typeface="Calibri"/>
              </a:rPr>
              <a:t>Director </a:t>
            </a:r>
            <a:r>
              <a:rPr lang="es-MX" sz="5500" dirty="0" smtClean="0">
                <a:latin typeface="Calibri"/>
                <a:cs typeface="Calibri"/>
              </a:rPr>
              <a:t>General de Planeación del Espectro. IFT-UER</a:t>
            </a:r>
            <a:endParaRPr lang="es-MX" sz="5500" dirty="0">
              <a:latin typeface="Calibri"/>
              <a:cs typeface="Calibri"/>
            </a:endParaRP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Coordinador General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7192967" y="6382810"/>
            <a:ext cx="11371175" cy="4680520"/>
          </a:xfrm>
          <a:prstGeom prst="roundRect">
            <a:avLst/>
          </a:prstGeom>
          <a:solidFill>
            <a:srgbClr val="9BBB59"/>
          </a:solidFill>
          <a:ln w="190500"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0" tIns="180000" rIns="180000" bIns="180000" spcCol="0" rtlCol="0" anchor="ctr"/>
          <a:lstStyle/>
          <a:p>
            <a:pPr lvl="0" algn="l"/>
            <a:r>
              <a:rPr lang="es-MX" sz="6600" b="1" dirty="0" smtClean="0">
                <a:latin typeface="Calibri"/>
                <a:cs typeface="Calibri"/>
              </a:rPr>
              <a:t>Alejandro Navarrete</a:t>
            </a:r>
            <a:endParaRPr lang="es-MX" sz="6600" b="1" dirty="0">
              <a:latin typeface="Calibri"/>
              <a:cs typeface="Calibri"/>
            </a:endParaRPr>
          </a:p>
          <a:p>
            <a:pPr lvl="0" algn="l"/>
            <a:r>
              <a:rPr lang="es-MX" sz="5500" dirty="0">
                <a:latin typeface="Calibri"/>
                <a:cs typeface="Calibri"/>
              </a:rPr>
              <a:t>Jefe de la Unidad de </a:t>
            </a:r>
            <a:r>
              <a:rPr lang="es-MX" sz="5500" dirty="0" smtClean="0">
                <a:latin typeface="Calibri"/>
                <a:cs typeface="Calibri"/>
              </a:rPr>
              <a:t>Espectro Radioeléctrico. IFT-UER</a:t>
            </a:r>
            <a:endParaRPr lang="es-MX" sz="5500" dirty="0">
              <a:latin typeface="Calibri"/>
              <a:cs typeface="Calibri"/>
            </a:endParaRP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Presidente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0780883" y="12607251"/>
            <a:ext cx="10522705" cy="4539005"/>
          </a:xfrm>
          <a:prstGeom prst="roundRect">
            <a:avLst/>
          </a:prstGeom>
          <a:solidFill>
            <a:srgbClr val="8064A2"/>
          </a:solidFill>
          <a:ln w="190500">
            <a:solidFill>
              <a:srgbClr val="5C477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algn="l"/>
            <a:r>
              <a:rPr lang="es-MX" sz="6000" b="1" dirty="0">
                <a:latin typeface="Calibri"/>
                <a:cs typeface="Calibri"/>
              </a:rPr>
              <a:t>Héctor Valdés</a:t>
            </a: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SCT-DGPTR</a:t>
            </a:r>
            <a:endParaRPr lang="es-MX" sz="5500" dirty="0">
              <a:latin typeface="Calibri"/>
              <a:cs typeface="Calibri"/>
            </a:endParaRP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Secretario Técnico</a:t>
            </a:r>
          </a:p>
        </p:txBody>
      </p:sp>
      <p:cxnSp>
        <p:nvCxnSpPr>
          <p:cNvPr id="18" name="17 Conector recto" title="Estructura del CCNP CMR-15"/>
          <p:cNvCxnSpPr/>
          <p:nvPr/>
        </p:nvCxnSpPr>
        <p:spPr>
          <a:xfrm>
            <a:off x="22878550" y="11063330"/>
            <a:ext cx="0" cy="2121230"/>
          </a:xfrm>
          <a:prstGeom prst="line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19 Conector angular" title="Estructura del CCNP CMR-15"/>
          <p:cNvCxnSpPr>
            <a:stCxn id="14" idx="2"/>
            <a:endCxn id="4" idx="0"/>
          </p:cNvCxnSpPr>
          <p:nvPr/>
        </p:nvCxnSpPr>
        <p:spPr>
          <a:xfrm rot="5400000">
            <a:off x="13190774" y="10193523"/>
            <a:ext cx="2664296" cy="16711267"/>
          </a:xfrm>
          <a:prstGeom prst="bentConnector3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21 Conector angular" title="Estructura del CCNP CMR-15"/>
          <p:cNvCxnSpPr>
            <a:stCxn id="14" idx="2"/>
            <a:endCxn id="5" idx="0"/>
          </p:cNvCxnSpPr>
          <p:nvPr/>
        </p:nvCxnSpPr>
        <p:spPr>
          <a:xfrm rot="5400000">
            <a:off x="18784538" y="15787287"/>
            <a:ext cx="2664296" cy="5523739"/>
          </a:xfrm>
          <a:prstGeom prst="bentConnector3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23 Conector angular" title="Estructura del CCNP CMR-15"/>
          <p:cNvCxnSpPr>
            <a:stCxn id="14" idx="2"/>
            <a:endCxn id="9" idx="0"/>
          </p:cNvCxnSpPr>
          <p:nvPr/>
        </p:nvCxnSpPr>
        <p:spPr>
          <a:xfrm rot="16200000" flipH="1">
            <a:off x="24352013" y="15743549"/>
            <a:ext cx="2664296" cy="5611213"/>
          </a:xfrm>
          <a:prstGeom prst="bentConnector3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25 Conector angular" title="Estructura del CCNP CMR-15"/>
          <p:cNvCxnSpPr>
            <a:stCxn id="14" idx="2"/>
            <a:endCxn id="8" idx="0"/>
          </p:cNvCxnSpPr>
          <p:nvPr/>
        </p:nvCxnSpPr>
        <p:spPr>
          <a:xfrm rot="16200000" flipH="1">
            <a:off x="29883485" y="10212077"/>
            <a:ext cx="2664296" cy="16674157"/>
          </a:xfrm>
          <a:prstGeom prst="bentConnector3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30 Conector recto" title="Estructura del CCNP CMR-15"/>
          <p:cNvCxnSpPr>
            <a:stCxn id="12" idx="0"/>
            <a:endCxn id="8" idx="0"/>
          </p:cNvCxnSpPr>
          <p:nvPr/>
        </p:nvCxnSpPr>
        <p:spPr>
          <a:xfrm flipV="1">
            <a:off x="39552712" y="19881304"/>
            <a:ext cx="0" cy="6768752"/>
          </a:xfrm>
          <a:prstGeom prst="line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32 Conector recto" title="Estructura del CCNP CMR-15"/>
          <p:cNvCxnSpPr>
            <a:stCxn id="13" idx="0"/>
            <a:endCxn id="9" idx="0"/>
          </p:cNvCxnSpPr>
          <p:nvPr/>
        </p:nvCxnSpPr>
        <p:spPr>
          <a:xfrm flipV="1">
            <a:off x="28489768" y="19881304"/>
            <a:ext cx="0" cy="6768752"/>
          </a:xfrm>
          <a:prstGeom prst="line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" title="Estructura del CCNP CMR-15"/>
          <p:cNvCxnSpPr>
            <a:stCxn id="11" idx="0"/>
          </p:cNvCxnSpPr>
          <p:nvPr/>
        </p:nvCxnSpPr>
        <p:spPr>
          <a:xfrm flipH="1" flipV="1">
            <a:off x="17315384" y="20385360"/>
            <a:ext cx="39432" cy="6264696"/>
          </a:xfrm>
          <a:prstGeom prst="line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36 Conector recto" title="Estructura del CCNP CMR-15"/>
          <p:cNvCxnSpPr>
            <a:stCxn id="10" idx="0"/>
            <a:endCxn id="4" idx="0"/>
          </p:cNvCxnSpPr>
          <p:nvPr/>
        </p:nvCxnSpPr>
        <p:spPr>
          <a:xfrm flipV="1">
            <a:off x="6167288" y="19881304"/>
            <a:ext cx="0" cy="6768752"/>
          </a:xfrm>
          <a:prstGeom prst="line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3 Rectángulo redondeado"/>
          <p:cNvSpPr/>
          <p:nvPr/>
        </p:nvSpPr>
        <p:spPr>
          <a:xfrm>
            <a:off x="753544" y="19881304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>
                <a:latin typeface="Calibri"/>
                <a:cs typeface="Calibri"/>
              </a:rPr>
              <a:t>GT1</a:t>
            </a: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Servicio Móvil</a:t>
            </a:r>
          </a:p>
          <a:p>
            <a:pPr lvl="0" algn="l"/>
            <a:r>
              <a:rPr lang="es-MX" sz="5500" dirty="0">
                <a:latin typeface="Calibri"/>
                <a:cs typeface="Calibri"/>
              </a:rPr>
              <a:t>POD: 1.1, 1.2, 1.3</a:t>
            </a:r>
          </a:p>
          <a:p>
            <a:pPr lvl="0" algn="l"/>
            <a:r>
              <a:rPr lang="es-MX" sz="6600" b="1" dirty="0" smtClean="0">
                <a:latin typeface="Calibri"/>
                <a:cs typeface="Calibri"/>
              </a:rPr>
              <a:t>Juan Pablo Rocha</a:t>
            </a:r>
            <a:endParaRPr lang="es-MX" sz="6600" b="1" dirty="0">
              <a:latin typeface="Calibri"/>
              <a:cs typeface="Calibri"/>
            </a:endParaRP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IFT-UER</a:t>
            </a:r>
            <a:endParaRPr lang="es-MX" sz="5500" dirty="0">
              <a:latin typeface="Calibri"/>
              <a:cs typeface="Calibri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941072" y="19881304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>
                <a:latin typeface="Calibri"/>
                <a:cs typeface="Calibri"/>
              </a:rPr>
              <a:t>GT2</a:t>
            </a: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Servicio Aeronáutico</a:t>
            </a:r>
          </a:p>
          <a:p>
            <a:pPr lvl="0" algn="l"/>
            <a:r>
              <a:rPr lang="es-MX" sz="5500" dirty="0">
                <a:latin typeface="Calibri"/>
                <a:cs typeface="Calibri"/>
              </a:rPr>
              <a:t>POD: 1.5, 1.17</a:t>
            </a:r>
          </a:p>
          <a:p>
            <a:pPr lvl="0" algn="l"/>
            <a:r>
              <a:rPr lang="es-MX" sz="6600" b="1" dirty="0" smtClean="0">
                <a:latin typeface="Calibri"/>
                <a:cs typeface="Calibri"/>
              </a:rPr>
              <a:t>David Tejeda</a:t>
            </a:r>
            <a:endParaRPr lang="es-MX" sz="6600" b="1" dirty="0">
              <a:latin typeface="Calibri"/>
              <a:cs typeface="Calibri"/>
            </a:endParaRP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IFT-UER</a:t>
            </a:r>
            <a:endParaRPr lang="es-MX" sz="5500" dirty="0">
              <a:latin typeface="Calibri"/>
              <a:cs typeface="Calibri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138968" y="19881304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>
                <a:latin typeface="Calibri"/>
                <a:cs typeface="Calibri"/>
              </a:rPr>
              <a:t>GT4</a:t>
            </a: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Servicios de Radiolocalización y </a:t>
            </a:r>
            <a:r>
              <a:rPr lang="es-MX" sz="5500" b="1" dirty="0" smtClean="0">
                <a:latin typeface="Calibri"/>
                <a:cs typeface="Calibri"/>
              </a:rPr>
              <a:t>Aficionados</a:t>
            </a:r>
          </a:p>
          <a:p>
            <a:pPr algn="l"/>
            <a:r>
              <a:rPr lang="es-MX" sz="5500" dirty="0" smtClean="0">
                <a:latin typeface="Calibri"/>
                <a:cs typeface="Calibri"/>
              </a:rPr>
              <a:t>POD</a:t>
            </a:r>
            <a:r>
              <a:rPr lang="es-MX" sz="5500" dirty="0">
                <a:latin typeface="Calibri"/>
                <a:cs typeface="Calibri"/>
              </a:rPr>
              <a:t>: 1.4, </a:t>
            </a:r>
            <a:r>
              <a:rPr lang="es-MX" sz="5500" dirty="0" smtClean="0">
                <a:latin typeface="Calibri"/>
                <a:cs typeface="Calibri"/>
              </a:rPr>
              <a:t>1.18</a:t>
            </a:r>
          </a:p>
          <a:p>
            <a:pPr algn="l"/>
            <a:r>
              <a:rPr lang="es-MX" sz="6600" b="1" dirty="0" smtClean="0">
                <a:latin typeface="Calibri"/>
                <a:cs typeface="Calibri"/>
              </a:rPr>
              <a:t>Edson </a:t>
            </a:r>
            <a:r>
              <a:rPr lang="es-MX" sz="6600" b="1" dirty="0">
                <a:latin typeface="Calibri"/>
                <a:cs typeface="Calibri"/>
              </a:rPr>
              <a:t>Calderón</a:t>
            </a: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IFT-UCS</a:t>
            </a:r>
            <a:endParaRPr lang="es-MX" sz="5500" dirty="0">
              <a:latin typeface="Calibri"/>
              <a:cs typeface="Calibri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3076024" y="19881304"/>
            <a:ext cx="10827488" cy="5760640"/>
          </a:xfrm>
          <a:prstGeom prst="roundRect">
            <a:avLst/>
          </a:prstGeom>
          <a:solidFill>
            <a:srgbClr val="4F81BB"/>
          </a:solidFill>
          <a:ln w="1905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spcCol="0" rtlCol="0" anchor="ctr"/>
          <a:lstStyle/>
          <a:p>
            <a:pPr lvl="0" algn="l"/>
            <a:r>
              <a:rPr lang="es-MX" sz="6000" b="1" dirty="0">
                <a:latin typeface="Calibri"/>
                <a:cs typeface="Calibri"/>
              </a:rPr>
              <a:t>GT3</a:t>
            </a:r>
          </a:p>
          <a:p>
            <a:pPr lvl="0" algn="l"/>
            <a:r>
              <a:rPr lang="es-MX" sz="5500" b="1" dirty="0">
                <a:latin typeface="Calibri"/>
                <a:cs typeface="Calibri"/>
              </a:rPr>
              <a:t>Servicio Marítimo</a:t>
            </a:r>
          </a:p>
          <a:p>
            <a:pPr algn="l"/>
            <a:r>
              <a:rPr lang="es-MX" sz="5500" dirty="0">
                <a:latin typeface="Calibri"/>
                <a:cs typeface="Calibri"/>
              </a:rPr>
              <a:t>POD: 1.15, </a:t>
            </a:r>
            <a:r>
              <a:rPr lang="es-MX" sz="5500" dirty="0" smtClean="0">
                <a:latin typeface="Calibri"/>
                <a:cs typeface="Calibri"/>
              </a:rPr>
              <a:t>1.16</a:t>
            </a:r>
          </a:p>
          <a:p>
            <a:pPr algn="l"/>
            <a:r>
              <a:rPr lang="es-MX" sz="6600" b="1" dirty="0" smtClean="0">
                <a:latin typeface="Calibri"/>
                <a:cs typeface="Calibri"/>
              </a:rPr>
              <a:t>Patricia </a:t>
            </a:r>
            <a:r>
              <a:rPr lang="es-MX" sz="6600" b="1" dirty="0">
                <a:latin typeface="Calibri"/>
                <a:cs typeface="Calibri"/>
              </a:rPr>
              <a:t>Huesca</a:t>
            </a:r>
          </a:p>
          <a:p>
            <a:pPr lvl="0" algn="l"/>
            <a:r>
              <a:rPr lang="es-MX" sz="5500" dirty="0" smtClean="0">
                <a:latin typeface="Calibri"/>
                <a:cs typeface="Calibri"/>
              </a:rPr>
              <a:t>IFT-UCS</a:t>
            </a:r>
            <a:endParaRPr lang="es-MX" sz="5500" dirty="0">
              <a:latin typeface="Calibri"/>
              <a:cs typeface="Calibri"/>
            </a:endParaRPr>
          </a:p>
        </p:txBody>
      </p:sp>
      <p:cxnSp>
        <p:nvCxnSpPr>
          <p:cNvPr id="39" name="38 Conector recto" title="Estructura del CCNP CMR-15"/>
          <p:cNvCxnSpPr/>
          <p:nvPr/>
        </p:nvCxnSpPr>
        <p:spPr>
          <a:xfrm flipH="1" flipV="1">
            <a:off x="28620360" y="14876751"/>
            <a:ext cx="2160520" cy="5"/>
          </a:xfrm>
          <a:prstGeom prst="line">
            <a:avLst/>
          </a:prstGeom>
          <a:ln w="190500">
            <a:solidFill>
              <a:srgbClr val="4BACC6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del CCNP CMR-15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208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065912" y="799184"/>
            <a:ext cx="31683520" cy="4680520"/>
          </a:xfrm>
        </p:spPr>
        <p:txBody>
          <a:bodyPr/>
          <a:lstStyle/>
          <a:p>
            <a:r>
              <a:rPr lang="es-ES" dirty="0" smtClean="0"/>
              <a:t>Resultados de la CMR-15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337720" y="6142292"/>
            <a:ext cx="7675499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1.1</a:t>
            </a:r>
            <a:endParaRPr lang="es-MX" sz="9600" dirty="0"/>
          </a:p>
        </p:txBody>
      </p:sp>
      <p:graphicFrame>
        <p:nvGraphicFramePr>
          <p:cNvPr id="12" name="Tabla 11" title="Resultados de la CMR-15 - POD 1.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944400"/>
              </p:ext>
            </p:extLst>
          </p:nvPr>
        </p:nvGraphicFramePr>
        <p:xfrm>
          <a:off x="2409728" y="8644825"/>
          <a:ext cx="41188576" cy="23465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551047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410-450 MHz</a:t>
                      </a:r>
                      <a:r>
                        <a:rPr lang="es-MX" sz="4800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servicio móvil a título primario e identificación para las IMT.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cambio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cambio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Banda en proceso de reordenamiento, despliegue de comunicaciones de banda angosta.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confirma el uso de la banda para servicios de banda angosta.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Certidumbre en licitación de la banda 440-450 MHz. 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3949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470-698 MHz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identificación para las IMT.		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del segmento como IMT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del segmento como IMT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Segundo dividendo digital.</a:t>
                      </a:r>
                    </a:p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Espectro adicional para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servicios móviles de banda ancha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Incentivar la utilización eficaz del espectro.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Maximizar beneficios económicos y sociales.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Formulación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estrategias a largo plazo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la utilización nacional del espectro. 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Impulsar economías de escala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armonización de uso del espectro.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37660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1427-1518 MHz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al servicio móvil a título primario e identificación para las IMT.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 la banda como IMT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 la banda como IMT en la Región 2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Espectro adicional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servicios móviles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banda ancha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Incentivar la utilización eficaz del espectro.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Maximizar beneficios económicos y sociales.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Formulación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estrategias a largo plazo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la utilización nacional del espectro. 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Impulsar economías de escala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armonización de uso del espectro.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3995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3.3-3.4 GHz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al servicio móvil a título primario e identificación para las IMT.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 la banda como IMT.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primario e identificación como IMT a países de la Región 2.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330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337720" y="6142292"/>
            <a:ext cx="7675499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1.1</a:t>
            </a:r>
            <a:endParaRPr lang="es-MX" sz="9600" dirty="0"/>
          </a:p>
        </p:txBody>
      </p:sp>
      <p:graphicFrame>
        <p:nvGraphicFramePr>
          <p:cNvPr id="12" name="Tabla 11" title="Resultados de la CMR-15 - POD 1.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48919"/>
              </p:ext>
            </p:extLst>
          </p:nvPr>
        </p:nvGraphicFramePr>
        <p:xfrm>
          <a:off x="2409728" y="8644825"/>
          <a:ext cx="41188576" cy="2040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3.4-3.6 GHz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al servicio móvil a título primario e identificación para las IMT.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Protección al servicio fijo por satélite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mediante NC o niveles de protección respecto 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las IMT.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primario e identificación de la banda como IMT en la Región 2 con niveles de protección para el servicio fijo por satélite..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Protección al servicio fijo por satélite.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3949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3.6-4.2 GHz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al servicio móvil a título primario e identificación para las IMT.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cambio</a:t>
                      </a: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cambio en la Región 2.</a:t>
                      </a:r>
                    </a:p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MX" sz="4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primario e identificación para las IMT en el segmento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3.6-3.7 GHz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3 países de Región 2 con niveles de protección para el servicio fijo por satélite.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Protección al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servicio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fijo por satélite.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45"/>
                    </a:solidFill>
                  </a:tcPr>
                </a:tc>
              </a:tr>
              <a:tr h="473995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5.85-6.425 GHz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adicional al servicio móvil a título primario e identificación para las IMT.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cambio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cambio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Protección al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servicio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fijo por satélite, banda C.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ítulo 6"/>
          <p:cNvSpPr>
            <a:spLocks noGrp="1"/>
          </p:cNvSpPr>
          <p:nvPr>
            <p:ph type="title"/>
          </p:nvPr>
        </p:nvSpPr>
        <p:spPr>
          <a:xfrm>
            <a:off x="4065912" y="799184"/>
            <a:ext cx="31683520" cy="4680520"/>
          </a:xfrm>
        </p:spPr>
        <p:txBody>
          <a:bodyPr/>
          <a:lstStyle/>
          <a:p>
            <a:r>
              <a:rPr lang="es-ES" dirty="0" smtClean="0"/>
              <a:t>Resultados de la CMR-15</a:t>
            </a:r>
            <a:endParaRPr lang="es-ES" dirty="0"/>
          </a:p>
        </p:txBody>
      </p:sp>
      <p:pic>
        <p:nvPicPr>
          <p:cNvPr id="8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02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37720" y="6142292"/>
            <a:ext cx="7675499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1.3</a:t>
            </a:r>
            <a:endParaRPr lang="es-MX" sz="9600" dirty="0"/>
          </a:p>
        </p:txBody>
      </p:sp>
      <p:graphicFrame>
        <p:nvGraphicFramePr>
          <p:cNvPr id="12" name="Tabla 11" title="Resultados de la CMR-15 - POD 1.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58158"/>
              </p:ext>
            </p:extLst>
          </p:nvPr>
        </p:nvGraphicFramePr>
        <p:xfrm>
          <a:off x="2409728" y="8644825"/>
          <a:ext cx="41188576" cy="89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Examinar y revisar la Resolución 646 sobre aplicaciones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banda ancha para protección pública y operaciones de socorro en caso de catástrofe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(PPDR).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Asegurar la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inclusión de las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bandas utilizadas en México para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PPDR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Promover la inclusión de rangos propicios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 despliegue de aplicaciones PPDR de banda ancha en 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México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Resolución que permite flexibilida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en la inclusión de rangos de frecuencias armonizados a través de la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Recomendación UIT-R M.2015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Bandas de frecuencias identificadas que ayudarán en la planificación nacional para alcanzar soluciones avanzadas de protección pública y socorro en caso de catástrofe.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67077" y="19377248"/>
            <a:ext cx="7675499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1.4</a:t>
            </a:r>
            <a:endParaRPr lang="es-MX" sz="9600" dirty="0"/>
          </a:p>
        </p:txBody>
      </p:sp>
      <p:graphicFrame>
        <p:nvGraphicFramePr>
          <p:cNvPr id="6" name="Tabla 5" title="Resultados de la CMR-15 - POD 1.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41461"/>
              </p:ext>
            </p:extLst>
          </p:nvPr>
        </p:nvGraphicFramePr>
        <p:xfrm>
          <a:off x="2409728" y="21695593"/>
          <a:ext cx="41188576" cy="89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762609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5250-5450 kHz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secundario al servicio de aficionados.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secundario al servicio de Aficionados.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secundario al servicio de Aficionados con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PIRE de 20 W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Espectro adicional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el servicio de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Aficionados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Apoyo al sector de Aficionados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incentivando el uso del espectro armonizado en la región para este servicio. 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772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de la CMR-15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67077" y="6142292"/>
            <a:ext cx="7675499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1.5</a:t>
            </a:r>
            <a:endParaRPr lang="es-MX" sz="9600" dirty="0"/>
          </a:p>
        </p:txBody>
      </p:sp>
      <p:graphicFrame>
        <p:nvGraphicFramePr>
          <p:cNvPr id="12" name="Tabla 11" title="Resultados de la CMR-15 - POD 1.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1473"/>
              </p:ext>
            </p:extLst>
          </p:nvPr>
        </p:nvGraphicFramePr>
        <p:xfrm>
          <a:off x="2409728" y="8644825"/>
          <a:ext cx="41188576" cy="89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2369975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Posición de México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MX" sz="88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>
                          <a:solidFill>
                            <a:schemeClr val="bg1"/>
                          </a:solidFill>
                        </a:rPr>
                        <a:t>Beneficios</a:t>
                      </a:r>
                      <a:endParaRPr lang="es-MX" sz="88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Comunicaciones de control y comunicaciones sin carga útil de los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sistemas de aeronaves no tripuladas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(SANT) en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espacios aéreos no segregados</a:t>
                      </a:r>
                      <a:r>
                        <a:rPr lang="es-MX" sz="48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Bandas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frecuencias del servicio fijo por satélite.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Identificar las bandas de frecuencias atribuidas al servicio fijo por satélite para el control y las comunicaciones sin carga útil de los sistemas de aeronaves no tripuladas (SANT).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Bandas de frecuencias para Región 2 SANT en espacios aéreos no segregados: 10.95-11.2 GHz (espacio-Tierra), 11.45-11.7 GHz (espacio-Tierra), 11.7-12.2 GHz (espacio-Tierra).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Retransmisión</a:t>
                      </a:r>
                      <a:r>
                        <a:rPr lang="es-MX" sz="48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comunicaciones de control de tráfico aéreo.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Pilotaje a distancia del vuelo en espacios aéreos no segregados.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Impulso en los ámbitos de la economía, la seguridad pública y la ciencia por medio del pilotaje a distancia de las aeronaves.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50030" y="18873192"/>
            <a:ext cx="8268610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000250" lvl="2"/>
            <a:r>
              <a:rPr lang="es-MX" sz="9600" dirty="0" smtClean="0"/>
              <a:t>- POD 1.11</a:t>
            </a:r>
            <a:endParaRPr lang="es-MX" sz="9600" dirty="0"/>
          </a:p>
        </p:txBody>
      </p:sp>
      <p:graphicFrame>
        <p:nvGraphicFramePr>
          <p:cNvPr id="6" name="Tabla 5" title="Resultados de la CMR-15 - POD 1.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17132"/>
              </p:ext>
            </p:extLst>
          </p:nvPr>
        </p:nvGraphicFramePr>
        <p:xfrm>
          <a:off x="2409728" y="21695593"/>
          <a:ext cx="41188576" cy="89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144"/>
                <a:gridCol w="9001000"/>
                <a:gridCol w="8496944"/>
                <a:gridCol w="13393488"/>
              </a:tblGrid>
              <a:tr h="762609"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Descripción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Posición de México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Resultado</a:t>
                      </a:r>
                      <a:r>
                        <a:rPr lang="es-MX" sz="8800" b="0" i="0" baseline="0" dirty="0" smtClean="0"/>
                        <a:t> 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800" b="0" i="0" dirty="0" smtClean="0"/>
                        <a:t>Beneficios</a:t>
                      </a:r>
                      <a:endParaRPr lang="es-MX" sz="8800" b="0" i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62132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primario al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Servicio de exploración de la Tierra por satélite</a:t>
                      </a: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(Tierra-espacio) en la gama de 7 a 8 GHz.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Apoyar la atribución a título primario siempre y cuando se garantice la protección de los servicios actuales y futuros.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Atribución a título primario al Servicio de exploración de la Tierra por satélite (Tierra-espacio)</a:t>
                      </a:r>
                      <a:r>
                        <a:rPr lang="es-MX" sz="4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garantizando protección a servicios actuales.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Armonización del uso del espectro a nivel mundial. </a:t>
                      </a:r>
                    </a:p>
                    <a:p>
                      <a:pPr marL="685800" indent="-685800" algn="l">
                        <a:buFont typeface="Wingdings" panose="05000000000000000000" pitchFamily="2" charset="2"/>
                        <a:buChar char="Ø"/>
                      </a:pP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permitirán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funciones de telemando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 un </a:t>
                      </a:r>
                      <a:r>
                        <a:rPr lang="es-MX" sz="4800" b="1" i="0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mayor ancho de banda </a:t>
                      </a:r>
                      <a:r>
                        <a:rPr lang="es-MX" sz="4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los satélites.</a:t>
                      </a:r>
                      <a:endParaRPr lang="es-MX" sz="4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title="Logo S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941" r="2387"/>
          <a:stretch/>
        </p:blipFill>
        <p:spPr bwMode="auto">
          <a:xfrm>
            <a:off x="32365056" y="2095328"/>
            <a:ext cx="6912768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08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27000" cap="flat" cmpd="sng" algn="ctr">
          <a:solidFill>
            <a:srgbClr val="FF0000"/>
          </a:solidFill>
          <a:prstDash val="solid"/>
          <a:round/>
          <a:headEnd type="none" w="lg" len="lg"/>
          <a:tailEnd type="non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444500" cap="flat" cmpd="sng" algn="ctr">
          <a:solidFill>
            <a:srgbClr val="FF0000"/>
          </a:solidFill>
          <a:prstDash val="solid"/>
          <a:round/>
          <a:headEnd type="none" w="lg" len="lg"/>
          <a:tailEnd type="none" w="lg" len="lg"/>
        </a:ln>
        <a:effectLst/>
      </a:spPr>
      <a:bodyPr/>
      <a:lstStyle/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</TotalTime>
  <Words>4802</Words>
  <Application>Microsoft Office PowerPoint</Application>
  <PresentationFormat>Personalizado</PresentationFormat>
  <Paragraphs>573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Helvetica Neue</vt:lpstr>
      <vt:lpstr>Soberana Sans</vt:lpstr>
      <vt:lpstr>Times New Roman</vt:lpstr>
      <vt:lpstr>Wingdings</vt:lpstr>
      <vt:lpstr>Diseño predeterminado</vt:lpstr>
      <vt:lpstr>Resultados CMR-15</vt:lpstr>
      <vt:lpstr>Agenda de la Reunión de Informe</vt:lpstr>
      <vt:lpstr>Información General</vt:lpstr>
      <vt:lpstr>Preparación Regional</vt:lpstr>
      <vt:lpstr>Estructura del CCNP CMR-15</vt:lpstr>
      <vt:lpstr>Resultados de la CMR-15</vt:lpstr>
      <vt:lpstr>Resultados de la CMR-15</vt:lpstr>
      <vt:lpstr>Resultados de la CMR-15</vt:lpstr>
      <vt:lpstr>Resultados de la CMR-15</vt:lpstr>
      <vt:lpstr>Resultados de la CMR-15</vt:lpstr>
      <vt:lpstr>Resultados de la CMR-15</vt:lpstr>
      <vt:lpstr>Resultados de la CMR-15</vt:lpstr>
      <vt:lpstr>Resultados de la CMR-15</vt:lpstr>
      <vt:lpstr>Resultados de la CMR-15</vt:lpstr>
      <vt:lpstr>Resultados de la CMR-15</vt:lpstr>
      <vt:lpstr>Participación en la CMR-15</vt:lpstr>
      <vt:lpstr>Participación en la CMR-15</vt:lpstr>
      <vt:lpstr>Participación de Alto Nivel CMR-15</vt:lpstr>
      <vt:lpstr>Posicionamiento del IFT en UIT  y otros organismos</vt:lpstr>
      <vt:lpstr>PoD de la CMR-19 </vt:lpstr>
      <vt:lpstr>PoD de la CMR-19 </vt:lpstr>
      <vt:lpstr>PoD de la CMR-19 </vt:lpstr>
      <vt:lpstr>PoD de la CMR-19 </vt:lpstr>
      <vt:lpstr>PoD de la CMR-19 </vt:lpstr>
      <vt:lpstr>PoD de la CMR-19 </vt:lpstr>
      <vt:lpstr>PoD de la CMR-19 </vt:lpstr>
      <vt:lpstr>Fin de la presentación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los Sistemas de Radiocomunicaciones</dc:title>
  <dc:creator>Fernando Carrillo Valderrabano</dc:creator>
  <cp:lastModifiedBy>Vanessa Tapia Navarrete</cp:lastModifiedBy>
  <cp:revision>302</cp:revision>
  <dcterms:modified xsi:type="dcterms:W3CDTF">2016-02-23T19:21:50Z</dcterms:modified>
</cp:coreProperties>
</file>