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4" r:id="rId1"/>
  </p:sldMasterIdLst>
  <p:sldIdLst>
    <p:sldId id="615" r:id="rId2"/>
    <p:sldId id="257" r:id="rId3"/>
    <p:sldId id="600" r:id="rId4"/>
    <p:sldId id="629" r:id="rId5"/>
    <p:sldId id="644" r:id="rId6"/>
    <p:sldId id="645" r:id="rId7"/>
    <p:sldId id="638" r:id="rId8"/>
    <p:sldId id="630" r:id="rId9"/>
    <p:sldId id="646" r:id="rId10"/>
    <p:sldId id="631" r:id="rId11"/>
    <p:sldId id="641" r:id="rId12"/>
    <p:sldId id="647" r:id="rId13"/>
    <p:sldId id="632" r:id="rId14"/>
    <p:sldId id="648" r:id="rId15"/>
    <p:sldId id="634" r:id="rId16"/>
    <p:sldId id="633" r:id="rId17"/>
    <p:sldId id="649" r:id="rId18"/>
    <p:sldId id="650" r:id="rId19"/>
    <p:sldId id="635" r:id="rId20"/>
    <p:sldId id="651" r:id="rId21"/>
    <p:sldId id="636" r:id="rId22"/>
    <p:sldId id="637" r:id="rId23"/>
    <p:sldId id="652" r:id="rId24"/>
    <p:sldId id="653" r:id="rId25"/>
    <p:sldId id="639" r:id="rId26"/>
    <p:sldId id="642" r:id="rId27"/>
    <p:sldId id="643" r:id="rId28"/>
    <p:sldId id="654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9900CC"/>
    <a:srgbClr val="FFCC99"/>
    <a:srgbClr val="FFFFCC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2817" autoAdjust="0"/>
  </p:normalViewPr>
  <p:slideViewPr>
    <p:cSldViewPr snapToGrid="0">
      <p:cViewPr>
        <p:scale>
          <a:sx n="70" d="100"/>
          <a:sy n="70" d="100"/>
        </p:scale>
        <p:origin x="-534" y="-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50" d="100"/>
        <a:sy n="50" d="100"/>
      </p:scale>
      <p:origin x="0" y="-1638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E4A26-35FF-4CED-B6FE-806591913106}" type="datetimeFigureOut">
              <a:rPr lang="en-US" smtClean="0"/>
              <a:t>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15654-E36D-46CC-BEBF-A273FB8EBDB2}" type="slidenum">
              <a:rPr lang="en-US" smtClean="0"/>
              <a:t>‹Nº›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1270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E4A26-35FF-4CED-B6FE-806591913106}" type="datetimeFigureOut">
              <a:rPr lang="en-US" smtClean="0"/>
              <a:t>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15654-E36D-46CC-BEBF-A273FB8EBDB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518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E4A26-35FF-4CED-B6FE-806591913106}" type="datetimeFigureOut">
              <a:rPr lang="en-US" smtClean="0"/>
              <a:t>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15654-E36D-46CC-BEBF-A273FB8EBDB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961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E4A26-35FF-4CED-B6FE-806591913106}" type="datetimeFigureOut">
              <a:rPr lang="en-US" smtClean="0"/>
              <a:t>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15654-E36D-46CC-BEBF-A273FB8EBDB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86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E4A26-35FF-4CED-B6FE-806591913106}" type="datetimeFigureOut">
              <a:rPr lang="en-US" smtClean="0"/>
              <a:t>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15654-E36D-46CC-BEBF-A273FB8EBDB2}" type="slidenum">
              <a:rPr lang="en-US" smtClean="0"/>
              <a:t>‹Nº›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5890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E4A26-35FF-4CED-B6FE-806591913106}" type="datetimeFigureOut">
              <a:rPr lang="en-US" smtClean="0"/>
              <a:t>1/23/2015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15654-E36D-46CC-BEBF-A273FB8EBDB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239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E4A26-35FF-4CED-B6FE-806591913106}" type="datetimeFigureOut">
              <a:rPr lang="en-US" smtClean="0"/>
              <a:t>1/23/2015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15654-E36D-46CC-BEBF-A273FB8EBDB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673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E4A26-35FF-4CED-B6FE-806591913106}" type="datetimeFigureOut">
              <a:rPr lang="en-US" smtClean="0"/>
              <a:t>1/23/2015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15654-E36D-46CC-BEBF-A273FB8EBDB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3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E4A26-35FF-4CED-B6FE-806591913106}" type="datetimeFigureOut">
              <a:rPr lang="en-US" smtClean="0"/>
              <a:t>1/23/2015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15654-E36D-46CC-BEBF-A273FB8EBDB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940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FBE4A26-35FF-4CED-B6FE-806591913106}" type="datetimeFigureOut">
              <a:rPr lang="en-US" smtClean="0"/>
              <a:t>1/23/2015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7215654-E36D-46CC-BEBF-A273FB8EBDB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715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E4A26-35FF-4CED-B6FE-806591913106}" type="datetimeFigureOut">
              <a:rPr lang="en-US" smtClean="0"/>
              <a:t>1/23/2015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15654-E36D-46CC-BEBF-A273FB8EBDB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070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FBE4A26-35FF-4CED-B6FE-806591913106}" type="datetimeFigureOut">
              <a:rPr lang="en-US" smtClean="0"/>
              <a:t>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C7215654-E36D-46CC-BEBF-A273FB8EBDB2}" type="slidenum">
              <a:rPr lang="en-US" smtClean="0"/>
              <a:t>‹Nº›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5727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5" r:id="rId1"/>
    <p:sldLayoutId id="2147483976" r:id="rId2"/>
    <p:sldLayoutId id="2147483977" r:id="rId3"/>
    <p:sldLayoutId id="2147483978" r:id="rId4"/>
    <p:sldLayoutId id="2147483979" r:id="rId5"/>
    <p:sldLayoutId id="2147483980" r:id="rId6"/>
    <p:sldLayoutId id="2147483981" r:id="rId7"/>
    <p:sldLayoutId id="2147483982" r:id="rId8"/>
    <p:sldLayoutId id="2147483983" r:id="rId9"/>
    <p:sldLayoutId id="2147483984" r:id="rId10"/>
    <p:sldLayoutId id="214748398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37582" y="2442963"/>
            <a:ext cx="10472692" cy="2174094"/>
          </a:xfrm>
        </p:spPr>
        <p:txBody>
          <a:bodyPr>
            <a:noAutofit/>
          </a:bodyPr>
          <a:lstStyle/>
          <a:p>
            <a:pPr algn="ctr"/>
            <a:r>
              <a:rPr lang="es-E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LT 45 Book" pitchFamily="2" charset="0"/>
              </a:rPr>
              <a:t>Proyecto Nuevo Portal del IFT</a:t>
            </a:r>
            <a:br>
              <a:rPr lang="es-E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LT 45 Book" pitchFamily="2" charset="0"/>
              </a:rPr>
            </a:br>
            <a:r>
              <a:rPr lang="es-E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LT 45 Book" pitchFamily="2" charset="0"/>
              </a:rPr>
              <a:t/>
            </a:r>
            <a:br>
              <a:rPr lang="es-E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LT 45 Book" pitchFamily="2" charset="0"/>
              </a:rPr>
            </a:br>
            <a:r>
              <a:rPr lang="es-ES" dirty="0" smtClean="0">
                <a:latin typeface="Avenir LT 45 Book" pitchFamily="2" charset="0"/>
              </a:rPr>
              <a:t>Guía rápida para la crear, editar y eliminar vistas </a:t>
            </a:r>
            <a:endParaRPr lang="en-US" dirty="0">
              <a:latin typeface="Avenir LT 45 Book" pitchFamily="2" charset="0"/>
            </a:endParaRPr>
          </a:p>
        </p:txBody>
      </p:sp>
      <p:pic>
        <p:nvPicPr>
          <p:cNvPr id="5" name="0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46" y="418389"/>
            <a:ext cx="1409065" cy="971550"/>
          </a:xfrm>
          <a:prstGeom prst="rect">
            <a:avLst/>
          </a:prstGeom>
        </p:spPr>
      </p:pic>
      <p:pic>
        <p:nvPicPr>
          <p:cNvPr id="6" name="0 Imagen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8047" y="448030"/>
            <a:ext cx="1398270" cy="657225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9535236" y="5188195"/>
            <a:ext cx="2270078" cy="72537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dirty="0" smtClean="0">
                <a:latin typeface="Avenir LT 45 Book" pitchFamily="2" charset="0"/>
              </a:rPr>
              <a:t>Enero 2015</a:t>
            </a:r>
            <a:endParaRPr lang="en-US" sz="2400" dirty="0">
              <a:latin typeface="Avenir LT 45 Boo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484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272955" y="2606716"/>
            <a:ext cx="7724633" cy="2306472"/>
          </a:xfrm>
          <a:prstGeom prst="rect">
            <a:avLst/>
          </a:prstGeom>
        </p:spPr>
      </p:pic>
      <p:pic>
        <p:nvPicPr>
          <p:cNvPr id="2" name="0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46" y="36245"/>
            <a:ext cx="1409065" cy="971550"/>
          </a:xfrm>
          <a:prstGeom prst="rect">
            <a:avLst/>
          </a:prstGeom>
        </p:spPr>
      </p:pic>
      <p:pic>
        <p:nvPicPr>
          <p:cNvPr id="3" name="0 Imagen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1135" y="24942"/>
            <a:ext cx="1398270" cy="657225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8065831" y="3129456"/>
            <a:ext cx="41338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indent="-273050"/>
            <a:r>
              <a:rPr lang="es-MX" b="1" dirty="0" smtClean="0">
                <a:solidFill>
                  <a:schemeClr val="accent1"/>
                </a:solidFill>
              </a:rPr>
              <a:t>1.</a:t>
            </a:r>
            <a:r>
              <a:rPr lang="es-MX" dirty="0" smtClean="0"/>
              <a:t> Una vez llenados los campos se da clic botón </a:t>
            </a:r>
            <a:r>
              <a:rPr lang="es-MX" b="1" dirty="0" smtClean="0"/>
              <a:t>Continuar y editar</a:t>
            </a:r>
          </a:p>
          <a:p>
            <a:endParaRPr lang="es-MX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097280" y="955356"/>
            <a:ext cx="10058400" cy="72537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4000" dirty="0" smtClean="0">
                <a:solidFill>
                  <a:schemeClr val="accent1"/>
                </a:solidFill>
                <a:latin typeface="Avenir LT 65 Medium" pitchFamily="2" charset="0"/>
              </a:rPr>
              <a:t>I</a:t>
            </a:r>
            <a:r>
              <a:rPr lang="es-ES" sz="4000" dirty="0">
                <a:solidFill>
                  <a:schemeClr val="accent1"/>
                </a:solidFill>
                <a:latin typeface="Avenir LT 65 Medium" pitchFamily="2" charset="0"/>
              </a:rPr>
              <a:t>. </a:t>
            </a:r>
            <a:r>
              <a:rPr lang="es-ES" sz="4000" dirty="0" smtClean="0">
                <a:latin typeface="Avenir LT 65 Medium" pitchFamily="2" charset="0"/>
              </a:rPr>
              <a:t>Crear Vista</a:t>
            </a:r>
            <a:endParaRPr lang="en-US" sz="4000" dirty="0">
              <a:latin typeface="Avenir LT 65 Medium" pitchFamily="2" charset="0"/>
            </a:endParaRPr>
          </a:p>
        </p:txBody>
      </p:sp>
      <p:sp>
        <p:nvSpPr>
          <p:cNvPr id="11" name="10 Elipse"/>
          <p:cNvSpPr/>
          <p:nvPr/>
        </p:nvSpPr>
        <p:spPr>
          <a:xfrm>
            <a:off x="1857163" y="4100508"/>
            <a:ext cx="423081" cy="3957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accent1"/>
                </a:solidFill>
              </a:rPr>
              <a:t>1</a:t>
            </a:r>
            <a:endParaRPr lang="es-MX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19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12 Imagen"/>
          <p:cNvPicPr/>
          <p:nvPr/>
        </p:nvPicPr>
        <p:blipFill rotWithShape="1">
          <a:blip r:embed="rId2"/>
          <a:srcRect t="8623"/>
          <a:stretch/>
        </p:blipFill>
        <p:spPr>
          <a:xfrm>
            <a:off x="394320" y="1937976"/>
            <a:ext cx="8203108" cy="3753134"/>
          </a:xfrm>
          <a:prstGeom prst="rect">
            <a:avLst/>
          </a:prstGeom>
        </p:spPr>
      </p:pic>
      <p:pic>
        <p:nvPicPr>
          <p:cNvPr id="2" name="0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46" y="36245"/>
            <a:ext cx="1409065" cy="971550"/>
          </a:xfrm>
          <a:prstGeom prst="rect">
            <a:avLst/>
          </a:prstGeom>
        </p:spPr>
      </p:pic>
      <p:pic>
        <p:nvPicPr>
          <p:cNvPr id="3" name="0 Imagen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1135" y="24942"/>
            <a:ext cx="1398270" cy="657225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9112789" y="1696441"/>
            <a:ext cx="307921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Pasa a la pantalla de </a:t>
            </a:r>
            <a:r>
              <a:rPr lang="es-MX" b="1" dirty="0" smtClean="0"/>
              <a:t>Presentaciones</a:t>
            </a:r>
            <a:r>
              <a:rPr lang="es-MX" dirty="0" smtClean="0"/>
              <a:t>, aquí se van a:</a:t>
            </a:r>
          </a:p>
          <a:p>
            <a:pPr marL="273050" indent="-273050"/>
            <a:r>
              <a:rPr lang="es-MX" b="1" dirty="0" smtClean="0">
                <a:solidFill>
                  <a:schemeClr val="accent1"/>
                </a:solidFill>
              </a:rPr>
              <a:t>1.</a:t>
            </a:r>
            <a:r>
              <a:rPr lang="es-MX" dirty="0" smtClean="0"/>
              <a:t> </a:t>
            </a:r>
            <a:r>
              <a:rPr lang="es-MX" dirty="0"/>
              <a:t>Dar los estilos necesario</a:t>
            </a:r>
            <a:endParaRPr lang="es-MX" dirty="0" smtClean="0"/>
          </a:p>
          <a:p>
            <a:pPr marL="273050" indent="-273050"/>
            <a:r>
              <a:rPr lang="es-MX" b="1" dirty="0" smtClean="0">
                <a:solidFill>
                  <a:schemeClr val="accent1"/>
                </a:solidFill>
              </a:rPr>
              <a:t>2. </a:t>
            </a:r>
            <a:r>
              <a:rPr lang="es-MX" dirty="0" smtClean="0"/>
              <a:t>Especificar los campos a mostrar en la vista</a:t>
            </a:r>
          </a:p>
          <a:p>
            <a:r>
              <a:rPr lang="es-MX" b="1" dirty="0" smtClean="0">
                <a:solidFill>
                  <a:schemeClr val="accent1"/>
                </a:solidFill>
              </a:rPr>
              <a:t>3.</a:t>
            </a:r>
            <a:r>
              <a:rPr lang="es-MX" dirty="0" smtClean="0"/>
              <a:t> Realizar filtrado</a:t>
            </a:r>
          </a:p>
          <a:p>
            <a:r>
              <a:rPr lang="es-MX" b="1" dirty="0" smtClean="0">
                <a:solidFill>
                  <a:schemeClr val="accent1"/>
                </a:solidFill>
              </a:rPr>
              <a:t>4.</a:t>
            </a:r>
            <a:r>
              <a:rPr lang="es-MX" b="1" dirty="0" smtClean="0"/>
              <a:t> </a:t>
            </a:r>
            <a:r>
              <a:rPr lang="es-MX" dirty="0"/>
              <a:t>Indicar la ruta de </a:t>
            </a:r>
            <a:r>
              <a:rPr lang="es-MX" dirty="0" smtClean="0"/>
              <a:t>acceso</a:t>
            </a:r>
          </a:p>
          <a:p>
            <a:r>
              <a:rPr lang="es-MX" b="1" dirty="0" smtClean="0">
                <a:solidFill>
                  <a:schemeClr val="accent1"/>
                </a:solidFill>
              </a:rPr>
              <a:t>5.</a:t>
            </a:r>
            <a:r>
              <a:rPr lang="es-MX" dirty="0" smtClean="0"/>
              <a:t> Agregar </a:t>
            </a:r>
            <a:r>
              <a:rPr lang="es-MX" dirty="0"/>
              <a:t>encabezado y pie</a:t>
            </a:r>
          </a:p>
          <a:p>
            <a:r>
              <a:rPr lang="es-MX" b="1" dirty="0">
                <a:solidFill>
                  <a:schemeClr val="accent1"/>
                </a:solidFill>
              </a:rPr>
              <a:t>6</a:t>
            </a:r>
            <a:r>
              <a:rPr lang="es-MX" b="1" dirty="0" smtClean="0">
                <a:solidFill>
                  <a:schemeClr val="accent1"/>
                </a:solidFill>
              </a:rPr>
              <a:t>.</a:t>
            </a:r>
            <a:r>
              <a:rPr lang="es-MX" dirty="0" smtClean="0"/>
              <a:t> Configurar paginado</a:t>
            </a:r>
          </a:p>
          <a:p>
            <a:r>
              <a:rPr lang="es-MX" b="1" dirty="0" smtClean="0">
                <a:solidFill>
                  <a:schemeClr val="accent1"/>
                </a:solidFill>
              </a:rPr>
              <a:t>9.</a:t>
            </a:r>
            <a:r>
              <a:rPr lang="es-MX" dirty="0" smtClean="0"/>
              <a:t> Por default todas las vistas contienen el campo </a:t>
            </a:r>
            <a:r>
              <a:rPr lang="es-MX" b="1" dirty="0" smtClean="0"/>
              <a:t>Título</a:t>
            </a:r>
            <a:r>
              <a:rPr lang="es-MX" dirty="0" smtClean="0"/>
              <a:t> y si le damos </a:t>
            </a:r>
            <a:r>
              <a:rPr lang="es-MX" b="1" dirty="0"/>
              <a:t>V</a:t>
            </a:r>
            <a:r>
              <a:rPr lang="es-MX" b="1" dirty="0" smtClean="0"/>
              <a:t>ista Previa </a:t>
            </a:r>
            <a:r>
              <a:rPr lang="es-MX" dirty="0" smtClean="0"/>
              <a:t>nos muestra como es que la vista se presentaría.</a:t>
            </a:r>
            <a:endParaRPr lang="es-MX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097280" y="955356"/>
            <a:ext cx="10058400" cy="72537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4000" dirty="0" smtClean="0">
                <a:solidFill>
                  <a:schemeClr val="accent1"/>
                </a:solidFill>
                <a:latin typeface="Avenir LT 65 Medium" pitchFamily="2" charset="0"/>
              </a:rPr>
              <a:t>I</a:t>
            </a:r>
            <a:r>
              <a:rPr lang="es-ES" sz="4000" dirty="0">
                <a:solidFill>
                  <a:schemeClr val="accent1"/>
                </a:solidFill>
                <a:latin typeface="Avenir LT 65 Medium" pitchFamily="2" charset="0"/>
              </a:rPr>
              <a:t>. </a:t>
            </a:r>
            <a:r>
              <a:rPr lang="es-ES" sz="4000" dirty="0" smtClean="0">
                <a:latin typeface="Avenir LT 65 Medium" pitchFamily="2" charset="0"/>
              </a:rPr>
              <a:t>Crear Vista</a:t>
            </a:r>
            <a:endParaRPr lang="en-US" sz="4000" dirty="0">
              <a:latin typeface="Avenir LT 65 Medium" pitchFamily="2" charset="0"/>
            </a:endParaRPr>
          </a:p>
        </p:txBody>
      </p:sp>
      <p:sp>
        <p:nvSpPr>
          <p:cNvPr id="7" name="6 Elipse"/>
          <p:cNvSpPr/>
          <p:nvPr/>
        </p:nvSpPr>
        <p:spPr>
          <a:xfrm>
            <a:off x="1276844" y="3526042"/>
            <a:ext cx="319944" cy="274623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accent1"/>
                </a:solidFill>
              </a:rPr>
              <a:t>1</a:t>
            </a:r>
            <a:endParaRPr lang="es-MX" dirty="0">
              <a:solidFill>
                <a:schemeClr val="accent1"/>
              </a:solidFill>
            </a:endParaRPr>
          </a:p>
        </p:txBody>
      </p:sp>
      <p:sp>
        <p:nvSpPr>
          <p:cNvPr id="17" name="16 Elipse"/>
          <p:cNvSpPr/>
          <p:nvPr/>
        </p:nvSpPr>
        <p:spPr>
          <a:xfrm>
            <a:off x="642647" y="4157119"/>
            <a:ext cx="319944" cy="274623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accent1"/>
                </a:solidFill>
              </a:rPr>
              <a:t>2</a:t>
            </a:r>
          </a:p>
        </p:txBody>
      </p:sp>
      <p:sp>
        <p:nvSpPr>
          <p:cNvPr id="18" name="17 Elipse"/>
          <p:cNvSpPr/>
          <p:nvPr/>
        </p:nvSpPr>
        <p:spPr>
          <a:xfrm>
            <a:off x="2037607" y="4405721"/>
            <a:ext cx="319944" cy="274623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accent1"/>
                </a:solidFill>
              </a:rPr>
              <a:t>3</a:t>
            </a:r>
            <a:endParaRPr lang="es-MX" dirty="0">
              <a:solidFill>
                <a:schemeClr val="accent1"/>
              </a:solidFill>
            </a:endParaRPr>
          </a:p>
        </p:txBody>
      </p:sp>
      <p:sp>
        <p:nvSpPr>
          <p:cNvPr id="19" name="18 Elipse"/>
          <p:cNvSpPr/>
          <p:nvPr/>
        </p:nvSpPr>
        <p:spPr>
          <a:xfrm>
            <a:off x="4175930" y="3256345"/>
            <a:ext cx="319944" cy="274623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accent1"/>
                </a:solidFill>
              </a:rPr>
              <a:t>4</a:t>
            </a:r>
            <a:endParaRPr lang="es-MX" dirty="0">
              <a:solidFill>
                <a:schemeClr val="accent1"/>
              </a:solidFill>
            </a:endParaRPr>
          </a:p>
        </p:txBody>
      </p:sp>
      <p:sp>
        <p:nvSpPr>
          <p:cNvPr id="20" name="19 Elipse"/>
          <p:cNvSpPr/>
          <p:nvPr/>
        </p:nvSpPr>
        <p:spPr>
          <a:xfrm>
            <a:off x="4175930" y="4019808"/>
            <a:ext cx="319944" cy="274623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accent1"/>
                </a:solidFill>
              </a:rPr>
              <a:t>5</a:t>
            </a:r>
          </a:p>
        </p:txBody>
      </p:sp>
      <p:sp>
        <p:nvSpPr>
          <p:cNvPr id="21" name="20 Elipse"/>
          <p:cNvSpPr/>
          <p:nvPr/>
        </p:nvSpPr>
        <p:spPr>
          <a:xfrm>
            <a:off x="3438950" y="4519832"/>
            <a:ext cx="319944" cy="274623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accent1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76118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8 Imagen"/>
          <p:cNvPicPr/>
          <p:nvPr/>
        </p:nvPicPr>
        <p:blipFill rotWithShape="1">
          <a:blip r:embed="rId2"/>
          <a:srcRect t="6950"/>
          <a:stretch/>
        </p:blipFill>
        <p:spPr>
          <a:xfrm>
            <a:off x="411123" y="1691427"/>
            <a:ext cx="8234772" cy="3794964"/>
          </a:xfrm>
          <a:prstGeom prst="rect">
            <a:avLst/>
          </a:prstGeom>
        </p:spPr>
      </p:pic>
      <p:pic>
        <p:nvPicPr>
          <p:cNvPr id="2" name="0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46" y="36245"/>
            <a:ext cx="1409065" cy="971550"/>
          </a:xfrm>
          <a:prstGeom prst="rect">
            <a:avLst/>
          </a:prstGeom>
        </p:spPr>
      </p:pic>
      <p:pic>
        <p:nvPicPr>
          <p:cNvPr id="3" name="0 Imagen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1135" y="24942"/>
            <a:ext cx="1398270" cy="657225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8788878" y="2739576"/>
            <a:ext cx="30792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indent="-273050"/>
            <a:r>
              <a:rPr lang="es-MX" b="1" dirty="0" smtClean="0">
                <a:solidFill>
                  <a:schemeClr val="accent1"/>
                </a:solidFill>
              </a:rPr>
              <a:t>1. </a:t>
            </a:r>
            <a:r>
              <a:rPr lang="es-MX" dirty="0" smtClean="0"/>
              <a:t>Por default todas las vistas contienen el campo </a:t>
            </a:r>
            <a:r>
              <a:rPr lang="es-MX" b="1" dirty="0" smtClean="0"/>
              <a:t>Título</a:t>
            </a:r>
          </a:p>
          <a:p>
            <a:pPr marL="273050" indent="-273050"/>
            <a:r>
              <a:rPr lang="es-MX" b="1" dirty="0" smtClean="0">
                <a:solidFill>
                  <a:schemeClr val="accent1"/>
                </a:solidFill>
              </a:rPr>
              <a:t>2.  </a:t>
            </a:r>
            <a:r>
              <a:rPr lang="es-MX" dirty="0" smtClean="0"/>
              <a:t>Si damos </a:t>
            </a:r>
            <a:r>
              <a:rPr lang="es-MX" b="1" dirty="0"/>
              <a:t>V</a:t>
            </a:r>
            <a:r>
              <a:rPr lang="es-MX" b="1" dirty="0" smtClean="0"/>
              <a:t>ista Previa </a:t>
            </a:r>
            <a:r>
              <a:rPr lang="es-MX" dirty="0" smtClean="0"/>
              <a:t>nos muestra como es que la vista se presentaría.</a:t>
            </a:r>
            <a:endParaRPr lang="es-MX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097280" y="955356"/>
            <a:ext cx="10058400" cy="72537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4000" dirty="0" smtClean="0">
                <a:solidFill>
                  <a:schemeClr val="accent1"/>
                </a:solidFill>
                <a:latin typeface="Avenir LT 65 Medium" pitchFamily="2" charset="0"/>
              </a:rPr>
              <a:t>I</a:t>
            </a:r>
            <a:r>
              <a:rPr lang="es-ES" sz="4000" dirty="0">
                <a:solidFill>
                  <a:schemeClr val="accent1"/>
                </a:solidFill>
                <a:latin typeface="Avenir LT 65 Medium" pitchFamily="2" charset="0"/>
              </a:rPr>
              <a:t>. </a:t>
            </a:r>
            <a:r>
              <a:rPr lang="es-ES" sz="4000" dirty="0" smtClean="0">
                <a:latin typeface="Avenir LT 65 Medium" pitchFamily="2" charset="0"/>
              </a:rPr>
              <a:t>Crear Vista</a:t>
            </a:r>
            <a:endParaRPr lang="en-US" sz="4000" dirty="0">
              <a:latin typeface="Avenir LT 65 Medium" pitchFamily="2" charset="0"/>
            </a:endParaRPr>
          </a:p>
        </p:txBody>
      </p:sp>
      <p:sp>
        <p:nvSpPr>
          <p:cNvPr id="13" name="12 Elipse"/>
          <p:cNvSpPr/>
          <p:nvPr/>
        </p:nvSpPr>
        <p:spPr>
          <a:xfrm>
            <a:off x="600826" y="2319224"/>
            <a:ext cx="423081" cy="3957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accent1"/>
                </a:solidFill>
              </a:rPr>
              <a:t>1</a:t>
            </a:r>
            <a:endParaRPr lang="es-MX" dirty="0">
              <a:solidFill>
                <a:schemeClr val="accent1"/>
              </a:solidFill>
            </a:endParaRPr>
          </a:p>
        </p:txBody>
      </p:sp>
      <p:sp>
        <p:nvSpPr>
          <p:cNvPr id="15" name="14 Elipse"/>
          <p:cNvSpPr/>
          <p:nvPr/>
        </p:nvSpPr>
        <p:spPr>
          <a:xfrm>
            <a:off x="2774459" y="1932365"/>
            <a:ext cx="423081" cy="3957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accent1"/>
                </a:solidFill>
              </a:rPr>
              <a:t>2</a:t>
            </a:r>
            <a:endParaRPr lang="es-MX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3187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17 Imagen"/>
          <p:cNvPicPr/>
          <p:nvPr/>
        </p:nvPicPr>
        <p:blipFill rotWithShape="1">
          <a:blip r:embed="rId2"/>
          <a:srcRect l="19666" t="17668" r="16564" b="8640"/>
          <a:stretch/>
        </p:blipFill>
        <p:spPr>
          <a:xfrm>
            <a:off x="518051" y="1461972"/>
            <a:ext cx="4516044" cy="2634018"/>
          </a:xfrm>
          <a:prstGeom prst="rect">
            <a:avLst/>
          </a:prstGeom>
        </p:spPr>
      </p:pic>
      <p:pic>
        <p:nvPicPr>
          <p:cNvPr id="19" name="18 Imagen"/>
          <p:cNvPicPr/>
          <p:nvPr/>
        </p:nvPicPr>
        <p:blipFill rotWithShape="1">
          <a:blip r:embed="rId3"/>
          <a:srcRect l="20043" t="15711" r="16923" b="6043"/>
          <a:stretch/>
        </p:blipFill>
        <p:spPr>
          <a:xfrm>
            <a:off x="1714327" y="3429824"/>
            <a:ext cx="4700143" cy="2877797"/>
          </a:xfrm>
          <a:prstGeom prst="rect">
            <a:avLst/>
          </a:prstGeom>
        </p:spPr>
      </p:pic>
      <p:pic>
        <p:nvPicPr>
          <p:cNvPr id="2" name="0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46" y="36245"/>
            <a:ext cx="1409065" cy="971550"/>
          </a:xfrm>
          <a:prstGeom prst="rect">
            <a:avLst/>
          </a:prstGeom>
        </p:spPr>
      </p:pic>
      <p:pic>
        <p:nvPicPr>
          <p:cNvPr id="3" name="0 Imagen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1135" y="24942"/>
            <a:ext cx="1398270" cy="657225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6441766" y="2144280"/>
            <a:ext cx="565017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Para agregar campos adicionales  se entra a la opción de 1. </a:t>
            </a:r>
            <a:r>
              <a:rPr lang="es-MX" b="1" dirty="0" smtClean="0">
                <a:solidFill>
                  <a:schemeClr val="accent1"/>
                </a:solidFill>
              </a:rPr>
              <a:t>1. </a:t>
            </a:r>
            <a:r>
              <a:rPr lang="es-MX" b="1" dirty="0" smtClean="0"/>
              <a:t>Añadir Campos</a:t>
            </a:r>
          </a:p>
          <a:p>
            <a:pPr marL="273050" indent="-273050"/>
            <a:r>
              <a:rPr lang="es-MX" b="1" dirty="0" smtClean="0">
                <a:solidFill>
                  <a:schemeClr val="accent1"/>
                </a:solidFill>
              </a:rPr>
              <a:t>2.</a:t>
            </a:r>
            <a:r>
              <a:rPr lang="es-MX" dirty="0"/>
              <a:t> </a:t>
            </a:r>
            <a:r>
              <a:rPr lang="es-MX" dirty="0" smtClean="0"/>
              <a:t>Se seleccionan los campos de acuerdo a las necesidades, dichos campos debieron haberse creado con anterioridad en el tipo de contenido específico que le corresponde.</a:t>
            </a:r>
          </a:p>
          <a:p>
            <a:pPr marL="273050" indent="-273050"/>
            <a:r>
              <a:rPr lang="es-MX" b="1" dirty="0" smtClean="0">
                <a:solidFill>
                  <a:schemeClr val="accent1"/>
                </a:solidFill>
              </a:rPr>
              <a:t>3.</a:t>
            </a:r>
            <a:r>
              <a:rPr lang="es-MX" dirty="0" smtClean="0"/>
              <a:t> Al agregar un campo, este se debe configurar, eligiendo las opciones de acuerdo a las necesidades </a:t>
            </a:r>
            <a:r>
              <a:rPr lang="es-MX" dirty="0" err="1" smtClean="0"/>
              <a:t>p.e</a:t>
            </a:r>
            <a:r>
              <a:rPr lang="es-MX" dirty="0" smtClean="0"/>
              <a:t>. crear una etiqueta.</a:t>
            </a:r>
          </a:p>
          <a:p>
            <a:r>
              <a:rPr lang="es-MX" b="1" dirty="0" smtClean="0">
                <a:solidFill>
                  <a:schemeClr val="accent1"/>
                </a:solidFill>
              </a:rPr>
              <a:t>4. </a:t>
            </a:r>
            <a:r>
              <a:rPr lang="es-MX" dirty="0" smtClean="0"/>
              <a:t>Se da clic en </a:t>
            </a:r>
            <a:r>
              <a:rPr lang="es-MX" b="1" dirty="0" smtClean="0"/>
              <a:t>Aplicar</a:t>
            </a:r>
          </a:p>
          <a:p>
            <a:pPr marL="273050" indent="-273050"/>
            <a:endParaRPr lang="es-MX" b="1" dirty="0" smtClean="0"/>
          </a:p>
          <a:p>
            <a:endParaRPr lang="es-MX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097280" y="955356"/>
            <a:ext cx="10058400" cy="72537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4000" dirty="0" smtClean="0">
                <a:solidFill>
                  <a:schemeClr val="accent1"/>
                </a:solidFill>
                <a:latin typeface="Avenir LT 65 Medium" pitchFamily="2" charset="0"/>
              </a:rPr>
              <a:t>I</a:t>
            </a:r>
            <a:r>
              <a:rPr lang="es-ES" sz="4000" dirty="0">
                <a:solidFill>
                  <a:schemeClr val="accent1"/>
                </a:solidFill>
                <a:latin typeface="Avenir LT 65 Medium" pitchFamily="2" charset="0"/>
              </a:rPr>
              <a:t>. </a:t>
            </a:r>
            <a:r>
              <a:rPr lang="es-ES" sz="4000" dirty="0" smtClean="0">
                <a:latin typeface="Avenir LT 65 Medium" pitchFamily="2" charset="0"/>
              </a:rPr>
              <a:t>Crear Vista</a:t>
            </a:r>
            <a:endParaRPr lang="en-US" sz="4000" dirty="0">
              <a:latin typeface="Avenir LT 65 Medium" pitchFamily="2" charset="0"/>
            </a:endParaRPr>
          </a:p>
        </p:txBody>
      </p:sp>
      <p:sp>
        <p:nvSpPr>
          <p:cNvPr id="11" name="10 Elipse"/>
          <p:cNvSpPr/>
          <p:nvPr/>
        </p:nvSpPr>
        <p:spPr>
          <a:xfrm>
            <a:off x="1714327" y="1120195"/>
            <a:ext cx="423081" cy="3957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accent1"/>
                </a:solidFill>
              </a:rPr>
              <a:t>1</a:t>
            </a:r>
            <a:endParaRPr lang="es-MX" dirty="0">
              <a:solidFill>
                <a:schemeClr val="accent1"/>
              </a:solidFill>
            </a:endParaRPr>
          </a:p>
        </p:txBody>
      </p:sp>
      <p:sp>
        <p:nvSpPr>
          <p:cNvPr id="12" name="11 Elipse"/>
          <p:cNvSpPr/>
          <p:nvPr/>
        </p:nvSpPr>
        <p:spPr>
          <a:xfrm>
            <a:off x="94970" y="2322352"/>
            <a:ext cx="423081" cy="3957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accent1"/>
                </a:solidFill>
              </a:rPr>
              <a:t>2</a:t>
            </a:r>
            <a:endParaRPr lang="es-MX" dirty="0">
              <a:solidFill>
                <a:schemeClr val="accent1"/>
              </a:solidFill>
            </a:endParaRPr>
          </a:p>
        </p:txBody>
      </p:sp>
      <p:sp>
        <p:nvSpPr>
          <p:cNvPr id="13" name="12 Elipse"/>
          <p:cNvSpPr/>
          <p:nvPr/>
        </p:nvSpPr>
        <p:spPr>
          <a:xfrm>
            <a:off x="3729891" y="3088716"/>
            <a:ext cx="423081" cy="3957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accent1"/>
                </a:solidFill>
              </a:rPr>
              <a:t>3</a:t>
            </a:r>
            <a:endParaRPr lang="es-MX" dirty="0">
              <a:solidFill>
                <a:schemeClr val="accent1"/>
              </a:solidFill>
            </a:endParaRPr>
          </a:p>
        </p:txBody>
      </p:sp>
      <p:sp>
        <p:nvSpPr>
          <p:cNvPr id="14" name="13 Elipse"/>
          <p:cNvSpPr/>
          <p:nvPr/>
        </p:nvSpPr>
        <p:spPr>
          <a:xfrm>
            <a:off x="1429695" y="5736941"/>
            <a:ext cx="423081" cy="3957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accent1"/>
                </a:solidFill>
              </a:rPr>
              <a:t>4</a:t>
            </a:r>
            <a:endParaRPr lang="es-MX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19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12 Imagen"/>
          <p:cNvPicPr/>
          <p:nvPr/>
        </p:nvPicPr>
        <p:blipFill rotWithShape="1">
          <a:blip r:embed="rId2"/>
          <a:srcRect l="4681" t="9083" r="9009"/>
          <a:stretch/>
        </p:blipFill>
        <p:spPr>
          <a:xfrm>
            <a:off x="642045" y="1318045"/>
            <a:ext cx="5949823" cy="3105756"/>
          </a:xfrm>
          <a:prstGeom prst="rect">
            <a:avLst/>
          </a:prstGeom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882" y="2973411"/>
            <a:ext cx="5679016" cy="2663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0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46" y="36245"/>
            <a:ext cx="1409065" cy="971550"/>
          </a:xfrm>
          <a:prstGeom prst="rect">
            <a:avLst/>
          </a:prstGeom>
        </p:spPr>
      </p:pic>
      <p:pic>
        <p:nvPicPr>
          <p:cNvPr id="3" name="0 Imagen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1135" y="24942"/>
            <a:ext cx="1398270" cy="657225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8012898" y="2019656"/>
            <a:ext cx="40261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indent="-273050"/>
            <a:r>
              <a:rPr lang="es-MX" b="1" dirty="0" smtClean="0">
                <a:solidFill>
                  <a:schemeClr val="accent1"/>
                </a:solidFill>
              </a:rPr>
              <a:t>1.</a:t>
            </a:r>
            <a:r>
              <a:rPr lang="es-MX" dirty="0" smtClean="0"/>
              <a:t> Se puede visualizar la información mediante </a:t>
            </a:r>
            <a:r>
              <a:rPr lang="es-MX" b="1" dirty="0" smtClean="0"/>
              <a:t>Vista Previa</a:t>
            </a:r>
          </a:p>
          <a:p>
            <a:pPr marL="273050" indent="-273050"/>
            <a:r>
              <a:rPr lang="es-MX" b="1" dirty="0">
                <a:solidFill>
                  <a:schemeClr val="accent1"/>
                </a:solidFill>
              </a:rPr>
              <a:t>2</a:t>
            </a:r>
            <a:r>
              <a:rPr lang="es-MX" b="1" dirty="0" smtClean="0">
                <a:solidFill>
                  <a:schemeClr val="accent1"/>
                </a:solidFill>
              </a:rPr>
              <a:t>. </a:t>
            </a:r>
            <a:r>
              <a:rPr lang="es-MX" dirty="0" smtClean="0"/>
              <a:t>Se da clic en </a:t>
            </a:r>
            <a:r>
              <a:rPr lang="es-MX" b="1" dirty="0" smtClean="0"/>
              <a:t>Guardar</a:t>
            </a:r>
            <a:r>
              <a:rPr lang="es-MX" dirty="0" smtClean="0"/>
              <a:t> y ya queda creada una </a:t>
            </a:r>
            <a:r>
              <a:rPr lang="es-MX" b="1" dirty="0" smtClean="0"/>
              <a:t>Vista</a:t>
            </a:r>
          </a:p>
          <a:p>
            <a:endParaRPr lang="es-MX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097280" y="955356"/>
            <a:ext cx="10058400" cy="72537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4000" dirty="0" smtClean="0">
                <a:solidFill>
                  <a:schemeClr val="accent1"/>
                </a:solidFill>
                <a:latin typeface="Avenir LT 65 Medium" pitchFamily="2" charset="0"/>
              </a:rPr>
              <a:t>I</a:t>
            </a:r>
            <a:r>
              <a:rPr lang="es-ES" sz="4000" dirty="0">
                <a:solidFill>
                  <a:schemeClr val="accent1"/>
                </a:solidFill>
                <a:latin typeface="Avenir LT 65 Medium" pitchFamily="2" charset="0"/>
              </a:rPr>
              <a:t>. </a:t>
            </a:r>
            <a:r>
              <a:rPr lang="es-ES" sz="4000" dirty="0" smtClean="0">
                <a:latin typeface="Avenir LT 65 Medium" pitchFamily="2" charset="0"/>
              </a:rPr>
              <a:t>Crear Vista</a:t>
            </a:r>
            <a:endParaRPr lang="en-US" sz="4000" dirty="0">
              <a:latin typeface="Avenir LT 65 Medium" pitchFamily="2" charset="0"/>
            </a:endParaRPr>
          </a:p>
        </p:txBody>
      </p:sp>
      <p:sp>
        <p:nvSpPr>
          <p:cNvPr id="11" name="10 Elipse"/>
          <p:cNvSpPr/>
          <p:nvPr/>
        </p:nvSpPr>
        <p:spPr>
          <a:xfrm>
            <a:off x="1902518" y="1693976"/>
            <a:ext cx="423081" cy="3957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accent1"/>
                </a:solidFill>
              </a:rPr>
              <a:t>1</a:t>
            </a:r>
            <a:endParaRPr lang="es-MX" dirty="0">
              <a:solidFill>
                <a:schemeClr val="accent1"/>
              </a:solidFill>
            </a:endParaRPr>
          </a:p>
        </p:txBody>
      </p:sp>
      <p:sp>
        <p:nvSpPr>
          <p:cNvPr id="12" name="11 Elipse"/>
          <p:cNvSpPr/>
          <p:nvPr/>
        </p:nvSpPr>
        <p:spPr>
          <a:xfrm>
            <a:off x="4067032" y="3064643"/>
            <a:ext cx="423081" cy="3957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accent1"/>
                </a:solidFill>
              </a:rPr>
              <a:t>2</a:t>
            </a:r>
            <a:endParaRPr lang="es-MX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07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Imagen"/>
          <p:cNvPicPr/>
          <p:nvPr/>
        </p:nvPicPr>
        <p:blipFill rotWithShape="1">
          <a:blip r:embed="rId2"/>
          <a:srcRect t="7617"/>
          <a:stretch/>
        </p:blipFill>
        <p:spPr>
          <a:xfrm>
            <a:off x="278416" y="1992567"/>
            <a:ext cx="7698740" cy="3575713"/>
          </a:xfrm>
          <a:prstGeom prst="rect">
            <a:avLst/>
          </a:prstGeom>
        </p:spPr>
      </p:pic>
      <p:pic>
        <p:nvPicPr>
          <p:cNvPr id="2" name="0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46" y="36245"/>
            <a:ext cx="1409065" cy="971550"/>
          </a:xfrm>
          <a:prstGeom prst="rect">
            <a:avLst/>
          </a:prstGeom>
        </p:spPr>
      </p:pic>
      <p:pic>
        <p:nvPicPr>
          <p:cNvPr id="3" name="0 Imagen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1135" y="24942"/>
            <a:ext cx="1398270" cy="657225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1097280" y="955356"/>
            <a:ext cx="10058400" cy="72537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4000" dirty="0" smtClean="0">
                <a:solidFill>
                  <a:schemeClr val="accent1"/>
                </a:solidFill>
                <a:latin typeface="Avenir LT 65 Medium" pitchFamily="2" charset="0"/>
              </a:rPr>
              <a:t>I</a:t>
            </a:r>
            <a:r>
              <a:rPr lang="es-ES" sz="4000" dirty="0">
                <a:solidFill>
                  <a:schemeClr val="accent1"/>
                </a:solidFill>
                <a:latin typeface="Avenir LT 65 Medium" pitchFamily="2" charset="0"/>
              </a:rPr>
              <a:t>. </a:t>
            </a:r>
            <a:r>
              <a:rPr lang="es-ES" sz="4000" dirty="0" smtClean="0">
                <a:latin typeface="Avenir LT 65 Medium" pitchFamily="2" charset="0"/>
              </a:rPr>
              <a:t>Crear Vista</a:t>
            </a:r>
            <a:endParaRPr lang="en-US" sz="4000" dirty="0">
              <a:latin typeface="Avenir LT 65 Medium" pitchFamily="2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7999598" y="2952697"/>
            <a:ext cx="33041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indent="-273050"/>
            <a:r>
              <a:rPr lang="es-MX" b="1" dirty="0" smtClean="0">
                <a:solidFill>
                  <a:schemeClr val="accent1"/>
                </a:solidFill>
              </a:rPr>
              <a:t>1.</a:t>
            </a:r>
            <a:r>
              <a:rPr lang="es-MX" dirty="0" smtClean="0"/>
              <a:t> Finalmente se visita la URL a fin de confirmar que la vista se haya creado correctamente</a:t>
            </a:r>
          </a:p>
        </p:txBody>
      </p:sp>
      <p:sp>
        <p:nvSpPr>
          <p:cNvPr id="11" name="10 Elipse"/>
          <p:cNvSpPr/>
          <p:nvPr/>
        </p:nvSpPr>
        <p:spPr>
          <a:xfrm>
            <a:off x="5176918" y="3221015"/>
            <a:ext cx="423081" cy="3957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accent1"/>
                </a:solidFill>
              </a:rPr>
              <a:t>1</a:t>
            </a:r>
            <a:endParaRPr lang="es-MX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19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8 Imagen"/>
          <p:cNvPicPr/>
          <p:nvPr/>
        </p:nvPicPr>
        <p:blipFill rotWithShape="1">
          <a:blip r:embed="rId2"/>
          <a:srcRect t="7082"/>
          <a:stretch/>
        </p:blipFill>
        <p:spPr>
          <a:xfrm>
            <a:off x="477675" y="1754959"/>
            <a:ext cx="8077187" cy="4222758"/>
          </a:xfrm>
          <a:prstGeom prst="rect">
            <a:avLst/>
          </a:prstGeom>
        </p:spPr>
      </p:pic>
      <p:pic>
        <p:nvPicPr>
          <p:cNvPr id="2" name="0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46" y="36245"/>
            <a:ext cx="1409065" cy="971550"/>
          </a:xfrm>
          <a:prstGeom prst="rect">
            <a:avLst/>
          </a:prstGeom>
        </p:spPr>
      </p:pic>
      <p:pic>
        <p:nvPicPr>
          <p:cNvPr id="3" name="0 Imagen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1135" y="24942"/>
            <a:ext cx="1398270" cy="657225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1097280" y="955356"/>
            <a:ext cx="10058400" cy="72537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4000" dirty="0" smtClean="0">
                <a:solidFill>
                  <a:schemeClr val="accent1"/>
                </a:solidFill>
                <a:latin typeface="Avenir LT 65 Medium" pitchFamily="2" charset="0"/>
              </a:rPr>
              <a:t>II. </a:t>
            </a:r>
            <a:r>
              <a:rPr lang="es-ES" sz="4000" dirty="0" smtClean="0">
                <a:latin typeface="Avenir LT 65 Medium" pitchFamily="2" charset="0"/>
              </a:rPr>
              <a:t>Editar Vista</a:t>
            </a:r>
            <a:endParaRPr lang="en-US" sz="4000" dirty="0">
              <a:latin typeface="Avenir LT 65 Medium" pitchFamily="2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9109066" y="2936094"/>
            <a:ext cx="27841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indent="-273050"/>
            <a:r>
              <a:rPr lang="es-MX" b="1" dirty="0" smtClean="0">
                <a:solidFill>
                  <a:schemeClr val="accent1"/>
                </a:solidFill>
              </a:rPr>
              <a:t>1.</a:t>
            </a:r>
            <a:r>
              <a:rPr lang="es-MX" b="1" dirty="0" smtClean="0"/>
              <a:t> </a:t>
            </a:r>
            <a:r>
              <a:rPr lang="es-MX" dirty="0" smtClean="0"/>
              <a:t>Se ingresa a la pestaña de </a:t>
            </a:r>
            <a:r>
              <a:rPr lang="es-MX" b="1" dirty="0" smtClean="0"/>
              <a:t>Estructura</a:t>
            </a:r>
          </a:p>
          <a:p>
            <a:endParaRPr lang="es-MX" b="1" dirty="0" smtClean="0"/>
          </a:p>
          <a:p>
            <a:endParaRPr lang="es-MX" dirty="0"/>
          </a:p>
        </p:txBody>
      </p:sp>
      <p:sp>
        <p:nvSpPr>
          <p:cNvPr id="17" name="16 Elipse"/>
          <p:cNvSpPr/>
          <p:nvPr/>
        </p:nvSpPr>
        <p:spPr>
          <a:xfrm>
            <a:off x="3194228" y="1241528"/>
            <a:ext cx="423081" cy="3957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accent1"/>
                </a:solidFill>
              </a:rPr>
              <a:t>1</a:t>
            </a:r>
            <a:endParaRPr lang="es-MX" dirty="0">
              <a:solidFill>
                <a:schemeClr val="accent1"/>
              </a:solidFill>
            </a:endParaRPr>
          </a:p>
        </p:txBody>
      </p:sp>
      <p:sp>
        <p:nvSpPr>
          <p:cNvPr id="18" name="17 Flecha abajo"/>
          <p:cNvSpPr/>
          <p:nvPr/>
        </p:nvSpPr>
        <p:spPr>
          <a:xfrm rot="3156741">
            <a:off x="2886340" y="1505745"/>
            <a:ext cx="283199" cy="3739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619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10 Imagen"/>
          <p:cNvPicPr/>
          <p:nvPr/>
        </p:nvPicPr>
        <p:blipFill rotWithShape="1">
          <a:blip r:embed="rId2"/>
          <a:srcRect t="8443"/>
          <a:stretch/>
        </p:blipFill>
        <p:spPr>
          <a:xfrm>
            <a:off x="218364" y="1680734"/>
            <a:ext cx="9186778" cy="4501701"/>
          </a:xfrm>
          <a:prstGeom prst="rect">
            <a:avLst/>
          </a:prstGeom>
        </p:spPr>
      </p:pic>
      <p:pic>
        <p:nvPicPr>
          <p:cNvPr id="2" name="0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46" y="36245"/>
            <a:ext cx="1409065" cy="971550"/>
          </a:xfrm>
          <a:prstGeom prst="rect">
            <a:avLst/>
          </a:prstGeom>
        </p:spPr>
      </p:pic>
      <p:pic>
        <p:nvPicPr>
          <p:cNvPr id="3" name="0 Imagen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1135" y="24942"/>
            <a:ext cx="1398270" cy="657225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1097280" y="955356"/>
            <a:ext cx="10058400" cy="72537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4000" dirty="0" smtClean="0">
                <a:solidFill>
                  <a:schemeClr val="accent1"/>
                </a:solidFill>
                <a:latin typeface="Avenir LT 65 Medium" pitchFamily="2" charset="0"/>
              </a:rPr>
              <a:t>II. </a:t>
            </a:r>
            <a:r>
              <a:rPr lang="es-ES" sz="4000" dirty="0" smtClean="0">
                <a:latin typeface="Avenir LT 65 Medium" pitchFamily="2" charset="0"/>
              </a:rPr>
              <a:t>Editar Vista</a:t>
            </a:r>
            <a:endParaRPr lang="en-US" sz="4000" dirty="0">
              <a:latin typeface="Avenir LT 65 Medium" pitchFamily="2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9405142" y="3401943"/>
            <a:ext cx="26776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indent="-273050"/>
            <a:r>
              <a:rPr lang="es-MX" b="1" dirty="0" smtClean="0">
                <a:solidFill>
                  <a:schemeClr val="accent1"/>
                </a:solidFill>
              </a:rPr>
              <a:t>1.</a:t>
            </a:r>
            <a:r>
              <a:rPr lang="es-MX" dirty="0" smtClean="0"/>
              <a:t> Se selecciona la opción </a:t>
            </a:r>
            <a:r>
              <a:rPr lang="es-MX" b="1" dirty="0" smtClean="0"/>
              <a:t>Vistas</a:t>
            </a:r>
          </a:p>
          <a:p>
            <a:endParaRPr lang="es-MX" dirty="0"/>
          </a:p>
        </p:txBody>
      </p:sp>
      <p:sp>
        <p:nvSpPr>
          <p:cNvPr id="16" name="15 Elipse"/>
          <p:cNvSpPr/>
          <p:nvPr/>
        </p:nvSpPr>
        <p:spPr>
          <a:xfrm>
            <a:off x="1748965" y="4873004"/>
            <a:ext cx="423081" cy="3957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accent1"/>
                </a:solidFill>
              </a:rPr>
              <a:t>1</a:t>
            </a:r>
            <a:endParaRPr lang="es-MX" dirty="0">
              <a:solidFill>
                <a:schemeClr val="accent1"/>
              </a:solidFill>
            </a:endParaRPr>
          </a:p>
        </p:txBody>
      </p:sp>
      <p:sp>
        <p:nvSpPr>
          <p:cNvPr id="17" name="16 Flecha abajo"/>
          <p:cNvSpPr/>
          <p:nvPr/>
        </p:nvSpPr>
        <p:spPr>
          <a:xfrm rot="3156741">
            <a:off x="1372837" y="5109925"/>
            <a:ext cx="283199" cy="3739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6066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8 Imagen"/>
          <p:cNvPicPr/>
          <p:nvPr/>
        </p:nvPicPr>
        <p:blipFill rotWithShape="1">
          <a:blip r:embed="rId2"/>
          <a:srcRect l="3725" t="7974" r="4672"/>
          <a:stretch/>
        </p:blipFill>
        <p:spPr>
          <a:xfrm>
            <a:off x="122830" y="1501248"/>
            <a:ext cx="7151421" cy="4135270"/>
          </a:xfrm>
          <a:prstGeom prst="rect">
            <a:avLst/>
          </a:prstGeom>
        </p:spPr>
      </p:pic>
      <p:pic>
        <p:nvPicPr>
          <p:cNvPr id="2" name="0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46" y="36245"/>
            <a:ext cx="1409065" cy="971550"/>
          </a:xfrm>
          <a:prstGeom prst="rect">
            <a:avLst/>
          </a:prstGeom>
        </p:spPr>
      </p:pic>
      <p:pic>
        <p:nvPicPr>
          <p:cNvPr id="3" name="0 Imagen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1135" y="24942"/>
            <a:ext cx="1398270" cy="657225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1097280" y="955356"/>
            <a:ext cx="10058400" cy="72537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4000" dirty="0" smtClean="0">
                <a:solidFill>
                  <a:schemeClr val="accent1"/>
                </a:solidFill>
                <a:latin typeface="Avenir LT 65 Medium" pitchFamily="2" charset="0"/>
              </a:rPr>
              <a:t>II. </a:t>
            </a:r>
            <a:r>
              <a:rPr lang="es-ES" sz="4000" dirty="0" smtClean="0">
                <a:latin typeface="Avenir LT 65 Medium" pitchFamily="2" charset="0"/>
              </a:rPr>
              <a:t>Editar Vista</a:t>
            </a:r>
            <a:endParaRPr lang="en-US" sz="4000" dirty="0">
              <a:latin typeface="Avenir LT 65 Medium" pitchFamily="2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7301563" y="3372822"/>
            <a:ext cx="42646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chemeClr val="accent1"/>
                </a:solidFill>
              </a:rPr>
              <a:t>1.</a:t>
            </a:r>
            <a:r>
              <a:rPr lang="es-MX" b="1" dirty="0" smtClean="0"/>
              <a:t> </a:t>
            </a:r>
            <a:r>
              <a:rPr lang="es-MX" dirty="0" smtClean="0"/>
              <a:t>Se busca la vista que se desea modificar</a:t>
            </a:r>
          </a:p>
          <a:p>
            <a:r>
              <a:rPr lang="es-MX" b="1" dirty="0" smtClean="0">
                <a:solidFill>
                  <a:schemeClr val="accent1"/>
                </a:solidFill>
              </a:rPr>
              <a:t>2.</a:t>
            </a:r>
            <a:r>
              <a:rPr lang="es-MX" dirty="0" smtClean="0"/>
              <a:t> Se da clic en el botón </a:t>
            </a:r>
            <a:r>
              <a:rPr lang="es-MX" b="1" dirty="0" smtClean="0"/>
              <a:t>Editar</a:t>
            </a:r>
            <a:r>
              <a:rPr lang="es-MX" dirty="0" smtClean="0"/>
              <a:t> de la vista</a:t>
            </a:r>
            <a:endParaRPr lang="es-MX" b="1" dirty="0" smtClean="0"/>
          </a:p>
          <a:p>
            <a:endParaRPr lang="es-MX" dirty="0"/>
          </a:p>
        </p:txBody>
      </p:sp>
      <p:sp>
        <p:nvSpPr>
          <p:cNvPr id="12" name="11 Elipse"/>
          <p:cNvSpPr/>
          <p:nvPr/>
        </p:nvSpPr>
        <p:spPr>
          <a:xfrm>
            <a:off x="1628029" y="2493392"/>
            <a:ext cx="423081" cy="3957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accent1"/>
                </a:solidFill>
              </a:rPr>
              <a:t>1</a:t>
            </a:r>
            <a:endParaRPr lang="es-MX" dirty="0">
              <a:solidFill>
                <a:schemeClr val="accent1"/>
              </a:solidFill>
            </a:endParaRPr>
          </a:p>
        </p:txBody>
      </p:sp>
      <p:sp>
        <p:nvSpPr>
          <p:cNvPr id="13" name="12 Elipse"/>
          <p:cNvSpPr/>
          <p:nvPr/>
        </p:nvSpPr>
        <p:spPr>
          <a:xfrm>
            <a:off x="5914939" y="2493392"/>
            <a:ext cx="423081" cy="3957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accent1"/>
                </a:solidFill>
              </a:rPr>
              <a:t>2</a:t>
            </a:r>
            <a:endParaRPr lang="es-MX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66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Imagen"/>
          <p:cNvPicPr/>
          <p:nvPr/>
        </p:nvPicPr>
        <p:blipFill rotWithShape="1">
          <a:blip r:embed="rId2"/>
          <a:srcRect t="8623"/>
          <a:stretch/>
        </p:blipFill>
        <p:spPr>
          <a:xfrm>
            <a:off x="394320" y="2374710"/>
            <a:ext cx="6672412" cy="3316400"/>
          </a:xfrm>
          <a:prstGeom prst="rect">
            <a:avLst/>
          </a:prstGeom>
        </p:spPr>
      </p:pic>
      <p:pic>
        <p:nvPicPr>
          <p:cNvPr id="2" name="0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46" y="36245"/>
            <a:ext cx="1409065" cy="971550"/>
          </a:xfrm>
          <a:prstGeom prst="rect">
            <a:avLst/>
          </a:prstGeom>
        </p:spPr>
      </p:pic>
      <p:pic>
        <p:nvPicPr>
          <p:cNvPr id="3" name="0 Imagen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1135" y="24942"/>
            <a:ext cx="1398270" cy="657225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1097280" y="955356"/>
            <a:ext cx="10058400" cy="72537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4000" dirty="0" smtClean="0">
                <a:solidFill>
                  <a:schemeClr val="accent1"/>
                </a:solidFill>
                <a:latin typeface="Avenir LT 65 Medium" pitchFamily="2" charset="0"/>
              </a:rPr>
              <a:t>II. </a:t>
            </a:r>
            <a:r>
              <a:rPr lang="es-ES" sz="4000" dirty="0" smtClean="0">
                <a:latin typeface="Avenir LT 65 Medium" pitchFamily="2" charset="0"/>
              </a:rPr>
              <a:t>Editar Vista</a:t>
            </a:r>
            <a:endParaRPr lang="en-US" sz="4000" dirty="0">
              <a:latin typeface="Avenir LT 65 Medium" pitchFamily="2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7066732" y="2076434"/>
            <a:ext cx="483267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Se despliega la pantalla de </a:t>
            </a:r>
            <a:r>
              <a:rPr lang="es-MX" b="1" dirty="0" smtClean="0"/>
              <a:t>Presentación</a:t>
            </a:r>
            <a:r>
              <a:rPr lang="es-MX" dirty="0" smtClean="0"/>
              <a:t> con toda la información de la vista</a:t>
            </a:r>
          </a:p>
          <a:p>
            <a:pPr marL="273050" indent="-273050"/>
            <a:r>
              <a:rPr lang="es-MX" b="1" dirty="0" smtClean="0">
                <a:solidFill>
                  <a:schemeClr val="accent1"/>
                </a:solidFill>
              </a:rPr>
              <a:t>1. </a:t>
            </a:r>
            <a:r>
              <a:rPr lang="es-MX" dirty="0" smtClean="0"/>
              <a:t>Se selecciona el elemento que se quiere modificar</a:t>
            </a:r>
          </a:p>
          <a:p>
            <a:r>
              <a:rPr lang="es-MX" dirty="0" smtClean="0"/>
              <a:t>	Por ejemplo Agregar un Campo</a:t>
            </a:r>
          </a:p>
          <a:p>
            <a:pPr marL="273050" indent="-273050"/>
            <a:r>
              <a:rPr lang="es-MX" b="1" dirty="0" smtClean="0">
                <a:solidFill>
                  <a:schemeClr val="accent1"/>
                </a:solidFill>
              </a:rPr>
              <a:t>2. </a:t>
            </a:r>
            <a:r>
              <a:rPr lang="es-MX" dirty="0" smtClean="0"/>
              <a:t>Se selecciona el campo que se desea agregar a la vista. Para seleccionar el campo se cuenta con la opción de </a:t>
            </a:r>
            <a:r>
              <a:rPr lang="es-MX" b="1" dirty="0" smtClean="0"/>
              <a:t>Buscar</a:t>
            </a:r>
            <a:r>
              <a:rPr lang="es-MX" dirty="0" smtClean="0"/>
              <a:t> el campo específico</a:t>
            </a:r>
          </a:p>
          <a:p>
            <a:r>
              <a:rPr lang="es-MX" b="1" dirty="0" smtClean="0">
                <a:solidFill>
                  <a:schemeClr val="accent1"/>
                </a:solidFill>
              </a:rPr>
              <a:t>3. </a:t>
            </a:r>
            <a:r>
              <a:rPr lang="es-MX" dirty="0" smtClean="0"/>
              <a:t>Una vez seleccionado el campo </a:t>
            </a:r>
          </a:p>
          <a:p>
            <a:r>
              <a:rPr lang="es-MX" b="1" dirty="0" smtClean="0">
                <a:solidFill>
                  <a:schemeClr val="accent1"/>
                </a:solidFill>
              </a:rPr>
              <a:t>4.</a:t>
            </a:r>
            <a:r>
              <a:rPr lang="es-MX" dirty="0" smtClean="0"/>
              <a:t> Da clic en </a:t>
            </a:r>
            <a:r>
              <a:rPr lang="es-MX" b="1" dirty="0" smtClean="0"/>
              <a:t>Aplicar</a:t>
            </a:r>
          </a:p>
          <a:p>
            <a:r>
              <a:rPr lang="es-MX" b="1" dirty="0" smtClean="0">
                <a:solidFill>
                  <a:schemeClr val="accent1"/>
                </a:solidFill>
              </a:rPr>
              <a:t>5.</a:t>
            </a:r>
            <a:r>
              <a:rPr lang="es-MX" dirty="0" smtClean="0"/>
              <a:t> Da clic en </a:t>
            </a:r>
            <a:r>
              <a:rPr lang="es-MX" b="1" dirty="0" smtClean="0"/>
              <a:t>Guardar</a:t>
            </a:r>
          </a:p>
          <a:p>
            <a:endParaRPr lang="es-MX" dirty="0" smtClean="0"/>
          </a:p>
          <a:p>
            <a:endParaRPr lang="es-MX" dirty="0"/>
          </a:p>
        </p:txBody>
      </p:sp>
      <p:sp>
        <p:nvSpPr>
          <p:cNvPr id="11" name="10 Elipse"/>
          <p:cNvSpPr/>
          <p:nvPr/>
        </p:nvSpPr>
        <p:spPr>
          <a:xfrm>
            <a:off x="2123910" y="3991241"/>
            <a:ext cx="423081" cy="3957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accent1"/>
                </a:solidFill>
              </a:rPr>
              <a:t>1</a:t>
            </a:r>
            <a:endParaRPr lang="es-MX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29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ES" dirty="0" smtClean="0">
                <a:latin typeface="Avenir LT 65 Medium" pitchFamily="2" charset="0"/>
              </a:rPr>
              <a:t>Objetivo</a:t>
            </a:r>
            <a:endParaRPr lang="en-US" dirty="0">
              <a:latin typeface="Avenir LT 65 Medium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0240" y="1845734"/>
            <a:ext cx="8974768" cy="4023360"/>
          </a:xfrm>
        </p:spPr>
        <p:txBody>
          <a:bodyPr>
            <a:normAutofit/>
          </a:bodyPr>
          <a:lstStyle/>
          <a:p>
            <a:pPr algn="just"/>
            <a:endParaRPr lang="es-ES" sz="2800" dirty="0" smtClean="0">
              <a:latin typeface="Avenir LT 45 Book" pitchFamily="2" charset="0"/>
            </a:endParaRPr>
          </a:p>
          <a:p>
            <a:pPr algn="just"/>
            <a:endParaRPr lang="es-ES" sz="2800" dirty="0" smtClean="0">
              <a:latin typeface="Avenir LT 45 Book" pitchFamily="2" charset="0"/>
            </a:endParaRPr>
          </a:p>
          <a:p>
            <a:pPr algn="just"/>
            <a:r>
              <a:rPr lang="es-ES" sz="2800" dirty="0" smtClean="0">
                <a:latin typeface="Avenir LT 45 Book" pitchFamily="2" charset="0"/>
              </a:rPr>
              <a:t>La presente guía tiene como objetivo el mostrar los pasos a seguir para llevar a cabo la creación, edición y eliminación de una vista de acuerdo a un tipo de contenido.</a:t>
            </a:r>
            <a:endParaRPr lang="es-ES" sz="2800" dirty="0">
              <a:latin typeface="Avenir LT 45 Book" pitchFamily="2" charset="0"/>
            </a:endParaRPr>
          </a:p>
          <a:p>
            <a:pPr algn="just"/>
            <a:endParaRPr lang="es-ES" sz="2800" dirty="0">
              <a:latin typeface="Avenir LT 45 Book" pitchFamily="2" charset="0"/>
            </a:endParaRPr>
          </a:p>
          <a:p>
            <a:pPr lvl="1" algn="just"/>
            <a:endParaRPr lang="en-US" sz="2800" dirty="0">
              <a:latin typeface="Avenir LT 45 Book" pitchFamily="2" charset="0"/>
            </a:endParaRPr>
          </a:p>
        </p:txBody>
      </p:sp>
      <p:pic>
        <p:nvPicPr>
          <p:cNvPr id="4" name="0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46" y="36245"/>
            <a:ext cx="1409065" cy="97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00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14 Imagen"/>
          <p:cNvPicPr/>
          <p:nvPr/>
        </p:nvPicPr>
        <p:blipFill rotWithShape="1">
          <a:blip r:embed="rId2"/>
          <a:srcRect l="19666" t="17668" r="16564" b="8640"/>
          <a:stretch/>
        </p:blipFill>
        <p:spPr>
          <a:xfrm>
            <a:off x="552770" y="1515895"/>
            <a:ext cx="5573710" cy="3245531"/>
          </a:xfrm>
          <a:prstGeom prst="rect">
            <a:avLst/>
          </a:prstGeom>
        </p:spPr>
      </p:pic>
      <p:pic>
        <p:nvPicPr>
          <p:cNvPr id="16" name="15 Imagen"/>
          <p:cNvPicPr/>
          <p:nvPr/>
        </p:nvPicPr>
        <p:blipFill rotWithShape="1">
          <a:blip r:embed="rId3"/>
          <a:srcRect t="8623"/>
          <a:stretch/>
        </p:blipFill>
        <p:spPr>
          <a:xfrm>
            <a:off x="2262651" y="3343701"/>
            <a:ext cx="5856355" cy="2852383"/>
          </a:xfrm>
          <a:prstGeom prst="rect">
            <a:avLst/>
          </a:prstGeom>
        </p:spPr>
      </p:pic>
      <p:pic>
        <p:nvPicPr>
          <p:cNvPr id="2" name="0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46" y="36245"/>
            <a:ext cx="1409065" cy="971550"/>
          </a:xfrm>
          <a:prstGeom prst="rect">
            <a:avLst/>
          </a:prstGeom>
        </p:spPr>
      </p:pic>
      <p:pic>
        <p:nvPicPr>
          <p:cNvPr id="3" name="0 Imagen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1135" y="24942"/>
            <a:ext cx="1398270" cy="657225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1097280" y="955356"/>
            <a:ext cx="10058400" cy="72537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4000" dirty="0" smtClean="0">
                <a:solidFill>
                  <a:schemeClr val="accent1"/>
                </a:solidFill>
                <a:latin typeface="Avenir LT 65 Medium" pitchFamily="2" charset="0"/>
              </a:rPr>
              <a:t>II. </a:t>
            </a:r>
            <a:r>
              <a:rPr lang="es-ES" sz="4000" dirty="0" smtClean="0">
                <a:latin typeface="Avenir LT 65 Medium" pitchFamily="2" charset="0"/>
              </a:rPr>
              <a:t>Editar Vista</a:t>
            </a:r>
            <a:endParaRPr lang="en-US" sz="4000" dirty="0">
              <a:latin typeface="Avenir LT 65 Medium" pitchFamily="2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8202305" y="2168954"/>
            <a:ext cx="354841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indent="-273050"/>
            <a:r>
              <a:rPr lang="es-MX" b="1" dirty="0" smtClean="0">
                <a:solidFill>
                  <a:schemeClr val="accent1"/>
                </a:solidFill>
              </a:rPr>
              <a:t>1. </a:t>
            </a:r>
            <a:r>
              <a:rPr lang="es-MX" dirty="0" smtClean="0"/>
              <a:t>Se selecciona el campo que se desea agregar a la vista. Para seleccionar el campo se cuenta con la opción de </a:t>
            </a:r>
            <a:r>
              <a:rPr lang="es-MX" b="1" dirty="0" smtClean="0"/>
              <a:t>Buscar</a:t>
            </a:r>
            <a:r>
              <a:rPr lang="es-MX" dirty="0" smtClean="0"/>
              <a:t> el campo específico</a:t>
            </a:r>
          </a:p>
          <a:p>
            <a:r>
              <a:rPr lang="es-MX" b="1" dirty="0">
                <a:solidFill>
                  <a:schemeClr val="accent1"/>
                </a:solidFill>
              </a:rPr>
              <a:t>2</a:t>
            </a:r>
            <a:r>
              <a:rPr lang="es-MX" b="1" dirty="0" smtClean="0">
                <a:solidFill>
                  <a:schemeClr val="accent1"/>
                </a:solidFill>
              </a:rPr>
              <a:t>. </a:t>
            </a:r>
            <a:r>
              <a:rPr lang="es-MX" dirty="0" smtClean="0"/>
              <a:t>Una vez seleccionado el campo </a:t>
            </a:r>
          </a:p>
          <a:p>
            <a:pPr marL="273050" indent="-273050"/>
            <a:r>
              <a:rPr lang="es-MX" b="1" dirty="0">
                <a:solidFill>
                  <a:schemeClr val="accent1"/>
                </a:solidFill>
              </a:rPr>
              <a:t>3</a:t>
            </a:r>
            <a:r>
              <a:rPr lang="es-MX" b="1" dirty="0" smtClean="0">
                <a:solidFill>
                  <a:schemeClr val="accent1"/>
                </a:solidFill>
              </a:rPr>
              <a:t>.</a:t>
            </a:r>
            <a:r>
              <a:rPr lang="es-MX" dirty="0" smtClean="0"/>
              <a:t> Da clic en </a:t>
            </a:r>
            <a:r>
              <a:rPr lang="es-MX" b="1" dirty="0" smtClean="0"/>
              <a:t>Aplicar </a:t>
            </a:r>
            <a:r>
              <a:rPr lang="es-MX" dirty="0" smtClean="0"/>
              <a:t>se despliega </a:t>
            </a:r>
            <a:r>
              <a:rPr lang="es-MX" dirty="0" err="1" smtClean="0"/>
              <a:t>pantallla</a:t>
            </a:r>
            <a:r>
              <a:rPr lang="es-MX" dirty="0" smtClean="0"/>
              <a:t> de </a:t>
            </a:r>
            <a:r>
              <a:rPr lang="es-MX" b="1" dirty="0" smtClean="0"/>
              <a:t>Presentaciones</a:t>
            </a:r>
          </a:p>
          <a:p>
            <a:r>
              <a:rPr lang="es-MX" b="1" dirty="0" smtClean="0">
                <a:solidFill>
                  <a:schemeClr val="accent1"/>
                </a:solidFill>
              </a:rPr>
              <a:t>4. </a:t>
            </a:r>
            <a:r>
              <a:rPr lang="es-MX" dirty="0" smtClean="0"/>
              <a:t>Da clic en</a:t>
            </a:r>
            <a:r>
              <a:rPr lang="es-MX" b="1" dirty="0" smtClean="0"/>
              <a:t>  Guardar</a:t>
            </a:r>
          </a:p>
          <a:p>
            <a:endParaRPr lang="es-MX" dirty="0" smtClean="0"/>
          </a:p>
          <a:p>
            <a:endParaRPr lang="es-MX" dirty="0"/>
          </a:p>
        </p:txBody>
      </p:sp>
      <p:sp>
        <p:nvSpPr>
          <p:cNvPr id="11" name="10 Elipse"/>
          <p:cNvSpPr/>
          <p:nvPr/>
        </p:nvSpPr>
        <p:spPr>
          <a:xfrm>
            <a:off x="2262651" y="1740171"/>
            <a:ext cx="423081" cy="3957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accent1"/>
                </a:solidFill>
              </a:rPr>
              <a:t>1</a:t>
            </a:r>
            <a:endParaRPr lang="es-MX" dirty="0">
              <a:solidFill>
                <a:schemeClr val="accent1"/>
              </a:solidFill>
            </a:endParaRPr>
          </a:p>
        </p:txBody>
      </p:sp>
      <p:sp>
        <p:nvSpPr>
          <p:cNvPr id="12" name="11 Elipse"/>
          <p:cNvSpPr/>
          <p:nvPr/>
        </p:nvSpPr>
        <p:spPr>
          <a:xfrm>
            <a:off x="1164153" y="4156862"/>
            <a:ext cx="423081" cy="3957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accent1"/>
                </a:solidFill>
              </a:rPr>
              <a:t>3</a:t>
            </a:r>
          </a:p>
        </p:txBody>
      </p:sp>
      <p:sp>
        <p:nvSpPr>
          <p:cNvPr id="13" name="12 Elipse"/>
          <p:cNvSpPr/>
          <p:nvPr/>
        </p:nvSpPr>
        <p:spPr>
          <a:xfrm>
            <a:off x="287239" y="2253916"/>
            <a:ext cx="423081" cy="3957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accent1"/>
                </a:solidFill>
              </a:rPr>
              <a:t>2</a:t>
            </a:r>
            <a:endParaRPr lang="es-MX" dirty="0">
              <a:solidFill>
                <a:schemeClr val="accent1"/>
              </a:solidFill>
            </a:endParaRPr>
          </a:p>
        </p:txBody>
      </p:sp>
      <p:sp>
        <p:nvSpPr>
          <p:cNvPr id="14" name="13 Elipse"/>
          <p:cNvSpPr/>
          <p:nvPr/>
        </p:nvSpPr>
        <p:spPr>
          <a:xfrm>
            <a:off x="6734715" y="3043124"/>
            <a:ext cx="423081" cy="3957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accent1"/>
                </a:solidFill>
              </a:rPr>
              <a:t>4</a:t>
            </a:r>
            <a:endParaRPr lang="es-MX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284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Imagen"/>
          <p:cNvPicPr/>
          <p:nvPr/>
        </p:nvPicPr>
        <p:blipFill rotWithShape="1">
          <a:blip r:embed="rId2"/>
          <a:srcRect t="7617"/>
          <a:stretch/>
        </p:blipFill>
        <p:spPr>
          <a:xfrm>
            <a:off x="278416" y="1992567"/>
            <a:ext cx="7698740" cy="3575713"/>
          </a:xfrm>
          <a:prstGeom prst="rect">
            <a:avLst/>
          </a:prstGeom>
        </p:spPr>
      </p:pic>
      <p:pic>
        <p:nvPicPr>
          <p:cNvPr id="2" name="0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46" y="36245"/>
            <a:ext cx="1409065" cy="971550"/>
          </a:xfrm>
          <a:prstGeom prst="rect">
            <a:avLst/>
          </a:prstGeom>
        </p:spPr>
      </p:pic>
      <p:pic>
        <p:nvPicPr>
          <p:cNvPr id="3" name="0 Imagen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1135" y="24942"/>
            <a:ext cx="1398270" cy="657225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1097280" y="955356"/>
            <a:ext cx="10058400" cy="72537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4000" dirty="0" smtClean="0">
                <a:solidFill>
                  <a:schemeClr val="accent1"/>
                </a:solidFill>
                <a:latin typeface="Avenir LT 65 Medium" pitchFamily="2" charset="0"/>
              </a:rPr>
              <a:t>II. </a:t>
            </a:r>
            <a:r>
              <a:rPr lang="es-ES" sz="4000" dirty="0" smtClean="0">
                <a:latin typeface="Avenir LT 65 Medium" pitchFamily="2" charset="0"/>
              </a:rPr>
              <a:t>Editar Vista</a:t>
            </a:r>
            <a:endParaRPr lang="en-US" sz="4000" dirty="0">
              <a:latin typeface="Avenir LT 65 Medium" pitchFamily="2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8090715" y="3364228"/>
            <a:ext cx="36054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indent="-273050"/>
            <a:r>
              <a:rPr lang="es-MX" b="1" dirty="0" smtClean="0">
                <a:solidFill>
                  <a:schemeClr val="accent1"/>
                </a:solidFill>
              </a:rPr>
              <a:t>1.</a:t>
            </a:r>
            <a:r>
              <a:rPr lang="es-MX" dirty="0" smtClean="0"/>
              <a:t> Finalmente se visita la URL a fin de confirmar que la vista se haya editado correctamente</a:t>
            </a:r>
          </a:p>
        </p:txBody>
      </p:sp>
      <p:sp>
        <p:nvSpPr>
          <p:cNvPr id="13" name="12 Elipse"/>
          <p:cNvSpPr/>
          <p:nvPr/>
        </p:nvSpPr>
        <p:spPr>
          <a:xfrm>
            <a:off x="3730256" y="3739064"/>
            <a:ext cx="423081" cy="3957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accent1"/>
                </a:solidFill>
              </a:rPr>
              <a:t>1</a:t>
            </a:r>
            <a:endParaRPr lang="es-MX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862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8 Imagen"/>
          <p:cNvPicPr/>
          <p:nvPr/>
        </p:nvPicPr>
        <p:blipFill rotWithShape="1">
          <a:blip r:embed="rId2"/>
          <a:srcRect t="7082"/>
          <a:stretch/>
        </p:blipFill>
        <p:spPr>
          <a:xfrm>
            <a:off x="477675" y="1754959"/>
            <a:ext cx="8077187" cy="4222758"/>
          </a:xfrm>
          <a:prstGeom prst="rect">
            <a:avLst/>
          </a:prstGeom>
        </p:spPr>
      </p:pic>
      <p:pic>
        <p:nvPicPr>
          <p:cNvPr id="2" name="0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46" y="36245"/>
            <a:ext cx="1409065" cy="971550"/>
          </a:xfrm>
          <a:prstGeom prst="rect">
            <a:avLst/>
          </a:prstGeom>
        </p:spPr>
      </p:pic>
      <p:pic>
        <p:nvPicPr>
          <p:cNvPr id="3" name="0 Imagen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1135" y="24942"/>
            <a:ext cx="1398270" cy="657225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1097280" y="955356"/>
            <a:ext cx="10058400" cy="72537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4000" dirty="0" smtClean="0">
                <a:solidFill>
                  <a:schemeClr val="accent1"/>
                </a:solidFill>
                <a:latin typeface="Avenir LT 65 Medium" pitchFamily="2" charset="0"/>
              </a:rPr>
              <a:t>III. </a:t>
            </a:r>
            <a:r>
              <a:rPr lang="es-ES" sz="4000" dirty="0" smtClean="0">
                <a:latin typeface="Avenir LT 65 Medium" pitchFamily="2" charset="0"/>
              </a:rPr>
              <a:t>Eliminar Vista</a:t>
            </a:r>
            <a:endParaRPr lang="en-US" sz="4000" dirty="0">
              <a:latin typeface="Avenir LT 65 Medium" pitchFamily="2" charset="0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9109066" y="2936094"/>
            <a:ext cx="27841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indent="-273050"/>
            <a:r>
              <a:rPr lang="es-MX" b="1" dirty="0" smtClean="0">
                <a:solidFill>
                  <a:schemeClr val="accent1"/>
                </a:solidFill>
              </a:rPr>
              <a:t>1.</a:t>
            </a:r>
            <a:r>
              <a:rPr lang="es-MX" b="1" dirty="0" smtClean="0"/>
              <a:t> </a:t>
            </a:r>
            <a:r>
              <a:rPr lang="es-MX" dirty="0" smtClean="0"/>
              <a:t>Se ingresa a la pestaña de </a:t>
            </a:r>
            <a:r>
              <a:rPr lang="es-MX" b="1" dirty="0" smtClean="0"/>
              <a:t>Estructura</a:t>
            </a:r>
          </a:p>
          <a:p>
            <a:endParaRPr lang="es-MX" b="1" dirty="0" smtClean="0"/>
          </a:p>
          <a:p>
            <a:endParaRPr lang="es-MX" dirty="0"/>
          </a:p>
        </p:txBody>
      </p:sp>
      <p:sp>
        <p:nvSpPr>
          <p:cNvPr id="22" name="21 Elipse"/>
          <p:cNvSpPr/>
          <p:nvPr/>
        </p:nvSpPr>
        <p:spPr>
          <a:xfrm>
            <a:off x="3194228" y="1241528"/>
            <a:ext cx="423081" cy="3957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accent1"/>
                </a:solidFill>
              </a:rPr>
              <a:t>1</a:t>
            </a:r>
            <a:endParaRPr lang="es-MX" dirty="0">
              <a:solidFill>
                <a:schemeClr val="accent1"/>
              </a:solidFill>
            </a:endParaRPr>
          </a:p>
        </p:txBody>
      </p:sp>
      <p:sp>
        <p:nvSpPr>
          <p:cNvPr id="23" name="22 Flecha abajo"/>
          <p:cNvSpPr/>
          <p:nvPr/>
        </p:nvSpPr>
        <p:spPr>
          <a:xfrm rot="3156741">
            <a:off x="2886340" y="1505745"/>
            <a:ext cx="283199" cy="3739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92687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8 Imagen"/>
          <p:cNvPicPr/>
          <p:nvPr/>
        </p:nvPicPr>
        <p:blipFill rotWithShape="1">
          <a:blip r:embed="rId2"/>
          <a:srcRect t="8443"/>
          <a:stretch/>
        </p:blipFill>
        <p:spPr>
          <a:xfrm>
            <a:off x="218364" y="1680734"/>
            <a:ext cx="9186778" cy="4501701"/>
          </a:xfrm>
          <a:prstGeom prst="rect">
            <a:avLst/>
          </a:prstGeom>
        </p:spPr>
      </p:pic>
      <p:pic>
        <p:nvPicPr>
          <p:cNvPr id="2" name="0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46" y="36245"/>
            <a:ext cx="1409065" cy="971550"/>
          </a:xfrm>
          <a:prstGeom prst="rect">
            <a:avLst/>
          </a:prstGeom>
        </p:spPr>
      </p:pic>
      <p:pic>
        <p:nvPicPr>
          <p:cNvPr id="3" name="0 Imagen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1135" y="24942"/>
            <a:ext cx="1398270" cy="657225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1097280" y="955356"/>
            <a:ext cx="10058400" cy="72537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4000" dirty="0" smtClean="0">
                <a:solidFill>
                  <a:schemeClr val="accent1"/>
                </a:solidFill>
                <a:latin typeface="Avenir LT 65 Medium" pitchFamily="2" charset="0"/>
              </a:rPr>
              <a:t>III. </a:t>
            </a:r>
            <a:r>
              <a:rPr lang="es-ES" sz="4000" dirty="0" smtClean="0">
                <a:latin typeface="Avenir LT 65 Medium" pitchFamily="2" charset="0"/>
              </a:rPr>
              <a:t>Eliminar Vista</a:t>
            </a:r>
            <a:endParaRPr lang="en-US" sz="4000" dirty="0">
              <a:latin typeface="Avenir LT 65 Medium" pitchFamily="2" charset="0"/>
            </a:endParaRPr>
          </a:p>
        </p:txBody>
      </p:sp>
      <p:sp>
        <p:nvSpPr>
          <p:cNvPr id="24" name="23 CuadroTexto"/>
          <p:cNvSpPr txBox="1"/>
          <p:nvPr/>
        </p:nvSpPr>
        <p:spPr>
          <a:xfrm>
            <a:off x="9405142" y="3401943"/>
            <a:ext cx="26776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indent="-273050"/>
            <a:r>
              <a:rPr lang="es-MX" b="1" dirty="0" smtClean="0">
                <a:solidFill>
                  <a:schemeClr val="accent1"/>
                </a:solidFill>
              </a:rPr>
              <a:t>1.</a:t>
            </a:r>
            <a:r>
              <a:rPr lang="es-MX" dirty="0" smtClean="0"/>
              <a:t> Se selecciona la opción </a:t>
            </a:r>
            <a:r>
              <a:rPr lang="es-MX" b="1" dirty="0" smtClean="0"/>
              <a:t>Vistas</a:t>
            </a:r>
          </a:p>
          <a:p>
            <a:endParaRPr lang="es-MX" dirty="0"/>
          </a:p>
        </p:txBody>
      </p:sp>
      <p:sp>
        <p:nvSpPr>
          <p:cNvPr id="25" name="24 Elipse"/>
          <p:cNvSpPr/>
          <p:nvPr/>
        </p:nvSpPr>
        <p:spPr>
          <a:xfrm>
            <a:off x="1748965" y="4873004"/>
            <a:ext cx="423081" cy="3957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accent1"/>
                </a:solidFill>
              </a:rPr>
              <a:t>1</a:t>
            </a:r>
            <a:endParaRPr lang="es-MX" dirty="0">
              <a:solidFill>
                <a:schemeClr val="accent1"/>
              </a:solidFill>
            </a:endParaRPr>
          </a:p>
        </p:txBody>
      </p:sp>
      <p:sp>
        <p:nvSpPr>
          <p:cNvPr id="26" name="25 Flecha abajo"/>
          <p:cNvSpPr/>
          <p:nvPr/>
        </p:nvSpPr>
        <p:spPr>
          <a:xfrm rot="3156741">
            <a:off x="1372837" y="5109925"/>
            <a:ext cx="283199" cy="3739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592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10 Imagen"/>
          <p:cNvPicPr/>
          <p:nvPr/>
        </p:nvPicPr>
        <p:blipFill rotWithShape="1">
          <a:blip r:embed="rId2"/>
          <a:srcRect l="3455" t="8876" r="5312"/>
          <a:stretch/>
        </p:blipFill>
        <p:spPr>
          <a:xfrm>
            <a:off x="846160" y="1555844"/>
            <a:ext cx="5390867" cy="3152633"/>
          </a:xfrm>
          <a:prstGeom prst="rect">
            <a:avLst/>
          </a:prstGeom>
        </p:spPr>
      </p:pic>
      <p:pic>
        <p:nvPicPr>
          <p:cNvPr id="12" name="11 Imagen"/>
          <p:cNvPicPr/>
          <p:nvPr/>
        </p:nvPicPr>
        <p:blipFill rotWithShape="1">
          <a:blip r:embed="rId3"/>
          <a:srcRect t="14464" b="17761"/>
          <a:stretch/>
        </p:blipFill>
        <p:spPr>
          <a:xfrm>
            <a:off x="3895070" y="3794078"/>
            <a:ext cx="6217921" cy="2238232"/>
          </a:xfrm>
          <a:prstGeom prst="rect">
            <a:avLst/>
          </a:prstGeom>
        </p:spPr>
      </p:pic>
      <p:pic>
        <p:nvPicPr>
          <p:cNvPr id="2" name="0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46" y="36245"/>
            <a:ext cx="1409065" cy="971550"/>
          </a:xfrm>
          <a:prstGeom prst="rect">
            <a:avLst/>
          </a:prstGeom>
        </p:spPr>
      </p:pic>
      <p:pic>
        <p:nvPicPr>
          <p:cNvPr id="3" name="0 Imagen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1135" y="24942"/>
            <a:ext cx="1398270" cy="657225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1097280" y="955356"/>
            <a:ext cx="10058400" cy="72537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4000" dirty="0" smtClean="0">
                <a:solidFill>
                  <a:schemeClr val="accent1"/>
                </a:solidFill>
                <a:latin typeface="Avenir LT 65 Medium" pitchFamily="2" charset="0"/>
              </a:rPr>
              <a:t>III. </a:t>
            </a:r>
            <a:r>
              <a:rPr lang="es-ES" sz="4000" dirty="0" smtClean="0">
                <a:latin typeface="Avenir LT 65 Medium" pitchFamily="2" charset="0"/>
              </a:rPr>
              <a:t>Eliminar Vista</a:t>
            </a:r>
            <a:endParaRPr lang="en-US" sz="4000" dirty="0">
              <a:latin typeface="Avenir LT 65 Medium" pitchFamily="2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7155359" y="2489195"/>
            <a:ext cx="48656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chemeClr val="accent1"/>
                </a:solidFill>
              </a:rPr>
              <a:t>4.</a:t>
            </a:r>
            <a:r>
              <a:rPr lang="es-MX" dirty="0" smtClean="0"/>
              <a:t> Se da clic en el botón </a:t>
            </a:r>
            <a:r>
              <a:rPr lang="es-MX" b="1" dirty="0" smtClean="0"/>
              <a:t>Eliminar</a:t>
            </a:r>
          </a:p>
          <a:p>
            <a:r>
              <a:rPr lang="es-MX" b="1" dirty="0" smtClean="0">
                <a:solidFill>
                  <a:schemeClr val="accent1"/>
                </a:solidFill>
              </a:rPr>
              <a:t>5.</a:t>
            </a:r>
            <a:r>
              <a:rPr lang="es-MX" b="1" dirty="0" smtClean="0"/>
              <a:t> </a:t>
            </a:r>
            <a:r>
              <a:rPr lang="es-MX" dirty="0" smtClean="0"/>
              <a:t>El</a:t>
            </a:r>
            <a:r>
              <a:rPr lang="es-MX" b="1" dirty="0" smtClean="0"/>
              <a:t> </a:t>
            </a:r>
            <a:r>
              <a:rPr lang="es-MX" dirty="0" smtClean="0"/>
              <a:t>sistema manda un mensaje de confirmación</a:t>
            </a:r>
          </a:p>
          <a:p>
            <a:r>
              <a:rPr lang="es-MX" b="1" dirty="0" smtClean="0">
                <a:solidFill>
                  <a:schemeClr val="accent1"/>
                </a:solidFill>
              </a:rPr>
              <a:t>6.</a:t>
            </a:r>
            <a:r>
              <a:rPr lang="es-MX" dirty="0" smtClean="0"/>
              <a:t> Se da clic en </a:t>
            </a:r>
            <a:r>
              <a:rPr lang="es-MX" b="1" dirty="0" smtClean="0"/>
              <a:t>Eliminar</a:t>
            </a:r>
            <a:r>
              <a:rPr lang="es-MX" dirty="0" smtClean="0"/>
              <a:t>. La vista ha sido eliminada</a:t>
            </a:r>
            <a:endParaRPr lang="es-MX" dirty="0"/>
          </a:p>
        </p:txBody>
      </p:sp>
      <p:sp>
        <p:nvSpPr>
          <p:cNvPr id="14" name="13 Elipse"/>
          <p:cNvSpPr/>
          <p:nvPr/>
        </p:nvSpPr>
        <p:spPr>
          <a:xfrm>
            <a:off x="5369028" y="2228409"/>
            <a:ext cx="423081" cy="3957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accent1"/>
                </a:solidFill>
              </a:rPr>
              <a:t>1</a:t>
            </a:r>
            <a:endParaRPr lang="es-MX" dirty="0">
              <a:solidFill>
                <a:schemeClr val="accent1"/>
              </a:solidFill>
            </a:endParaRPr>
          </a:p>
        </p:txBody>
      </p:sp>
      <p:sp>
        <p:nvSpPr>
          <p:cNvPr id="21" name="20 Elipse"/>
          <p:cNvSpPr/>
          <p:nvPr/>
        </p:nvSpPr>
        <p:spPr>
          <a:xfrm>
            <a:off x="3895070" y="5070896"/>
            <a:ext cx="423081" cy="3957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accent1"/>
                </a:solidFill>
              </a:rPr>
              <a:t>2</a:t>
            </a:r>
            <a:endParaRPr lang="es-MX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92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8 Imagen"/>
          <p:cNvPicPr/>
          <p:nvPr/>
        </p:nvPicPr>
        <p:blipFill rotWithShape="1">
          <a:blip r:embed="rId2"/>
          <a:srcRect l="5740" t="7317" r="7421"/>
          <a:stretch/>
        </p:blipFill>
        <p:spPr>
          <a:xfrm>
            <a:off x="353607" y="2154005"/>
            <a:ext cx="6469039" cy="3516714"/>
          </a:xfrm>
          <a:prstGeom prst="rect">
            <a:avLst/>
          </a:prstGeom>
        </p:spPr>
      </p:pic>
      <p:pic>
        <p:nvPicPr>
          <p:cNvPr id="2" name="0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46" y="36245"/>
            <a:ext cx="1409065" cy="971550"/>
          </a:xfrm>
          <a:prstGeom prst="rect">
            <a:avLst/>
          </a:prstGeom>
        </p:spPr>
      </p:pic>
      <p:pic>
        <p:nvPicPr>
          <p:cNvPr id="3" name="0 Imagen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1135" y="24942"/>
            <a:ext cx="1398270" cy="657225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1097280" y="955356"/>
            <a:ext cx="10058400" cy="72537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4000" dirty="0" smtClean="0">
                <a:solidFill>
                  <a:schemeClr val="accent1"/>
                </a:solidFill>
                <a:latin typeface="Avenir LT 65 Medium" pitchFamily="2" charset="0"/>
              </a:rPr>
              <a:t>IV. </a:t>
            </a:r>
            <a:r>
              <a:rPr lang="es-ES" sz="4000" dirty="0" smtClean="0">
                <a:latin typeface="Avenir LT 65 Medium" pitchFamily="2" charset="0"/>
              </a:rPr>
              <a:t>Embeber un Bloque</a:t>
            </a:r>
            <a:endParaRPr lang="en-US" sz="4000" dirty="0">
              <a:latin typeface="Avenir LT 65 Medium" pitchFamily="2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7211607" y="2777998"/>
            <a:ext cx="45363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indent="-273050"/>
            <a:r>
              <a:rPr lang="es-MX" b="1" dirty="0" smtClean="0">
                <a:solidFill>
                  <a:schemeClr val="accent1"/>
                </a:solidFill>
              </a:rPr>
              <a:t>1.</a:t>
            </a:r>
            <a:r>
              <a:rPr lang="es-MX" dirty="0" smtClean="0"/>
              <a:t> Selecciono y despliego la </a:t>
            </a:r>
            <a:r>
              <a:rPr lang="es-MX" b="1" dirty="0" smtClean="0"/>
              <a:t>Página</a:t>
            </a:r>
            <a:r>
              <a:rPr lang="es-MX" dirty="0" smtClean="0"/>
              <a:t> donde deseo embeber el </a:t>
            </a:r>
            <a:r>
              <a:rPr lang="es-MX" b="1" dirty="0" smtClean="0"/>
              <a:t>Bloque</a:t>
            </a:r>
          </a:p>
          <a:p>
            <a:pPr marL="273050" indent="-273050"/>
            <a:r>
              <a:rPr lang="es-MX" b="1" dirty="0" smtClean="0">
                <a:solidFill>
                  <a:schemeClr val="accent1"/>
                </a:solidFill>
              </a:rPr>
              <a:t>2.</a:t>
            </a:r>
            <a:r>
              <a:rPr lang="es-MX" dirty="0" smtClean="0"/>
              <a:t> Se da clic en el botón de </a:t>
            </a:r>
            <a:r>
              <a:rPr lang="es-MX" b="1" dirty="0" smtClean="0"/>
              <a:t>Personalizar esta página</a:t>
            </a:r>
          </a:p>
          <a:p>
            <a:endParaRPr lang="es-MX" dirty="0"/>
          </a:p>
        </p:txBody>
      </p:sp>
      <p:sp>
        <p:nvSpPr>
          <p:cNvPr id="11" name="10 Elipse"/>
          <p:cNvSpPr/>
          <p:nvPr/>
        </p:nvSpPr>
        <p:spPr>
          <a:xfrm>
            <a:off x="2741965" y="3573574"/>
            <a:ext cx="423081" cy="3957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accent1"/>
                </a:solidFill>
              </a:rPr>
              <a:t>1</a:t>
            </a:r>
            <a:endParaRPr lang="es-MX" dirty="0">
              <a:solidFill>
                <a:schemeClr val="accent1"/>
              </a:solidFill>
            </a:endParaRPr>
          </a:p>
        </p:txBody>
      </p:sp>
      <p:sp>
        <p:nvSpPr>
          <p:cNvPr id="13" name="12 Elipse"/>
          <p:cNvSpPr/>
          <p:nvPr/>
        </p:nvSpPr>
        <p:spPr>
          <a:xfrm>
            <a:off x="3014911" y="5013078"/>
            <a:ext cx="423081" cy="3957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accent1"/>
                </a:solidFill>
              </a:rPr>
              <a:t>2</a:t>
            </a:r>
            <a:endParaRPr lang="es-MX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37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10 Imagen"/>
          <p:cNvPicPr/>
          <p:nvPr/>
        </p:nvPicPr>
        <p:blipFill rotWithShape="1">
          <a:blip r:embed="rId2"/>
          <a:srcRect t="7786"/>
          <a:stretch/>
        </p:blipFill>
        <p:spPr>
          <a:xfrm>
            <a:off x="163769" y="2115404"/>
            <a:ext cx="7470515" cy="3835020"/>
          </a:xfrm>
          <a:prstGeom prst="rect">
            <a:avLst/>
          </a:prstGeom>
        </p:spPr>
      </p:pic>
      <p:pic>
        <p:nvPicPr>
          <p:cNvPr id="2" name="0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46" y="36245"/>
            <a:ext cx="1409065" cy="971550"/>
          </a:xfrm>
          <a:prstGeom prst="rect">
            <a:avLst/>
          </a:prstGeom>
        </p:spPr>
      </p:pic>
      <p:pic>
        <p:nvPicPr>
          <p:cNvPr id="3" name="0 Imagen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1135" y="24942"/>
            <a:ext cx="1398270" cy="657225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1097280" y="955356"/>
            <a:ext cx="10058400" cy="72537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4000" dirty="0" smtClean="0">
                <a:solidFill>
                  <a:schemeClr val="accent1"/>
                </a:solidFill>
                <a:latin typeface="Avenir LT 65 Medium" pitchFamily="2" charset="0"/>
              </a:rPr>
              <a:t>IV. </a:t>
            </a:r>
            <a:r>
              <a:rPr lang="es-ES" sz="4000" dirty="0" smtClean="0">
                <a:latin typeface="Avenir LT 65 Medium" pitchFamily="2" charset="0"/>
              </a:rPr>
              <a:t>Embeber un Bloque</a:t>
            </a:r>
            <a:endParaRPr lang="en-US" sz="4000" dirty="0">
              <a:latin typeface="Avenir LT 65 Medium" pitchFamily="2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7566449" y="3163921"/>
            <a:ext cx="448308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indent="-273050"/>
            <a:r>
              <a:rPr lang="es-MX" b="1" dirty="0" smtClean="0">
                <a:solidFill>
                  <a:schemeClr val="accent1"/>
                </a:solidFill>
              </a:rPr>
              <a:t>1.</a:t>
            </a:r>
            <a:r>
              <a:rPr lang="es-MX" dirty="0" smtClean="0"/>
              <a:t> Se despliegan las áreas donde se pueden agregar Bloques</a:t>
            </a:r>
          </a:p>
          <a:p>
            <a:pPr marL="273050" indent="-273050"/>
            <a:r>
              <a:rPr lang="es-MX" b="1" dirty="0" smtClean="0">
                <a:solidFill>
                  <a:schemeClr val="accent1"/>
                </a:solidFill>
              </a:rPr>
              <a:t>2. </a:t>
            </a:r>
            <a:r>
              <a:rPr lang="es-MX" dirty="0" smtClean="0"/>
              <a:t>En el área que se desea utilizar se selecciona el icono de agregar </a:t>
            </a:r>
            <a:r>
              <a:rPr lang="es-MX" sz="2400" b="1" dirty="0" smtClean="0"/>
              <a:t>+</a:t>
            </a:r>
          </a:p>
        </p:txBody>
      </p:sp>
      <p:sp>
        <p:nvSpPr>
          <p:cNvPr id="8" name="7 Elipse"/>
          <p:cNvSpPr/>
          <p:nvPr/>
        </p:nvSpPr>
        <p:spPr>
          <a:xfrm>
            <a:off x="1346578" y="3402964"/>
            <a:ext cx="423081" cy="3957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accent1"/>
                </a:solidFill>
              </a:rPr>
              <a:t>1</a:t>
            </a:r>
            <a:endParaRPr lang="es-MX" dirty="0">
              <a:solidFill>
                <a:schemeClr val="accent1"/>
              </a:solidFill>
            </a:endParaRPr>
          </a:p>
        </p:txBody>
      </p:sp>
      <p:sp>
        <p:nvSpPr>
          <p:cNvPr id="9" name="8 Elipse"/>
          <p:cNvSpPr/>
          <p:nvPr/>
        </p:nvSpPr>
        <p:spPr>
          <a:xfrm>
            <a:off x="6614422" y="4654433"/>
            <a:ext cx="423081" cy="3957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accent1"/>
                </a:solidFill>
              </a:rPr>
              <a:t>2</a:t>
            </a:r>
            <a:endParaRPr lang="es-MX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063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12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437111" y="1960988"/>
            <a:ext cx="7130993" cy="3745107"/>
          </a:xfrm>
          <a:prstGeom prst="rect">
            <a:avLst/>
          </a:prstGeom>
        </p:spPr>
      </p:pic>
      <p:pic>
        <p:nvPicPr>
          <p:cNvPr id="2" name="0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46" y="36245"/>
            <a:ext cx="1409065" cy="971550"/>
          </a:xfrm>
          <a:prstGeom prst="rect">
            <a:avLst/>
          </a:prstGeom>
        </p:spPr>
      </p:pic>
      <p:pic>
        <p:nvPicPr>
          <p:cNvPr id="3" name="0 Imagen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1135" y="24942"/>
            <a:ext cx="1398270" cy="657225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1097280" y="955356"/>
            <a:ext cx="10058400" cy="72537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4000" dirty="0" smtClean="0">
                <a:solidFill>
                  <a:schemeClr val="accent1"/>
                </a:solidFill>
                <a:latin typeface="Avenir LT 65 Medium" pitchFamily="2" charset="0"/>
              </a:rPr>
              <a:t>IV. </a:t>
            </a:r>
            <a:r>
              <a:rPr lang="es-ES" sz="4000" dirty="0" smtClean="0">
                <a:latin typeface="Avenir LT 65 Medium" pitchFamily="2" charset="0"/>
              </a:rPr>
              <a:t>Embeber un Bloque</a:t>
            </a:r>
            <a:endParaRPr lang="en-US" sz="4000" dirty="0">
              <a:latin typeface="Avenir LT 65 Medium" pitchFamily="2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7643784" y="2804323"/>
            <a:ext cx="456233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/>
            <a:r>
              <a:rPr lang="es-MX" b="1" dirty="0" smtClean="0">
                <a:solidFill>
                  <a:schemeClr val="accent1"/>
                </a:solidFill>
              </a:rPr>
              <a:t>1.</a:t>
            </a:r>
            <a:r>
              <a:rPr lang="es-MX" dirty="0" smtClean="0"/>
              <a:t> Se abre ventana y se selecciona la opción de </a:t>
            </a:r>
            <a:r>
              <a:rPr lang="es-MX" b="1" dirty="0" err="1" smtClean="0"/>
              <a:t>Miscelanea</a:t>
            </a:r>
            <a:endParaRPr lang="es-MX" b="1" dirty="0" smtClean="0"/>
          </a:p>
          <a:p>
            <a:pPr marL="273050" indent="-273050"/>
            <a:r>
              <a:rPr lang="es-MX" b="1" dirty="0" smtClean="0">
                <a:solidFill>
                  <a:schemeClr val="accent1"/>
                </a:solidFill>
              </a:rPr>
              <a:t>2. </a:t>
            </a:r>
            <a:r>
              <a:rPr lang="es-MX" dirty="0" smtClean="0"/>
              <a:t>Aquí aparecen todos los Bloques que se han creado para el Portal</a:t>
            </a:r>
          </a:p>
          <a:p>
            <a:pPr marL="273050" indent="-273050"/>
            <a:r>
              <a:rPr lang="es-MX" b="1" dirty="0" smtClean="0">
                <a:solidFill>
                  <a:schemeClr val="accent1"/>
                </a:solidFill>
              </a:rPr>
              <a:t>3. </a:t>
            </a:r>
            <a:r>
              <a:rPr lang="es-MX" dirty="0" smtClean="0"/>
              <a:t>Se busca el Bloque que se desea </a:t>
            </a:r>
            <a:r>
              <a:rPr lang="es-MX" dirty="0" err="1" smtClean="0"/>
              <a:t>embeber.Se</a:t>
            </a:r>
            <a:r>
              <a:rPr lang="es-MX" dirty="0" smtClean="0"/>
              <a:t> selecciona con un clic </a:t>
            </a:r>
          </a:p>
          <a:p>
            <a:pPr marL="273050" indent="-273050"/>
            <a:endParaRPr lang="es-MX" dirty="0"/>
          </a:p>
        </p:txBody>
      </p:sp>
      <p:sp>
        <p:nvSpPr>
          <p:cNvPr id="8" name="7 Elipse"/>
          <p:cNvSpPr/>
          <p:nvPr/>
        </p:nvSpPr>
        <p:spPr>
          <a:xfrm>
            <a:off x="674199" y="3076209"/>
            <a:ext cx="423081" cy="3957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accent1"/>
                </a:solidFill>
              </a:rPr>
              <a:t>1</a:t>
            </a:r>
            <a:endParaRPr lang="es-MX" dirty="0">
              <a:solidFill>
                <a:schemeClr val="accent1"/>
              </a:solidFill>
            </a:endParaRPr>
          </a:p>
        </p:txBody>
      </p:sp>
      <p:sp>
        <p:nvSpPr>
          <p:cNvPr id="9" name="8 Elipse"/>
          <p:cNvSpPr/>
          <p:nvPr/>
        </p:nvSpPr>
        <p:spPr>
          <a:xfrm>
            <a:off x="3062557" y="2856189"/>
            <a:ext cx="423081" cy="3957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accent1"/>
                </a:solidFill>
              </a:rPr>
              <a:t>2</a:t>
            </a:r>
            <a:endParaRPr lang="es-MX" dirty="0">
              <a:solidFill>
                <a:schemeClr val="accent1"/>
              </a:solidFill>
            </a:endParaRPr>
          </a:p>
        </p:txBody>
      </p:sp>
      <p:sp>
        <p:nvSpPr>
          <p:cNvPr id="11" name="10 Elipse"/>
          <p:cNvSpPr/>
          <p:nvPr/>
        </p:nvSpPr>
        <p:spPr>
          <a:xfrm>
            <a:off x="5438015" y="3635691"/>
            <a:ext cx="423081" cy="3957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accent1"/>
                </a:solidFill>
              </a:rPr>
              <a:t>3</a:t>
            </a:r>
            <a:endParaRPr lang="es-MX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925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10 Imagen"/>
          <p:cNvPicPr/>
          <p:nvPr/>
        </p:nvPicPr>
        <p:blipFill rotWithShape="1">
          <a:blip r:embed="rId2"/>
          <a:srcRect l="6618" t="14699" r="7993"/>
          <a:stretch/>
        </p:blipFill>
        <p:spPr>
          <a:xfrm>
            <a:off x="643085" y="1582849"/>
            <a:ext cx="5759356" cy="3189227"/>
          </a:xfrm>
          <a:prstGeom prst="rect">
            <a:avLst/>
          </a:prstGeom>
        </p:spPr>
      </p:pic>
      <p:pic>
        <p:nvPicPr>
          <p:cNvPr id="15" name="14 Imagen"/>
          <p:cNvPicPr/>
          <p:nvPr/>
        </p:nvPicPr>
        <p:blipFill rotWithShape="1">
          <a:blip r:embed="rId3"/>
          <a:srcRect l="3738" t="14709" r="5089"/>
          <a:stretch/>
        </p:blipFill>
        <p:spPr>
          <a:xfrm>
            <a:off x="1555845" y="2764633"/>
            <a:ext cx="5991367" cy="3387077"/>
          </a:xfrm>
          <a:prstGeom prst="rect">
            <a:avLst/>
          </a:prstGeom>
        </p:spPr>
      </p:pic>
      <p:pic>
        <p:nvPicPr>
          <p:cNvPr id="2" name="0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46" y="36245"/>
            <a:ext cx="1409065" cy="971550"/>
          </a:xfrm>
          <a:prstGeom prst="rect">
            <a:avLst/>
          </a:prstGeom>
        </p:spPr>
      </p:pic>
      <p:pic>
        <p:nvPicPr>
          <p:cNvPr id="3" name="0 Imagen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1135" y="24942"/>
            <a:ext cx="1398270" cy="657225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1411184" y="805228"/>
            <a:ext cx="10058400" cy="72537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4000" dirty="0" smtClean="0">
                <a:solidFill>
                  <a:schemeClr val="accent1"/>
                </a:solidFill>
                <a:latin typeface="Avenir LT 65 Medium" pitchFamily="2" charset="0"/>
              </a:rPr>
              <a:t>IV. </a:t>
            </a:r>
            <a:r>
              <a:rPr lang="es-ES" sz="4000" dirty="0" smtClean="0">
                <a:latin typeface="Avenir LT 65 Medium" pitchFamily="2" charset="0"/>
              </a:rPr>
              <a:t>Embeber un Bloque</a:t>
            </a:r>
            <a:endParaRPr lang="en-US" sz="4000" dirty="0">
              <a:latin typeface="Avenir LT 65 Medium" pitchFamily="2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7446548" y="3217339"/>
            <a:ext cx="456233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/>
            <a:r>
              <a:rPr lang="es-MX" b="1" dirty="0" smtClean="0">
                <a:solidFill>
                  <a:schemeClr val="accent1"/>
                </a:solidFill>
              </a:rPr>
              <a:t>1. </a:t>
            </a:r>
            <a:r>
              <a:rPr lang="es-MX" dirty="0" smtClean="0"/>
              <a:t>Aparece la pantalla para finalizar el proceso, se da clic en </a:t>
            </a:r>
            <a:r>
              <a:rPr lang="es-MX" b="1" dirty="0" smtClean="0"/>
              <a:t>Finalizar</a:t>
            </a:r>
          </a:p>
          <a:p>
            <a:pPr marL="273050" indent="-273050"/>
            <a:r>
              <a:rPr lang="es-MX" b="1" dirty="0">
                <a:solidFill>
                  <a:schemeClr val="accent1"/>
                </a:solidFill>
              </a:rPr>
              <a:t>2</a:t>
            </a:r>
            <a:r>
              <a:rPr lang="es-MX" b="1" dirty="0" smtClean="0">
                <a:solidFill>
                  <a:schemeClr val="accent1"/>
                </a:solidFill>
              </a:rPr>
              <a:t>. </a:t>
            </a:r>
            <a:r>
              <a:rPr lang="es-MX" dirty="0" smtClean="0"/>
              <a:t>Aparece el </a:t>
            </a:r>
            <a:r>
              <a:rPr lang="es-MX" b="1" dirty="0" smtClean="0"/>
              <a:t>Bloque</a:t>
            </a:r>
            <a:r>
              <a:rPr lang="es-MX" dirty="0" smtClean="0"/>
              <a:t> dentro de la sección que se seleccionó</a:t>
            </a:r>
          </a:p>
          <a:p>
            <a:r>
              <a:rPr lang="es-MX" b="1" dirty="0">
                <a:solidFill>
                  <a:schemeClr val="accent1"/>
                </a:solidFill>
              </a:rPr>
              <a:t>3</a:t>
            </a:r>
            <a:r>
              <a:rPr lang="es-MX" b="1" dirty="0" smtClean="0">
                <a:solidFill>
                  <a:schemeClr val="accent1"/>
                </a:solidFill>
              </a:rPr>
              <a:t>. </a:t>
            </a:r>
            <a:r>
              <a:rPr lang="es-MX" dirty="0" smtClean="0"/>
              <a:t>Se da clic en </a:t>
            </a:r>
            <a:r>
              <a:rPr lang="es-MX" b="1" dirty="0" smtClean="0"/>
              <a:t>Guardar</a:t>
            </a:r>
          </a:p>
          <a:p>
            <a:endParaRPr lang="es-MX" dirty="0"/>
          </a:p>
        </p:txBody>
      </p:sp>
      <p:sp>
        <p:nvSpPr>
          <p:cNvPr id="13" name="12 Elipse"/>
          <p:cNvSpPr/>
          <p:nvPr/>
        </p:nvSpPr>
        <p:spPr>
          <a:xfrm>
            <a:off x="504949" y="2192487"/>
            <a:ext cx="423081" cy="3957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accent1"/>
                </a:solidFill>
              </a:rPr>
              <a:t>1</a:t>
            </a:r>
            <a:endParaRPr lang="es-MX" dirty="0">
              <a:solidFill>
                <a:schemeClr val="accent1"/>
              </a:solidFill>
            </a:endParaRPr>
          </a:p>
        </p:txBody>
      </p:sp>
      <p:sp>
        <p:nvSpPr>
          <p:cNvPr id="14" name="13 Elipse"/>
          <p:cNvSpPr/>
          <p:nvPr/>
        </p:nvSpPr>
        <p:spPr>
          <a:xfrm>
            <a:off x="3727496" y="4458172"/>
            <a:ext cx="423081" cy="3957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accent1"/>
                </a:solidFill>
              </a:rPr>
              <a:t>2</a:t>
            </a:r>
          </a:p>
        </p:txBody>
      </p:sp>
      <p:sp>
        <p:nvSpPr>
          <p:cNvPr id="16" name="15 Elipse"/>
          <p:cNvSpPr/>
          <p:nvPr/>
        </p:nvSpPr>
        <p:spPr>
          <a:xfrm>
            <a:off x="3993628" y="5524972"/>
            <a:ext cx="423081" cy="3957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accent1"/>
                </a:solidFill>
              </a:rPr>
              <a:t>3</a:t>
            </a:r>
            <a:endParaRPr lang="es-MX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72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ES" dirty="0" smtClean="0">
                <a:latin typeface="Avenir LT 65 Medium" pitchFamily="2" charset="0"/>
              </a:rPr>
              <a:t>Contenido</a:t>
            </a:r>
            <a:endParaRPr lang="en-US" dirty="0">
              <a:latin typeface="Avenir LT 65 Medium" pitchFamily="2" charset="0"/>
            </a:endParaRPr>
          </a:p>
        </p:txBody>
      </p:sp>
      <p:pic>
        <p:nvPicPr>
          <p:cNvPr id="4" name="0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46" y="36245"/>
            <a:ext cx="1409065" cy="971550"/>
          </a:xfrm>
          <a:prstGeom prst="rect">
            <a:avLst/>
          </a:prstGeom>
        </p:spPr>
      </p:pic>
      <p:sp>
        <p:nvSpPr>
          <p:cNvPr id="5" name="4 Rectángulo">
            <a:hlinkClick r:id="rId3" action="ppaction://hlinksldjump"/>
          </p:cNvPr>
          <p:cNvSpPr/>
          <p:nvPr/>
        </p:nvSpPr>
        <p:spPr>
          <a:xfrm>
            <a:off x="1256559" y="3886634"/>
            <a:ext cx="3752179" cy="48590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marL="571500" indent="-57150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+mj-lt"/>
              <a:buAutoNum type="romanUcPeriod" startAt="3"/>
            </a:pPr>
            <a:r>
              <a:rPr lang="es-E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venir LT 45 Book" pitchFamily="2" charset="0"/>
              </a:rPr>
              <a:t>Eliminar Vista.</a:t>
            </a:r>
            <a:endParaRPr lang="es-ES" sz="2800" dirty="0">
              <a:solidFill>
                <a:schemeClr val="tx1">
                  <a:lumMod val="75000"/>
                  <a:lumOff val="25000"/>
                </a:schemeClr>
              </a:solidFill>
              <a:latin typeface="Avenir LT 45 Book" pitchFamily="2" charset="0"/>
            </a:endParaRPr>
          </a:p>
        </p:txBody>
      </p:sp>
      <p:sp>
        <p:nvSpPr>
          <p:cNvPr id="13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237956" y="1885594"/>
            <a:ext cx="5303520" cy="496414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 algn="just">
              <a:buFont typeface="+mj-lt"/>
              <a:buAutoNum type="romanUcPeriod"/>
            </a:pPr>
            <a:r>
              <a:rPr lang="es-ES" sz="2800" dirty="0" smtClean="0">
                <a:latin typeface="Avenir LT 45 Book" pitchFamily="2" charset="0"/>
              </a:rPr>
              <a:t>Crear Vista.</a:t>
            </a:r>
          </a:p>
        </p:txBody>
      </p:sp>
      <p:sp>
        <p:nvSpPr>
          <p:cNvPr id="1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248462" y="2810052"/>
            <a:ext cx="5303520" cy="496414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 algn="just">
              <a:buFont typeface="+mj-lt"/>
              <a:buAutoNum type="romanUcPeriod" startAt="2"/>
            </a:pPr>
            <a:r>
              <a:rPr lang="es-ES" sz="2800" dirty="0" smtClean="0">
                <a:latin typeface="Avenir LT 45 Book" pitchFamily="2" charset="0"/>
              </a:rPr>
              <a:t>Editar Vista</a:t>
            </a:r>
          </a:p>
        </p:txBody>
      </p:sp>
      <p:sp>
        <p:nvSpPr>
          <p:cNvPr id="12" name="11 Rectángulo">
            <a:hlinkClick r:id="rId3" action="ppaction://hlinksldjump"/>
          </p:cNvPr>
          <p:cNvSpPr/>
          <p:nvPr/>
        </p:nvSpPr>
        <p:spPr>
          <a:xfrm>
            <a:off x="1237956" y="4912490"/>
            <a:ext cx="3752179" cy="485902"/>
          </a:xfrm>
          <a:prstGeom prst="rect">
            <a:avLst/>
          </a:prstGeom>
        </p:spPr>
        <p:txBody>
          <a:bodyPr vert="horz" lIns="0" tIns="45720" rIns="0" bIns="45720" rtlCol="0">
            <a:normAutofit fontScale="92500"/>
          </a:bodyPr>
          <a:lstStyle/>
          <a:p>
            <a:pPr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es-ES" sz="2800" dirty="0" smtClean="0">
                <a:solidFill>
                  <a:schemeClr val="accent1"/>
                </a:solidFill>
                <a:latin typeface="Avenir LT 45 Book" pitchFamily="2" charset="0"/>
              </a:rPr>
              <a:t>IV.   </a:t>
            </a:r>
            <a:r>
              <a:rPr lang="es-E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venir LT 45 Book" pitchFamily="2" charset="0"/>
              </a:rPr>
              <a:t>Embeber un Bloque.</a:t>
            </a:r>
            <a:endParaRPr lang="es-ES" sz="2800" dirty="0">
              <a:solidFill>
                <a:schemeClr val="tx1">
                  <a:lumMod val="75000"/>
                  <a:lumOff val="25000"/>
                </a:schemeClr>
              </a:solidFill>
              <a:latin typeface="Avenir LT 45 Boo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569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8 Imagen"/>
          <p:cNvPicPr/>
          <p:nvPr/>
        </p:nvPicPr>
        <p:blipFill rotWithShape="1">
          <a:blip r:embed="rId2"/>
          <a:srcRect t="7082"/>
          <a:stretch/>
        </p:blipFill>
        <p:spPr>
          <a:xfrm>
            <a:off x="477675" y="1823199"/>
            <a:ext cx="8077187" cy="4222758"/>
          </a:xfrm>
          <a:prstGeom prst="rect">
            <a:avLst/>
          </a:prstGeom>
        </p:spPr>
      </p:pic>
      <p:pic>
        <p:nvPicPr>
          <p:cNvPr id="2" name="0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46" y="36245"/>
            <a:ext cx="1409065" cy="971550"/>
          </a:xfrm>
          <a:prstGeom prst="rect">
            <a:avLst/>
          </a:prstGeom>
        </p:spPr>
      </p:pic>
      <p:pic>
        <p:nvPicPr>
          <p:cNvPr id="3" name="0 Imagen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1135" y="24942"/>
            <a:ext cx="1398270" cy="657225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097280" y="955356"/>
            <a:ext cx="10058400" cy="72537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4000" dirty="0" smtClean="0">
                <a:solidFill>
                  <a:schemeClr val="accent1"/>
                </a:solidFill>
                <a:latin typeface="Avenir LT 65 Medium" pitchFamily="2" charset="0"/>
              </a:rPr>
              <a:t>I</a:t>
            </a:r>
            <a:r>
              <a:rPr lang="es-ES" sz="4000" dirty="0">
                <a:solidFill>
                  <a:schemeClr val="accent1"/>
                </a:solidFill>
                <a:latin typeface="Avenir LT 65 Medium" pitchFamily="2" charset="0"/>
              </a:rPr>
              <a:t>. </a:t>
            </a:r>
            <a:r>
              <a:rPr lang="es-ES" sz="4000" dirty="0" smtClean="0">
                <a:latin typeface="Avenir LT 65 Medium" pitchFamily="2" charset="0"/>
              </a:rPr>
              <a:t>Crear Vista</a:t>
            </a:r>
            <a:endParaRPr lang="en-US" sz="4000" dirty="0">
              <a:latin typeface="Avenir LT 65 Medium" pitchFamily="2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9109066" y="2936094"/>
            <a:ext cx="27841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indent="-273050"/>
            <a:r>
              <a:rPr lang="es-MX" b="1" dirty="0" smtClean="0">
                <a:solidFill>
                  <a:schemeClr val="accent1"/>
                </a:solidFill>
              </a:rPr>
              <a:t>1.</a:t>
            </a:r>
            <a:r>
              <a:rPr lang="es-MX" b="1" dirty="0" smtClean="0"/>
              <a:t> </a:t>
            </a:r>
            <a:r>
              <a:rPr lang="es-MX" dirty="0" smtClean="0"/>
              <a:t>Se ingresa a la pestaña de </a:t>
            </a:r>
            <a:r>
              <a:rPr lang="es-MX" b="1" dirty="0" smtClean="0"/>
              <a:t>Estructura</a:t>
            </a:r>
          </a:p>
          <a:p>
            <a:endParaRPr lang="es-MX" b="1" dirty="0" smtClean="0"/>
          </a:p>
          <a:p>
            <a:endParaRPr lang="es-MX" dirty="0"/>
          </a:p>
        </p:txBody>
      </p:sp>
      <p:sp>
        <p:nvSpPr>
          <p:cNvPr id="10" name="9 Elipse"/>
          <p:cNvSpPr/>
          <p:nvPr/>
        </p:nvSpPr>
        <p:spPr>
          <a:xfrm>
            <a:off x="3194228" y="1241528"/>
            <a:ext cx="423081" cy="3957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accent1"/>
                </a:solidFill>
              </a:rPr>
              <a:t>1</a:t>
            </a:r>
            <a:endParaRPr lang="es-MX" dirty="0">
              <a:solidFill>
                <a:schemeClr val="accent1"/>
              </a:solidFill>
            </a:endParaRPr>
          </a:p>
        </p:txBody>
      </p:sp>
      <p:sp>
        <p:nvSpPr>
          <p:cNvPr id="15" name="14 Flecha abajo"/>
          <p:cNvSpPr/>
          <p:nvPr/>
        </p:nvSpPr>
        <p:spPr>
          <a:xfrm rot="3156741">
            <a:off x="2886340" y="1505745"/>
            <a:ext cx="283199" cy="3739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619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8 Imagen"/>
          <p:cNvPicPr/>
          <p:nvPr/>
        </p:nvPicPr>
        <p:blipFill rotWithShape="1">
          <a:blip r:embed="rId2"/>
          <a:srcRect t="8443"/>
          <a:stretch/>
        </p:blipFill>
        <p:spPr>
          <a:xfrm>
            <a:off x="218364" y="1680734"/>
            <a:ext cx="9186778" cy="4501701"/>
          </a:xfrm>
          <a:prstGeom prst="rect">
            <a:avLst/>
          </a:prstGeom>
        </p:spPr>
      </p:pic>
      <p:pic>
        <p:nvPicPr>
          <p:cNvPr id="2" name="0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46" y="36245"/>
            <a:ext cx="1409065" cy="971550"/>
          </a:xfrm>
          <a:prstGeom prst="rect">
            <a:avLst/>
          </a:prstGeom>
        </p:spPr>
      </p:pic>
      <p:pic>
        <p:nvPicPr>
          <p:cNvPr id="3" name="0 Imagen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1135" y="24942"/>
            <a:ext cx="1398270" cy="657225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097280" y="955356"/>
            <a:ext cx="10058400" cy="72537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4000" dirty="0" smtClean="0">
                <a:solidFill>
                  <a:schemeClr val="accent1"/>
                </a:solidFill>
                <a:latin typeface="Avenir LT 65 Medium" pitchFamily="2" charset="0"/>
              </a:rPr>
              <a:t>I</a:t>
            </a:r>
            <a:r>
              <a:rPr lang="es-ES" sz="4000" dirty="0">
                <a:solidFill>
                  <a:schemeClr val="accent1"/>
                </a:solidFill>
                <a:latin typeface="Avenir LT 65 Medium" pitchFamily="2" charset="0"/>
              </a:rPr>
              <a:t>. </a:t>
            </a:r>
            <a:r>
              <a:rPr lang="es-ES" sz="4000" dirty="0" smtClean="0">
                <a:latin typeface="Avenir LT 65 Medium" pitchFamily="2" charset="0"/>
              </a:rPr>
              <a:t>Crear Vista</a:t>
            </a:r>
            <a:endParaRPr lang="en-US" sz="4000" dirty="0">
              <a:latin typeface="Avenir LT 65 Medium" pitchFamily="2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9405142" y="3401943"/>
            <a:ext cx="26776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indent="-273050"/>
            <a:r>
              <a:rPr lang="es-MX" b="1" dirty="0" smtClean="0">
                <a:solidFill>
                  <a:schemeClr val="accent1"/>
                </a:solidFill>
              </a:rPr>
              <a:t>1.</a:t>
            </a:r>
            <a:r>
              <a:rPr lang="es-MX" dirty="0" smtClean="0"/>
              <a:t> Se selecciona la opción </a:t>
            </a:r>
            <a:r>
              <a:rPr lang="es-MX" b="1" dirty="0" smtClean="0"/>
              <a:t>Vistas</a:t>
            </a:r>
          </a:p>
          <a:p>
            <a:endParaRPr lang="es-MX" dirty="0"/>
          </a:p>
        </p:txBody>
      </p:sp>
      <p:sp>
        <p:nvSpPr>
          <p:cNvPr id="10" name="9 Elipse"/>
          <p:cNvSpPr/>
          <p:nvPr/>
        </p:nvSpPr>
        <p:spPr>
          <a:xfrm>
            <a:off x="1748965" y="4873004"/>
            <a:ext cx="423081" cy="3957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accent1"/>
                </a:solidFill>
              </a:rPr>
              <a:t>1</a:t>
            </a:r>
            <a:endParaRPr lang="es-MX" dirty="0">
              <a:solidFill>
                <a:schemeClr val="accent1"/>
              </a:solidFill>
            </a:endParaRPr>
          </a:p>
        </p:txBody>
      </p:sp>
      <p:sp>
        <p:nvSpPr>
          <p:cNvPr id="15" name="14 Flecha abajo"/>
          <p:cNvSpPr/>
          <p:nvPr/>
        </p:nvSpPr>
        <p:spPr>
          <a:xfrm rot="3156741">
            <a:off x="1372837" y="5109925"/>
            <a:ext cx="283199" cy="3739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2696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8 Imagen"/>
          <p:cNvPicPr/>
          <p:nvPr/>
        </p:nvPicPr>
        <p:blipFill rotWithShape="1">
          <a:blip r:embed="rId2"/>
          <a:srcRect t="7933"/>
          <a:stretch/>
        </p:blipFill>
        <p:spPr>
          <a:xfrm>
            <a:off x="505564" y="1598846"/>
            <a:ext cx="8802205" cy="4094329"/>
          </a:xfrm>
          <a:prstGeom prst="rect">
            <a:avLst/>
          </a:prstGeom>
        </p:spPr>
      </p:pic>
      <p:pic>
        <p:nvPicPr>
          <p:cNvPr id="2" name="0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46" y="36245"/>
            <a:ext cx="1409065" cy="971550"/>
          </a:xfrm>
          <a:prstGeom prst="rect">
            <a:avLst/>
          </a:prstGeom>
        </p:spPr>
      </p:pic>
      <p:pic>
        <p:nvPicPr>
          <p:cNvPr id="3" name="0 Imagen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1135" y="24942"/>
            <a:ext cx="1398270" cy="657225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097280" y="955356"/>
            <a:ext cx="10058400" cy="72537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4000" dirty="0" smtClean="0">
                <a:solidFill>
                  <a:schemeClr val="accent1"/>
                </a:solidFill>
                <a:latin typeface="Avenir LT 65 Medium" pitchFamily="2" charset="0"/>
              </a:rPr>
              <a:t>I</a:t>
            </a:r>
            <a:r>
              <a:rPr lang="es-ES" sz="4000" dirty="0">
                <a:solidFill>
                  <a:schemeClr val="accent1"/>
                </a:solidFill>
                <a:latin typeface="Avenir LT 65 Medium" pitchFamily="2" charset="0"/>
              </a:rPr>
              <a:t>. </a:t>
            </a:r>
            <a:r>
              <a:rPr lang="es-ES" sz="4000" dirty="0" smtClean="0">
                <a:latin typeface="Avenir LT 65 Medium" pitchFamily="2" charset="0"/>
              </a:rPr>
              <a:t>Crear Vista</a:t>
            </a:r>
            <a:endParaRPr lang="en-US" sz="4000" dirty="0">
              <a:latin typeface="Avenir LT 65 Medium" pitchFamily="2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9539801" y="3372822"/>
            <a:ext cx="29479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indent="-273050"/>
            <a:r>
              <a:rPr lang="es-MX" b="1" dirty="0" smtClean="0">
                <a:solidFill>
                  <a:schemeClr val="accent1"/>
                </a:solidFill>
              </a:rPr>
              <a:t>1.</a:t>
            </a:r>
            <a:r>
              <a:rPr lang="es-MX" dirty="0" smtClean="0"/>
              <a:t> Se selecciona la opción </a:t>
            </a:r>
            <a:r>
              <a:rPr lang="es-MX" b="1" dirty="0" smtClean="0"/>
              <a:t>Agregar nueva </a:t>
            </a:r>
            <a:r>
              <a:rPr lang="es-MX" b="1" dirty="0"/>
              <a:t>v</a:t>
            </a:r>
            <a:r>
              <a:rPr lang="es-MX" b="1" dirty="0" smtClean="0"/>
              <a:t>ista</a:t>
            </a:r>
          </a:p>
          <a:p>
            <a:endParaRPr lang="es-MX" dirty="0"/>
          </a:p>
        </p:txBody>
      </p:sp>
      <p:sp>
        <p:nvSpPr>
          <p:cNvPr id="10" name="9 Elipse"/>
          <p:cNvSpPr/>
          <p:nvPr/>
        </p:nvSpPr>
        <p:spPr>
          <a:xfrm>
            <a:off x="2051111" y="2497122"/>
            <a:ext cx="423081" cy="3957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accent1"/>
                </a:solidFill>
              </a:rPr>
              <a:t>1</a:t>
            </a:r>
            <a:endParaRPr lang="es-MX" dirty="0">
              <a:solidFill>
                <a:schemeClr val="accent1"/>
              </a:solidFill>
            </a:endParaRPr>
          </a:p>
        </p:txBody>
      </p:sp>
      <p:sp>
        <p:nvSpPr>
          <p:cNvPr id="15" name="14 Flecha abajo"/>
          <p:cNvSpPr/>
          <p:nvPr/>
        </p:nvSpPr>
        <p:spPr>
          <a:xfrm rot="3156741">
            <a:off x="1743223" y="2761339"/>
            <a:ext cx="283199" cy="3739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54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9 Imagen"/>
          <p:cNvPicPr/>
          <p:nvPr/>
        </p:nvPicPr>
        <p:blipFill rotWithShape="1">
          <a:blip r:embed="rId2"/>
          <a:srcRect t="7703"/>
          <a:stretch/>
        </p:blipFill>
        <p:spPr>
          <a:xfrm>
            <a:off x="204716" y="1600877"/>
            <a:ext cx="8591304" cy="4417786"/>
          </a:xfrm>
          <a:prstGeom prst="rect">
            <a:avLst/>
          </a:prstGeom>
        </p:spPr>
      </p:pic>
      <p:pic>
        <p:nvPicPr>
          <p:cNvPr id="2" name="0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46" y="36245"/>
            <a:ext cx="1409065" cy="971550"/>
          </a:xfrm>
          <a:prstGeom prst="rect">
            <a:avLst/>
          </a:prstGeom>
        </p:spPr>
      </p:pic>
      <p:pic>
        <p:nvPicPr>
          <p:cNvPr id="3" name="0 Imagen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1135" y="24942"/>
            <a:ext cx="1398270" cy="657225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097280" y="955356"/>
            <a:ext cx="10058400" cy="72537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4000" dirty="0" smtClean="0">
                <a:solidFill>
                  <a:schemeClr val="accent1"/>
                </a:solidFill>
                <a:latin typeface="Avenir LT 65 Medium" pitchFamily="2" charset="0"/>
              </a:rPr>
              <a:t>I</a:t>
            </a:r>
            <a:r>
              <a:rPr lang="es-ES" sz="4000" dirty="0">
                <a:solidFill>
                  <a:schemeClr val="accent1"/>
                </a:solidFill>
                <a:latin typeface="Avenir LT 65 Medium" pitchFamily="2" charset="0"/>
              </a:rPr>
              <a:t>. </a:t>
            </a:r>
            <a:r>
              <a:rPr lang="es-ES" sz="4000" dirty="0" smtClean="0">
                <a:latin typeface="Avenir LT 65 Medium" pitchFamily="2" charset="0"/>
              </a:rPr>
              <a:t>Crear Vista</a:t>
            </a:r>
            <a:endParaRPr lang="en-US" sz="4000" dirty="0">
              <a:latin typeface="Avenir LT 65 Medium" pitchFamily="2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8875644" y="1878584"/>
            <a:ext cx="317532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Se llenan los siguientes campos:</a:t>
            </a:r>
          </a:p>
          <a:p>
            <a:r>
              <a:rPr lang="es-MX" b="1" dirty="0" smtClean="0">
                <a:solidFill>
                  <a:schemeClr val="accent1"/>
                </a:solidFill>
              </a:rPr>
              <a:t>1.</a:t>
            </a:r>
            <a:r>
              <a:rPr lang="es-MX" dirty="0" smtClean="0"/>
              <a:t> Nombre de la Vista</a:t>
            </a:r>
          </a:p>
          <a:p>
            <a:r>
              <a:rPr lang="es-MX" b="1" dirty="0" smtClean="0">
                <a:solidFill>
                  <a:schemeClr val="accent1"/>
                </a:solidFill>
              </a:rPr>
              <a:t>2.</a:t>
            </a:r>
            <a:r>
              <a:rPr lang="es-MX" dirty="0" smtClean="0"/>
              <a:t> Mostrar: Contenido</a:t>
            </a:r>
          </a:p>
          <a:p>
            <a:pPr marL="273050" indent="-273050"/>
            <a:r>
              <a:rPr lang="es-MX" b="1" dirty="0" smtClean="0">
                <a:solidFill>
                  <a:schemeClr val="accent1"/>
                </a:solidFill>
              </a:rPr>
              <a:t>3.</a:t>
            </a:r>
            <a:r>
              <a:rPr lang="es-MX" dirty="0"/>
              <a:t> </a:t>
            </a:r>
            <a:r>
              <a:rPr lang="es-MX" dirty="0" smtClean="0"/>
              <a:t>De tipo: de acuerdo al tipo de contenido   específico, Agenda Pública</a:t>
            </a:r>
          </a:p>
          <a:p>
            <a:pPr marL="273050" indent="-273050"/>
            <a:endParaRPr lang="es-MX" dirty="0" smtClean="0"/>
          </a:p>
          <a:p>
            <a:pPr marL="273050"/>
            <a:r>
              <a:rPr lang="es-MX" b="1" dirty="0" smtClean="0">
                <a:solidFill>
                  <a:schemeClr val="accent1"/>
                </a:solidFill>
              </a:rPr>
              <a:t> </a:t>
            </a:r>
            <a:r>
              <a:rPr lang="es-MX" dirty="0" smtClean="0"/>
              <a:t>Se puede crear una </a:t>
            </a:r>
            <a:r>
              <a:rPr lang="es-MX" b="1" dirty="0" smtClean="0"/>
              <a:t>Página</a:t>
            </a:r>
            <a:r>
              <a:rPr lang="es-MX" dirty="0" smtClean="0"/>
              <a:t>, un </a:t>
            </a:r>
            <a:r>
              <a:rPr lang="es-MX" b="1" dirty="0" smtClean="0"/>
              <a:t>Bloque</a:t>
            </a:r>
            <a:r>
              <a:rPr lang="es-MX" dirty="0" smtClean="0"/>
              <a:t> o ambos</a:t>
            </a:r>
          </a:p>
          <a:p>
            <a:endParaRPr lang="es-MX" dirty="0"/>
          </a:p>
        </p:txBody>
      </p:sp>
      <p:sp>
        <p:nvSpPr>
          <p:cNvPr id="11" name="10 Elipse"/>
          <p:cNvSpPr/>
          <p:nvPr/>
        </p:nvSpPr>
        <p:spPr>
          <a:xfrm>
            <a:off x="1687777" y="1909908"/>
            <a:ext cx="423081" cy="3957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accent1"/>
                </a:solidFill>
              </a:rPr>
              <a:t>1</a:t>
            </a:r>
            <a:endParaRPr lang="es-MX" dirty="0">
              <a:solidFill>
                <a:schemeClr val="accent1"/>
              </a:solidFill>
            </a:endParaRPr>
          </a:p>
        </p:txBody>
      </p:sp>
      <p:sp>
        <p:nvSpPr>
          <p:cNvPr id="12" name="11 Elipse"/>
          <p:cNvSpPr/>
          <p:nvPr/>
        </p:nvSpPr>
        <p:spPr>
          <a:xfrm>
            <a:off x="549304" y="2723897"/>
            <a:ext cx="423081" cy="3957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accent1"/>
                </a:solidFill>
              </a:rPr>
              <a:t>2</a:t>
            </a:r>
            <a:endParaRPr lang="es-MX" dirty="0">
              <a:solidFill>
                <a:schemeClr val="accent1"/>
              </a:solidFill>
            </a:endParaRPr>
          </a:p>
        </p:txBody>
      </p:sp>
      <p:sp>
        <p:nvSpPr>
          <p:cNvPr id="13" name="12 Elipse"/>
          <p:cNvSpPr/>
          <p:nvPr/>
        </p:nvSpPr>
        <p:spPr>
          <a:xfrm>
            <a:off x="3348309" y="2526047"/>
            <a:ext cx="423081" cy="3957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accent1"/>
                </a:solidFill>
              </a:rPr>
              <a:t>3</a:t>
            </a:r>
            <a:endParaRPr lang="es-MX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39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16 Imagen"/>
          <p:cNvPicPr/>
          <p:nvPr/>
        </p:nvPicPr>
        <p:blipFill rotWithShape="1">
          <a:blip r:embed="rId2"/>
          <a:srcRect t="8297"/>
          <a:stretch/>
        </p:blipFill>
        <p:spPr>
          <a:xfrm>
            <a:off x="218364" y="2088107"/>
            <a:ext cx="7615451" cy="3807725"/>
          </a:xfrm>
          <a:prstGeom prst="rect">
            <a:avLst/>
          </a:prstGeom>
        </p:spPr>
      </p:pic>
      <p:pic>
        <p:nvPicPr>
          <p:cNvPr id="2" name="0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46" y="36245"/>
            <a:ext cx="1409065" cy="971550"/>
          </a:xfrm>
          <a:prstGeom prst="rect">
            <a:avLst/>
          </a:prstGeom>
        </p:spPr>
      </p:pic>
      <p:pic>
        <p:nvPicPr>
          <p:cNvPr id="3" name="0 Imagen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1135" y="24942"/>
            <a:ext cx="1398270" cy="657225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7975483" y="1862682"/>
            <a:ext cx="35907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/>
              <a:t>La </a:t>
            </a:r>
            <a:r>
              <a:rPr lang="es-MX" b="1" dirty="0" smtClean="0"/>
              <a:t>Página</a:t>
            </a:r>
            <a:r>
              <a:rPr lang="es-MX" dirty="0" smtClean="0"/>
              <a:t> es una página donde estará embebida la vista</a:t>
            </a:r>
          </a:p>
          <a:p>
            <a:pPr algn="just"/>
            <a:r>
              <a:rPr lang="es-MX" dirty="0" smtClean="0"/>
              <a:t>Un </a:t>
            </a:r>
            <a:r>
              <a:rPr lang="es-MX" b="1" dirty="0" smtClean="0"/>
              <a:t>Bloque</a:t>
            </a:r>
            <a:r>
              <a:rPr lang="es-MX" dirty="0" smtClean="0"/>
              <a:t> es un contenedor que puede ser situado o embebidos en diferentes partes del sitio</a:t>
            </a:r>
          </a:p>
          <a:p>
            <a:pPr algn="just"/>
            <a:endParaRPr lang="es-MX" dirty="0"/>
          </a:p>
        </p:txBody>
      </p:sp>
      <p:sp>
        <p:nvSpPr>
          <p:cNvPr id="6" name="5 CuadroTexto"/>
          <p:cNvSpPr txBox="1"/>
          <p:nvPr/>
        </p:nvSpPr>
        <p:spPr>
          <a:xfrm>
            <a:off x="7980203" y="3617008"/>
            <a:ext cx="379783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/>
              <a:t>Para crear una </a:t>
            </a:r>
            <a:r>
              <a:rPr lang="es-MX" b="1" dirty="0"/>
              <a:t>P</a:t>
            </a:r>
            <a:r>
              <a:rPr lang="es-MX" b="1" dirty="0" smtClean="0"/>
              <a:t>ágina</a:t>
            </a:r>
            <a:r>
              <a:rPr lang="es-MX" dirty="0" smtClean="0"/>
              <a:t>(vista) se necesita configurar lo siguiente:</a:t>
            </a:r>
          </a:p>
          <a:p>
            <a:pPr algn="just"/>
            <a:r>
              <a:rPr lang="es-MX" b="1" dirty="0" smtClean="0">
                <a:solidFill>
                  <a:schemeClr val="accent1"/>
                </a:solidFill>
              </a:rPr>
              <a:t>1. </a:t>
            </a:r>
            <a:r>
              <a:rPr lang="es-MX" dirty="0" smtClean="0"/>
              <a:t>Título de la página</a:t>
            </a:r>
          </a:p>
          <a:p>
            <a:pPr algn="just"/>
            <a:r>
              <a:rPr lang="es-MX" b="1" dirty="0" smtClean="0">
                <a:solidFill>
                  <a:schemeClr val="accent1"/>
                </a:solidFill>
              </a:rPr>
              <a:t>2. </a:t>
            </a:r>
            <a:r>
              <a:rPr lang="es-MX" dirty="0" smtClean="0"/>
              <a:t>Ruta</a:t>
            </a:r>
          </a:p>
          <a:p>
            <a:pPr algn="just"/>
            <a:r>
              <a:rPr lang="es-MX" b="1" dirty="0" smtClean="0">
                <a:solidFill>
                  <a:schemeClr val="accent1"/>
                </a:solidFill>
              </a:rPr>
              <a:t>3. </a:t>
            </a:r>
            <a:r>
              <a:rPr lang="es-MX" dirty="0" smtClean="0"/>
              <a:t>Formato de presentación</a:t>
            </a:r>
          </a:p>
          <a:p>
            <a:pPr algn="just"/>
            <a:r>
              <a:rPr lang="es-MX" b="1" dirty="0" smtClean="0">
                <a:solidFill>
                  <a:schemeClr val="accent1"/>
                </a:solidFill>
              </a:rPr>
              <a:t>4. </a:t>
            </a:r>
            <a:r>
              <a:rPr lang="es-MX" dirty="0" smtClean="0"/>
              <a:t>Elementos que mostrar en la vista</a:t>
            </a:r>
            <a:endParaRPr lang="es-MX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097280" y="955356"/>
            <a:ext cx="10058400" cy="72537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4000" dirty="0" smtClean="0">
                <a:solidFill>
                  <a:schemeClr val="accent1"/>
                </a:solidFill>
                <a:latin typeface="Avenir LT 65 Medium" pitchFamily="2" charset="0"/>
              </a:rPr>
              <a:t>I</a:t>
            </a:r>
            <a:r>
              <a:rPr lang="es-ES" sz="4000" dirty="0">
                <a:solidFill>
                  <a:schemeClr val="accent1"/>
                </a:solidFill>
                <a:latin typeface="Avenir LT 65 Medium" pitchFamily="2" charset="0"/>
              </a:rPr>
              <a:t>. </a:t>
            </a:r>
            <a:r>
              <a:rPr lang="es-ES" sz="4000" dirty="0" smtClean="0">
                <a:latin typeface="Avenir LT 65 Medium" pitchFamily="2" charset="0"/>
              </a:rPr>
              <a:t>Crear Vista</a:t>
            </a:r>
            <a:endParaRPr lang="en-US" sz="4000" dirty="0">
              <a:latin typeface="Avenir LT 65 Medium" pitchFamily="2" charset="0"/>
            </a:endParaRPr>
          </a:p>
        </p:txBody>
      </p:sp>
      <p:sp>
        <p:nvSpPr>
          <p:cNvPr id="12" name="11 Elipse"/>
          <p:cNvSpPr/>
          <p:nvPr/>
        </p:nvSpPr>
        <p:spPr>
          <a:xfrm>
            <a:off x="1971498" y="3617008"/>
            <a:ext cx="423081" cy="3957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accent1"/>
                </a:solidFill>
              </a:rPr>
              <a:t>1</a:t>
            </a:r>
            <a:endParaRPr lang="es-MX" dirty="0">
              <a:solidFill>
                <a:schemeClr val="accent1"/>
              </a:solidFill>
            </a:endParaRPr>
          </a:p>
        </p:txBody>
      </p:sp>
      <p:sp>
        <p:nvSpPr>
          <p:cNvPr id="13" name="12 Elipse"/>
          <p:cNvSpPr/>
          <p:nvPr/>
        </p:nvSpPr>
        <p:spPr>
          <a:xfrm>
            <a:off x="2940959" y="4296321"/>
            <a:ext cx="423081" cy="3957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accent1"/>
                </a:solidFill>
              </a:rPr>
              <a:t>2</a:t>
            </a:r>
            <a:endParaRPr lang="es-MX" dirty="0">
              <a:solidFill>
                <a:schemeClr val="accent1"/>
              </a:solidFill>
            </a:endParaRPr>
          </a:p>
        </p:txBody>
      </p:sp>
      <p:sp>
        <p:nvSpPr>
          <p:cNvPr id="14" name="13 Elipse"/>
          <p:cNvSpPr/>
          <p:nvPr/>
        </p:nvSpPr>
        <p:spPr>
          <a:xfrm>
            <a:off x="532862" y="4487345"/>
            <a:ext cx="423081" cy="3957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accent1"/>
                </a:solidFill>
              </a:rPr>
              <a:t>3</a:t>
            </a:r>
            <a:endParaRPr lang="es-MX" dirty="0">
              <a:solidFill>
                <a:schemeClr val="accent1"/>
              </a:solidFill>
            </a:endParaRPr>
          </a:p>
        </p:txBody>
      </p:sp>
      <p:sp>
        <p:nvSpPr>
          <p:cNvPr id="15" name="14 Elipse"/>
          <p:cNvSpPr/>
          <p:nvPr/>
        </p:nvSpPr>
        <p:spPr>
          <a:xfrm>
            <a:off x="2051111" y="4975634"/>
            <a:ext cx="423081" cy="3957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accent1"/>
                </a:solidFill>
              </a:rPr>
              <a:t>4</a:t>
            </a:r>
            <a:endParaRPr lang="es-MX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19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14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272336" y="2421603"/>
            <a:ext cx="7130993" cy="2431216"/>
          </a:xfrm>
          <a:prstGeom prst="rect">
            <a:avLst/>
          </a:prstGeom>
        </p:spPr>
      </p:pic>
      <p:pic>
        <p:nvPicPr>
          <p:cNvPr id="2" name="0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46" y="36245"/>
            <a:ext cx="1409065" cy="971550"/>
          </a:xfrm>
          <a:prstGeom prst="rect">
            <a:avLst/>
          </a:prstGeom>
        </p:spPr>
      </p:pic>
      <p:pic>
        <p:nvPicPr>
          <p:cNvPr id="3" name="0 Imagen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1135" y="24942"/>
            <a:ext cx="1398270" cy="657225"/>
          </a:xfrm>
          <a:prstGeom prst="rect">
            <a:avLst/>
          </a:prstGeom>
        </p:spPr>
      </p:pic>
      <p:sp>
        <p:nvSpPr>
          <p:cNvPr id="10" name="9 CuadroTexto"/>
          <p:cNvSpPr txBox="1"/>
          <p:nvPr/>
        </p:nvSpPr>
        <p:spPr>
          <a:xfrm>
            <a:off x="7621697" y="2664859"/>
            <a:ext cx="435286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/>
              <a:t>Para crear un </a:t>
            </a:r>
            <a:r>
              <a:rPr lang="es-MX" b="1" dirty="0"/>
              <a:t>B</a:t>
            </a:r>
            <a:r>
              <a:rPr lang="es-MX" b="1" dirty="0" smtClean="0"/>
              <a:t>loque</a:t>
            </a:r>
            <a:r>
              <a:rPr lang="es-MX" dirty="0" smtClean="0"/>
              <a:t> se necesita configurar lo siguiente:</a:t>
            </a:r>
          </a:p>
          <a:p>
            <a:pPr algn="just"/>
            <a:r>
              <a:rPr lang="es-MX" b="1" dirty="0" smtClean="0">
                <a:solidFill>
                  <a:schemeClr val="accent1"/>
                </a:solidFill>
              </a:rPr>
              <a:t>1. </a:t>
            </a:r>
            <a:r>
              <a:rPr lang="es-MX" dirty="0" smtClean="0"/>
              <a:t>Título del bloque</a:t>
            </a:r>
          </a:p>
          <a:p>
            <a:pPr algn="just"/>
            <a:r>
              <a:rPr lang="es-MX" b="1" dirty="0" smtClean="0">
                <a:solidFill>
                  <a:schemeClr val="accent1"/>
                </a:solidFill>
              </a:rPr>
              <a:t>2.</a:t>
            </a:r>
            <a:r>
              <a:rPr lang="es-MX" dirty="0" smtClean="0"/>
              <a:t> Formato de presentación</a:t>
            </a:r>
          </a:p>
          <a:p>
            <a:pPr algn="just"/>
            <a:r>
              <a:rPr lang="es-MX" b="1" dirty="0" smtClean="0">
                <a:solidFill>
                  <a:schemeClr val="accent1"/>
                </a:solidFill>
              </a:rPr>
              <a:t>3.</a:t>
            </a:r>
            <a:r>
              <a:rPr lang="es-MX" dirty="0" smtClean="0"/>
              <a:t> Elementos por página</a:t>
            </a:r>
            <a:endParaRPr lang="es-MX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097280" y="955356"/>
            <a:ext cx="10058400" cy="72537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4000" dirty="0" smtClean="0">
                <a:solidFill>
                  <a:schemeClr val="accent1"/>
                </a:solidFill>
                <a:latin typeface="Avenir LT 65 Medium" pitchFamily="2" charset="0"/>
              </a:rPr>
              <a:t>I</a:t>
            </a:r>
            <a:r>
              <a:rPr lang="es-ES" sz="4000" dirty="0">
                <a:solidFill>
                  <a:schemeClr val="accent1"/>
                </a:solidFill>
                <a:latin typeface="Avenir LT 65 Medium" pitchFamily="2" charset="0"/>
              </a:rPr>
              <a:t>. </a:t>
            </a:r>
            <a:r>
              <a:rPr lang="es-ES" sz="4000" dirty="0" smtClean="0">
                <a:latin typeface="Avenir LT 65 Medium" pitchFamily="2" charset="0"/>
              </a:rPr>
              <a:t>Crear Vista</a:t>
            </a:r>
            <a:endParaRPr lang="en-US" sz="4000" dirty="0">
              <a:latin typeface="Avenir LT 65 Medium" pitchFamily="2" charset="0"/>
            </a:endParaRPr>
          </a:p>
        </p:txBody>
      </p:sp>
      <p:sp>
        <p:nvSpPr>
          <p:cNvPr id="12" name="11 Elipse"/>
          <p:cNvSpPr/>
          <p:nvPr/>
        </p:nvSpPr>
        <p:spPr>
          <a:xfrm>
            <a:off x="1555436" y="2347631"/>
            <a:ext cx="423081" cy="3957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accent1"/>
                </a:solidFill>
              </a:rPr>
              <a:t>1</a:t>
            </a:r>
            <a:endParaRPr lang="es-MX" dirty="0">
              <a:solidFill>
                <a:schemeClr val="accent1"/>
              </a:solidFill>
            </a:endParaRPr>
          </a:p>
        </p:txBody>
      </p:sp>
      <p:sp>
        <p:nvSpPr>
          <p:cNvPr id="13" name="12 Elipse"/>
          <p:cNvSpPr/>
          <p:nvPr/>
        </p:nvSpPr>
        <p:spPr>
          <a:xfrm>
            <a:off x="366632" y="3239875"/>
            <a:ext cx="423081" cy="3957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accent1"/>
                </a:solidFill>
              </a:rPr>
              <a:t>2</a:t>
            </a:r>
            <a:endParaRPr lang="es-MX" dirty="0">
              <a:solidFill>
                <a:schemeClr val="accent1"/>
              </a:solidFill>
            </a:endParaRPr>
          </a:p>
        </p:txBody>
      </p:sp>
      <p:sp>
        <p:nvSpPr>
          <p:cNvPr id="14" name="13 Elipse"/>
          <p:cNvSpPr/>
          <p:nvPr/>
        </p:nvSpPr>
        <p:spPr>
          <a:xfrm>
            <a:off x="1711980" y="3637309"/>
            <a:ext cx="423081" cy="3957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accent1"/>
                </a:solidFill>
              </a:rPr>
              <a:t>3</a:t>
            </a:r>
            <a:endParaRPr lang="es-MX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76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15648</TotalTime>
  <Words>904</Words>
  <Application>Microsoft Office PowerPoint</Application>
  <PresentationFormat>Personalizado</PresentationFormat>
  <Paragraphs>158</Paragraphs>
  <Slides>28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29" baseType="lpstr">
      <vt:lpstr>Retrospect</vt:lpstr>
      <vt:lpstr>Proyecto Nuevo Portal del IFT  Guía rápida para la crear, editar y eliminar vistas </vt:lpstr>
      <vt:lpstr>Objetivo</vt:lpstr>
      <vt:lpstr>Contenido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Introducción a HTML 5</dc:title>
  <dc:creator>Carlos Ortega</dc:creator>
  <cp:lastModifiedBy>Patricia Limon</cp:lastModifiedBy>
  <cp:revision>403</cp:revision>
  <dcterms:created xsi:type="dcterms:W3CDTF">2014-10-09T20:10:22Z</dcterms:created>
  <dcterms:modified xsi:type="dcterms:W3CDTF">2015-01-24T00:38:57Z</dcterms:modified>
</cp:coreProperties>
</file>