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7" r:id="rId2"/>
    <p:sldId id="286" r:id="rId3"/>
    <p:sldId id="287" r:id="rId4"/>
    <p:sldId id="259" r:id="rId5"/>
    <p:sldId id="260" r:id="rId6"/>
    <p:sldId id="261" r:id="rId7"/>
    <p:sldId id="285" r:id="rId8"/>
    <p:sldId id="273" r:id="rId9"/>
    <p:sldId id="275" r:id="rId10"/>
    <p:sldId id="267" r:id="rId11"/>
    <p:sldId id="272" r:id="rId12"/>
    <p:sldId id="277" r:id="rId13"/>
    <p:sldId id="283" r:id="rId14"/>
    <p:sldId id="279" r:id="rId15"/>
    <p:sldId id="278" r:id="rId16"/>
    <p:sldId id="284" r:id="rId17"/>
    <p:sldId id="280" r:id="rId18"/>
    <p:sldId id="281" r:id="rId19"/>
    <p:sldId id="288" r:id="rId20"/>
  </p:sldIdLst>
  <p:sldSz cx="9144000" cy="6858000" type="screen4x3"/>
  <p:notesSz cx="7010400" cy="92233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874898A2-D996-4FEA-BE0B-8466BE9D8DB4}">
          <p14:sldIdLst>
            <p14:sldId id="257"/>
            <p14:sldId id="286"/>
            <p14:sldId id="287"/>
            <p14:sldId id="259"/>
            <p14:sldId id="260"/>
            <p14:sldId id="261"/>
            <p14:sldId id="285"/>
            <p14:sldId id="273"/>
            <p14:sldId id="275"/>
            <p14:sldId id="267"/>
            <p14:sldId id="272"/>
            <p14:sldId id="277"/>
            <p14:sldId id="283"/>
            <p14:sldId id="279"/>
            <p14:sldId id="278"/>
            <p14:sldId id="284"/>
            <p14:sldId id="280"/>
            <p14:sldId id="281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9D44"/>
    <a:srgbClr val="77BE44"/>
    <a:srgbClr val="79BE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21" autoAdjust="0"/>
    <p:restoredTop sz="94630" autoAdjust="0"/>
  </p:normalViewPr>
  <p:slideViewPr>
    <p:cSldViewPr snapToGrid="0" snapToObjects="1">
      <p:cViewPr varScale="1">
        <p:scale>
          <a:sx n="98" d="100"/>
          <a:sy n="98" d="100"/>
        </p:scale>
        <p:origin x="102" y="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2771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2771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F1E62B8E-6DA1-4A12-B90C-C184E36A844D}" type="datetimeFigureOut">
              <a:rPr lang="es-MX" smtClean="0"/>
              <a:t>11/08/2016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30338" y="1152525"/>
            <a:ext cx="4149725" cy="3113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38749"/>
            <a:ext cx="5608320" cy="3631704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760606"/>
            <a:ext cx="3037840" cy="46277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760606"/>
            <a:ext cx="3037840" cy="46277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EB0B87B8-DF0B-41B4-8BC8-60E9138D05F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3199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B87B8-DF0B-41B4-8BC8-60E9138D05FA}" type="slidenum">
              <a:rPr lang="es-MX" smtClean="0"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65584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B87B8-DF0B-41B4-8BC8-60E9138D05FA}" type="slidenum">
              <a:rPr lang="es-MX" smtClean="0"/>
              <a:t>11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86151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B87B8-DF0B-41B4-8BC8-60E9138D05FA}" type="slidenum">
              <a:rPr lang="es-MX" smtClean="0"/>
              <a:t>12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341118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B87B8-DF0B-41B4-8BC8-60E9138D05FA}" type="slidenum">
              <a:rPr lang="es-MX" smtClean="0"/>
              <a:t>13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200113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B87B8-DF0B-41B4-8BC8-60E9138D05FA}" type="slidenum">
              <a:rPr lang="es-MX" smtClean="0"/>
              <a:t>14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196030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B87B8-DF0B-41B4-8BC8-60E9138D05FA}" type="slidenum">
              <a:rPr lang="es-MX" smtClean="0"/>
              <a:t>15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758101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B87B8-DF0B-41B4-8BC8-60E9138D05FA}" type="slidenum">
              <a:rPr lang="es-MX" smtClean="0"/>
              <a:t>16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441854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B87B8-DF0B-41B4-8BC8-60E9138D05FA}" type="slidenum">
              <a:rPr lang="es-MX" smtClean="0"/>
              <a:t>17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437534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B87B8-DF0B-41B4-8BC8-60E9138D05FA}" type="slidenum">
              <a:rPr lang="es-MX" smtClean="0"/>
              <a:t>18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61752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B87B8-DF0B-41B4-8BC8-60E9138D05FA}" type="slidenum">
              <a:rPr lang="es-MX" smtClean="0"/>
              <a:t>19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76957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B87B8-DF0B-41B4-8BC8-60E9138D05FA}" type="slidenum">
              <a:rPr lang="es-MX" smtClean="0"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48750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B87B8-DF0B-41B4-8BC8-60E9138D05FA}" type="slidenum">
              <a:rPr lang="es-MX" smtClean="0"/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66499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B87B8-DF0B-41B4-8BC8-60E9138D05FA}" type="slidenum">
              <a:rPr lang="es-MX" smtClean="0"/>
              <a:t>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3690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B87B8-DF0B-41B4-8BC8-60E9138D05FA}" type="slidenum">
              <a:rPr lang="es-MX" smtClean="0"/>
              <a:t>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50019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B87B8-DF0B-41B4-8BC8-60E9138D05FA}" type="slidenum">
              <a:rPr lang="es-MX" smtClean="0"/>
              <a:t>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18400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B87B8-DF0B-41B4-8BC8-60E9138D05FA}" type="slidenum">
              <a:rPr lang="es-MX" smtClean="0"/>
              <a:t>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52538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B87B8-DF0B-41B4-8BC8-60E9138D05FA}" type="slidenum">
              <a:rPr lang="es-MX" smtClean="0"/>
              <a:t>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94194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B87B8-DF0B-41B4-8BC8-60E9138D05FA}" type="slidenum">
              <a:rPr lang="es-MX" smtClean="0"/>
              <a:t>10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44128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03241-23C7-E84D-A3C5-8E3D1413C805}" type="datetimeFigureOut">
              <a:rPr lang="en-US" smtClean="0"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5B35-DDD4-E742-B9C0-68447EAAA2E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41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03241-23C7-E84D-A3C5-8E3D1413C805}" type="datetimeFigureOut">
              <a:rPr lang="en-US" smtClean="0"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5B35-DDD4-E742-B9C0-68447EAAA2E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431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03241-23C7-E84D-A3C5-8E3D1413C805}" type="datetimeFigureOut">
              <a:rPr lang="en-US" smtClean="0"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5B35-DDD4-E742-B9C0-68447EAAA2E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17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03241-23C7-E84D-A3C5-8E3D1413C805}" type="datetimeFigureOut">
              <a:rPr lang="en-US" smtClean="0"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5B35-DDD4-E742-B9C0-68447EAAA2E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778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03241-23C7-E84D-A3C5-8E3D1413C805}" type="datetimeFigureOut">
              <a:rPr lang="en-US" smtClean="0"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5B35-DDD4-E742-B9C0-68447EAAA2E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859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03241-23C7-E84D-A3C5-8E3D1413C805}" type="datetimeFigureOut">
              <a:rPr lang="en-US" smtClean="0"/>
              <a:t>8/11/2016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5B35-DDD4-E742-B9C0-68447EAAA2E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023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03241-23C7-E84D-A3C5-8E3D1413C805}" type="datetimeFigureOut">
              <a:rPr lang="en-US" smtClean="0"/>
              <a:t>8/11/2016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5B35-DDD4-E742-B9C0-68447EAAA2E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307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03241-23C7-E84D-A3C5-8E3D1413C805}" type="datetimeFigureOut">
              <a:rPr lang="en-US" smtClean="0"/>
              <a:t>8/11/2016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5B35-DDD4-E742-B9C0-68447EAAA2E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766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03241-23C7-E84D-A3C5-8E3D1413C805}" type="datetimeFigureOut">
              <a:rPr lang="en-US" smtClean="0"/>
              <a:t>8/11/2016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5B35-DDD4-E742-B9C0-68447EAAA2E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71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03241-23C7-E84D-A3C5-8E3D1413C805}" type="datetimeFigureOut">
              <a:rPr lang="en-US" smtClean="0"/>
              <a:t>8/11/2016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5B35-DDD4-E742-B9C0-68447EAAA2E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961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03241-23C7-E84D-A3C5-8E3D1413C805}" type="datetimeFigureOut">
              <a:rPr lang="en-US" smtClean="0"/>
              <a:t>8/11/2016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5B35-DDD4-E742-B9C0-68447EAAA2E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032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03241-23C7-E84D-A3C5-8E3D1413C805}" type="datetimeFigureOut">
              <a:rPr lang="en-US" smtClean="0"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05B35-DDD4-E742-B9C0-68447EAAA2E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29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13.xml"/><Relationship Id="rId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2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tmp"/><Relationship Id="rId4" Type="http://schemas.openxmlformats.org/officeDocument/2006/relationships/slide" Target="slide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2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slide" Target="slide13.xml"/><Relationship Id="rId4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slide" Target="slide13.xml"/><Relationship Id="rId4" Type="http://schemas.openxmlformats.org/officeDocument/2006/relationships/slide" Target="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18.xml"/><Relationship Id="rId4" Type="http://schemas.openxmlformats.org/officeDocument/2006/relationships/slide" Target="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slide" Target="slide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image" Target="../media/image150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2.jpg"/><Relationship Id="rId7" Type="http://schemas.openxmlformats.org/officeDocument/2006/relationships/slide" Target="slide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image" Target="../media/image3.emf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2.jpg"/><Relationship Id="rId7" Type="http://schemas.openxmlformats.org/officeDocument/2006/relationships/slide" Target="slide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slide" Target="slide17.xml"/><Relationship Id="rId4" Type="http://schemas.openxmlformats.org/officeDocument/2006/relationships/slide" Target="slide6.xml"/><Relationship Id="rId9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2.jpg"/><Relationship Id="rId7" Type="http://schemas.openxmlformats.org/officeDocument/2006/relationships/slide" Target="slide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14.xml"/><Relationship Id="rId10" Type="http://schemas.openxmlformats.org/officeDocument/2006/relationships/slide" Target="slide19.xml"/><Relationship Id="rId4" Type="http://schemas.openxmlformats.org/officeDocument/2006/relationships/image" Target="../media/image7.emf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rtada cla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3" name="4 CuadroTexto"/>
          <p:cNvSpPr txBox="1">
            <a:spLocks noChangeArrowheads="1"/>
          </p:cNvSpPr>
          <p:nvPr/>
        </p:nvSpPr>
        <p:spPr bwMode="auto">
          <a:xfrm>
            <a:off x="4211959" y="3006825"/>
            <a:ext cx="4896574" cy="1323439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/>
            <a:r>
              <a:rPr lang="es-MX" altLang="es-MX" sz="2000" b="1" dirty="0">
                <a:solidFill>
                  <a:srgbClr val="77BD43"/>
                </a:solidFill>
                <a:latin typeface="ITC Avant Garde" panose="020B0402020203020304" pitchFamily="34" charset="0"/>
              </a:rPr>
              <a:t>Metodología de Cálculo de Contraprestaciones para las Concesiones de Radiodifusión Sonora</a:t>
            </a:r>
            <a:r>
              <a:rPr lang="es-MX" altLang="es-MX" sz="2000" b="1" baseline="30000" dirty="0">
                <a:solidFill>
                  <a:srgbClr val="77BD43"/>
                </a:solidFill>
                <a:latin typeface="ITC Avant Garde" panose="020B0402020203020304" pitchFamily="34" charset="0"/>
              </a:rPr>
              <a:t>1</a:t>
            </a:r>
            <a:endParaRPr lang="es-MX" altLang="es-MX" sz="2000" b="1" baseline="30000" dirty="0" smtClean="0">
              <a:solidFill>
                <a:srgbClr val="77BD43"/>
              </a:solidFill>
              <a:latin typeface="ITC Avant Garde" panose="020B0402020203020304" pitchFamily="34" charset="0"/>
            </a:endParaRPr>
          </a:p>
        </p:txBody>
      </p:sp>
      <p:sp>
        <p:nvSpPr>
          <p:cNvPr id="5" name="2 Rectángulo"/>
          <p:cNvSpPr>
            <a:spLocks noChangeArrowheads="1"/>
          </p:cNvSpPr>
          <p:nvPr/>
        </p:nvSpPr>
        <p:spPr bwMode="auto">
          <a:xfrm>
            <a:off x="4572684" y="5722719"/>
            <a:ext cx="4175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ts val="6600"/>
              </a:spcBef>
            </a:pPr>
            <a:r>
              <a:rPr lang="es-MX" altLang="es-MX" sz="1600" b="1" dirty="0" smtClean="0">
                <a:solidFill>
                  <a:srgbClr val="787878"/>
                </a:solidFill>
                <a:latin typeface="ITC Avant Garde" panose="020B0402020203020304" pitchFamily="34" charset="0"/>
              </a:rPr>
              <a:t>Agosto de 2016</a:t>
            </a:r>
            <a:endParaRPr lang="es-MX" altLang="es-MX" sz="1600" b="1" dirty="0">
              <a:solidFill>
                <a:srgbClr val="787878"/>
              </a:solidFill>
              <a:latin typeface="ITC Avant Garde" panose="020B0402020203020304" pitchFamily="34" charset="0"/>
            </a:endParaRPr>
          </a:p>
        </p:txBody>
      </p:sp>
      <p:sp>
        <p:nvSpPr>
          <p:cNvPr id="6" name="4 CuadroTexto"/>
          <p:cNvSpPr txBox="1">
            <a:spLocks noChangeArrowheads="1"/>
          </p:cNvSpPr>
          <p:nvPr/>
        </p:nvSpPr>
        <p:spPr bwMode="auto">
          <a:xfrm>
            <a:off x="3995936" y="4928434"/>
            <a:ext cx="5004048" cy="707886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ts val="6600"/>
              </a:spcBef>
            </a:pPr>
            <a:r>
              <a:rPr lang="es-MX" altLang="es-MX" sz="2000" b="1" dirty="0">
                <a:solidFill>
                  <a:srgbClr val="787878"/>
                </a:solidFill>
                <a:latin typeface="ITC Avant Garde" panose="020B0402020203020304" pitchFamily="34" charset="0"/>
              </a:rPr>
              <a:t>UNIDAD DE </a:t>
            </a:r>
            <a:r>
              <a:rPr lang="es-MX" altLang="es-MX" sz="2000" b="1" dirty="0" smtClean="0">
                <a:solidFill>
                  <a:srgbClr val="787878"/>
                </a:solidFill>
                <a:latin typeface="ITC Avant Garde" panose="020B0402020203020304" pitchFamily="34" charset="0"/>
              </a:rPr>
              <a:t>ESPECTRO RADIOELÉCTRICO</a:t>
            </a:r>
            <a:endParaRPr lang="es-MX" altLang="es-MX" sz="2000" b="1" dirty="0">
              <a:solidFill>
                <a:srgbClr val="787878"/>
              </a:solidFill>
              <a:latin typeface="ITC Avant Garde" panose="020B04020202030203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995935" y="6215743"/>
            <a:ext cx="51125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 baseline="30000" dirty="0" smtClean="0"/>
              <a:t>1 </a:t>
            </a:r>
            <a:r>
              <a:rPr lang="es-MX" sz="1000" dirty="0" smtClean="0"/>
              <a:t>El </a:t>
            </a:r>
            <a:r>
              <a:rPr lang="es-MX" sz="1000" dirty="0"/>
              <a:t>Instituto Federal de Telecomunicaciones utiliza esta metodología para el cálculo de la propuesta de contraprestación que envía a la Secretaría de Hacienda y Crédito Público para los casos de autorización y opinión no vinculante por parte de esa dependencia.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1291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inter cla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00"/>
            <a:ext cx="9144000" cy="685662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40616" y="544155"/>
            <a:ext cx="6802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indent="-400050">
              <a:buAutoNum type="romanUcPeriod"/>
              <a:defRPr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indent="0">
              <a:buNone/>
            </a:pPr>
            <a:r>
              <a:rPr lang="es-MX" dirty="0" smtClean="0"/>
              <a:t>VI. </a:t>
            </a:r>
            <a:r>
              <a:rPr lang="es-MX" dirty="0"/>
              <a:t>Anexo 1: Rango del Factor Técnico para Estaciones AM y FM</a:t>
            </a: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520720"/>
              </p:ext>
            </p:extLst>
          </p:nvPr>
        </p:nvGraphicFramePr>
        <p:xfrm>
          <a:off x="2205427" y="3443497"/>
          <a:ext cx="5586112" cy="2092815"/>
        </p:xfrm>
        <a:graphic>
          <a:graphicData uri="http://schemas.openxmlformats.org/drawingml/2006/table">
            <a:tbl>
              <a:tblPr/>
              <a:tblGrid>
                <a:gridCol w="1033692"/>
                <a:gridCol w="991926"/>
                <a:gridCol w="1211195"/>
                <a:gridCol w="1357373"/>
                <a:gridCol w="991926"/>
              </a:tblGrid>
              <a:tr h="23253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Factor Técnico  FM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9D4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325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9D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Potencia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9D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Altura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9D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Contorno Protegido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9D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Factor Técnico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9D44"/>
                    </a:solidFill>
                  </a:tcPr>
                </a:tc>
              </a:tr>
              <a:tr h="2325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N.D.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006871"/>
              </p:ext>
            </p:extLst>
          </p:nvPr>
        </p:nvGraphicFramePr>
        <p:xfrm>
          <a:off x="1717371" y="5687118"/>
          <a:ext cx="2055796" cy="1170880"/>
        </p:xfrm>
        <a:graphic>
          <a:graphicData uri="http://schemas.openxmlformats.org/drawingml/2006/table">
            <a:tbl>
              <a:tblPr/>
              <a:tblGrid>
                <a:gridCol w="1049092"/>
                <a:gridCol w="1006704"/>
              </a:tblGrid>
              <a:tr h="23417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Factor Técnico  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9D4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3417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9D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Factor Técnico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9D44"/>
                    </a:solidFill>
                  </a:tcPr>
                </a:tc>
              </a:tr>
              <a:tr h="23417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17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17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Flecha derecha 10">
            <a:hlinkClick r:id="rId4" action="ppaction://hlinksldjump"/>
          </p:cNvPr>
          <p:cNvSpPr/>
          <p:nvPr/>
        </p:nvSpPr>
        <p:spPr>
          <a:xfrm rot="10800000">
            <a:off x="8078197" y="6036713"/>
            <a:ext cx="381000" cy="30480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40616" y="1443113"/>
            <a:ext cx="84985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Las estaciones hacen uso de frecuencias del espectro, conforme a la banda en la que operan, su ancho de banda, potencia y otras características técnicas. </a:t>
            </a:r>
            <a:endParaRPr lang="es-MX" sz="1400" dirty="0" smtClean="0"/>
          </a:p>
          <a:p>
            <a:pPr algn="just"/>
            <a:endParaRPr lang="es-MX" sz="1400" dirty="0"/>
          </a:p>
          <a:p>
            <a:pPr algn="just"/>
            <a:r>
              <a:rPr lang="es-MX" sz="1400" dirty="0"/>
              <a:t>Mientras mayor sea la clase de una estación mayor será el alcance máximo que podrá tener la estación y mayores limitaciones establece para la asignación de nuevas estaciones a su alrededor. El factor técnico depende de la clase de cada estación, conforme a las disposiciones técnicas: </a:t>
            </a:r>
            <a:endParaRPr lang="es-MX" sz="1400" dirty="0" smtClean="0"/>
          </a:p>
          <a:p>
            <a:pPr algn="just"/>
            <a:endParaRPr lang="es-MX" sz="1400" dirty="0"/>
          </a:p>
          <a:p>
            <a:pPr algn="just"/>
            <a:r>
              <a:rPr lang="es-MX" sz="1400" dirty="0"/>
              <a:t>-IFT-001-2015 (Estaciones de Radio en AM</a:t>
            </a:r>
            <a:r>
              <a:rPr lang="es-MX" sz="1400" dirty="0" smtClean="0"/>
              <a:t>), y</a:t>
            </a:r>
          </a:p>
          <a:p>
            <a:pPr algn="just"/>
            <a:r>
              <a:rPr lang="es-MX" sz="1400" dirty="0" smtClean="0"/>
              <a:t>-IFT-002-2016 </a:t>
            </a:r>
            <a:r>
              <a:rPr lang="es-MX" sz="1400" dirty="0"/>
              <a:t>(Estaciones de Radio en FM</a:t>
            </a:r>
            <a:r>
              <a:rPr lang="es-MX" sz="1400" dirty="0" smtClean="0"/>
              <a:t>).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927485" y="5586627"/>
            <a:ext cx="37586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400" dirty="0"/>
          </a:p>
          <a:p>
            <a:pPr algn="just"/>
            <a:r>
              <a:rPr lang="es-MX" sz="1400" dirty="0"/>
              <a:t>La Disposición Técnica IFT-001-2015 establece que existen tres clases de estaciones: A, que cubre áreas extensas; B, </a:t>
            </a:r>
            <a:r>
              <a:rPr lang="es-MX" sz="1400" dirty="0" smtClean="0"/>
              <a:t>varias </a:t>
            </a:r>
            <a:r>
              <a:rPr lang="es-MX" sz="1400" dirty="0"/>
              <a:t>poblaciones; y C, una población y cercanías. </a:t>
            </a:r>
            <a:endParaRPr lang="es-MX" sz="1400" dirty="0" smtClean="0"/>
          </a:p>
        </p:txBody>
      </p:sp>
      <p:sp>
        <p:nvSpPr>
          <p:cNvPr id="2" name="Rectángulo 1"/>
          <p:cNvSpPr/>
          <p:nvPr/>
        </p:nvSpPr>
        <p:spPr>
          <a:xfrm>
            <a:off x="8508882" y="6050614"/>
            <a:ext cx="6848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Ej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(AM)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Flecha derecha 13">
            <a:hlinkClick r:id="rId5" action="ppaction://hlinksldjump"/>
          </p:cNvPr>
          <p:cNvSpPr/>
          <p:nvPr/>
        </p:nvSpPr>
        <p:spPr>
          <a:xfrm rot="10800000">
            <a:off x="8078197" y="6418135"/>
            <a:ext cx="381000" cy="3048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ángulo 14"/>
          <p:cNvSpPr/>
          <p:nvPr/>
        </p:nvSpPr>
        <p:spPr>
          <a:xfrm>
            <a:off x="8508882" y="6432036"/>
            <a:ext cx="6655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Ej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(FM)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Flecha derecha 15">
            <a:hlinkClick r:id="rId6" action="ppaction://hlinksldjump"/>
          </p:cNvPr>
          <p:cNvSpPr/>
          <p:nvPr/>
        </p:nvSpPr>
        <p:spPr>
          <a:xfrm rot="10800000">
            <a:off x="393360" y="6361795"/>
            <a:ext cx="381000" cy="30480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ángulo 16"/>
          <p:cNvSpPr/>
          <p:nvPr/>
        </p:nvSpPr>
        <p:spPr>
          <a:xfrm>
            <a:off x="769608" y="6366410"/>
            <a:ext cx="5212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Inicio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48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inter cla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"/>
            <a:ext cx="9144000" cy="685662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93360" y="522786"/>
            <a:ext cx="4446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indent="-400050">
              <a:buAutoNum type="romanUcPeriod"/>
              <a:defRPr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indent="0">
              <a:buNone/>
            </a:pPr>
            <a:r>
              <a:rPr lang="es-MX" dirty="0" smtClean="0"/>
              <a:t>VI. Anexo 2: Rango del Factor Económico</a:t>
            </a:r>
            <a:endParaRPr lang="es-MX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649499"/>
              </p:ext>
            </p:extLst>
          </p:nvPr>
        </p:nvGraphicFramePr>
        <p:xfrm>
          <a:off x="2655643" y="4193659"/>
          <a:ext cx="4463535" cy="2659982"/>
        </p:xfrm>
        <a:graphic>
          <a:graphicData uri="http://schemas.openxmlformats.org/drawingml/2006/table">
            <a:tbl>
              <a:tblPr/>
              <a:tblGrid>
                <a:gridCol w="1425451"/>
                <a:gridCol w="1367858"/>
                <a:gridCol w="1670226"/>
              </a:tblGrid>
              <a:tr h="30679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Factor Económico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9D4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0679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VBP/población</a:t>
                      </a:r>
                    </a:p>
                    <a:p>
                      <a:pPr algn="ctr" fontAlgn="b"/>
                      <a:r>
                        <a:rPr lang="es-MX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(miles</a:t>
                      </a:r>
                      <a:r>
                        <a:rPr lang="es-MX" sz="11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de pesos por habitante)</a:t>
                      </a:r>
                      <a:endParaRPr lang="es-MX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9D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Rango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9D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Factor Económico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9D44"/>
                    </a:solidFill>
                  </a:tcPr>
                </a:tc>
              </a:tr>
              <a:tr h="30679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a 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9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a 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9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a 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9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a 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9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a 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9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mayor a 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535259" y="1443113"/>
            <a:ext cx="834111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 smtClean="0">
                <a:solidFill>
                  <a:srgbClr val="00B050"/>
                </a:solidFill>
              </a:rPr>
              <a:t>VpcPB=PBT/PPS </a:t>
            </a:r>
          </a:p>
          <a:p>
            <a:endParaRPr lang="es-MX" sz="1400" dirty="0" smtClean="0"/>
          </a:p>
          <a:p>
            <a:r>
              <a:rPr lang="es-MX" sz="1400" dirty="0" smtClean="0"/>
              <a:t>Donde:</a:t>
            </a:r>
          </a:p>
          <a:p>
            <a:endParaRPr lang="es-MX" sz="1400" dirty="0" smtClean="0"/>
          </a:p>
          <a:p>
            <a:r>
              <a:rPr lang="es-MX" sz="1400" dirty="0" smtClean="0"/>
              <a:t>VpcPB: Valor per cápita de la Producción Bruta.</a:t>
            </a:r>
          </a:p>
          <a:p>
            <a:r>
              <a:rPr lang="es-MX" sz="1400" dirty="0" smtClean="0"/>
              <a:t>PBT: Producción Bruta Total del municipio de la Localidad Principal a Servir.</a:t>
            </a:r>
          </a:p>
          <a:p>
            <a:r>
              <a:rPr lang="es-MX" sz="1400" dirty="0" smtClean="0"/>
              <a:t>PPS: Población del municipio de la Localidad Principal a Servir.</a:t>
            </a:r>
          </a:p>
          <a:p>
            <a:endParaRPr lang="es-MX" sz="1400" dirty="0" smtClean="0"/>
          </a:p>
          <a:p>
            <a:r>
              <a:rPr lang="es-MX" sz="1400" dirty="0" smtClean="0"/>
              <a:t>FE: Factor Económico.</a:t>
            </a:r>
          </a:p>
          <a:p>
            <a:endParaRPr lang="es-MX" sz="1400" dirty="0" smtClean="0"/>
          </a:p>
          <a:p>
            <a:r>
              <a:rPr lang="es-MX" sz="1400" dirty="0" smtClean="0"/>
              <a:t>Con base en estas cifras, se agruparon las poblaciones en 6 regiones a efecto de diferenciar las poblaciones con alta capacidad económica de las que no la tienen o que es muy baja, conforme a la siguiente tabla: </a:t>
            </a:r>
            <a:endParaRPr lang="es-MX" sz="1400" dirty="0"/>
          </a:p>
        </p:txBody>
      </p:sp>
      <p:sp>
        <p:nvSpPr>
          <p:cNvPr id="9" name="Flecha derecha 8">
            <a:hlinkClick r:id="rId4" action="ppaction://hlinksldjump"/>
          </p:cNvPr>
          <p:cNvSpPr/>
          <p:nvPr/>
        </p:nvSpPr>
        <p:spPr>
          <a:xfrm rot="10800000">
            <a:off x="7940381" y="5843530"/>
            <a:ext cx="381000" cy="30480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ángulo 11"/>
          <p:cNvSpPr/>
          <p:nvPr/>
        </p:nvSpPr>
        <p:spPr>
          <a:xfrm>
            <a:off x="8331869" y="5848145"/>
            <a:ext cx="6848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Ej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(AM)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Flecha derecha 12">
            <a:hlinkClick r:id="rId5" action="ppaction://hlinksldjump"/>
          </p:cNvPr>
          <p:cNvSpPr/>
          <p:nvPr/>
        </p:nvSpPr>
        <p:spPr>
          <a:xfrm rot="10800000">
            <a:off x="7971945" y="6326294"/>
            <a:ext cx="381000" cy="3048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ángulo 13"/>
          <p:cNvSpPr/>
          <p:nvPr/>
        </p:nvSpPr>
        <p:spPr>
          <a:xfrm>
            <a:off x="8354729" y="6322018"/>
            <a:ext cx="6655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Ej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(FM)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Flecha derecha 14">
            <a:hlinkClick r:id="rId6" action="ppaction://hlinksldjump"/>
          </p:cNvPr>
          <p:cNvSpPr/>
          <p:nvPr/>
        </p:nvSpPr>
        <p:spPr>
          <a:xfrm rot="10800000">
            <a:off x="393360" y="6361795"/>
            <a:ext cx="381000" cy="30480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ángulo 15"/>
          <p:cNvSpPr/>
          <p:nvPr/>
        </p:nvSpPr>
        <p:spPr>
          <a:xfrm>
            <a:off x="739128" y="6374030"/>
            <a:ext cx="5212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Inicio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33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inter cla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00"/>
            <a:ext cx="9144000" cy="685662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40616" y="535291"/>
            <a:ext cx="3331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indent="-400050">
              <a:buAutoNum type="romanUcPeriod"/>
              <a:defRPr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indent="0">
              <a:buNone/>
            </a:pPr>
            <a:r>
              <a:rPr lang="es-MX" dirty="0" smtClean="0"/>
              <a:t>VI. Anexo 3</a:t>
            </a:r>
            <a:r>
              <a:rPr lang="es-MX" dirty="0"/>
              <a:t>: </a:t>
            </a:r>
            <a:r>
              <a:rPr lang="es-MX" dirty="0" smtClean="0"/>
              <a:t>Población Servida</a:t>
            </a:r>
            <a:endParaRPr lang="es-MX" dirty="0"/>
          </a:p>
        </p:txBody>
      </p:sp>
      <p:sp>
        <p:nvSpPr>
          <p:cNvPr id="7" name="Flecha derecha 6">
            <a:hlinkClick r:id="rId4" action="ppaction://hlinksldjump"/>
          </p:cNvPr>
          <p:cNvSpPr/>
          <p:nvPr/>
        </p:nvSpPr>
        <p:spPr>
          <a:xfrm rot="10800000">
            <a:off x="8082377" y="6079682"/>
            <a:ext cx="381000" cy="30480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lecha derecha 9">
            <a:hlinkClick r:id="rId5" action="ppaction://hlinksldjump"/>
          </p:cNvPr>
          <p:cNvSpPr/>
          <p:nvPr/>
        </p:nvSpPr>
        <p:spPr>
          <a:xfrm>
            <a:off x="535259" y="6026429"/>
            <a:ext cx="381000" cy="30480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ángulo 1"/>
          <p:cNvSpPr/>
          <p:nvPr/>
        </p:nvSpPr>
        <p:spPr>
          <a:xfrm>
            <a:off x="533871" y="1129798"/>
            <a:ext cx="83411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500" dirty="0"/>
          </a:p>
          <a:p>
            <a:pPr algn="just"/>
            <a:r>
              <a:rPr lang="es-MX" sz="1500" b="1" dirty="0"/>
              <a:t>C</a:t>
            </a:r>
            <a:r>
              <a:rPr lang="es-MX" sz="1500" b="1" dirty="0" smtClean="0"/>
              <a:t>ontorno de servicio audible (estaciones de radio para AM):</a:t>
            </a:r>
          </a:p>
          <a:p>
            <a:pPr algn="just"/>
            <a:endParaRPr lang="es-MX" sz="1500" dirty="0" smtClean="0"/>
          </a:p>
          <a:p>
            <a:pPr algn="just"/>
            <a:r>
              <a:rPr lang="es-MX" sz="1500" dirty="0" smtClean="0"/>
              <a:t>Es </a:t>
            </a:r>
            <a:r>
              <a:rPr lang="es-MX" sz="1500" dirty="0"/>
              <a:t>el nivel de intensidad de campo de 10 mV/m (80dBu), dentro del cual está </a:t>
            </a:r>
            <a:r>
              <a:rPr lang="es-MX" sz="1500" dirty="0" smtClean="0"/>
              <a:t>contenido </a:t>
            </a:r>
            <a:r>
              <a:rPr lang="es-MX" sz="1500" dirty="0"/>
              <a:t>el mercado principal a servir, mediante el cual se delimita el área de servicio que contiene a la población de esa localidad principal a servir y que recibirá la señal transmitida por una estación de radiodifusión sonora en amplitud modulada mediante la utilización de cualquier receptor idóneo para interpretar y reproducir la señal de la estación</a:t>
            </a:r>
            <a:r>
              <a:rPr lang="es-MX" sz="1500" dirty="0" smtClean="0"/>
              <a:t>.</a:t>
            </a:r>
          </a:p>
          <a:p>
            <a:pPr algn="just"/>
            <a:endParaRPr lang="es-MX" sz="1500" dirty="0"/>
          </a:p>
          <a:p>
            <a:pPr algn="just"/>
            <a:r>
              <a:rPr lang="es-MX" sz="1500" b="1" dirty="0"/>
              <a:t>C</a:t>
            </a:r>
            <a:r>
              <a:rPr lang="es-MX" sz="1500" b="1" dirty="0" smtClean="0"/>
              <a:t>ontorno de servicio audible (</a:t>
            </a:r>
            <a:r>
              <a:rPr lang="es-MX" sz="1500" b="1" dirty="0"/>
              <a:t>estaciones de radio para </a:t>
            </a:r>
            <a:r>
              <a:rPr lang="es-MX" sz="1500" b="1" dirty="0" smtClean="0"/>
              <a:t>FM):</a:t>
            </a:r>
          </a:p>
          <a:p>
            <a:pPr algn="just"/>
            <a:endParaRPr lang="es-MX" sz="1500" b="1" dirty="0"/>
          </a:p>
          <a:p>
            <a:pPr algn="just"/>
            <a:r>
              <a:rPr lang="es-MX" sz="1500" dirty="0"/>
              <a:t>Es el Contorno de Intensidad de Campo de 5 mV/m (74 </a:t>
            </a:r>
            <a:r>
              <a:rPr lang="es-MX" sz="1500" dirty="0" err="1"/>
              <a:t>dBu</a:t>
            </a:r>
            <a:r>
              <a:rPr lang="es-MX" sz="1500" dirty="0" smtClean="0"/>
              <a:t>) </a:t>
            </a:r>
            <a:r>
              <a:rPr lang="es-MX" sz="1500" dirty="0"/>
              <a:t>que contiene el área principal a servir y dentro del cual se recibe la señal transmitida por una Estación de Radiodifusión Sonora en </a:t>
            </a:r>
            <a:r>
              <a:rPr lang="es-MX" sz="1500" dirty="0" smtClean="0"/>
              <a:t>FM.</a:t>
            </a:r>
            <a:endParaRPr lang="es-MX" sz="1500" b="1" dirty="0"/>
          </a:p>
          <a:p>
            <a:pPr algn="just"/>
            <a:endParaRPr lang="es-MX" sz="1500" dirty="0" smtClean="0"/>
          </a:p>
          <a:p>
            <a:pPr algn="just"/>
            <a:endParaRPr lang="es-MX" sz="1500" dirty="0"/>
          </a:p>
          <a:p>
            <a:pPr algn="just"/>
            <a:endParaRPr lang="es-MX" sz="1500" dirty="0" smtClean="0"/>
          </a:p>
          <a:p>
            <a:pPr algn="just"/>
            <a:endParaRPr lang="es-MX" sz="1500" dirty="0"/>
          </a:p>
          <a:p>
            <a:pPr algn="just"/>
            <a:endParaRPr lang="es-MX" sz="1500" dirty="0"/>
          </a:p>
        </p:txBody>
      </p:sp>
      <p:sp>
        <p:nvSpPr>
          <p:cNvPr id="11" name="Rectángulo 10"/>
          <p:cNvSpPr/>
          <p:nvPr/>
        </p:nvSpPr>
        <p:spPr>
          <a:xfrm>
            <a:off x="8459639" y="6079682"/>
            <a:ext cx="6848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Ej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(AM)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87167" y="6040335"/>
            <a:ext cx="30199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>
                <a:solidFill>
                  <a:srgbClr val="000000"/>
                </a:solidFill>
                <a:latin typeface="Calibri" panose="020F0502020204030204" pitchFamily="34" charset="0"/>
              </a:rPr>
              <a:t>Población Servida para la estación </a:t>
            </a:r>
            <a:r>
              <a:rPr lang="es-MX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XH123-AM</a:t>
            </a:r>
            <a:endParaRPr lang="es-MX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474879" y="6462023"/>
            <a:ext cx="6655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Ej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(FM)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Flecha derecha 12">
            <a:hlinkClick r:id="rId6" action="ppaction://hlinksldjump"/>
          </p:cNvPr>
          <p:cNvSpPr/>
          <p:nvPr/>
        </p:nvSpPr>
        <p:spPr>
          <a:xfrm rot="10800000">
            <a:off x="8082377" y="6462023"/>
            <a:ext cx="381000" cy="3048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47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inter cla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1"/>
            <a:ext cx="9144000" cy="685662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64416" y="580504"/>
            <a:ext cx="6652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indent="-400050">
              <a:buAutoNum type="romanUcPeriod"/>
              <a:defRPr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indent="0">
              <a:buNone/>
            </a:pPr>
            <a:r>
              <a:rPr lang="es-MX" dirty="0" smtClean="0"/>
              <a:t>VI. Anexo 3; 3.1: </a:t>
            </a:r>
            <a:r>
              <a:rPr lang="es-MX" dirty="0"/>
              <a:t>Población Servida para la estación </a:t>
            </a:r>
            <a:r>
              <a:rPr lang="es-MX" dirty="0" smtClean="0"/>
              <a:t>XH123-AM</a:t>
            </a:r>
            <a:endParaRPr lang="es-MX" dirty="0"/>
          </a:p>
        </p:txBody>
      </p:sp>
      <p:sp>
        <p:nvSpPr>
          <p:cNvPr id="7" name="Flecha derecha 6">
            <a:hlinkClick r:id="rId4" action="ppaction://hlinksldjump"/>
          </p:cNvPr>
          <p:cNvSpPr/>
          <p:nvPr/>
        </p:nvSpPr>
        <p:spPr>
          <a:xfrm rot="10800000">
            <a:off x="8071750" y="6493165"/>
            <a:ext cx="381000" cy="30480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ángulo 10"/>
          <p:cNvSpPr/>
          <p:nvPr/>
        </p:nvSpPr>
        <p:spPr>
          <a:xfrm>
            <a:off x="8471275" y="6483019"/>
            <a:ext cx="7681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Ej</a:t>
            </a: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(AM)</a:t>
            </a:r>
            <a:endParaRPr lang="en-US" sz="14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766072"/>
            <a:ext cx="5623334" cy="4169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08" y="2852936"/>
            <a:ext cx="4811315" cy="3556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ángulo 11"/>
          <p:cNvSpPr/>
          <p:nvPr/>
        </p:nvSpPr>
        <p:spPr>
          <a:xfrm>
            <a:off x="7281863" y="4070350"/>
            <a:ext cx="1493837" cy="431800"/>
          </a:xfrm>
          <a:prstGeom prst="rect">
            <a:avLst/>
          </a:prstGeom>
          <a:gradFill>
            <a:gsLst>
              <a:gs pos="0">
                <a:srgbClr val="008000"/>
              </a:gs>
              <a:gs pos="99000">
                <a:srgbClr val="4D9D45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6000000" scaled="0"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>
                <a:solidFill>
                  <a:schemeClr val="tx1"/>
                </a:solidFill>
              </a:rPr>
              <a:t>“Área de servicio”</a:t>
            </a:r>
          </a:p>
          <a:p>
            <a:pPr algn="ctr">
              <a:defRPr/>
            </a:pPr>
            <a:r>
              <a:rPr lang="es-MX" sz="1000" b="1" dirty="0">
                <a:solidFill>
                  <a:schemeClr val="tx1"/>
                </a:solidFill>
              </a:rPr>
              <a:t>(60 </a:t>
            </a:r>
            <a:r>
              <a:rPr lang="es-MX" sz="1000" b="1" dirty="0" err="1">
                <a:solidFill>
                  <a:schemeClr val="tx1"/>
                </a:solidFill>
              </a:rPr>
              <a:t>dBu</a:t>
            </a:r>
            <a:r>
              <a:rPr lang="es-MX" sz="1000" b="1" dirty="0">
                <a:solidFill>
                  <a:schemeClr val="tx1"/>
                </a:solidFill>
              </a:rPr>
              <a:t>; 22,704,927)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5500688" y="2420938"/>
            <a:ext cx="1781175" cy="496887"/>
          </a:xfrm>
          <a:prstGeom prst="rect">
            <a:avLst/>
          </a:prstGeom>
          <a:gradFill>
            <a:gsLst>
              <a:gs pos="92000">
                <a:srgbClr val="55A345"/>
              </a:gs>
              <a:gs pos="0">
                <a:srgbClr val="77BD43"/>
              </a:gs>
              <a:gs pos="99000">
                <a:srgbClr val="4D9D45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6000000" scaled="0"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>
                <a:solidFill>
                  <a:schemeClr val="tx1"/>
                </a:solidFill>
              </a:rPr>
              <a:t>Contorno de servicio audible </a:t>
            </a:r>
          </a:p>
          <a:p>
            <a:pPr algn="ctr">
              <a:defRPr/>
            </a:pPr>
            <a:r>
              <a:rPr lang="es-MX" sz="1000" b="1" dirty="0">
                <a:solidFill>
                  <a:schemeClr val="tx1"/>
                </a:solidFill>
              </a:rPr>
              <a:t>(80 </a:t>
            </a:r>
            <a:r>
              <a:rPr lang="es-MX" sz="1000" b="1" dirty="0" err="1">
                <a:solidFill>
                  <a:schemeClr val="tx1"/>
                </a:solidFill>
              </a:rPr>
              <a:t>dBu</a:t>
            </a:r>
            <a:r>
              <a:rPr lang="es-MX" sz="1000" b="1" dirty="0">
                <a:solidFill>
                  <a:schemeClr val="tx1"/>
                </a:solidFill>
              </a:rPr>
              <a:t>; 10,210,789)</a:t>
            </a:r>
          </a:p>
        </p:txBody>
      </p:sp>
      <p:pic>
        <p:nvPicPr>
          <p:cNvPr id="14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40783">
            <a:off x="6423025" y="3028950"/>
            <a:ext cx="893763" cy="438150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ángulo 14"/>
          <p:cNvSpPr/>
          <p:nvPr/>
        </p:nvSpPr>
        <p:spPr>
          <a:xfrm>
            <a:off x="395288" y="3005138"/>
            <a:ext cx="1900237" cy="485775"/>
          </a:xfrm>
          <a:prstGeom prst="rect">
            <a:avLst/>
          </a:prstGeom>
          <a:gradFill>
            <a:gsLst>
              <a:gs pos="92000">
                <a:srgbClr val="55A345"/>
              </a:gs>
              <a:gs pos="0">
                <a:srgbClr val="77BD43"/>
              </a:gs>
              <a:gs pos="99000">
                <a:srgbClr val="4D9D45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6000000" scaled="0"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>
                <a:solidFill>
                  <a:schemeClr val="tx1"/>
                </a:solidFill>
              </a:rPr>
              <a:t>Contorno de servicio audible </a:t>
            </a:r>
          </a:p>
          <a:p>
            <a:pPr algn="ctr">
              <a:defRPr/>
            </a:pPr>
            <a:r>
              <a:rPr lang="es-MX" sz="1000" b="1" dirty="0">
                <a:solidFill>
                  <a:schemeClr val="tx1"/>
                </a:solidFill>
              </a:rPr>
              <a:t>(80 </a:t>
            </a:r>
            <a:r>
              <a:rPr lang="es-MX" sz="1000" b="1" dirty="0" err="1">
                <a:solidFill>
                  <a:schemeClr val="tx1"/>
                </a:solidFill>
              </a:rPr>
              <a:t>dBu</a:t>
            </a:r>
            <a:r>
              <a:rPr lang="es-MX" sz="1000" b="1" dirty="0">
                <a:solidFill>
                  <a:schemeClr val="tx1"/>
                </a:solidFill>
              </a:rPr>
              <a:t>; 10,210,789)</a:t>
            </a:r>
          </a:p>
        </p:txBody>
      </p:sp>
      <p:sp>
        <p:nvSpPr>
          <p:cNvPr id="16" name="Flecha derecha 15">
            <a:hlinkClick r:id="rId8" action="ppaction://hlinksldjump"/>
          </p:cNvPr>
          <p:cNvSpPr/>
          <p:nvPr/>
        </p:nvSpPr>
        <p:spPr>
          <a:xfrm>
            <a:off x="223901" y="6508830"/>
            <a:ext cx="381000" cy="30480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ángulo 16"/>
          <p:cNvSpPr/>
          <p:nvPr/>
        </p:nvSpPr>
        <p:spPr>
          <a:xfrm>
            <a:off x="606600" y="6534290"/>
            <a:ext cx="25381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Límite de Población - Estandarización.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32381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inter cla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1"/>
            <a:ext cx="9144000" cy="685662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14401" y="558733"/>
            <a:ext cx="666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indent="-400050">
              <a:buAutoNum type="romanUcPeriod"/>
              <a:defRPr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indent="0">
              <a:buNone/>
            </a:pPr>
            <a:r>
              <a:rPr lang="es-MX" dirty="0" smtClean="0"/>
              <a:t>VI. Anexo 3; 3.2: </a:t>
            </a:r>
            <a:r>
              <a:rPr lang="es-MX" dirty="0"/>
              <a:t>Población Servida para la estación </a:t>
            </a:r>
            <a:r>
              <a:rPr lang="es-MX" dirty="0" smtClean="0"/>
              <a:t>XH123-FM</a:t>
            </a:r>
            <a:endParaRPr lang="es-MX" dirty="0"/>
          </a:p>
        </p:txBody>
      </p:sp>
      <p:sp>
        <p:nvSpPr>
          <p:cNvPr id="7" name="Flecha derecha 6">
            <a:hlinkClick r:id="rId4" action="ppaction://hlinksldjump"/>
          </p:cNvPr>
          <p:cNvSpPr/>
          <p:nvPr/>
        </p:nvSpPr>
        <p:spPr>
          <a:xfrm rot="10800000">
            <a:off x="8156417" y="6477925"/>
            <a:ext cx="381000" cy="3048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ángulo 10"/>
          <p:cNvSpPr/>
          <p:nvPr/>
        </p:nvSpPr>
        <p:spPr>
          <a:xfrm>
            <a:off x="8514236" y="6486484"/>
            <a:ext cx="6655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Ej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(FM)</a:t>
            </a:r>
          </a:p>
        </p:txBody>
      </p:sp>
      <p:pic>
        <p:nvPicPr>
          <p:cNvPr id="10" name="Imagen 9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132" y="1226422"/>
            <a:ext cx="5648089" cy="5135474"/>
          </a:xfrm>
          <a:prstGeom prst="rect">
            <a:avLst/>
          </a:prstGeom>
          <a:ln w="88900" cap="sq" cmpd="thickThin">
            <a:solidFill>
              <a:srgbClr val="C1D42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Imagen 11" descr="Recorte de pantalla"/>
          <p:cNvPicPr>
            <a:picLocks noChangeAspect="1"/>
          </p:cNvPicPr>
          <p:nvPr/>
        </p:nvPicPr>
        <p:blipFill rotWithShape="1">
          <a:blip r:embed="rId6"/>
          <a:srcRect l="5112" r="31739" b="13470"/>
          <a:stretch/>
        </p:blipFill>
        <p:spPr>
          <a:xfrm>
            <a:off x="358775" y="2166938"/>
            <a:ext cx="4672013" cy="3783012"/>
          </a:xfrm>
          <a:prstGeom prst="rect">
            <a:avLst/>
          </a:prstGeom>
          <a:ln w="38100" cap="sq">
            <a:solidFill>
              <a:srgbClr val="C1D42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CuadroTexto 12"/>
          <p:cNvSpPr txBox="1"/>
          <p:nvPr/>
        </p:nvSpPr>
        <p:spPr>
          <a:xfrm>
            <a:off x="7524750" y="4037013"/>
            <a:ext cx="1223963" cy="400050"/>
          </a:xfrm>
          <a:prstGeom prst="rect">
            <a:avLst/>
          </a:prstGeom>
          <a:gradFill flip="none" rotWithShape="1">
            <a:gsLst>
              <a:gs pos="0">
                <a:srgbClr val="4D9D45">
                  <a:shade val="30000"/>
                  <a:satMod val="115000"/>
                </a:srgbClr>
              </a:gs>
              <a:gs pos="50000">
                <a:srgbClr val="4D9D45">
                  <a:shade val="67500"/>
                  <a:satMod val="115000"/>
                </a:srgbClr>
              </a:gs>
              <a:gs pos="100000">
                <a:srgbClr val="4D9D45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4D9D45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MX" sz="1000" dirty="0"/>
              <a:t>Área de servicio </a:t>
            </a:r>
          </a:p>
          <a:p>
            <a:pPr algn="ctr" eaLnBrk="1" hangingPunct="1">
              <a:defRPr/>
            </a:pPr>
            <a:r>
              <a:rPr lang="es-MX" sz="1000" dirty="0"/>
              <a:t>(60 </a:t>
            </a:r>
            <a:r>
              <a:rPr lang="es-MX" sz="1000" dirty="0" err="1"/>
              <a:t>dBu</a:t>
            </a:r>
            <a:r>
              <a:rPr lang="es-MX" sz="1000" dirty="0"/>
              <a:t>; 1,732,959)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6645275" y="2413000"/>
            <a:ext cx="1758950" cy="400050"/>
          </a:xfrm>
          <a:prstGeom prst="rect">
            <a:avLst/>
          </a:prstGeom>
          <a:gradFill flip="none" rotWithShape="1">
            <a:gsLst>
              <a:gs pos="0">
                <a:srgbClr val="77BD43">
                  <a:tint val="66000"/>
                  <a:satMod val="160000"/>
                </a:srgbClr>
              </a:gs>
              <a:gs pos="50000">
                <a:srgbClr val="77BD43">
                  <a:tint val="44500"/>
                  <a:satMod val="160000"/>
                </a:srgbClr>
              </a:gs>
              <a:gs pos="100000">
                <a:srgbClr val="77BD43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MX" sz="1000" dirty="0"/>
              <a:t>Contorno de servicio audible (74 </a:t>
            </a:r>
            <a:r>
              <a:rPr lang="es-MX" sz="1000" dirty="0" err="1"/>
              <a:t>dBu</a:t>
            </a:r>
            <a:r>
              <a:rPr lang="es-MX" sz="1000" dirty="0"/>
              <a:t>; </a:t>
            </a:r>
            <a:r>
              <a:rPr lang="es-MX" sz="1000" dirty="0" smtClean="0"/>
              <a:t>1,559,014)</a:t>
            </a:r>
            <a:endParaRPr lang="es-MX" sz="10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601663" y="3141663"/>
            <a:ext cx="1757362" cy="400050"/>
          </a:xfrm>
          <a:prstGeom prst="rect">
            <a:avLst/>
          </a:prstGeom>
          <a:gradFill flip="none" rotWithShape="1">
            <a:gsLst>
              <a:gs pos="0">
                <a:srgbClr val="77BD43">
                  <a:tint val="66000"/>
                  <a:satMod val="160000"/>
                </a:srgbClr>
              </a:gs>
              <a:gs pos="50000">
                <a:srgbClr val="77BD43">
                  <a:tint val="44500"/>
                  <a:satMod val="160000"/>
                </a:srgbClr>
              </a:gs>
              <a:gs pos="100000">
                <a:srgbClr val="77BD43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MX" sz="1000" dirty="0"/>
              <a:t>Contorno de servicio audible (74 </a:t>
            </a:r>
            <a:r>
              <a:rPr lang="es-MX" sz="1000" dirty="0" err="1"/>
              <a:t>dBu</a:t>
            </a:r>
            <a:r>
              <a:rPr lang="es-MX" sz="1000" dirty="0"/>
              <a:t>; </a:t>
            </a:r>
            <a:r>
              <a:rPr lang="es-MX" sz="1000" dirty="0" smtClean="0"/>
              <a:t>1,559,014)</a:t>
            </a:r>
            <a:endParaRPr lang="es-MX" sz="1000" dirty="0"/>
          </a:p>
        </p:txBody>
      </p:sp>
      <p:pic>
        <p:nvPicPr>
          <p:cNvPr id="16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6854">
            <a:off x="7169150" y="4121150"/>
            <a:ext cx="8509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2256">
            <a:off x="6913563" y="2703513"/>
            <a:ext cx="747712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3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inter cla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05" y="0"/>
            <a:ext cx="9144000" cy="68566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4759" y="540423"/>
            <a:ext cx="7220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indent="-400050">
              <a:buAutoNum type="romanUcPeriod"/>
              <a:defRPr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indent="0">
              <a:buNone/>
            </a:pPr>
            <a:r>
              <a:rPr lang="es-MX" dirty="0" smtClean="0"/>
              <a:t>VI. Anexo 4: </a:t>
            </a:r>
            <a:r>
              <a:rPr lang="es-MX" dirty="0"/>
              <a:t>Límite de </a:t>
            </a:r>
            <a:r>
              <a:rPr lang="es-MX" dirty="0" smtClean="0"/>
              <a:t>Población - Estandarización</a:t>
            </a:r>
            <a:endParaRPr lang="es-MX" dirty="0"/>
          </a:p>
          <a:p>
            <a:pPr indent="0">
              <a:buNone/>
            </a:pPr>
            <a:r>
              <a:rPr lang="es-MX" dirty="0" smtClean="0"/>
              <a:t>.</a:t>
            </a:r>
            <a:endParaRPr lang="es-MX" dirty="0"/>
          </a:p>
          <a:p>
            <a:pPr indent="0">
              <a:buNone/>
            </a:pPr>
            <a:endParaRPr lang="es-MX" dirty="0"/>
          </a:p>
        </p:txBody>
      </p:sp>
      <p:sp>
        <p:nvSpPr>
          <p:cNvPr id="7" name="Flecha derecha 6">
            <a:hlinkClick r:id="rId4" action="ppaction://hlinksldjump"/>
          </p:cNvPr>
          <p:cNvSpPr/>
          <p:nvPr/>
        </p:nvSpPr>
        <p:spPr>
          <a:xfrm rot="10800000">
            <a:off x="1887347" y="6507659"/>
            <a:ext cx="381000" cy="30480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lecha derecha 9">
            <a:hlinkClick r:id="rId5" action="ppaction://hlinksldjump"/>
          </p:cNvPr>
          <p:cNvSpPr/>
          <p:nvPr/>
        </p:nvSpPr>
        <p:spPr>
          <a:xfrm rot="10800000">
            <a:off x="5618785" y="6198513"/>
            <a:ext cx="381000" cy="290831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ángulo 1"/>
          <p:cNvSpPr/>
          <p:nvPr/>
        </p:nvSpPr>
        <p:spPr>
          <a:xfrm>
            <a:off x="337383" y="1323724"/>
            <a:ext cx="879831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 smtClean="0"/>
              <a:t>El límite </a:t>
            </a:r>
            <a:r>
              <a:rPr lang="es-MX" sz="1400" dirty="0"/>
              <a:t>de población </a:t>
            </a:r>
            <a:r>
              <a:rPr lang="es-MX" sz="1400" dirty="0" smtClean="0"/>
              <a:t>está basado en las poblaciones </a:t>
            </a:r>
            <a:r>
              <a:rPr lang="es-MX" sz="1400" dirty="0"/>
              <a:t>de las concesiones de radiodifusión </a:t>
            </a:r>
            <a:r>
              <a:rPr lang="es-MX" sz="1400" dirty="0" smtClean="0"/>
              <a:t>Sonora </a:t>
            </a:r>
            <a:r>
              <a:rPr lang="es-MX" sz="1400" dirty="0"/>
              <a:t>que actualmente existen en el </a:t>
            </a:r>
            <a:r>
              <a:rPr lang="es-MX" sz="1400" dirty="0" smtClean="0"/>
              <a:t>país, el cual es calculado mediante la </a:t>
            </a:r>
            <a:r>
              <a:rPr lang="es-MX" sz="1400" b="1" dirty="0" smtClean="0">
                <a:solidFill>
                  <a:srgbClr val="00B050"/>
                </a:solidFill>
              </a:rPr>
              <a:t>Estandarización </a:t>
            </a:r>
            <a:r>
              <a:rPr lang="es-MX" sz="1400" dirty="0" smtClean="0"/>
              <a:t> </a:t>
            </a:r>
            <a:r>
              <a:rPr lang="es-MX" sz="1400" dirty="0"/>
              <a:t>de </a:t>
            </a:r>
            <a:r>
              <a:rPr lang="es-MX" sz="1400" dirty="0" smtClean="0"/>
              <a:t>dicha muestra (criterio de la FCC). </a:t>
            </a:r>
          </a:p>
          <a:p>
            <a:pPr algn="just"/>
            <a:endParaRPr lang="es-MX" sz="1400" dirty="0"/>
          </a:p>
          <a:p>
            <a:pPr algn="just"/>
            <a:r>
              <a:rPr lang="es-MX" sz="1400" b="1" dirty="0">
                <a:solidFill>
                  <a:srgbClr val="00B050"/>
                </a:solidFill>
              </a:rPr>
              <a:t>Estandarización: </a:t>
            </a:r>
            <a:r>
              <a:rPr lang="es-MX" sz="1400" dirty="0"/>
              <a:t>Asume que la media es igual a cero y la desviación estándar igual a uno, por lo que dicha estandarización, mediante un valor z, da como resultado </a:t>
            </a:r>
            <a:r>
              <a:rPr lang="es-MX" sz="1400" b="1" dirty="0"/>
              <a:t>la distancia, medida en desviaciones estándar, que tiene un determinado valor de la muestra con respecto a su media</a:t>
            </a:r>
            <a:r>
              <a:rPr lang="es-MX" sz="1400" dirty="0"/>
              <a:t>. </a:t>
            </a:r>
            <a:endParaRPr lang="es-MX" sz="1400" dirty="0" smtClean="0"/>
          </a:p>
          <a:p>
            <a:pPr algn="just"/>
            <a:endParaRPr lang="es-MX" sz="1400" dirty="0"/>
          </a:p>
          <a:p>
            <a:pPr algn="just"/>
            <a:r>
              <a:rPr lang="es-MX" sz="1400" dirty="0" smtClean="0"/>
              <a:t>A partir </a:t>
            </a:r>
            <a:r>
              <a:rPr lang="es-MX" sz="1400" dirty="0"/>
              <a:t>de la fórmula de </a:t>
            </a:r>
            <a:r>
              <a:rPr lang="es-MX" sz="1400" i="1" dirty="0"/>
              <a:t>z</a:t>
            </a:r>
            <a:r>
              <a:rPr lang="es-MX" sz="1400" dirty="0"/>
              <a:t> se puede determinar el área bajo la curva de la distribución normal en la cual se encuentran determinados datos o límites de la muestra, medidos a su vez por intervalos de confianza definidos por las desviaciones estándar. </a:t>
            </a:r>
          </a:p>
          <a:p>
            <a:pPr algn="just"/>
            <a:endParaRPr lang="es-MX" sz="1400" b="1" dirty="0" smtClean="0">
              <a:solidFill>
                <a:srgbClr val="00B050"/>
              </a:solidFill>
            </a:endParaRPr>
          </a:p>
          <a:p>
            <a:pPr algn="just"/>
            <a:endParaRPr lang="es-MX" sz="1400" b="1" dirty="0" smtClean="0">
              <a:solidFill>
                <a:srgbClr val="00B050"/>
              </a:solidFill>
            </a:endParaRPr>
          </a:p>
          <a:p>
            <a:pPr algn="just"/>
            <a:r>
              <a:rPr lang="es-MX" sz="1400" dirty="0" smtClean="0"/>
              <a:t>en </a:t>
            </a:r>
            <a:r>
              <a:rPr lang="es-MX" sz="1400" dirty="0"/>
              <a:t>donde: </a:t>
            </a:r>
          </a:p>
          <a:p>
            <a:pPr algn="just"/>
            <a:endParaRPr lang="es-MX" sz="1400" dirty="0"/>
          </a:p>
          <a:p>
            <a:pPr algn="just"/>
            <a:r>
              <a:rPr lang="es-MX" sz="1400" dirty="0"/>
              <a:t>z = dato </a:t>
            </a:r>
            <a:r>
              <a:rPr lang="es-MX" sz="1400" dirty="0" smtClean="0"/>
              <a:t>estandarizado</a:t>
            </a:r>
            <a:endParaRPr lang="es-MX" sz="1400" dirty="0"/>
          </a:p>
          <a:p>
            <a:pPr algn="just"/>
            <a:r>
              <a:rPr lang="es-MX" sz="1400" dirty="0"/>
              <a:t>x = valor nominal del dato a estandarizar. </a:t>
            </a:r>
            <a:endParaRPr lang="es-MX" sz="1400" dirty="0" smtClean="0"/>
          </a:p>
          <a:p>
            <a:pPr algn="just"/>
            <a:r>
              <a:rPr lang="es-MX" sz="1400" dirty="0"/>
              <a:t>Ẋ= media aritmética del conjunto de datos</a:t>
            </a:r>
            <a:r>
              <a:rPr lang="es-MX" sz="1400" dirty="0" smtClean="0"/>
              <a:t>.</a:t>
            </a:r>
          </a:p>
          <a:p>
            <a:pPr algn="just"/>
            <a:r>
              <a:rPr lang="es-MX" sz="1400" dirty="0" smtClean="0"/>
              <a:t>s </a:t>
            </a:r>
            <a:r>
              <a:rPr lang="es-MX" sz="1400" dirty="0"/>
              <a:t>= desviación </a:t>
            </a:r>
            <a:r>
              <a:rPr lang="es-MX" sz="1400" dirty="0" smtClean="0"/>
              <a:t>estándar</a:t>
            </a:r>
            <a:r>
              <a:rPr lang="es-MX" sz="1400" b="1" dirty="0" smtClean="0"/>
              <a:t>.</a:t>
            </a:r>
          </a:p>
          <a:p>
            <a:pPr algn="just"/>
            <a:endParaRPr lang="es-MX" sz="1400" b="1" dirty="0" smtClean="0"/>
          </a:p>
          <a:p>
            <a:pPr algn="just"/>
            <a:endParaRPr lang="es-MX" sz="1400" b="1" dirty="0" smtClean="0"/>
          </a:p>
          <a:p>
            <a:pPr algn="just"/>
            <a:r>
              <a:rPr lang="es-MX" sz="1400" dirty="0" smtClean="0"/>
              <a:t>A medida </a:t>
            </a:r>
            <a:r>
              <a:rPr lang="es-MX" sz="1400" dirty="0"/>
              <a:t>que aumentan los intervalos de confianza, es decir las desviaciones estándar (por ejemplo, ±3), aumenta la probabilidad de que una observación estandarizada se encuentre en la muestra total de análisis, en este caso 706 concesionarios. </a:t>
            </a:r>
          </a:p>
          <a:p>
            <a:endParaRPr lang="en-US" sz="1400" dirty="0"/>
          </a:p>
          <a:p>
            <a:pPr algn="just"/>
            <a:endParaRPr lang="es-MX" sz="1400" dirty="0" smtClean="0"/>
          </a:p>
          <a:p>
            <a:pPr algn="just"/>
            <a:endParaRPr lang="es-MX" sz="1400" dirty="0"/>
          </a:p>
          <a:p>
            <a:pPr algn="just"/>
            <a:endParaRPr lang="es-MX" sz="1400" dirty="0" smtClean="0"/>
          </a:p>
        </p:txBody>
      </p:sp>
      <p:sp>
        <p:nvSpPr>
          <p:cNvPr id="11" name="Rectángulo 10"/>
          <p:cNvSpPr/>
          <p:nvPr/>
        </p:nvSpPr>
        <p:spPr>
          <a:xfrm>
            <a:off x="2228280" y="6507492"/>
            <a:ext cx="7681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Ej</a:t>
            </a: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(AM)</a:t>
            </a:r>
            <a:endParaRPr lang="en-US" sz="1400" dirty="0"/>
          </a:p>
        </p:txBody>
      </p:sp>
      <p:sp>
        <p:nvSpPr>
          <p:cNvPr id="12" name="Rectángulo 11"/>
          <p:cNvSpPr/>
          <p:nvPr/>
        </p:nvSpPr>
        <p:spPr>
          <a:xfrm>
            <a:off x="6030702" y="6193193"/>
            <a:ext cx="31649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Población Servida para la estación </a:t>
            </a:r>
            <a:r>
              <a:rPr lang="es-MX" sz="1200" dirty="0">
                <a:solidFill>
                  <a:srgbClr val="000000"/>
                </a:solidFill>
                <a:latin typeface="Calibri" panose="020F0502020204030204" pitchFamily="34" charset="0"/>
              </a:rPr>
              <a:t>XH123-AM</a:t>
            </a:r>
            <a:endParaRPr lang="es-MX" sz="1200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6" name="Imagen 1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353" y="3877191"/>
            <a:ext cx="789940" cy="511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Imagen 2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240" y="3497579"/>
            <a:ext cx="3337559" cy="1829089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CuadroTexto 28"/>
          <p:cNvSpPr txBox="1"/>
          <p:nvPr/>
        </p:nvSpPr>
        <p:spPr>
          <a:xfrm>
            <a:off x="3921584" y="3670464"/>
            <a:ext cx="2325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rgbClr val="00B050"/>
                </a:solidFill>
              </a:rPr>
              <a:t>Fórmula de cálculo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13" name="Flecha derecha 12">
            <a:hlinkClick r:id="rId8" action="ppaction://hlinksldjump"/>
          </p:cNvPr>
          <p:cNvSpPr/>
          <p:nvPr/>
        </p:nvSpPr>
        <p:spPr>
          <a:xfrm>
            <a:off x="5657340" y="6538419"/>
            <a:ext cx="378809" cy="27404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ángulo 13"/>
          <p:cNvSpPr/>
          <p:nvPr/>
        </p:nvSpPr>
        <p:spPr>
          <a:xfrm>
            <a:off x="6045993" y="6530042"/>
            <a:ext cx="31357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>
                <a:solidFill>
                  <a:srgbClr val="000000"/>
                </a:solidFill>
                <a:latin typeface="Calibri" panose="020F0502020204030204" pitchFamily="34" charset="0"/>
              </a:rPr>
              <a:t>Límite de </a:t>
            </a:r>
            <a:r>
              <a:rPr lang="es-MX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Población – cont.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inter cla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05" y="0"/>
            <a:ext cx="9144000" cy="68566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0615" y="519118"/>
            <a:ext cx="696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indent="-400050">
              <a:buAutoNum type="romanUcPeriod"/>
              <a:defRPr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indent="0">
              <a:buNone/>
            </a:pPr>
            <a:r>
              <a:rPr lang="es-MX" dirty="0" smtClean="0"/>
              <a:t>VI. Anexo 4; 4.1: Límite de Población - </a:t>
            </a:r>
            <a:r>
              <a:rPr lang="es-MX" dirty="0"/>
              <a:t>6.5 millones de </a:t>
            </a:r>
            <a:r>
              <a:rPr lang="es-MX" dirty="0" smtClean="0"/>
              <a:t>habitantes</a:t>
            </a:r>
            <a:endParaRPr lang="es-MX" dirty="0"/>
          </a:p>
          <a:p>
            <a:pPr indent="0">
              <a:buNone/>
            </a:pPr>
            <a:endParaRPr lang="es-MX" dirty="0"/>
          </a:p>
        </p:txBody>
      </p:sp>
      <p:sp>
        <p:nvSpPr>
          <p:cNvPr id="7" name="Flecha derecha 6">
            <a:hlinkClick r:id="rId4" action="ppaction://hlinksldjump"/>
          </p:cNvPr>
          <p:cNvSpPr/>
          <p:nvPr/>
        </p:nvSpPr>
        <p:spPr>
          <a:xfrm rot="10800000">
            <a:off x="7992469" y="6398087"/>
            <a:ext cx="381000" cy="30480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lecha derecha 9">
            <a:hlinkClick r:id="rId5" action="ppaction://hlinksldjump"/>
          </p:cNvPr>
          <p:cNvSpPr/>
          <p:nvPr/>
        </p:nvSpPr>
        <p:spPr>
          <a:xfrm rot="10800000">
            <a:off x="154259" y="6320314"/>
            <a:ext cx="381000" cy="290831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ángulo 1"/>
          <p:cNvSpPr/>
          <p:nvPr/>
        </p:nvSpPr>
        <p:spPr>
          <a:xfrm>
            <a:off x="344759" y="1444063"/>
            <a:ext cx="83411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400" dirty="0"/>
          </a:p>
          <a:p>
            <a:pPr algn="just"/>
            <a:r>
              <a:rPr lang="es-MX" sz="1400" b="1" dirty="0" smtClean="0">
                <a:solidFill>
                  <a:srgbClr val="00B050"/>
                </a:solidFill>
              </a:rPr>
              <a:t>Estandarización</a:t>
            </a:r>
          </a:p>
          <a:p>
            <a:pPr algn="just"/>
            <a:endParaRPr lang="es-MX" sz="1400" b="1" dirty="0" smtClean="0">
              <a:solidFill>
                <a:srgbClr val="00B050"/>
              </a:solidFill>
            </a:endParaRPr>
          </a:p>
          <a:p>
            <a:pPr algn="just"/>
            <a:r>
              <a:rPr lang="es-MX" sz="1400" dirty="0" smtClean="0"/>
              <a:t>en </a:t>
            </a:r>
            <a:r>
              <a:rPr lang="es-MX" sz="1400" dirty="0"/>
              <a:t>donde: </a:t>
            </a:r>
          </a:p>
          <a:p>
            <a:pPr algn="just"/>
            <a:endParaRPr lang="es-MX" sz="1400" dirty="0"/>
          </a:p>
          <a:p>
            <a:pPr algn="just"/>
            <a:r>
              <a:rPr lang="es-MX" sz="1400" dirty="0"/>
              <a:t>z = dato estandarizado</a:t>
            </a:r>
          </a:p>
          <a:p>
            <a:pPr algn="just"/>
            <a:r>
              <a:rPr lang="es-MX" sz="1400" dirty="0"/>
              <a:t>x = 6,502,019</a:t>
            </a:r>
          </a:p>
          <a:p>
            <a:pPr algn="just"/>
            <a:r>
              <a:rPr lang="es-MX" sz="1400" dirty="0"/>
              <a:t>Ẋ= 1,777,154</a:t>
            </a:r>
          </a:p>
          <a:p>
            <a:pPr algn="just"/>
            <a:r>
              <a:rPr lang="es-MX" sz="1400" dirty="0"/>
              <a:t>s = 3,696,513</a:t>
            </a:r>
            <a:endParaRPr lang="en-US" sz="1400" dirty="0"/>
          </a:p>
          <a:p>
            <a:pPr algn="just"/>
            <a:endParaRPr lang="es-MX" sz="1400" b="1" dirty="0" smtClean="0"/>
          </a:p>
          <a:p>
            <a:pPr algn="just"/>
            <a:endParaRPr lang="es-MX" sz="1400" b="1" dirty="0">
              <a:solidFill>
                <a:srgbClr val="00B050"/>
              </a:solidFill>
            </a:endParaRPr>
          </a:p>
          <a:p>
            <a:endParaRPr lang="es-MX" sz="1400" dirty="0"/>
          </a:p>
          <a:p>
            <a:endParaRPr lang="en-US" sz="1400" dirty="0"/>
          </a:p>
          <a:p>
            <a:pPr algn="just"/>
            <a:endParaRPr lang="es-MX" sz="1400" dirty="0" smtClean="0"/>
          </a:p>
          <a:p>
            <a:pPr algn="just"/>
            <a:endParaRPr lang="es-MX" sz="1400" dirty="0"/>
          </a:p>
          <a:p>
            <a:pPr algn="just"/>
            <a:endParaRPr lang="es-MX" sz="1400" dirty="0" smtClean="0"/>
          </a:p>
        </p:txBody>
      </p:sp>
      <p:sp>
        <p:nvSpPr>
          <p:cNvPr id="11" name="Rectángulo 10"/>
          <p:cNvSpPr/>
          <p:nvPr/>
        </p:nvSpPr>
        <p:spPr>
          <a:xfrm>
            <a:off x="8339589" y="6381210"/>
            <a:ext cx="7681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Ej</a:t>
            </a: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(AM)</a:t>
            </a:r>
            <a:endParaRPr lang="en-US" sz="1400" dirty="0"/>
          </a:p>
        </p:txBody>
      </p:sp>
      <p:sp>
        <p:nvSpPr>
          <p:cNvPr id="12" name="Rectángulo 11"/>
          <p:cNvSpPr/>
          <p:nvPr/>
        </p:nvSpPr>
        <p:spPr>
          <a:xfrm>
            <a:off x="524158" y="6242706"/>
            <a:ext cx="22925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Población Servida para la estación </a:t>
            </a:r>
            <a:r>
              <a:rPr lang="es-MX" sz="1200" dirty="0">
                <a:solidFill>
                  <a:srgbClr val="000000"/>
                </a:solidFill>
                <a:latin typeface="Calibri" panose="020F0502020204030204" pitchFamily="34" charset="0"/>
              </a:rPr>
              <a:t>XH123-AM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6" name="Imagen 1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987" y="1980141"/>
            <a:ext cx="789940" cy="511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n 1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215" y="3008322"/>
            <a:ext cx="4610100" cy="3190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Conector recto de flecha 20"/>
          <p:cNvCxnSpPr>
            <a:cxnSpLocks noChangeShapeType="1"/>
            <a:endCxn id="23" idx="2"/>
          </p:cNvCxnSpPr>
          <p:nvPr/>
        </p:nvCxnSpPr>
        <p:spPr bwMode="auto">
          <a:xfrm flipH="1" flipV="1">
            <a:off x="3904891" y="2466595"/>
            <a:ext cx="1594976" cy="2299705"/>
          </a:xfrm>
          <a:prstGeom prst="straightConnector1">
            <a:avLst/>
          </a:prstGeom>
          <a:noFill/>
          <a:ln w="12700" algn="ctr">
            <a:solidFill>
              <a:srgbClr val="70AD47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375623"/>
                  </a:outerShdw>
                </a:effectLst>
              </a14:hiddenEffects>
            </a:ext>
          </a:extLst>
        </p:spPr>
      </p:cxnSp>
      <p:sp>
        <p:nvSpPr>
          <p:cNvPr id="23" name="Cuadro de texto 2"/>
          <p:cNvSpPr txBox="1">
            <a:spLocks noChangeArrowheads="1"/>
          </p:cNvSpPr>
          <p:nvPr/>
        </p:nvSpPr>
        <p:spPr bwMode="auto">
          <a:xfrm>
            <a:off x="2995253" y="1866520"/>
            <a:ext cx="1819275" cy="600075"/>
          </a:xfrm>
          <a:prstGeom prst="rect">
            <a:avLst/>
          </a:prstGeom>
          <a:solidFill>
            <a:srgbClr val="FFFFFF"/>
          </a:solidFill>
          <a:ln w="9525">
            <a:solidFill>
              <a:srgbClr val="4C9D4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Normalización (</a:t>
            </a:r>
            <a:r>
              <a:rPr lang="es-MX" sz="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es-MX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con número entero mayor a 1.</a:t>
            </a:r>
            <a:br>
              <a:rPr lang="es-MX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(6,502,019-1,777,154)/3,696,513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Abrir llave 24"/>
          <p:cNvSpPr/>
          <p:nvPr/>
        </p:nvSpPr>
        <p:spPr>
          <a:xfrm>
            <a:off x="3555737" y="2988923"/>
            <a:ext cx="186305" cy="3190875"/>
          </a:xfrm>
          <a:prstGeom prst="leftBrac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Cuadro de texto 2"/>
          <p:cNvSpPr txBox="1">
            <a:spLocks noChangeArrowheads="1"/>
          </p:cNvSpPr>
          <p:nvPr/>
        </p:nvSpPr>
        <p:spPr bwMode="auto">
          <a:xfrm>
            <a:off x="2097981" y="4249080"/>
            <a:ext cx="1434994" cy="6000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MX" sz="1050" b="1" dirty="0"/>
              <a:t>M</a:t>
            </a:r>
            <a:r>
              <a:rPr lang="es-MX" sz="1050" b="1" dirty="0" smtClean="0"/>
              <a:t>uestra </a:t>
            </a:r>
            <a:r>
              <a:rPr lang="es-MX" sz="1050" b="1" dirty="0"/>
              <a:t>de 706 concesionarios de radio AM y FM.</a:t>
            </a:r>
            <a:r>
              <a:rPr lang="es-MX" sz="10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MX" sz="10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MX" sz="10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MX" sz="10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3610969" y="6209625"/>
            <a:ext cx="4572000" cy="4015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900" dirty="0"/>
              <a:t>Nota: el cambio mínimo en la Distribución Normal (columna 4 de la Tabla) es de 0, mientras que el máximo es de 0.09.</a:t>
            </a:r>
            <a:endParaRPr lang="en-US" sz="900" dirty="0"/>
          </a:p>
        </p:txBody>
      </p:sp>
      <p:cxnSp>
        <p:nvCxnSpPr>
          <p:cNvPr id="18" name="Conector recto de flecha 17"/>
          <p:cNvCxnSpPr>
            <a:cxnSpLocks noChangeShapeType="1"/>
          </p:cNvCxnSpPr>
          <p:nvPr/>
        </p:nvCxnSpPr>
        <p:spPr bwMode="auto">
          <a:xfrm flipV="1">
            <a:off x="6402571" y="2821446"/>
            <a:ext cx="825543" cy="1944854"/>
          </a:xfrm>
          <a:prstGeom prst="straightConnector1">
            <a:avLst/>
          </a:prstGeom>
          <a:noFill/>
          <a:ln w="12700" algn="ctr">
            <a:solidFill>
              <a:srgbClr val="70AD47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375623"/>
                  </a:outerShdw>
                </a:effectLst>
              </a14:hiddenEffects>
            </a:ext>
          </a:extLst>
        </p:spPr>
      </p:cxnSp>
      <p:sp>
        <p:nvSpPr>
          <p:cNvPr id="22" name="Cuadro de texto 2"/>
          <p:cNvSpPr txBox="1">
            <a:spLocks noChangeArrowheads="1"/>
          </p:cNvSpPr>
          <p:nvPr/>
        </p:nvSpPr>
        <p:spPr bwMode="auto">
          <a:xfrm>
            <a:off x="5185854" y="1052823"/>
            <a:ext cx="3724930" cy="1751029"/>
          </a:xfrm>
          <a:prstGeom prst="rect">
            <a:avLst/>
          </a:prstGeom>
          <a:solidFill>
            <a:srgbClr val="FFFFFF"/>
          </a:solidFill>
          <a:ln w="9525">
            <a:solidFill>
              <a:srgbClr val="4C9D4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MX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 valor de z mayor a 1, siendo éste el primer corte (desviación estándar arriba de 1) a partir del cual el valor de las z´s se aleja de la media de la base de datos. 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MX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s-MX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 </a:t>
            </a:r>
            <a:r>
              <a:rPr lang="es-MX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cambio máximo en la variable de población de toda la muestra.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MX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Punto donde la </a:t>
            </a:r>
            <a:r>
              <a:rPr lang="es-MX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población empieza a crecer de manera desproporcionada con respecto a la media. </a:t>
            </a:r>
            <a:endParaRPr lang="en-US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6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inter cla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"/>
            <a:ext cx="9144000" cy="685662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40616" y="500329"/>
            <a:ext cx="3578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indent="-400050">
              <a:buAutoNum type="romanUcPeriod"/>
              <a:defRPr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indent="0">
              <a:buNone/>
            </a:pPr>
            <a:r>
              <a:rPr lang="es-MX" dirty="0" smtClean="0"/>
              <a:t>VI. Anexo 5: Valor de Referencia </a:t>
            </a:r>
            <a:endParaRPr lang="es-MX" dirty="0"/>
          </a:p>
        </p:txBody>
      </p:sp>
      <p:sp>
        <p:nvSpPr>
          <p:cNvPr id="7" name="Flecha derecha 6">
            <a:hlinkClick r:id="rId4" action="ppaction://hlinksldjump"/>
          </p:cNvPr>
          <p:cNvSpPr/>
          <p:nvPr/>
        </p:nvSpPr>
        <p:spPr>
          <a:xfrm rot="10800000">
            <a:off x="7887202" y="6362244"/>
            <a:ext cx="257731" cy="217795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ángulo 10"/>
          <p:cNvSpPr/>
          <p:nvPr/>
        </p:nvSpPr>
        <p:spPr>
          <a:xfrm>
            <a:off x="8161577" y="6322402"/>
            <a:ext cx="7444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Ej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(AM)</a:t>
            </a:r>
            <a:endParaRPr lang="en-US" sz="12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486008"/>
              </p:ext>
            </p:extLst>
          </p:nvPr>
        </p:nvGraphicFramePr>
        <p:xfrm>
          <a:off x="440616" y="1207094"/>
          <a:ext cx="8653303" cy="91821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447427"/>
                <a:gridCol w="1727510"/>
                <a:gridCol w="2398175"/>
                <a:gridCol w="2080191"/>
              </a:tblGrid>
              <a:tr h="0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1100" b="1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Valor de Referencia a Diciembre de 2005 (Concesión a 12 años)</a:t>
                      </a:r>
                      <a:br>
                        <a:rPr lang="es-MX" sz="1100" b="1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MX" sz="1100" b="1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Estaciones FM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noProof="0" dirty="0" smtClean="0">
                          <a:effectLst/>
                        </a:rPr>
                        <a:t>Valor de Referencia a Diciembre de 2005 </a:t>
                      </a:r>
                    </a:p>
                    <a:p>
                      <a:pPr algn="ctr" fontAlgn="b"/>
                      <a:r>
                        <a:rPr lang="es-MX" sz="1100" b="1" u="none" strike="noStrike" noProof="0" dirty="0" smtClean="0">
                          <a:effectLst/>
                        </a:rPr>
                        <a:t>(Pago Anual)</a:t>
                      </a:r>
                      <a:br>
                        <a:rPr lang="es-MX" sz="1100" b="1" u="none" strike="noStrike" noProof="0" dirty="0" smtClean="0">
                          <a:effectLst/>
                        </a:rPr>
                      </a:br>
                      <a:r>
                        <a:rPr lang="es-MX" sz="1100" b="1" u="none" strike="noStrike" noProof="0" dirty="0" smtClean="0">
                          <a:effectLst/>
                        </a:rPr>
                        <a:t>Estaciones FM</a:t>
                      </a:r>
                      <a:endParaRPr lang="es-MX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noProof="0" dirty="0">
                          <a:effectLst/>
                        </a:rPr>
                        <a:t>Valor de Referencia a Diciembre de 2005 (Concesión a 20 años)</a:t>
                      </a:r>
                      <a:br>
                        <a:rPr lang="es-MX" sz="1100" b="1" u="none" strike="noStrike" noProof="0" dirty="0">
                          <a:effectLst/>
                        </a:rPr>
                      </a:br>
                      <a:r>
                        <a:rPr lang="es-MX" sz="1100" b="1" u="none" strike="noStrike" noProof="0" dirty="0">
                          <a:effectLst/>
                        </a:rPr>
                        <a:t>Estaciones FM</a:t>
                      </a:r>
                      <a:endParaRPr lang="es-MX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noProof="0" dirty="0">
                          <a:effectLst/>
                        </a:rPr>
                        <a:t>Valor de Referencia a Diciembre de 2005 (Concesión a 20 años)</a:t>
                      </a:r>
                      <a:br>
                        <a:rPr lang="es-MX" sz="1100" b="1" u="none" strike="noStrike" noProof="0" dirty="0">
                          <a:effectLst/>
                        </a:rPr>
                      </a:br>
                      <a:r>
                        <a:rPr lang="es-MX" sz="1100" b="1" u="none" strike="noStrike" noProof="0" dirty="0">
                          <a:effectLst/>
                        </a:rPr>
                        <a:t>Estaciones AM </a:t>
                      </a:r>
                      <a:endParaRPr lang="es-MX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noProof="0" dirty="0" smtClean="0">
                          <a:effectLst/>
                        </a:rPr>
                        <a:t> $                                                         0.5000 </a:t>
                      </a:r>
                      <a:endParaRPr lang="es-MX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noProof="0" dirty="0" smtClean="0">
                          <a:effectLst/>
                        </a:rPr>
                        <a:t> $                              0.0738 </a:t>
                      </a:r>
                      <a:endParaRPr lang="es-MX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noProof="0" dirty="0" smtClean="0">
                          <a:effectLst/>
                        </a:rPr>
                        <a:t> $                                                       0.6234 </a:t>
                      </a:r>
                      <a:endParaRPr lang="es-MX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noProof="0" dirty="0" smtClean="0">
                          <a:effectLst/>
                        </a:rPr>
                        <a:t> $                                           0.2182 </a:t>
                      </a:r>
                      <a:endParaRPr lang="es-MX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158766"/>
              </p:ext>
            </p:extLst>
          </p:nvPr>
        </p:nvGraphicFramePr>
        <p:xfrm>
          <a:off x="351583" y="3450117"/>
          <a:ext cx="2997273" cy="72559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997273"/>
              </a:tblGrid>
              <a:tr h="51841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>
                          <a:effectLst/>
                        </a:rPr>
                        <a:t>Valor de Referencia actualizado </a:t>
                      </a:r>
                      <a:r>
                        <a:rPr lang="es-MX" sz="1100" b="1" u="none" strike="noStrike" dirty="0" smtClean="0">
                          <a:effectLst/>
                        </a:rPr>
                        <a:t>a</a:t>
                      </a:r>
                      <a:r>
                        <a:rPr lang="es-MX" sz="1100" b="1" u="none" strike="noStrike" baseline="0" dirty="0" smtClean="0">
                          <a:effectLst/>
                        </a:rPr>
                        <a:t> Junio </a:t>
                      </a:r>
                      <a:r>
                        <a:rPr lang="es-MX" sz="1100" b="1" u="none" strike="noStrike" kern="1200" dirty="0" smtClean="0">
                          <a:effectLst/>
                        </a:rPr>
                        <a:t>de 2016</a:t>
                      </a:r>
                      <a:r>
                        <a:rPr lang="es-MX" sz="1100" b="1" u="none" strike="noStrike" kern="1200" dirty="0">
                          <a:effectLst/>
                        </a:rPr>
                        <a:t/>
                      </a:r>
                      <a:br>
                        <a:rPr lang="es-MX" sz="1100" b="1" u="none" strike="noStrike" kern="1200" dirty="0">
                          <a:effectLst/>
                        </a:rPr>
                      </a:br>
                      <a:r>
                        <a:rPr lang="es-MX" sz="1100" b="1" u="none" strike="noStrike" kern="1200" dirty="0">
                          <a:effectLst/>
                        </a:rPr>
                        <a:t>(Concesión a 20 años)</a:t>
                      </a:r>
                      <a:br>
                        <a:rPr lang="es-MX" sz="1100" b="1" u="none" strike="noStrike" kern="1200" dirty="0">
                          <a:effectLst/>
                        </a:rPr>
                      </a:br>
                      <a:r>
                        <a:rPr lang="es-MX" sz="1100" b="1" u="none" strike="noStrike" dirty="0">
                          <a:effectLst/>
                        </a:rPr>
                        <a:t>Estaciones FM</a:t>
                      </a:r>
                      <a:endParaRPr lang="es-MX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07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b="1" u="none" strike="noStrike" dirty="0">
                          <a:effectLst/>
                        </a:rPr>
                        <a:t>$                                                        </a:t>
                      </a:r>
                      <a:r>
                        <a:rPr lang="en-US" sz="1100" b="1" u="none" strike="noStrike" dirty="0" smtClean="0">
                          <a:effectLst/>
                        </a:rPr>
                        <a:t>0.9243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185181"/>
              </p:ext>
            </p:extLst>
          </p:nvPr>
        </p:nvGraphicFramePr>
        <p:xfrm>
          <a:off x="4119580" y="3456036"/>
          <a:ext cx="2797628" cy="75878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797628"/>
              </a:tblGrid>
              <a:tr h="47333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>
                          <a:effectLst/>
                        </a:rPr>
                        <a:t>Valor de Referencia actualizado a </a:t>
                      </a:r>
                      <a:r>
                        <a:rPr lang="es-MX" sz="1100" b="1" u="none" strike="noStrike" dirty="0" smtClean="0">
                          <a:effectLst/>
                        </a:rPr>
                        <a:t>Junio </a:t>
                      </a:r>
                      <a:r>
                        <a:rPr lang="es-MX" sz="1100" b="1" u="none" strike="noStrike" dirty="0">
                          <a:effectLst/>
                        </a:rPr>
                        <a:t>de </a:t>
                      </a:r>
                      <a:r>
                        <a:rPr lang="es-MX" sz="1100" b="1" u="none" strike="noStrike" dirty="0" smtClean="0">
                          <a:effectLst/>
                        </a:rPr>
                        <a:t>2016</a:t>
                      </a:r>
                      <a:r>
                        <a:rPr lang="es-MX" sz="1100" b="1" u="none" strike="noStrike" dirty="0">
                          <a:effectLst/>
                        </a:rPr>
                        <a:t/>
                      </a:r>
                      <a:br>
                        <a:rPr lang="es-MX" sz="1100" b="1" u="none" strike="noStrike" dirty="0">
                          <a:effectLst/>
                        </a:rPr>
                      </a:br>
                      <a:r>
                        <a:rPr lang="es-MX" sz="1100" b="1" u="none" strike="noStrike" dirty="0">
                          <a:effectLst/>
                        </a:rPr>
                        <a:t>(Concesión a 20 años)</a:t>
                      </a:r>
                      <a:br>
                        <a:rPr lang="es-MX" sz="1100" b="1" u="none" strike="noStrike" dirty="0">
                          <a:effectLst/>
                        </a:rPr>
                      </a:br>
                      <a:r>
                        <a:rPr lang="es-MX" sz="1100" b="1" u="none" strike="noStrike" dirty="0">
                          <a:effectLst/>
                        </a:rPr>
                        <a:t>Estaciones </a:t>
                      </a:r>
                      <a:r>
                        <a:rPr lang="es-MX" sz="1100" b="1" u="none" strike="noStrike" dirty="0" smtClean="0">
                          <a:effectLst/>
                        </a:rPr>
                        <a:t>AM</a:t>
                      </a:r>
                      <a:endParaRPr lang="es-MX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246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b="1" u="none" strike="noStrike" dirty="0">
                          <a:effectLst/>
                        </a:rPr>
                        <a:t>$                                                        </a:t>
                      </a:r>
                      <a:r>
                        <a:rPr lang="en-US" sz="1100" b="1" u="none" strike="noStrike" dirty="0" smtClean="0">
                          <a:effectLst/>
                        </a:rPr>
                        <a:t>0.3235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663676"/>
              </p:ext>
            </p:extLst>
          </p:nvPr>
        </p:nvGraphicFramePr>
        <p:xfrm>
          <a:off x="6072956" y="5228932"/>
          <a:ext cx="2663825" cy="104775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36550"/>
                <a:gridCol w="631825"/>
                <a:gridCol w="514350"/>
                <a:gridCol w="1181100"/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noProof="0" dirty="0" smtClean="0">
                          <a:effectLst/>
                        </a:rPr>
                        <a:t>Actualización Valor de Referencia</a:t>
                      </a:r>
                      <a:endParaRPr lang="es-MX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noProof="0" dirty="0" smtClean="0">
                          <a:effectLst/>
                        </a:rPr>
                        <a:t>Año</a:t>
                      </a:r>
                      <a:endParaRPr lang="es-MX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noProof="0" dirty="0" smtClean="0">
                          <a:effectLst/>
                        </a:rPr>
                        <a:t>Mes</a:t>
                      </a:r>
                      <a:endParaRPr lang="es-MX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noProof="0" dirty="0" smtClean="0">
                          <a:effectLst/>
                        </a:rPr>
                        <a:t>INPC</a:t>
                      </a:r>
                      <a:endParaRPr lang="es-MX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noProof="0" dirty="0" smtClean="0">
                          <a:effectLst/>
                        </a:rPr>
                        <a:t>Factor</a:t>
                      </a:r>
                      <a:endParaRPr lang="es-MX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noProof="0" dirty="0" smtClean="0">
                          <a:effectLst/>
                        </a:rPr>
                        <a:t>2016</a:t>
                      </a:r>
                      <a:endParaRPr lang="es-MX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noProof="0" dirty="0" smtClean="0">
                          <a:effectLst/>
                        </a:rPr>
                        <a:t>Junio</a:t>
                      </a:r>
                      <a:endParaRPr lang="es-MX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noProof="0" dirty="0" smtClean="0">
                          <a:effectLst/>
                        </a:rPr>
                        <a:t>118.901</a:t>
                      </a:r>
                      <a:endParaRPr lang="es-MX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noProof="0" dirty="0" smtClean="0">
                          <a:effectLst/>
                        </a:rPr>
                        <a:t>48.2549%</a:t>
                      </a:r>
                      <a:endParaRPr lang="es-MX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noProof="0" dirty="0" smtClean="0">
                          <a:effectLst/>
                        </a:rPr>
                        <a:t>2005</a:t>
                      </a:r>
                      <a:endParaRPr lang="es-MX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noProof="0" dirty="0" smtClean="0">
                          <a:effectLst/>
                        </a:rPr>
                        <a:t>Diciembre</a:t>
                      </a:r>
                      <a:endParaRPr lang="es-MX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noProof="0" dirty="0" smtClean="0">
                          <a:effectLst/>
                        </a:rPr>
                        <a:t>80.2004</a:t>
                      </a:r>
                      <a:endParaRPr lang="es-MX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noProof="0" dirty="0" smtClean="0">
                          <a:effectLst/>
                        </a:rPr>
                        <a:t> </a:t>
                      </a:r>
                      <a:endParaRPr lang="es-MX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6" name="Conector recto de flecha 15"/>
          <p:cNvCxnSpPr/>
          <p:nvPr/>
        </p:nvCxnSpPr>
        <p:spPr>
          <a:xfrm>
            <a:off x="1842499" y="4200412"/>
            <a:ext cx="206829" cy="6439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1121239" y="4884392"/>
            <a:ext cx="22276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=0.6234 * (1+48.2549%)</a:t>
            </a:r>
            <a:endParaRPr lang="en-US" sz="12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3768591" y="4859585"/>
            <a:ext cx="22276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=0.2182* (1+48.2549%)</a:t>
            </a:r>
            <a:endParaRPr lang="en-US" sz="1200" dirty="0"/>
          </a:p>
        </p:txBody>
      </p:sp>
      <p:cxnSp>
        <p:nvCxnSpPr>
          <p:cNvPr id="20" name="Conector recto de flecha 19"/>
          <p:cNvCxnSpPr/>
          <p:nvPr/>
        </p:nvCxnSpPr>
        <p:spPr>
          <a:xfrm flipH="1">
            <a:off x="4744154" y="4214823"/>
            <a:ext cx="364671" cy="643933"/>
          </a:xfrm>
          <a:prstGeom prst="straightConnector1">
            <a:avLst/>
          </a:prstGeom>
          <a:ln>
            <a:solidFill>
              <a:srgbClr val="4C9D44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>
            <a:off x="5746384" y="2138331"/>
            <a:ext cx="0" cy="4080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5" name="CuadroTexto 24"/>
          <p:cNvSpPr txBox="1"/>
          <p:nvPr/>
        </p:nvSpPr>
        <p:spPr>
          <a:xfrm>
            <a:off x="4882400" y="2546406"/>
            <a:ext cx="2444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Valor Actual a 20 años de  0.0738</a:t>
            </a:r>
            <a:endParaRPr lang="en-US" sz="1200" dirty="0"/>
          </a:p>
        </p:txBody>
      </p:sp>
      <p:cxnSp>
        <p:nvCxnSpPr>
          <p:cNvPr id="26" name="Conector recto de flecha 25"/>
          <p:cNvCxnSpPr/>
          <p:nvPr/>
        </p:nvCxnSpPr>
        <p:spPr>
          <a:xfrm flipH="1">
            <a:off x="8282767" y="2138331"/>
            <a:ext cx="1" cy="408076"/>
          </a:xfrm>
          <a:prstGeom prst="straightConnector1">
            <a:avLst/>
          </a:prstGeom>
          <a:ln>
            <a:solidFill>
              <a:srgbClr val="4C9D44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7" name="CuadroTexto 26"/>
          <p:cNvSpPr txBox="1"/>
          <p:nvPr/>
        </p:nvSpPr>
        <p:spPr>
          <a:xfrm>
            <a:off x="7622972" y="2537652"/>
            <a:ext cx="22276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=0.6234* 35%</a:t>
            </a:r>
            <a:endParaRPr lang="en-US" sz="1200" dirty="0"/>
          </a:p>
        </p:txBody>
      </p:sp>
      <p:cxnSp>
        <p:nvCxnSpPr>
          <p:cNvPr id="29" name="Conector recto de flecha 28"/>
          <p:cNvCxnSpPr/>
          <p:nvPr/>
        </p:nvCxnSpPr>
        <p:spPr>
          <a:xfrm>
            <a:off x="3574672" y="2125304"/>
            <a:ext cx="0" cy="3219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1" name="CuadroTexto 30"/>
          <p:cNvSpPr txBox="1"/>
          <p:nvPr/>
        </p:nvSpPr>
        <p:spPr>
          <a:xfrm>
            <a:off x="2424620" y="2546407"/>
            <a:ext cx="22276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Pago Anual de 0.50 (12 años)</a:t>
            </a:r>
            <a:endParaRPr lang="en-US" sz="1200" dirty="0"/>
          </a:p>
        </p:txBody>
      </p:sp>
      <p:sp>
        <p:nvSpPr>
          <p:cNvPr id="34" name="Flecha derecha 33">
            <a:hlinkClick r:id="rId5" action="ppaction://hlinksldjump"/>
          </p:cNvPr>
          <p:cNvSpPr/>
          <p:nvPr/>
        </p:nvSpPr>
        <p:spPr>
          <a:xfrm>
            <a:off x="255760" y="6574275"/>
            <a:ext cx="381000" cy="30480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ángulo 34"/>
          <p:cNvSpPr/>
          <p:nvPr/>
        </p:nvSpPr>
        <p:spPr>
          <a:xfrm>
            <a:off x="619758" y="6580039"/>
            <a:ext cx="34083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Pago Anual , Valor Actual y Tasa </a:t>
            </a:r>
            <a:r>
              <a:rPr lang="es-MX" sz="1200" dirty="0">
                <a:solidFill>
                  <a:srgbClr val="000000"/>
                </a:solidFill>
                <a:latin typeface="Calibri" panose="020F0502020204030204" pitchFamily="34" charset="0"/>
              </a:rPr>
              <a:t>de Descuento</a:t>
            </a:r>
            <a:r>
              <a:rPr lang="es-MX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s-MX" sz="1200" dirty="0"/>
          </a:p>
        </p:txBody>
      </p:sp>
      <p:sp>
        <p:nvSpPr>
          <p:cNvPr id="24" name="Flecha derecha 23">
            <a:hlinkClick r:id="rId6" action="ppaction://hlinksldjump"/>
          </p:cNvPr>
          <p:cNvSpPr/>
          <p:nvPr/>
        </p:nvSpPr>
        <p:spPr>
          <a:xfrm rot="10800000">
            <a:off x="7908658" y="6625860"/>
            <a:ext cx="257731" cy="217795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ángulo 27"/>
          <p:cNvSpPr/>
          <p:nvPr/>
        </p:nvSpPr>
        <p:spPr>
          <a:xfrm>
            <a:off x="8183033" y="6601258"/>
            <a:ext cx="7444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Ej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(FM)</a:t>
            </a:r>
            <a:endParaRPr lang="en-US" sz="1200" dirty="0"/>
          </a:p>
        </p:txBody>
      </p:sp>
      <p:sp>
        <p:nvSpPr>
          <p:cNvPr id="3" name="Rectángulo 2"/>
          <p:cNvSpPr/>
          <p:nvPr/>
        </p:nvSpPr>
        <p:spPr>
          <a:xfrm>
            <a:off x="310400" y="556396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sz="1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El INPC </a:t>
            </a:r>
            <a:r>
              <a:rPr lang="es-MX" sz="1000" dirty="0" smtClean="0">
                <a:solidFill>
                  <a:srgbClr val="000000"/>
                </a:solidFill>
                <a:latin typeface="Arial" panose="020B0604020202020204" pitchFamily="34" charset="0"/>
              </a:rPr>
              <a:t>es un indicador económico </a:t>
            </a:r>
            <a:r>
              <a:rPr lang="es-MX" sz="1000" dirty="0">
                <a:solidFill>
                  <a:srgbClr val="000000"/>
                </a:solidFill>
                <a:latin typeface="Arial" panose="020B0604020202020204" pitchFamily="34" charset="0"/>
              </a:rPr>
              <a:t>que </a:t>
            </a:r>
            <a:r>
              <a:rPr lang="es-MX" sz="1000" dirty="0" smtClean="0">
                <a:solidFill>
                  <a:srgbClr val="000000"/>
                </a:solidFill>
                <a:latin typeface="Arial" panose="020B0604020202020204" pitchFamily="34" charset="0"/>
              </a:rPr>
              <a:t>mide los </a:t>
            </a:r>
            <a:r>
              <a:rPr lang="es-MX" sz="1000" dirty="0">
                <a:solidFill>
                  <a:srgbClr val="000000"/>
                </a:solidFill>
                <a:latin typeface="Arial" panose="020B0604020202020204" pitchFamily="34" charset="0"/>
              </a:rPr>
              <a:t>precios de los bienes y servicios que se consumen en los hogares, así como de los que se producen en el país; </a:t>
            </a:r>
            <a:r>
              <a:rPr lang="es-MX" sz="1000" b="1" dirty="0">
                <a:solidFill>
                  <a:srgbClr val="000000"/>
                </a:solidFill>
                <a:latin typeface="Arial" panose="020B0604020202020204" pitchFamily="34" charset="0"/>
              </a:rPr>
              <a:t>las variaciones </a:t>
            </a:r>
            <a:r>
              <a:rPr lang="es-MX" sz="1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a través del tiempo de este índice es la inflación</a:t>
            </a:r>
            <a:r>
              <a:rPr lang="es-MX" sz="10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4577600" y="2950266"/>
            <a:ext cx="2356600" cy="27699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bliqueTopLeft"/>
            <a:lightRig rig="threeP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dirty="0" smtClean="0"/>
              <a:t>Tasa de Descuento (10.11%; SHCP)</a:t>
            </a:r>
            <a:endParaRPr lang="en-US" sz="1200" dirty="0"/>
          </a:p>
        </p:txBody>
      </p:sp>
      <p:cxnSp>
        <p:nvCxnSpPr>
          <p:cNvPr id="8" name="Conector recto de flecha 7"/>
          <p:cNvCxnSpPr/>
          <p:nvPr/>
        </p:nvCxnSpPr>
        <p:spPr>
          <a:xfrm>
            <a:off x="2834640" y="2869125"/>
            <a:ext cx="6259279" cy="1"/>
          </a:xfrm>
          <a:prstGeom prst="straightConnector1">
            <a:avLst/>
          </a:prstGeom>
          <a:ln>
            <a:prstDash val="dashDot"/>
            <a:headEnd type="triangl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43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inter cla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"/>
            <a:ext cx="9144000" cy="685662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40616" y="522101"/>
            <a:ext cx="6400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indent="-400050">
              <a:buAutoNum type="romanUcPeriod"/>
              <a:defRPr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indent="0">
              <a:buNone/>
            </a:pPr>
            <a:r>
              <a:rPr lang="es-MX" dirty="0" smtClean="0"/>
              <a:t>VI. Anexo 6: </a:t>
            </a:r>
            <a:r>
              <a:rPr lang="es-MX" dirty="0"/>
              <a:t>Pago </a:t>
            </a:r>
            <a:r>
              <a:rPr lang="es-MX" dirty="0" smtClean="0"/>
              <a:t>Anual, </a:t>
            </a:r>
            <a:r>
              <a:rPr lang="es-MX" dirty="0"/>
              <a:t>Valor Actual y Tasa de </a:t>
            </a:r>
            <a:r>
              <a:rPr lang="es-MX" dirty="0" smtClean="0"/>
              <a:t>Descuento </a:t>
            </a:r>
            <a:endParaRPr lang="es-MX" dirty="0"/>
          </a:p>
        </p:txBody>
      </p:sp>
      <p:sp>
        <p:nvSpPr>
          <p:cNvPr id="2" name="Rectángulo 1"/>
          <p:cNvSpPr/>
          <p:nvPr/>
        </p:nvSpPr>
        <p:spPr>
          <a:xfrm>
            <a:off x="278761" y="864016"/>
            <a:ext cx="887596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400" b="1" dirty="0" smtClean="0">
              <a:solidFill>
                <a:srgbClr val="00B050"/>
              </a:solidFill>
            </a:endParaRPr>
          </a:p>
          <a:p>
            <a:pPr algn="just"/>
            <a:r>
              <a:rPr lang="es-MX" sz="1400" b="1" dirty="0" smtClean="0">
                <a:solidFill>
                  <a:srgbClr val="00B050"/>
                </a:solidFill>
              </a:rPr>
              <a:t>C= Pago Anual  </a:t>
            </a:r>
          </a:p>
          <a:p>
            <a:pPr algn="just"/>
            <a:r>
              <a:rPr lang="es-MX" sz="1400" dirty="0" smtClean="0"/>
              <a:t>Calcula </a:t>
            </a:r>
            <a:r>
              <a:rPr lang="es-MX" sz="1400" dirty="0"/>
              <a:t>el pago mensual de un </a:t>
            </a:r>
            <a:r>
              <a:rPr lang="es-MX" sz="1400" dirty="0" smtClean="0"/>
              <a:t>valor actual </a:t>
            </a:r>
            <a:r>
              <a:rPr lang="es-MX" sz="1400" dirty="0"/>
              <a:t>basado en una </a:t>
            </a:r>
            <a:r>
              <a:rPr lang="es-MX" sz="1400" dirty="0" smtClean="0"/>
              <a:t>tasa de descuento.</a:t>
            </a:r>
          </a:p>
          <a:p>
            <a:pPr algn="just"/>
            <a:endParaRPr lang="es-MX" sz="1400" dirty="0"/>
          </a:p>
          <a:p>
            <a:endParaRPr lang="es-MX" sz="1400" u="sng" dirty="0" smtClean="0"/>
          </a:p>
          <a:p>
            <a:r>
              <a:rPr lang="es-MX" sz="1400" u="sng" dirty="0" smtClean="0"/>
              <a:t>donde</a:t>
            </a:r>
            <a:r>
              <a:rPr lang="es-MX" sz="1400" dirty="0"/>
              <a:t>:</a:t>
            </a:r>
          </a:p>
          <a:p>
            <a:r>
              <a:rPr lang="es-MX" sz="1400" dirty="0"/>
              <a:t>VA=Valor actual de la anualidad </a:t>
            </a:r>
            <a:r>
              <a:rPr lang="es-MX" sz="1400" dirty="0" smtClean="0"/>
              <a:t>($0.50 Valor de Radioescucha a Dic 2005)</a:t>
            </a:r>
            <a:endParaRPr lang="es-MX" sz="1400" dirty="0"/>
          </a:p>
          <a:p>
            <a:r>
              <a:rPr lang="es-MX" sz="1400" dirty="0" smtClean="0"/>
              <a:t>i=tasa </a:t>
            </a:r>
            <a:r>
              <a:rPr lang="es-MX" sz="1400" dirty="0"/>
              <a:t>de descuento (10.11%)</a:t>
            </a:r>
          </a:p>
          <a:p>
            <a:r>
              <a:rPr lang="es-MX" sz="1400" dirty="0"/>
              <a:t>n= </a:t>
            </a:r>
            <a:r>
              <a:rPr lang="es-MX" sz="1400" dirty="0" smtClean="0"/>
              <a:t>12 años (Tiempo de la Concesión)</a:t>
            </a:r>
            <a:endParaRPr lang="es-MX" sz="1400" dirty="0"/>
          </a:p>
          <a:p>
            <a:pPr algn="just"/>
            <a:endParaRPr lang="es-MX" sz="1400" dirty="0"/>
          </a:p>
          <a:p>
            <a:pPr algn="just"/>
            <a:r>
              <a:rPr lang="es-MX" sz="1400" b="1" dirty="0" smtClean="0">
                <a:solidFill>
                  <a:srgbClr val="00B050"/>
                </a:solidFill>
              </a:rPr>
              <a:t>VA= Valor </a:t>
            </a:r>
            <a:r>
              <a:rPr lang="es-MX" sz="1400" b="1" dirty="0">
                <a:solidFill>
                  <a:srgbClr val="00B050"/>
                </a:solidFill>
              </a:rPr>
              <a:t>Actual  </a:t>
            </a:r>
            <a:endParaRPr lang="es-MX" sz="1400" b="1" dirty="0" smtClean="0">
              <a:solidFill>
                <a:srgbClr val="00B050"/>
              </a:solidFill>
            </a:endParaRPr>
          </a:p>
          <a:p>
            <a:pPr algn="just"/>
            <a:r>
              <a:rPr lang="es-MX" sz="1400" dirty="0" smtClean="0"/>
              <a:t>Calcula </a:t>
            </a:r>
            <a:r>
              <a:rPr lang="es-MX" sz="1400" dirty="0"/>
              <a:t>el valor actual de una </a:t>
            </a:r>
            <a:r>
              <a:rPr lang="es-MX" sz="1400" dirty="0" smtClean="0"/>
              <a:t>serie de </a:t>
            </a:r>
            <a:r>
              <a:rPr lang="es-MX" sz="1400" dirty="0"/>
              <a:t>pagos a realizar en el futuro</a:t>
            </a:r>
            <a:r>
              <a:rPr lang="es-MX" sz="1400" dirty="0" smtClean="0"/>
              <a:t>.</a:t>
            </a:r>
          </a:p>
          <a:p>
            <a:pPr algn="just"/>
            <a:endParaRPr lang="es-MX" sz="1400" dirty="0"/>
          </a:p>
          <a:p>
            <a:endParaRPr lang="es-MX" sz="1400" u="sng" dirty="0" smtClean="0"/>
          </a:p>
          <a:p>
            <a:r>
              <a:rPr lang="es-MX" sz="1400" u="sng" dirty="0" smtClean="0"/>
              <a:t>donde</a:t>
            </a:r>
            <a:r>
              <a:rPr lang="es-MX" sz="1400" dirty="0"/>
              <a:t>:</a:t>
            </a:r>
          </a:p>
          <a:p>
            <a:r>
              <a:rPr lang="es-MX" sz="1400" dirty="0" smtClean="0"/>
              <a:t>C=Pago </a:t>
            </a:r>
            <a:r>
              <a:rPr lang="es-MX" sz="1400" dirty="0"/>
              <a:t>de una anualidad ($0.0738 pago de una concesión de 12 años)</a:t>
            </a:r>
          </a:p>
          <a:p>
            <a:r>
              <a:rPr lang="es-MX" sz="1400" dirty="0" smtClean="0"/>
              <a:t>i=tasa </a:t>
            </a:r>
            <a:r>
              <a:rPr lang="es-MX" sz="1400" dirty="0"/>
              <a:t>de </a:t>
            </a:r>
            <a:r>
              <a:rPr lang="es-MX" sz="1400" dirty="0" smtClean="0"/>
              <a:t>descuento (10.11%)</a:t>
            </a:r>
          </a:p>
          <a:p>
            <a:r>
              <a:rPr lang="es-MX" sz="1400" dirty="0" smtClean="0"/>
              <a:t>n= 20 años</a:t>
            </a:r>
            <a:endParaRPr lang="es-MX" sz="1400" dirty="0"/>
          </a:p>
          <a:p>
            <a:pPr algn="just"/>
            <a:endParaRPr lang="es-MX" sz="1400" dirty="0" smtClean="0"/>
          </a:p>
          <a:p>
            <a:pPr algn="just"/>
            <a:r>
              <a:rPr lang="es-MX" sz="1400" b="1" dirty="0" smtClean="0">
                <a:solidFill>
                  <a:srgbClr val="00B050"/>
                </a:solidFill>
              </a:rPr>
              <a:t>i= Tasa </a:t>
            </a:r>
            <a:r>
              <a:rPr lang="es-MX" sz="1400" b="1" dirty="0">
                <a:solidFill>
                  <a:srgbClr val="00B050"/>
                </a:solidFill>
              </a:rPr>
              <a:t>de Descuento </a:t>
            </a:r>
            <a:r>
              <a:rPr lang="es-MX" sz="1400" b="1" dirty="0" smtClean="0">
                <a:solidFill>
                  <a:srgbClr val="00B050"/>
                </a:solidFill>
              </a:rPr>
              <a:t> (10.11%)</a:t>
            </a:r>
            <a:endParaRPr lang="es-MX" sz="1400" dirty="0" smtClean="0"/>
          </a:p>
          <a:p>
            <a:pPr algn="just"/>
            <a:endParaRPr lang="es-MX" sz="1400" dirty="0"/>
          </a:p>
          <a:p>
            <a:pPr algn="just"/>
            <a:r>
              <a:rPr lang="es-MX" sz="1400" dirty="0" smtClean="0"/>
              <a:t>Es un </a:t>
            </a:r>
            <a:r>
              <a:rPr lang="es-MX" sz="1400" dirty="0"/>
              <a:t>factor financiero que se </a:t>
            </a:r>
            <a:r>
              <a:rPr lang="es-MX" sz="1400" dirty="0" smtClean="0"/>
              <a:t>utiliza para </a:t>
            </a:r>
            <a:r>
              <a:rPr lang="es-MX" sz="1400" dirty="0"/>
              <a:t>determinar </a:t>
            </a:r>
            <a:r>
              <a:rPr lang="es-MX" sz="1400" b="1" dirty="0"/>
              <a:t>el valor del dinero en el tiempo </a:t>
            </a:r>
            <a:r>
              <a:rPr lang="es-MX" sz="1400" b="1" dirty="0" smtClean="0"/>
              <a:t>y </a:t>
            </a:r>
            <a:r>
              <a:rPr lang="es-MX" sz="1400" b="1" dirty="0"/>
              <a:t>en </a:t>
            </a:r>
            <a:r>
              <a:rPr lang="es-MX" sz="1400" b="1" dirty="0" smtClean="0"/>
              <a:t>particular para calcular </a:t>
            </a:r>
            <a:r>
              <a:rPr lang="es-MX" sz="1400" b="1" dirty="0"/>
              <a:t>el valor actual de un capital </a:t>
            </a:r>
            <a:r>
              <a:rPr lang="es-MX" sz="1400" b="1" dirty="0" smtClean="0"/>
              <a:t>futuro (concesión a 20 años)</a:t>
            </a:r>
            <a:r>
              <a:rPr lang="es-MX" sz="1400" dirty="0" smtClean="0"/>
              <a:t>.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La </a:t>
            </a:r>
            <a:r>
              <a:rPr lang="es-MX" sz="1400" dirty="0"/>
              <a:t>tasa de descuento se </a:t>
            </a:r>
            <a:r>
              <a:rPr lang="es-MX" sz="1400" dirty="0" smtClean="0"/>
              <a:t>diferencia de </a:t>
            </a:r>
            <a:r>
              <a:rPr lang="es-MX" sz="1400" dirty="0"/>
              <a:t>la tasa de </a:t>
            </a:r>
            <a:r>
              <a:rPr lang="es-MX" sz="1400" dirty="0" smtClean="0"/>
              <a:t>interés porque la </a:t>
            </a:r>
            <a:r>
              <a:rPr lang="es-MX" sz="1400" dirty="0"/>
              <a:t>tasa de interés se aplica a una cantidad original para obtener </a:t>
            </a:r>
            <a:r>
              <a:rPr lang="es-MX" sz="1400" dirty="0" smtClean="0"/>
              <a:t>el incremento </a:t>
            </a:r>
            <a:r>
              <a:rPr lang="es-MX" sz="1400" dirty="0"/>
              <a:t>que sumado </a:t>
            </a:r>
            <a:r>
              <a:rPr lang="es-MX" sz="1400" dirty="0" smtClean="0"/>
              <a:t>da </a:t>
            </a:r>
            <a:r>
              <a:rPr lang="es-MX" sz="1400" dirty="0"/>
              <a:t>la cantidad final, mientras que el descuento se resta de </a:t>
            </a:r>
            <a:r>
              <a:rPr lang="es-MX" sz="1400" dirty="0" smtClean="0"/>
              <a:t>una cantidad </a:t>
            </a:r>
            <a:r>
              <a:rPr lang="es-MX" sz="1400" dirty="0"/>
              <a:t>esperada para obtener una cantidad en el presente.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3098799" y="3653292"/>
                <a:ext cx="4952381" cy="3581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MX" sz="1400" b="0" i="1" smtClean="0">
                        <a:latin typeface="Cambria Math" panose="02040503050406030204" pitchFamily="18" charset="0"/>
                      </a:rPr>
                      <m:t>𝑉𝐴</m:t>
                    </m:r>
                    <m:r>
                      <a:rPr lang="en-US" sz="1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sz="1400" b="0" i="1" smtClean="0">
                        <a:latin typeface="Cambria Math" panose="02040503050406030204" pitchFamily="18" charset="0"/>
                      </a:rPr>
                      <m:t>𝐶</m:t>
                    </m:r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MX" sz="1400" b="0" i="1" smtClean="0"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es-MX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s-MX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s-MX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s-MX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s-MX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MX" sz="1400" b="0" i="1" smtClean="0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es-MX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MX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s-MX" sz="1400" i="1" baseline="3000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1400" dirty="0" smtClean="0"/>
                  <a:t>= 0.0738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MX" sz="1400" i="1"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es-MX" sz="1400" b="0" i="1" smtClean="0">
                                <a:latin typeface="Cambria Math" panose="02040503050406030204" pitchFamily="18" charset="0"/>
                              </a:rPr>
                              <m:t>10.11%</m:t>
                            </m:r>
                            <m:r>
                              <a:rPr lang="es-MX" sz="1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s-MX" sz="1400" b="0" i="1" smtClean="0">
                                <a:latin typeface="Cambria Math" panose="02040503050406030204" pitchFamily="18" charset="0"/>
                              </a:rPr>
                              <m:t> 20</m:t>
                            </m:r>
                          </m:sup>
                        </m:sSup>
                        <m:r>
                          <a:rPr lang="es-MX" sz="1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s-MX" sz="1400" i="1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es-MX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MX" sz="14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s-MX" sz="1400" b="0" i="1" smtClean="0">
                                <a:latin typeface="Cambria Math" panose="02040503050406030204" pitchFamily="18" charset="0"/>
                              </a:rPr>
                              <m:t>10.11%</m:t>
                            </m:r>
                          </m:e>
                        </m:d>
                        <m:r>
                          <a:rPr lang="es-MX" sz="1400" b="0" i="1" baseline="30000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m:rPr>
                        <m:nor/>
                      </m:rPr>
                      <a:rPr lang="en-US" sz="1400" dirty="0"/>
                      <m:t>= </m:t>
                    </m:r>
                    <m:r>
                      <m:rPr>
                        <m:nor/>
                      </m:rPr>
                      <a:rPr lang="es-MX" sz="1400" b="1" i="0" dirty="0" smtClean="0">
                        <a:solidFill>
                          <a:srgbClr val="00B050"/>
                        </a:solidFill>
                      </a:rPr>
                      <m:t>0.6234</m:t>
                    </m:r>
                    <m:r>
                      <m:rPr>
                        <m:nor/>
                      </m:rPr>
                      <a:rPr lang="es-MX" sz="1400" b="0" i="0" dirty="0" smtClean="0"/>
                      <m:t> (</m:t>
                    </m:r>
                    <m:r>
                      <m:rPr>
                        <m:nor/>
                      </m:rPr>
                      <a:rPr lang="es-MX" sz="1400" b="0" i="0" dirty="0" smtClean="0"/>
                      <m:t>VA</m:t>
                    </m:r>
                    <m:r>
                      <m:rPr>
                        <m:nor/>
                      </m:rPr>
                      <a:rPr lang="es-MX" sz="1400" b="0" i="0" dirty="0" smtClean="0"/>
                      <m:t> </m:t>
                    </m:r>
                    <m:r>
                      <m:rPr>
                        <m:nor/>
                      </m:rPr>
                      <a:rPr lang="es-MX" sz="1400" b="0" i="0" dirty="0" smtClean="0"/>
                      <m:t>por</m:t>
                    </m:r>
                    <m:r>
                      <m:rPr>
                        <m:nor/>
                      </m:rPr>
                      <a:rPr lang="es-MX" sz="1400" b="0" i="0" dirty="0" smtClean="0"/>
                      <m:t> 20 </m:t>
                    </m:r>
                    <m:r>
                      <m:rPr>
                        <m:nor/>
                      </m:rPr>
                      <a:rPr lang="es-MX" sz="1400" b="0" i="0" dirty="0" smtClean="0"/>
                      <m:t>a</m:t>
                    </m:r>
                    <m:r>
                      <m:rPr>
                        <m:nor/>
                      </m:rPr>
                      <a:rPr lang="es-MX" sz="1400" b="0" i="0" dirty="0" smtClean="0"/>
                      <m:t>ñ</m:t>
                    </m:r>
                    <m:r>
                      <m:rPr>
                        <m:nor/>
                      </m:rPr>
                      <a:rPr lang="es-MX" sz="1400" b="0" i="0" dirty="0" smtClean="0"/>
                      <m:t>os</m:t>
                    </m:r>
                    <m:r>
                      <m:rPr>
                        <m:nor/>
                      </m:rPr>
                      <a:rPr lang="es-MX" sz="1400" b="0" i="0" dirty="0" smtClean="0"/>
                      <m:t>)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799" y="3653292"/>
                <a:ext cx="4952381" cy="358175"/>
              </a:xfrm>
              <a:prstGeom prst="rect">
                <a:avLst/>
              </a:prstGeom>
              <a:blipFill rotWithShape="0">
                <a:blip r:embed="rId4"/>
                <a:stretch>
                  <a:fillRect l="-1230" b="-18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3037408" y="1735112"/>
                <a:ext cx="5709424" cy="3070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MX" sz="12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s-MX" sz="12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sz="1200" b="0" i="1" smtClean="0">
                        <a:latin typeface="Cambria Math" panose="02040503050406030204" pitchFamily="18" charset="0"/>
                      </a:rPr>
                      <m:t>𝑉𝐴</m:t>
                    </m:r>
                    <m:f>
                      <m:fPr>
                        <m:ctrlPr>
                          <a:rPr lang="es-MX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1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MX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MX" sz="1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s-MX" sz="1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MX" sz="1200" b="0" i="1" smtClean="0"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es-MX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s-MX" sz="12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s-MX" sz="1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lang="es-MX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MX" sz="12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s-MX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s-MX" sz="1200" i="1" baseline="3000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s-MX" sz="1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s-MX" sz="1200" b="0" i="1" smtClean="0">
                        <a:latin typeface="Cambria Math" panose="02040503050406030204" pitchFamily="18" charset="0"/>
                      </a:rPr>
                      <m:t>=0.50</m:t>
                    </m:r>
                    <m:f>
                      <m:fPr>
                        <m:ctrlPr>
                          <a:rPr lang="es-MX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1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MX" sz="1200" b="0" i="1" smtClean="0">
                            <a:latin typeface="Cambria Math" panose="02040503050406030204" pitchFamily="18" charset="0"/>
                          </a:rPr>
                          <m:t>10.11%</m:t>
                        </m:r>
                        <m:r>
                          <a:rPr lang="es-MX" sz="1200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s-MX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MX" sz="1200" i="1"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es-MX" sz="1200" b="0" i="1" smtClean="0">
                                <a:latin typeface="Cambria Math" panose="02040503050406030204" pitchFamily="18" charset="0"/>
                              </a:rPr>
                              <m:t>10.11%</m:t>
                            </m:r>
                            <m:r>
                              <a:rPr lang="es-MX" sz="1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s-MX" sz="12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lang="es-MX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MX" sz="12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s-MX" sz="1200" b="0" i="1" smtClean="0">
                                <a:latin typeface="Cambria Math" panose="02040503050406030204" pitchFamily="18" charset="0"/>
                              </a:rPr>
                              <m:t>10.11%</m:t>
                            </m:r>
                          </m:e>
                        </m:d>
                        <m:r>
                          <a:rPr lang="es-MX" sz="1200" b="0" i="1" baseline="30000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s-MX" sz="12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s-MX" sz="1200" dirty="0" smtClean="0"/>
                  <a:t>= </a:t>
                </a:r>
                <a:r>
                  <a:rPr lang="es-MX" sz="1400" b="1" dirty="0">
                    <a:solidFill>
                      <a:srgbClr val="00B050"/>
                    </a:solidFill>
                  </a:rPr>
                  <a:t>0.0738 </a:t>
                </a:r>
                <a:r>
                  <a:rPr lang="es-MX" sz="1200" dirty="0" smtClean="0"/>
                  <a:t>(Pago de una concesión de 12 años</a:t>
                </a:r>
                <a:r>
                  <a:rPr lang="es-MX" sz="1200" dirty="0"/>
                  <a:t>)</a:t>
                </a:r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408" y="1735112"/>
                <a:ext cx="5709424" cy="307007"/>
              </a:xfrm>
              <a:prstGeom prst="rect">
                <a:avLst/>
              </a:prstGeom>
              <a:blipFill rotWithShape="0">
                <a:blip r:embed="rId5"/>
                <a:stretch>
                  <a:fillRect l="-961" t="-6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lecha derecha 26">
            <a:hlinkClick r:id="rId6" action="ppaction://hlinksldjump"/>
          </p:cNvPr>
          <p:cNvSpPr/>
          <p:nvPr/>
        </p:nvSpPr>
        <p:spPr>
          <a:xfrm rot="10800000">
            <a:off x="8234434" y="6439937"/>
            <a:ext cx="282247" cy="217795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ángulo 27"/>
          <p:cNvSpPr/>
          <p:nvPr/>
        </p:nvSpPr>
        <p:spPr>
          <a:xfrm>
            <a:off x="8525959" y="6402717"/>
            <a:ext cx="7444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Ej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(AM)</a:t>
            </a:r>
            <a:endParaRPr lang="en-US" sz="1200" dirty="0"/>
          </a:p>
        </p:txBody>
      </p:sp>
      <p:sp>
        <p:nvSpPr>
          <p:cNvPr id="29" name="Flecha derecha 28">
            <a:hlinkClick r:id="rId7" action="ppaction://hlinksldjump"/>
          </p:cNvPr>
          <p:cNvSpPr/>
          <p:nvPr/>
        </p:nvSpPr>
        <p:spPr>
          <a:xfrm rot="10800000">
            <a:off x="8258951" y="6680721"/>
            <a:ext cx="257731" cy="217795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ángulo 29"/>
          <p:cNvSpPr/>
          <p:nvPr/>
        </p:nvSpPr>
        <p:spPr>
          <a:xfrm>
            <a:off x="8534813" y="6629082"/>
            <a:ext cx="7444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Ej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(FM)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1260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inter cla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536"/>
            <a:ext cx="9144000" cy="685662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40616" y="522101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indent="-400050">
              <a:buAutoNum type="romanUcPeriod"/>
              <a:defRPr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indent="0">
              <a:buNone/>
            </a:pPr>
            <a:r>
              <a:rPr lang="es-MX" dirty="0" smtClean="0"/>
              <a:t>Consideraciones Finales</a:t>
            </a:r>
            <a:endParaRPr lang="es-MX" dirty="0"/>
          </a:p>
        </p:txBody>
      </p:sp>
      <p:sp>
        <p:nvSpPr>
          <p:cNvPr id="2" name="Rectángulo 1"/>
          <p:cNvSpPr/>
          <p:nvPr/>
        </p:nvSpPr>
        <p:spPr>
          <a:xfrm>
            <a:off x="362346" y="1217352"/>
            <a:ext cx="86255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b="1" dirty="0" smtClean="0"/>
              <a:t>Esta metodología se ha utilizado de manera ininterrumpida desde el 2009</a:t>
            </a:r>
            <a:r>
              <a:rPr lang="es-MX" sz="1600" dirty="0" smtClean="0"/>
              <a:t> y cuenta con la validación de la SHCP.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b="1" dirty="0"/>
              <a:t>La variables utilizadas en la fórmula son medibles y cuentan con una explicación en torno al por qué de su utilización</a:t>
            </a:r>
            <a:r>
              <a:rPr lang="es-MX" sz="1600" dirty="0"/>
              <a:t>, además de contar cada una de ellas con su fuente metodológica.</a:t>
            </a:r>
          </a:p>
          <a:p>
            <a:pPr algn="just"/>
            <a:endParaRPr lang="es-MX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b="1" dirty="0" smtClean="0"/>
              <a:t>La metodología utilizada incorpora variables socio-económicas y técnicas que representan el valor comercial</a:t>
            </a:r>
            <a:r>
              <a:rPr lang="es-MX" sz="1600" dirty="0" smtClean="0"/>
              <a:t> de las concesiones de radiodifusión.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b="1" dirty="0" smtClean="0"/>
              <a:t>El IFT realizó </a:t>
            </a:r>
            <a:r>
              <a:rPr lang="es-MX" sz="1600" b="1" dirty="0"/>
              <a:t>un nuevo análisis de la variable Población Servida </a:t>
            </a:r>
            <a:r>
              <a:rPr lang="es-MX" sz="1600" dirty="0"/>
              <a:t>para el cálculo de la contraprestación, considerando que existen diferencias desproporcionadas en </a:t>
            </a:r>
            <a:r>
              <a:rPr lang="es-MX" sz="1600" dirty="0" smtClean="0"/>
              <a:t>la </a:t>
            </a:r>
            <a:r>
              <a:rPr lang="es-MX" sz="1600" dirty="0"/>
              <a:t>población servida para ciertas zonas metropolitanas </a:t>
            </a:r>
            <a:r>
              <a:rPr lang="es-MX" sz="1600" dirty="0" smtClean="0"/>
              <a:t>con respecto </a:t>
            </a:r>
            <a:r>
              <a:rPr lang="es-MX" sz="1600" dirty="0"/>
              <a:t>del resto del país. Así, </a:t>
            </a:r>
            <a:r>
              <a:rPr lang="es-MX" sz="1600" b="1" dirty="0"/>
              <a:t>se </a:t>
            </a:r>
            <a:r>
              <a:rPr lang="es-MX" sz="1600" b="1" dirty="0" smtClean="0"/>
              <a:t>propuso  un </a:t>
            </a:r>
            <a:r>
              <a:rPr lang="es-MX" sz="1600" b="1" dirty="0"/>
              <a:t>nuevo límite de población </a:t>
            </a:r>
            <a:r>
              <a:rPr lang="es-MX" sz="1600" b="1" dirty="0" smtClean="0"/>
              <a:t>(6.5 millones de habitantes)</a:t>
            </a:r>
            <a:r>
              <a:rPr lang="es-MX" sz="1600" dirty="0" smtClean="0"/>
              <a:t> con </a:t>
            </a:r>
            <a:r>
              <a:rPr lang="es-MX" sz="1600" dirty="0"/>
              <a:t>relación a las poblaciones de las concesiones de radiodifusión sonora que actualmente existen en el </a:t>
            </a:r>
            <a:r>
              <a:rPr lang="es-MX" sz="1600" dirty="0" smtClean="0"/>
              <a:t>país.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140571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inter cla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09"/>
            <a:ext cx="9144000" cy="685662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40616" y="53814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Contenido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40230" y="1436903"/>
            <a:ext cx="7489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endParaRPr lang="es-MX" sz="1000" dirty="0" smtClean="0"/>
          </a:p>
          <a:p>
            <a:pPr lvl="1" algn="just"/>
            <a:endParaRPr lang="es-MX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</p:txBody>
      </p:sp>
      <p:sp>
        <p:nvSpPr>
          <p:cNvPr id="3" name="CuadroTexto 2"/>
          <p:cNvSpPr txBox="1"/>
          <p:nvPr/>
        </p:nvSpPr>
        <p:spPr>
          <a:xfrm>
            <a:off x="440616" y="1131805"/>
            <a:ext cx="716849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s-MX" sz="1600" dirty="0" smtClean="0"/>
              <a:t>Objetivo.</a:t>
            </a:r>
          </a:p>
          <a:p>
            <a:pPr marL="400050" indent="-400050">
              <a:buAutoNum type="romanUcPeriod"/>
            </a:pPr>
            <a:r>
              <a:rPr lang="es-MX" sz="1600" dirty="0" smtClean="0"/>
              <a:t>Antecedentes.</a:t>
            </a:r>
          </a:p>
          <a:p>
            <a:pPr marL="400050" indent="-400050">
              <a:buAutoNum type="romanUcPeriod"/>
            </a:pPr>
            <a:r>
              <a:rPr lang="es-MX" sz="1600" dirty="0" smtClean="0"/>
              <a:t>Fórmula y Variables.</a:t>
            </a:r>
            <a:endParaRPr lang="es-MX" sz="1600" dirty="0"/>
          </a:p>
          <a:p>
            <a:pPr marL="400050" indent="-400050">
              <a:buAutoNum type="romanUcPeriod"/>
            </a:pPr>
            <a:r>
              <a:rPr lang="es-MX" sz="1600" dirty="0" smtClean="0"/>
              <a:t>Ejemplo 1: Cálculo de la contraprestación para la Estación XH123-AM.</a:t>
            </a:r>
          </a:p>
          <a:p>
            <a:pPr marL="400050" indent="-400050">
              <a:buAutoNum type="romanUcPeriod"/>
            </a:pPr>
            <a:r>
              <a:rPr lang="es-MX" sz="1600" dirty="0" smtClean="0"/>
              <a:t>Ejemplo 2: Cálculo de la contraprestación para la Estación XH123-FM.</a:t>
            </a:r>
            <a:endParaRPr lang="es-MX" sz="1600" dirty="0">
              <a:solidFill>
                <a:srgbClr val="FFFF00"/>
              </a:solidFill>
            </a:endParaRPr>
          </a:p>
          <a:p>
            <a:pPr marL="400050" indent="-400050">
              <a:buAutoNum type="romanUcPeriod"/>
            </a:pPr>
            <a:r>
              <a:rPr lang="es-MX" sz="1600" dirty="0" smtClean="0"/>
              <a:t>Anexos </a:t>
            </a:r>
          </a:p>
          <a:p>
            <a:pPr marL="400050" indent="-400050">
              <a:buAutoNum type="romanUcPeriod"/>
            </a:pPr>
            <a:endParaRPr lang="es-MX" sz="1600" dirty="0" smtClean="0"/>
          </a:p>
          <a:p>
            <a:r>
              <a:rPr lang="es-MX" sz="1600" dirty="0" smtClean="0"/>
              <a:t>	1. Rango del Factor Técnico para Estaciones AM y FM. </a:t>
            </a:r>
          </a:p>
          <a:p>
            <a:endParaRPr lang="es-MX" sz="1600" dirty="0" smtClean="0"/>
          </a:p>
          <a:p>
            <a:r>
              <a:rPr lang="es-MX" sz="1600" dirty="0" smtClean="0"/>
              <a:t>	2. Rango del Factor Económico. </a:t>
            </a:r>
          </a:p>
          <a:p>
            <a:r>
              <a:rPr lang="es-MX" sz="1600" dirty="0"/>
              <a:t>	</a:t>
            </a:r>
            <a:endParaRPr lang="es-MX" sz="1600" dirty="0" smtClean="0"/>
          </a:p>
          <a:p>
            <a:r>
              <a:rPr lang="es-MX" sz="1600" dirty="0"/>
              <a:t>	</a:t>
            </a:r>
            <a:r>
              <a:rPr lang="es-MX" sz="1600" dirty="0" smtClean="0"/>
              <a:t>3. Población Servida.</a:t>
            </a:r>
          </a:p>
          <a:p>
            <a:endParaRPr lang="es-MX" sz="1600" dirty="0" smtClean="0"/>
          </a:p>
          <a:p>
            <a:r>
              <a:rPr lang="es-MX" sz="1600" dirty="0"/>
              <a:t>	</a:t>
            </a:r>
            <a:r>
              <a:rPr lang="es-MX" sz="1600" dirty="0" smtClean="0"/>
              <a:t>	3.1 </a:t>
            </a:r>
            <a:r>
              <a:rPr lang="es-MX" sz="1600" dirty="0"/>
              <a:t>Población </a:t>
            </a:r>
            <a:r>
              <a:rPr lang="es-MX" sz="1600" dirty="0" smtClean="0"/>
              <a:t>Servida para la </a:t>
            </a:r>
            <a:r>
              <a:rPr lang="es-MX" sz="1600" dirty="0"/>
              <a:t>estación </a:t>
            </a:r>
            <a:r>
              <a:rPr lang="es-MX" sz="1600" dirty="0" smtClean="0"/>
              <a:t>XH123-AM</a:t>
            </a:r>
            <a:r>
              <a:rPr lang="es-MX" sz="1600" dirty="0"/>
              <a:t>.</a:t>
            </a:r>
            <a:endParaRPr lang="es-MX" sz="1600" dirty="0" smtClean="0"/>
          </a:p>
          <a:p>
            <a:r>
              <a:rPr lang="es-MX" sz="1600" dirty="0" smtClean="0"/>
              <a:t>		3.2 Población Servida para la </a:t>
            </a:r>
            <a:r>
              <a:rPr lang="es-MX" sz="1600" dirty="0"/>
              <a:t>estación </a:t>
            </a:r>
            <a:r>
              <a:rPr lang="es-MX" sz="1600" dirty="0" smtClean="0"/>
              <a:t>XH123-FM.</a:t>
            </a:r>
          </a:p>
          <a:p>
            <a:r>
              <a:rPr lang="es-MX" sz="1600" dirty="0"/>
              <a:t>	</a:t>
            </a:r>
            <a:endParaRPr lang="es-MX" sz="1600" dirty="0" smtClean="0"/>
          </a:p>
          <a:p>
            <a:r>
              <a:rPr lang="es-MX" sz="1600" dirty="0" smtClean="0"/>
              <a:t>	4. Límite de Población - Estandarización.</a:t>
            </a:r>
          </a:p>
          <a:p>
            <a:r>
              <a:rPr lang="es-MX" sz="1600" dirty="0" smtClean="0"/>
              <a:t>		4.1 </a:t>
            </a:r>
            <a:r>
              <a:rPr lang="es-MX" sz="1600" dirty="0"/>
              <a:t>Límite de </a:t>
            </a:r>
            <a:r>
              <a:rPr lang="es-MX" sz="1600" dirty="0" smtClean="0"/>
              <a:t>Población - 6.5 millones de habitantes.</a:t>
            </a:r>
          </a:p>
          <a:p>
            <a:r>
              <a:rPr lang="es-MX" sz="1600" dirty="0" smtClean="0"/>
              <a:t>		</a:t>
            </a:r>
            <a:endParaRPr lang="es-MX" sz="1600" dirty="0"/>
          </a:p>
          <a:p>
            <a:r>
              <a:rPr lang="es-MX" sz="1600" dirty="0" smtClean="0"/>
              <a:t>	5. Valor de Referencia.</a:t>
            </a:r>
          </a:p>
          <a:p>
            <a:endParaRPr lang="es-MX" sz="1600" dirty="0" smtClean="0"/>
          </a:p>
          <a:p>
            <a:r>
              <a:rPr lang="es-MX" sz="1600" dirty="0" smtClean="0"/>
              <a:t>	6. </a:t>
            </a:r>
            <a:r>
              <a:rPr lang="es-MX" sz="1600" dirty="0"/>
              <a:t>Pago </a:t>
            </a:r>
            <a:r>
              <a:rPr lang="es-MX" sz="1600" dirty="0" smtClean="0"/>
              <a:t>Anual, </a:t>
            </a:r>
            <a:r>
              <a:rPr lang="es-MX" sz="1600" dirty="0"/>
              <a:t>Valor Actual y Tasa de Descuento. </a:t>
            </a:r>
            <a:endParaRPr lang="es-MX" sz="1600" dirty="0" smtClean="0"/>
          </a:p>
        </p:txBody>
      </p:sp>
    </p:spTree>
    <p:extLst>
      <p:ext uri="{BB962C8B-B14F-4D97-AF65-F5344CB8AC3E}">
        <p14:creationId xmlns:p14="http://schemas.microsoft.com/office/powerpoint/2010/main" val="374807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inter cla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" name="CuadroTexto 1"/>
          <p:cNvSpPr txBox="1"/>
          <p:nvPr/>
        </p:nvSpPr>
        <p:spPr>
          <a:xfrm>
            <a:off x="740230" y="1436903"/>
            <a:ext cx="7489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endParaRPr lang="es-MX" sz="1000" dirty="0" smtClean="0"/>
          </a:p>
          <a:p>
            <a:pPr lvl="1" algn="just"/>
            <a:endParaRPr lang="es-MX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</p:txBody>
      </p:sp>
      <p:sp>
        <p:nvSpPr>
          <p:cNvPr id="3" name="CuadroTexto 2"/>
          <p:cNvSpPr txBox="1"/>
          <p:nvPr/>
        </p:nvSpPr>
        <p:spPr>
          <a:xfrm>
            <a:off x="740230" y="2566029"/>
            <a:ext cx="779082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El objetivo </a:t>
            </a:r>
            <a:r>
              <a:rPr lang="es-MX" dirty="0"/>
              <a:t>del </a:t>
            </a:r>
            <a:r>
              <a:rPr lang="es-MX" dirty="0" smtClean="0"/>
              <a:t>Taller es explicar la Metodología </a:t>
            </a:r>
            <a:r>
              <a:rPr lang="es-MX" dirty="0"/>
              <a:t>de Cálculo de </a:t>
            </a:r>
            <a:r>
              <a:rPr lang="es-MX" dirty="0" smtClean="0"/>
              <a:t>Contraprestación </a:t>
            </a:r>
            <a:r>
              <a:rPr lang="es-MX" dirty="0"/>
              <a:t>para las </a:t>
            </a:r>
            <a:r>
              <a:rPr lang="es-MX" dirty="0" smtClean="0"/>
              <a:t>prórrogas en las concesiones </a:t>
            </a:r>
            <a:r>
              <a:rPr lang="es-MX" dirty="0"/>
              <a:t>de Radiodifusión </a:t>
            </a:r>
            <a:r>
              <a:rPr lang="es-MX" dirty="0" smtClean="0"/>
              <a:t>Sonora, así como detallar de manera clara y precisa cada uno de los factores que la componen con el fin de entender cómo se llega al pago final de una concesión con vigencia de 20 años.</a:t>
            </a:r>
            <a:endParaRPr lang="es-MX" dirty="0"/>
          </a:p>
          <a:p>
            <a:pPr algn="just"/>
            <a:endParaRPr lang="es-MX" sz="2000" dirty="0"/>
          </a:p>
          <a:p>
            <a:pPr algn="just"/>
            <a:r>
              <a:rPr lang="es-MX" dirty="0"/>
              <a:t>Es importante señalar que el presente Taller no tiene como finalidad revisar la citada metodología. </a:t>
            </a:r>
          </a:p>
          <a:p>
            <a:pPr algn="just"/>
            <a:r>
              <a:rPr lang="es-MX" dirty="0"/>
              <a:t> </a:t>
            </a:r>
          </a:p>
          <a:p>
            <a:pPr algn="just"/>
            <a:endParaRPr lang="es-MX" sz="1400" dirty="0"/>
          </a:p>
          <a:p>
            <a:pPr algn="just"/>
            <a:endParaRPr lang="es-MX" sz="1400" dirty="0"/>
          </a:p>
        </p:txBody>
      </p:sp>
      <p:sp>
        <p:nvSpPr>
          <p:cNvPr id="8" name="TextBox 5"/>
          <p:cNvSpPr txBox="1"/>
          <p:nvPr/>
        </p:nvSpPr>
        <p:spPr>
          <a:xfrm>
            <a:off x="387249" y="433578"/>
            <a:ext cx="6566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indent="-400050">
              <a:buAutoNum type="romanUcPeriod"/>
              <a:defRPr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indent="0">
              <a:buNone/>
            </a:pPr>
            <a:r>
              <a:rPr lang="es-MX" dirty="0" smtClean="0"/>
              <a:t>I. Objetivo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1531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inter cla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09"/>
            <a:ext cx="9144000" cy="685662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40616" y="538140"/>
            <a:ext cx="1839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II. Antecedentes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40230" y="1436903"/>
            <a:ext cx="7489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endParaRPr lang="es-MX" sz="1000" dirty="0" smtClean="0"/>
          </a:p>
          <a:p>
            <a:pPr lvl="1" algn="just"/>
            <a:endParaRPr lang="es-MX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</p:txBody>
      </p:sp>
      <p:sp>
        <p:nvSpPr>
          <p:cNvPr id="3" name="CuadroTexto 2"/>
          <p:cNvSpPr txBox="1"/>
          <p:nvPr/>
        </p:nvSpPr>
        <p:spPr>
          <a:xfrm>
            <a:off x="367541" y="1273190"/>
            <a:ext cx="8648363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+mj-lt"/>
              <a:buAutoNum type="arabicParenR"/>
            </a:pPr>
            <a:r>
              <a:rPr lang="es-MX" sz="1700" dirty="0"/>
              <a:t>En agosto de 2009 la Secretaría de Comunicaciones y Transportes (SCT) envió a la extinta Comisión Federal de Telecomunicaciones (</a:t>
            </a:r>
            <a:r>
              <a:rPr lang="es-MX" sz="1700" dirty="0" err="1"/>
              <a:t>Cofetel</a:t>
            </a:r>
            <a:r>
              <a:rPr lang="es-MX" sz="1700" dirty="0"/>
              <a:t>) una </a:t>
            </a:r>
            <a:r>
              <a:rPr lang="es-MX" sz="1700" b="1" dirty="0"/>
              <a:t>propuesta de justificación de la procedencia del cobro de la contraprestación</a:t>
            </a:r>
            <a:r>
              <a:rPr lang="es-MX" sz="1700" dirty="0"/>
              <a:t> por el refrendo de concesiones de radiodifusión.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arenR"/>
            </a:pPr>
            <a:r>
              <a:rPr lang="es-MX" sz="1700" dirty="0"/>
              <a:t>La Unidad de Política de Ingresos No Tributarios de la Secretaría de Hacienda y Crédito Público (SHCP) hizo del conocimiento de la </a:t>
            </a:r>
            <a:r>
              <a:rPr lang="es-MX" sz="1700" dirty="0" err="1"/>
              <a:t>Cofetel</a:t>
            </a:r>
            <a:r>
              <a:rPr lang="es-MX" sz="1700" dirty="0"/>
              <a:t> que </a:t>
            </a:r>
            <a:r>
              <a:rPr lang="es-MX" sz="1700" b="1" u="sng" dirty="0"/>
              <a:t>no tenía objeción</a:t>
            </a:r>
            <a:r>
              <a:rPr lang="es-MX" sz="1700" dirty="0"/>
              <a:t> en que se aplicasen los cobros en los términos propuestos</a:t>
            </a:r>
            <a:r>
              <a:rPr lang="es-MX" sz="1700" i="1" dirty="0"/>
              <a:t>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arenR"/>
            </a:pPr>
            <a:r>
              <a:rPr lang="es-MX" sz="1700" dirty="0"/>
              <a:t>Con base en esa fórmula, </a:t>
            </a:r>
            <a:r>
              <a:rPr lang="es-MX" sz="1700" b="1" dirty="0"/>
              <a:t>la </a:t>
            </a:r>
            <a:r>
              <a:rPr lang="es-MX" sz="1700" b="1" dirty="0" err="1"/>
              <a:t>Cofetel</a:t>
            </a:r>
            <a:r>
              <a:rPr lang="es-MX" sz="1700" b="1" dirty="0"/>
              <a:t> resolvió más de 300 prórrogas (refrendos) de concesión entre el 2009 y el 2013</a:t>
            </a:r>
            <a:r>
              <a:rPr lang="es-MX" sz="1700" dirty="0"/>
              <a:t>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arenR"/>
            </a:pPr>
            <a:r>
              <a:rPr lang="es-MX" sz="1700" dirty="0"/>
              <a:t>En julio de 2010 el Instituto Nacional de Geografía (INEGI) publicó los resultados del Censo General de Población 2010.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arenR"/>
            </a:pPr>
            <a:r>
              <a:rPr lang="es-MX" sz="1700" dirty="0"/>
              <a:t>En 2014 el IFT resolvió 28 refrendos de concesión de radiodifusión sonora.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arenR"/>
            </a:pPr>
            <a:r>
              <a:rPr lang="es-MX" sz="1700" dirty="0"/>
              <a:t>Julio de 2016.- </a:t>
            </a:r>
            <a:r>
              <a:rPr lang="es-MX" sz="1700" b="1" dirty="0"/>
              <a:t>El IFT solicitó a la SHCP autorizar y opinar poco más de 300 contraprestaciones por concepto de la prórroga por un periodo de 20 años</a:t>
            </a:r>
            <a:r>
              <a:rPr lang="es-MX" sz="1700" dirty="0"/>
              <a:t> para concesionarios de radiodifusión, en el cual se utilizó la metodología validada en 2009 y </a:t>
            </a:r>
            <a:r>
              <a:rPr lang="es-MX" sz="1700" b="1" dirty="0"/>
              <a:t>se incorporó un nuevo límite de población (6.5 millones de habitantes)</a:t>
            </a:r>
            <a:r>
              <a:rPr lang="es-MX" sz="1700" dirty="0"/>
              <a:t>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arenR"/>
            </a:pPr>
            <a:r>
              <a:rPr lang="es-MX" sz="1700" dirty="0"/>
              <a:t>Agosto de 2016.- </a:t>
            </a:r>
            <a:r>
              <a:rPr lang="es-MX" sz="1700" b="1" dirty="0"/>
              <a:t>La SHCP autorizó y opinó favorable los montos de contraprestación</a:t>
            </a:r>
            <a:r>
              <a:rPr lang="es-MX" sz="1700" dirty="0"/>
              <a:t> mencionados en el punto anterior, así como la metodología que incluía el nuevo límite de población</a:t>
            </a:r>
            <a:r>
              <a:rPr lang="es-MX" sz="1700" dirty="0" smtClean="0"/>
              <a:t>.</a:t>
            </a:r>
            <a:endParaRPr lang="es-MX" sz="1700" dirty="0"/>
          </a:p>
        </p:txBody>
      </p:sp>
    </p:spTree>
    <p:extLst>
      <p:ext uri="{BB962C8B-B14F-4D97-AF65-F5344CB8AC3E}">
        <p14:creationId xmlns:p14="http://schemas.microsoft.com/office/powerpoint/2010/main" val="138017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inter cla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40616" y="562382"/>
            <a:ext cx="2539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indent="-400050">
              <a:buAutoNum type="romanUcPeriod"/>
              <a:defRPr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indent="0">
              <a:buNone/>
            </a:pPr>
            <a:r>
              <a:rPr lang="es-MX" dirty="0" smtClean="0"/>
              <a:t>III. Fórmula y Variables</a:t>
            </a:r>
            <a:endParaRPr lang="es-MX" dirty="0"/>
          </a:p>
        </p:txBody>
      </p:sp>
      <p:sp>
        <p:nvSpPr>
          <p:cNvPr id="2" name="CuadroTexto 1"/>
          <p:cNvSpPr txBox="1"/>
          <p:nvPr/>
        </p:nvSpPr>
        <p:spPr>
          <a:xfrm>
            <a:off x="740230" y="1436903"/>
            <a:ext cx="7489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endParaRPr lang="es-MX" sz="1000" dirty="0" smtClean="0"/>
          </a:p>
          <a:p>
            <a:pPr lvl="1" algn="just"/>
            <a:endParaRPr lang="es-MX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</p:txBody>
      </p:sp>
      <p:sp>
        <p:nvSpPr>
          <p:cNvPr id="3" name="CuadroTexto 2"/>
          <p:cNvSpPr txBox="1"/>
          <p:nvPr/>
        </p:nvSpPr>
        <p:spPr>
          <a:xfrm>
            <a:off x="438777" y="1291794"/>
            <a:ext cx="849848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La fórmula del modelo así como las variables que la integran se presenta a continuación:</a:t>
            </a:r>
          </a:p>
          <a:p>
            <a:endParaRPr lang="es-MX" sz="1400" dirty="0" smtClean="0"/>
          </a:p>
          <a:p>
            <a:pPr algn="ctr"/>
            <a:r>
              <a:rPr lang="es-MX" dirty="0" smtClean="0"/>
              <a:t> CP = (VR) X (Población servida</a:t>
            </a:r>
            <a:r>
              <a:rPr lang="es-MX" baseline="30000" dirty="0"/>
              <a:t>*</a:t>
            </a:r>
            <a:r>
              <a:rPr lang="es-MX" dirty="0" smtClean="0"/>
              <a:t>) X (FT + FE) </a:t>
            </a:r>
          </a:p>
          <a:p>
            <a:r>
              <a:rPr lang="es-MX" dirty="0"/>
              <a:t>	</a:t>
            </a:r>
            <a:r>
              <a:rPr lang="es-MX" dirty="0" smtClean="0"/>
              <a:t>			        </a:t>
            </a:r>
            <a:r>
              <a:rPr lang="es-MX" sz="1400" dirty="0" smtClean="0"/>
              <a:t>* Límite de población en 6,500,000 habitantes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b="1" dirty="0" smtClean="0"/>
              <a:t>VR — Valor de referencia en pesos por habitante</a:t>
            </a:r>
            <a:r>
              <a:rPr lang="es-MX" sz="1400" dirty="0" smtClean="0"/>
              <a:t>. En el 2005 se estableció un valor de referencia para estaciones de FM de $0.50 por habitante (referencia comercial con base en tarifas, costos e ingresos de publicidad nacional). En el caso de AM, el valor de referencia se ajusta al 35% del monto de FM. Este valor se ajusta en el tiempo con </a:t>
            </a:r>
          </a:p>
          <a:p>
            <a:pPr algn="just"/>
            <a:r>
              <a:rPr lang="es-MX" sz="1400" dirty="0" smtClean="0"/>
              <a:t>base en el INPC. 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b="1" dirty="0"/>
              <a:t>Población Servida </a:t>
            </a:r>
            <a:r>
              <a:rPr lang="es-MX" sz="1400" b="1" dirty="0" smtClean="0"/>
              <a:t>—</a:t>
            </a:r>
            <a:r>
              <a:rPr lang="es-MX" sz="1400" dirty="0" smtClean="0"/>
              <a:t> </a:t>
            </a:r>
            <a:r>
              <a:rPr lang="es-MX" sz="1400" b="1" dirty="0" smtClean="0"/>
              <a:t>Habitantes cubiertos por la estación concesionada con calidad auditiva. La cobertura poblacional deriva de calcular el contorno de servicio audible y determinar la población cubierta dentro de dicho contorno</a:t>
            </a:r>
            <a:r>
              <a:rPr lang="es-MX" sz="1400" dirty="0" smtClean="0"/>
              <a:t> (servicio audible de 74 dBu para FM y de 80 dBu para AM), conforme a lo dispuesto en las disposiciones técnicas vigentes para AM y FM (Disposición Técnica IFT-001-2015 para el caso de AM, e IFT-002-2016 para el caso de FM). La base de datos poblacional se toma del último Censo General de Población del INEGI (2010 en este caso).</a:t>
            </a:r>
          </a:p>
          <a:p>
            <a:pPr algn="just"/>
            <a:r>
              <a:rPr lang="es-MX" sz="1400" dirty="0" smtClean="0"/>
              <a:t> </a:t>
            </a:r>
          </a:p>
          <a:p>
            <a:pPr algn="just"/>
            <a:r>
              <a:rPr lang="es-MX" sz="1400" b="1" dirty="0"/>
              <a:t>FT — Factor Técnico: </a:t>
            </a:r>
            <a:r>
              <a:rPr lang="es-MX" sz="1400" dirty="0" smtClean="0"/>
              <a:t>Factor adimensional con valores ponderados entre 0.10 y 2.04. </a:t>
            </a:r>
            <a:r>
              <a:rPr lang="es-MX" sz="1400" b="1" dirty="0" smtClean="0"/>
              <a:t>Depende de la clase de cada </a:t>
            </a:r>
          </a:p>
          <a:p>
            <a:pPr algn="just"/>
            <a:r>
              <a:rPr lang="es-MX" sz="1400" b="1" dirty="0" smtClean="0"/>
              <a:t>estación</a:t>
            </a:r>
            <a:r>
              <a:rPr lang="es-MX" sz="1400" dirty="0" smtClean="0"/>
              <a:t>. 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b="1" dirty="0"/>
              <a:t>FE — Factor Económico</a:t>
            </a:r>
            <a:r>
              <a:rPr lang="es-MX" sz="1400" dirty="0" smtClean="0"/>
              <a:t>: Factor adimensional con valores ponderados entre 1.0 y 2.0. </a:t>
            </a:r>
            <a:r>
              <a:rPr lang="es-MX" sz="1400" b="1" dirty="0" smtClean="0"/>
              <a:t>Depende del Valor per cápita de la Producción Bruta</a:t>
            </a:r>
            <a:r>
              <a:rPr lang="es-MX" sz="1400" dirty="0" smtClean="0"/>
              <a:t>, conforme al INEGI. Lo anterior, depende de otras dos variables: </a:t>
            </a:r>
            <a:r>
              <a:rPr lang="es-MX" sz="1400" b="1" dirty="0" smtClean="0"/>
              <a:t>Producción Bruta Total por municipio (PBT) y la Población del municipio de la Localidad Principal a Servir (PPS) </a:t>
            </a:r>
            <a:r>
              <a:rPr lang="es-MX" sz="1400" dirty="0" smtClean="0"/>
              <a:t>; el cociente formado por estas dos variables representa miles de pesos por habitante. </a:t>
            </a:r>
          </a:p>
          <a:p>
            <a:pPr algn="just"/>
            <a:endParaRPr lang="es-MX" sz="1400" dirty="0" smtClean="0"/>
          </a:p>
        </p:txBody>
      </p:sp>
      <p:sp>
        <p:nvSpPr>
          <p:cNvPr id="5" name="Flecha derecha 4">
            <a:hlinkClick r:id="rId4" action="ppaction://hlinksldjump"/>
          </p:cNvPr>
          <p:cNvSpPr/>
          <p:nvPr/>
        </p:nvSpPr>
        <p:spPr>
          <a:xfrm>
            <a:off x="1217023" y="5115740"/>
            <a:ext cx="265611" cy="192677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lecha derecha 6">
            <a:hlinkClick r:id="rId5" action="ppaction://hlinksldjump"/>
          </p:cNvPr>
          <p:cNvSpPr/>
          <p:nvPr/>
        </p:nvSpPr>
        <p:spPr>
          <a:xfrm>
            <a:off x="4970821" y="6169479"/>
            <a:ext cx="287840" cy="21880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17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inter cla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30" y="1371"/>
            <a:ext cx="9144000" cy="685662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10" y="1332241"/>
            <a:ext cx="8084744" cy="51623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643" y="297372"/>
            <a:ext cx="6566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indent="-400050">
              <a:buAutoNum type="romanUcPeriod"/>
              <a:defRPr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indent="0">
              <a:buNone/>
            </a:pPr>
            <a:r>
              <a:rPr lang="es-MX" dirty="0" smtClean="0"/>
              <a:t>IV. Ejemplo 1: </a:t>
            </a:r>
            <a:r>
              <a:rPr lang="es-MX" dirty="0"/>
              <a:t>Cálculo de la contraprestación para la </a:t>
            </a:r>
            <a:r>
              <a:rPr lang="es-MX" dirty="0" smtClean="0"/>
              <a:t>Estación </a:t>
            </a:r>
          </a:p>
          <a:p>
            <a:pPr indent="0">
              <a:buNone/>
            </a:pPr>
            <a:r>
              <a:rPr lang="es-MX" dirty="0" smtClean="0"/>
              <a:t>XH123-AM</a:t>
            </a:r>
            <a:endParaRPr lang="es-MX" dirty="0"/>
          </a:p>
        </p:txBody>
      </p:sp>
      <p:sp>
        <p:nvSpPr>
          <p:cNvPr id="7" name="Flecha derecha 6">
            <a:hlinkClick r:id="rId5" action="ppaction://hlinksldjump"/>
          </p:cNvPr>
          <p:cNvSpPr/>
          <p:nvPr/>
        </p:nvSpPr>
        <p:spPr>
          <a:xfrm rot="5400000">
            <a:off x="4437493" y="4895627"/>
            <a:ext cx="238955" cy="30480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lecha derecha 9">
            <a:hlinkClick r:id="rId6" action="ppaction://hlinksldjump"/>
          </p:cNvPr>
          <p:cNvSpPr/>
          <p:nvPr/>
        </p:nvSpPr>
        <p:spPr>
          <a:xfrm rot="5400000">
            <a:off x="4422809" y="6250284"/>
            <a:ext cx="238955" cy="30480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lecha abajo 2">
            <a:hlinkClick r:id="rId7" action="ppaction://hlinksldjump"/>
          </p:cNvPr>
          <p:cNvSpPr/>
          <p:nvPr/>
        </p:nvSpPr>
        <p:spPr>
          <a:xfrm rot="5400000">
            <a:off x="5649393" y="3869248"/>
            <a:ext cx="301083" cy="284356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lecha abajo 16">
            <a:hlinkClick r:id="rId8" action="ppaction://hlinksldjump"/>
          </p:cNvPr>
          <p:cNvSpPr/>
          <p:nvPr/>
        </p:nvSpPr>
        <p:spPr>
          <a:xfrm rot="5400000">
            <a:off x="7482223" y="3082319"/>
            <a:ext cx="301083" cy="284356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lecha derecha 14">
            <a:hlinkClick r:id="rId9" action="ppaction://hlinksldjump"/>
          </p:cNvPr>
          <p:cNvSpPr/>
          <p:nvPr/>
        </p:nvSpPr>
        <p:spPr>
          <a:xfrm>
            <a:off x="7332656" y="6493353"/>
            <a:ext cx="381000" cy="30480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ángulo 15"/>
          <p:cNvSpPr/>
          <p:nvPr/>
        </p:nvSpPr>
        <p:spPr>
          <a:xfrm>
            <a:off x="7665335" y="6494610"/>
            <a:ext cx="12540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Cont. de </a:t>
            </a:r>
            <a:r>
              <a:rPr lang="es-MX" sz="1200" dirty="0">
                <a:solidFill>
                  <a:srgbClr val="000000"/>
                </a:solidFill>
                <a:latin typeface="Calibri" panose="020F0502020204030204" pitchFamily="34" charset="0"/>
              </a:rPr>
              <a:t>Ejemplo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353530" y="4835737"/>
            <a:ext cx="3253879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050" dirty="0">
                <a:solidFill>
                  <a:srgbClr val="000000"/>
                </a:solidFill>
                <a:latin typeface="Calibri" panose="020F0502020204030204" pitchFamily="34" charset="0"/>
              </a:rPr>
              <a:t>El valor monetario de todas las contraprestaciones se realiza con cifras a la fecha específica del cálculo; en este sentido, </a:t>
            </a:r>
            <a:r>
              <a:rPr lang="es-MX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las </a:t>
            </a:r>
            <a:r>
              <a:rPr lang="es-MX" sz="105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actualizaciones* </a:t>
            </a:r>
            <a:r>
              <a:rPr lang="es-MX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para fechas posteriores se hacen con base en el Índice Nacional de Precios al Consumidor (INPC)</a:t>
            </a:r>
            <a:r>
              <a:rPr lang="es-MX" sz="105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endParaRPr lang="es-MX" sz="105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endParaRPr lang="es-MX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es-MX" sz="900" dirty="0">
                <a:solidFill>
                  <a:srgbClr val="000000"/>
                </a:solidFill>
                <a:latin typeface="Calibri" panose="020F0502020204030204" pitchFamily="34" charset="0"/>
              </a:rPr>
              <a:t>*</a:t>
            </a:r>
            <a:r>
              <a:rPr lang="es-MX" sz="900" b="1" dirty="0">
                <a:solidFill>
                  <a:srgbClr val="000000"/>
                </a:solidFill>
                <a:latin typeface="Calibri" panose="020F0502020204030204" pitchFamily="34" charset="0"/>
              </a:rPr>
              <a:t>Artículo 17-A del Código </a:t>
            </a:r>
            <a:r>
              <a:rPr lang="es-MX" sz="9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Fiscal </a:t>
            </a:r>
            <a:r>
              <a:rPr lang="es-MX" sz="900" b="1" dirty="0">
                <a:solidFill>
                  <a:srgbClr val="000000"/>
                </a:solidFill>
                <a:latin typeface="Calibri" panose="020F0502020204030204" pitchFamily="34" charset="0"/>
              </a:rPr>
              <a:t>de la Federación</a:t>
            </a:r>
            <a:r>
              <a:rPr lang="es-MX" sz="900" dirty="0">
                <a:solidFill>
                  <a:srgbClr val="000000"/>
                </a:solidFill>
                <a:latin typeface="Calibri" panose="020F0502020204030204" pitchFamily="34" charset="0"/>
              </a:rPr>
              <a:t>.- El monto de las contribuciones, aprovechamientos, así como de las devoluciones a cargo del fisco federal, se actualizará por el transcurso del tiempo y con motivo de los cambios de precios en el país, para lo cual se aplicará el factor de actualización a las cantidades que se deban actualizar</a:t>
            </a:r>
            <a:r>
              <a:rPr lang="es-MX" sz="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sz="9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CuadroTexto 1">
            <a:hlinkClick r:id="rId8" action="ppaction://hlinksldjump"/>
          </p:cNvPr>
          <p:cNvSpPr txBox="1"/>
          <p:nvPr/>
        </p:nvSpPr>
        <p:spPr>
          <a:xfrm>
            <a:off x="7729224" y="3101387"/>
            <a:ext cx="386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dirty="0" smtClean="0"/>
              <a:t>IV.1</a:t>
            </a:r>
            <a:endParaRPr lang="es-MX" sz="1000" dirty="0"/>
          </a:p>
        </p:txBody>
      </p:sp>
      <p:sp>
        <p:nvSpPr>
          <p:cNvPr id="18" name="CuadroTexto 17">
            <a:hlinkClick r:id="rId7" action="ppaction://hlinksldjump"/>
          </p:cNvPr>
          <p:cNvSpPr txBox="1"/>
          <p:nvPr/>
        </p:nvSpPr>
        <p:spPr>
          <a:xfrm>
            <a:off x="4382896" y="5143095"/>
            <a:ext cx="386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dirty="0" smtClean="0"/>
              <a:t>IV.3</a:t>
            </a:r>
            <a:endParaRPr lang="es-MX" sz="1000" dirty="0"/>
          </a:p>
        </p:txBody>
      </p:sp>
      <p:sp>
        <p:nvSpPr>
          <p:cNvPr id="19" name="CuadroTexto 18">
            <a:hlinkClick r:id="rId7" action="ppaction://hlinksldjump"/>
          </p:cNvPr>
          <p:cNvSpPr txBox="1"/>
          <p:nvPr/>
        </p:nvSpPr>
        <p:spPr>
          <a:xfrm>
            <a:off x="5932650" y="3900113"/>
            <a:ext cx="386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dirty="0" smtClean="0"/>
              <a:t>IV.2</a:t>
            </a:r>
            <a:endParaRPr lang="es-MX" sz="1000" dirty="0"/>
          </a:p>
        </p:txBody>
      </p:sp>
      <p:sp>
        <p:nvSpPr>
          <p:cNvPr id="20" name="CuadroTexto 19">
            <a:hlinkClick r:id="rId6" action="ppaction://hlinksldjump"/>
          </p:cNvPr>
          <p:cNvSpPr txBox="1"/>
          <p:nvPr/>
        </p:nvSpPr>
        <p:spPr>
          <a:xfrm>
            <a:off x="4374646" y="6523836"/>
            <a:ext cx="386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dirty="0" smtClean="0"/>
              <a:t>IV.4</a:t>
            </a:r>
            <a:endParaRPr lang="es-MX" sz="1000" dirty="0"/>
          </a:p>
        </p:txBody>
      </p:sp>
    </p:spTree>
    <p:extLst>
      <p:ext uri="{BB962C8B-B14F-4D97-AF65-F5344CB8AC3E}">
        <p14:creationId xmlns:p14="http://schemas.microsoft.com/office/powerpoint/2010/main" val="40219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inter cla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45916" y="367458"/>
            <a:ext cx="7505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indent="-400050">
              <a:buAutoNum type="romanUcPeriod"/>
              <a:defRPr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indent="0">
              <a:buNone/>
            </a:pPr>
            <a:r>
              <a:rPr lang="es-MX" dirty="0" smtClean="0"/>
              <a:t>IV. Ejemplo 1: </a:t>
            </a:r>
            <a:r>
              <a:rPr lang="es-MX" dirty="0"/>
              <a:t>Continuación del Cálculo de la contraprestación </a:t>
            </a:r>
            <a:r>
              <a:rPr lang="es-MX" dirty="0" smtClean="0"/>
              <a:t>XH123-AM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1778801" y="4772020"/>
            <a:ext cx="71883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El Valor </a:t>
            </a:r>
            <a:r>
              <a:rPr lang="es-MX" sz="1400" dirty="0" smtClean="0"/>
              <a:t>de Referencia para </a:t>
            </a:r>
            <a:r>
              <a:rPr lang="es-MX" sz="1400" dirty="0"/>
              <a:t>una concesión a 20 años es de </a:t>
            </a:r>
            <a:r>
              <a:rPr lang="es-MX" sz="1400" b="1" dirty="0" smtClean="0">
                <a:solidFill>
                  <a:srgbClr val="00B050"/>
                </a:solidFill>
              </a:rPr>
              <a:t>0.3235</a:t>
            </a:r>
            <a:r>
              <a:rPr lang="es-MX" sz="1400" dirty="0" smtClean="0"/>
              <a:t>, </a:t>
            </a:r>
            <a:r>
              <a:rPr lang="es-MX" sz="1400" b="1" dirty="0"/>
              <a:t>el cual debe ser “descontado” con una tasa que refleje </a:t>
            </a:r>
            <a:r>
              <a:rPr lang="es-MX" sz="1400" b="1" dirty="0" smtClean="0"/>
              <a:t>el costo de oportunidad de los recursos en el tiempo, esto es el </a:t>
            </a:r>
            <a:r>
              <a:rPr lang="es-MX" sz="1400" b="1" dirty="0"/>
              <a:t>cambio de valor para concesiones con diferentes periodos de vigencia</a:t>
            </a:r>
            <a:r>
              <a:rPr lang="es-MX" sz="1400" dirty="0"/>
              <a:t>. La tasa de descuento es de 10.11% anual y es la fijada por la SHCP. </a:t>
            </a:r>
          </a:p>
          <a:p>
            <a:pPr algn="just"/>
            <a:r>
              <a:rPr lang="es-MX" sz="1400" b="1" dirty="0"/>
              <a:t>Dicha tasa no es una tasa de interés pasiva o de recargo por cobro de intereses. </a:t>
            </a:r>
            <a:endParaRPr lang="es-MX" sz="1400" dirty="0"/>
          </a:p>
        </p:txBody>
      </p:sp>
      <p:sp>
        <p:nvSpPr>
          <p:cNvPr id="12" name="Flecha derecha 11">
            <a:hlinkClick r:id="rId4" action="ppaction://hlinksldjump"/>
          </p:cNvPr>
          <p:cNvSpPr/>
          <p:nvPr/>
        </p:nvSpPr>
        <p:spPr>
          <a:xfrm rot="10800000">
            <a:off x="7965916" y="6385833"/>
            <a:ext cx="381000" cy="30480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ángulo 12"/>
          <p:cNvSpPr/>
          <p:nvPr/>
        </p:nvSpPr>
        <p:spPr>
          <a:xfrm>
            <a:off x="8372955" y="6385179"/>
            <a:ext cx="7232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Ej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(AM).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uadroTexto 2">
            <a:hlinkClick r:id="rId5" action="ppaction://hlinksldjump"/>
          </p:cNvPr>
          <p:cNvSpPr txBox="1"/>
          <p:nvPr/>
        </p:nvSpPr>
        <p:spPr>
          <a:xfrm>
            <a:off x="0" y="4904870"/>
            <a:ext cx="175074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Valor de Referencia</a:t>
            </a:r>
            <a:endParaRPr lang="en-US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002" y="3466592"/>
            <a:ext cx="8853907" cy="761383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222002" y="4304999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100" dirty="0" smtClean="0"/>
              <a:t>Nota: Tasa de descuento de 10.11%</a:t>
            </a:r>
            <a:endParaRPr lang="es-MX" sz="1100" dirty="0"/>
          </a:p>
        </p:txBody>
      </p:sp>
      <p:sp>
        <p:nvSpPr>
          <p:cNvPr id="20" name="Flecha derecha 19">
            <a:hlinkClick r:id="rId7" action="ppaction://hlinksldjump"/>
          </p:cNvPr>
          <p:cNvSpPr/>
          <p:nvPr/>
        </p:nvSpPr>
        <p:spPr>
          <a:xfrm>
            <a:off x="311155" y="6277128"/>
            <a:ext cx="381000" cy="3048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ángulo 20"/>
          <p:cNvSpPr/>
          <p:nvPr/>
        </p:nvSpPr>
        <p:spPr>
          <a:xfrm>
            <a:off x="725814" y="6291714"/>
            <a:ext cx="9172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Sig. </a:t>
            </a:r>
            <a:r>
              <a:rPr lang="en-US" sz="12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Ej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(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F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M)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1950720" y="3520440"/>
            <a:ext cx="1059180" cy="784559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Elipse 14"/>
          <p:cNvSpPr/>
          <p:nvPr/>
        </p:nvSpPr>
        <p:spPr>
          <a:xfrm>
            <a:off x="8290560" y="3528060"/>
            <a:ext cx="853440" cy="784559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7790" y="1365238"/>
            <a:ext cx="3108000" cy="81648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001" y="2411418"/>
            <a:ext cx="8853907" cy="88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87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inter cla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51"/>
            <a:ext cx="9144000" cy="685662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443" y="1104637"/>
            <a:ext cx="8252849" cy="54669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3530" y="280473"/>
            <a:ext cx="7440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indent="-400050">
              <a:buAutoNum type="romanUcPeriod"/>
              <a:defRPr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indent="0">
              <a:buNone/>
            </a:pPr>
            <a:r>
              <a:rPr lang="es-MX" dirty="0" smtClean="0"/>
              <a:t>V. Ejemplo </a:t>
            </a:r>
            <a:r>
              <a:rPr lang="es-MX" dirty="0"/>
              <a:t>2: Cálculo de la contraprestación para la Estación </a:t>
            </a:r>
            <a:r>
              <a:rPr lang="es-MX" dirty="0" smtClean="0"/>
              <a:t>XH123-FM</a:t>
            </a:r>
            <a:endParaRPr lang="es-MX" dirty="0"/>
          </a:p>
        </p:txBody>
      </p:sp>
      <p:sp>
        <p:nvSpPr>
          <p:cNvPr id="10" name="Rectángulo 9"/>
          <p:cNvSpPr/>
          <p:nvPr/>
        </p:nvSpPr>
        <p:spPr>
          <a:xfrm>
            <a:off x="353530" y="4759537"/>
            <a:ext cx="3253879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050" dirty="0">
                <a:solidFill>
                  <a:srgbClr val="000000"/>
                </a:solidFill>
                <a:latin typeface="Calibri" panose="020F0502020204030204" pitchFamily="34" charset="0"/>
              </a:rPr>
              <a:t>El valor monetario de todas las contraprestaciones se realiza con cifras a la fecha específica del cálculo; en este sentido, </a:t>
            </a:r>
            <a:r>
              <a:rPr lang="es-MX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las </a:t>
            </a:r>
            <a:r>
              <a:rPr lang="es-MX" sz="105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actualizaciones* </a:t>
            </a:r>
            <a:r>
              <a:rPr lang="es-MX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para fechas posteriores se hacen con base en el Índice Nacional de Precios al Consumidor (INPC)</a:t>
            </a:r>
            <a:r>
              <a:rPr lang="es-MX" sz="105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endParaRPr lang="es-MX" sz="105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endParaRPr lang="es-MX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es-MX" sz="900" dirty="0">
                <a:solidFill>
                  <a:srgbClr val="000000"/>
                </a:solidFill>
                <a:latin typeface="Calibri" panose="020F0502020204030204" pitchFamily="34" charset="0"/>
              </a:rPr>
              <a:t>*</a:t>
            </a:r>
            <a:r>
              <a:rPr lang="es-MX" sz="900" b="1" dirty="0">
                <a:solidFill>
                  <a:srgbClr val="000000"/>
                </a:solidFill>
                <a:latin typeface="Calibri" panose="020F0502020204030204" pitchFamily="34" charset="0"/>
              </a:rPr>
              <a:t>Artículo 17-A del Código F</a:t>
            </a:r>
            <a:r>
              <a:rPr lang="es-MX" sz="9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iscal </a:t>
            </a:r>
            <a:r>
              <a:rPr lang="es-MX" sz="900" b="1" dirty="0">
                <a:solidFill>
                  <a:srgbClr val="000000"/>
                </a:solidFill>
                <a:latin typeface="Calibri" panose="020F0502020204030204" pitchFamily="34" charset="0"/>
              </a:rPr>
              <a:t>de la Federación</a:t>
            </a:r>
            <a:r>
              <a:rPr lang="es-MX" sz="900" dirty="0">
                <a:solidFill>
                  <a:srgbClr val="000000"/>
                </a:solidFill>
                <a:latin typeface="Calibri" panose="020F0502020204030204" pitchFamily="34" charset="0"/>
              </a:rPr>
              <a:t>.- El monto de las contribuciones, aprovechamientos, así como de las devoluciones a cargo del fisco federal, se actualizará por el transcurso del tiempo y con motivo de los cambios de precios en el país, para lo cual se aplicará el factor de actualización a las cantidades que se deban actualizar</a:t>
            </a:r>
            <a:r>
              <a:rPr lang="es-MX" sz="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sz="9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Flecha abajo 10">
            <a:hlinkClick r:id="rId5" action="ppaction://hlinksldjump"/>
          </p:cNvPr>
          <p:cNvSpPr/>
          <p:nvPr/>
        </p:nvSpPr>
        <p:spPr>
          <a:xfrm rot="5400000">
            <a:off x="5439932" y="3630999"/>
            <a:ext cx="301083" cy="284356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echa derecha 11">
            <a:hlinkClick r:id="rId6" action="ppaction://hlinksldjump"/>
          </p:cNvPr>
          <p:cNvSpPr/>
          <p:nvPr/>
        </p:nvSpPr>
        <p:spPr>
          <a:xfrm rot="5400000">
            <a:off x="4300122" y="4962667"/>
            <a:ext cx="238955" cy="3048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echa derecha 12">
            <a:hlinkClick r:id="rId7" action="ppaction://hlinksldjump"/>
          </p:cNvPr>
          <p:cNvSpPr/>
          <p:nvPr/>
        </p:nvSpPr>
        <p:spPr>
          <a:xfrm rot="5400000">
            <a:off x="4300121" y="6298044"/>
            <a:ext cx="238955" cy="3048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lecha abajo 15">
            <a:hlinkClick r:id="rId8" action="ppaction://hlinksldjump"/>
          </p:cNvPr>
          <p:cNvSpPr/>
          <p:nvPr/>
        </p:nvSpPr>
        <p:spPr>
          <a:xfrm rot="5400000">
            <a:off x="8795984" y="2861395"/>
            <a:ext cx="301083" cy="284356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lecha derecha 21">
            <a:hlinkClick r:id="rId9" action="ppaction://hlinksldjump"/>
          </p:cNvPr>
          <p:cNvSpPr/>
          <p:nvPr/>
        </p:nvSpPr>
        <p:spPr>
          <a:xfrm>
            <a:off x="6903526" y="6198960"/>
            <a:ext cx="381000" cy="30480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ángulo 22"/>
          <p:cNvSpPr/>
          <p:nvPr/>
        </p:nvSpPr>
        <p:spPr>
          <a:xfrm>
            <a:off x="7380974" y="6192467"/>
            <a:ext cx="17477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>
                <a:solidFill>
                  <a:srgbClr val="000000"/>
                </a:solidFill>
                <a:latin typeface="Calibri" panose="020F0502020204030204" pitchFamily="34" charset="0"/>
              </a:rPr>
              <a:t>Continuación de Ejemplo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Flecha derecha 23">
            <a:hlinkClick r:id="rId10" action="ppaction://hlinksldjump"/>
          </p:cNvPr>
          <p:cNvSpPr/>
          <p:nvPr/>
        </p:nvSpPr>
        <p:spPr>
          <a:xfrm>
            <a:off x="6914075" y="6557676"/>
            <a:ext cx="381000" cy="3048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ángulo 24"/>
          <p:cNvSpPr/>
          <p:nvPr/>
        </p:nvSpPr>
        <p:spPr>
          <a:xfrm>
            <a:off x="7396214" y="6571577"/>
            <a:ext cx="16739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Consideraciones Finales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8804347" y="3111819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dirty="0" smtClean="0"/>
              <a:t>V.1</a:t>
            </a:r>
            <a:endParaRPr lang="es-MX" sz="10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4251223" y="526643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dirty="0" smtClean="0"/>
              <a:t>V.3</a:t>
            </a:r>
            <a:endParaRPr lang="es-MX" sz="10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5721564" y="365006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dirty="0" smtClean="0"/>
              <a:t>V.2</a:t>
            </a:r>
            <a:endParaRPr lang="es-MX" sz="10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4236695" y="6617744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dirty="0" smtClean="0"/>
              <a:t>V.4</a:t>
            </a:r>
            <a:endParaRPr lang="es-MX" sz="1000" dirty="0"/>
          </a:p>
        </p:txBody>
      </p:sp>
    </p:spTree>
    <p:extLst>
      <p:ext uri="{BB962C8B-B14F-4D97-AF65-F5344CB8AC3E}">
        <p14:creationId xmlns:p14="http://schemas.microsoft.com/office/powerpoint/2010/main" val="57894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inter cla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90016" y="350765"/>
            <a:ext cx="7505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indent="-400050">
              <a:buAutoNum type="romanUcPeriod"/>
              <a:defRPr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indent="0">
              <a:buNone/>
            </a:pPr>
            <a:r>
              <a:rPr lang="es-MX" dirty="0" smtClean="0"/>
              <a:t>V. Ejemplo 2: </a:t>
            </a:r>
            <a:r>
              <a:rPr lang="es-MX" dirty="0"/>
              <a:t>Continuación del Cálculo de la contraprestación XH123-FM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778801" y="4772020"/>
            <a:ext cx="71883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El Valor </a:t>
            </a:r>
            <a:r>
              <a:rPr lang="es-MX" sz="1400" dirty="0" smtClean="0"/>
              <a:t>de Referencia para </a:t>
            </a:r>
            <a:r>
              <a:rPr lang="es-MX" sz="1400" dirty="0"/>
              <a:t>una concesión a 20 años es de </a:t>
            </a:r>
            <a:r>
              <a:rPr lang="es-MX" sz="1400" b="1" dirty="0" smtClean="0">
                <a:solidFill>
                  <a:srgbClr val="00B050"/>
                </a:solidFill>
              </a:rPr>
              <a:t>0.9243</a:t>
            </a:r>
            <a:r>
              <a:rPr lang="es-MX" sz="1400" dirty="0" smtClean="0"/>
              <a:t>, </a:t>
            </a:r>
            <a:r>
              <a:rPr lang="es-MX" sz="1400" b="1" dirty="0"/>
              <a:t>el cual debe ser “descontado” con una tasa que refleje </a:t>
            </a:r>
            <a:r>
              <a:rPr lang="es-MX" sz="1400" b="1" dirty="0" smtClean="0"/>
              <a:t>el</a:t>
            </a:r>
            <a:r>
              <a:rPr lang="es-MX" sz="1400" b="1" dirty="0" smtClean="0">
                <a:solidFill>
                  <a:srgbClr val="FF0000"/>
                </a:solidFill>
              </a:rPr>
              <a:t> </a:t>
            </a:r>
            <a:r>
              <a:rPr lang="es-MX" sz="1400" b="1" dirty="0" smtClean="0"/>
              <a:t>costo de oportunidad de los recursos en el tiempo, esto es el </a:t>
            </a:r>
            <a:r>
              <a:rPr lang="es-MX" sz="1400" b="1" dirty="0"/>
              <a:t>cambio de valor para concesiones con diferentes periodos de vigencia</a:t>
            </a:r>
            <a:r>
              <a:rPr lang="es-MX" sz="1400" dirty="0"/>
              <a:t>. La tasa de descuento es de 10.11% anual y es la fijada por la SHCP. </a:t>
            </a:r>
          </a:p>
          <a:p>
            <a:pPr algn="just"/>
            <a:r>
              <a:rPr lang="es-MX" sz="1400" b="1" dirty="0"/>
              <a:t>Dicha tasa no es una tasa de interés pasiva o de recargo por cobro de intereses. </a:t>
            </a:r>
            <a:endParaRPr lang="es-MX" sz="1400" dirty="0"/>
          </a:p>
        </p:txBody>
      </p:sp>
      <p:sp>
        <p:nvSpPr>
          <p:cNvPr id="12" name="Flecha derecha 11">
            <a:hlinkClick r:id="rId4" action="ppaction://hlinksldjump"/>
          </p:cNvPr>
          <p:cNvSpPr/>
          <p:nvPr/>
        </p:nvSpPr>
        <p:spPr>
          <a:xfrm rot="10800000">
            <a:off x="8133556" y="6386486"/>
            <a:ext cx="381000" cy="3048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ángulo 12"/>
          <p:cNvSpPr/>
          <p:nvPr/>
        </p:nvSpPr>
        <p:spPr>
          <a:xfrm>
            <a:off x="8478433" y="6385946"/>
            <a:ext cx="6655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Ej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(FM)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0" y="4904870"/>
            <a:ext cx="175074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Valor de Referencia</a:t>
            </a:r>
            <a:endParaRPr lang="en-US" dirty="0"/>
          </a:p>
        </p:txBody>
      </p:sp>
      <p:sp>
        <p:nvSpPr>
          <p:cNvPr id="17" name="Rectángulo 16"/>
          <p:cNvSpPr/>
          <p:nvPr/>
        </p:nvSpPr>
        <p:spPr>
          <a:xfrm>
            <a:off x="260914" y="4304999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100" dirty="0" smtClean="0"/>
              <a:t>Nota: Tasa de descuento de 10.11%</a:t>
            </a:r>
            <a:endParaRPr lang="es-MX" sz="1100" dirty="0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903" y="3344553"/>
            <a:ext cx="8743264" cy="751868"/>
          </a:xfrm>
          <a:prstGeom prst="rect">
            <a:avLst/>
          </a:prstGeom>
        </p:spPr>
      </p:pic>
      <p:sp>
        <p:nvSpPr>
          <p:cNvPr id="14" name="Elipse 13"/>
          <p:cNvSpPr/>
          <p:nvPr/>
        </p:nvSpPr>
        <p:spPr>
          <a:xfrm>
            <a:off x="1859280" y="3360420"/>
            <a:ext cx="1059180" cy="784559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Elipse 14"/>
          <p:cNvSpPr/>
          <p:nvPr/>
        </p:nvSpPr>
        <p:spPr>
          <a:xfrm>
            <a:off x="8161020" y="3375660"/>
            <a:ext cx="853440" cy="784559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4460" y="1207244"/>
            <a:ext cx="3108000" cy="85536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903" y="2271182"/>
            <a:ext cx="8743262" cy="86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7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8293</TotalTime>
  <Words>2509</Words>
  <Application>Microsoft Office PowerPoint</Application>
  <PresentationFormat>Presentación en pantalla (4:3)</PresentationFormat>
  <Paragraphs>375</Paragraphs>
  <Slides>19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MS PGothic</vt:lpstr>
      <vt:lpstr>Arial</vt:lpstr>
      <vt:lpstr>Calibri</vt:lpstr>
      <vt:lpstr>Cambria Math</vt:lpstr>
      <vt:lpstr>ITC Avant Garde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edgar</dc:creator>
  <cp:lastModifiedBy>Vanessa Tapia Navarrete</cp:lastModifiedBy>
  <cp:revision>616</cp:revision>
  <cp:lastPrinted>2014-11-25T23:23:18Z</cp:lastPrinted>
  <dcterms:created xsi:type="dcterms:W3CDTF">2013-12-17T20:24:43Z</dcterms:created>
  <dcterms:modified xsi:type="dcterms:W3CDTF">2016-08-11T18:02:57Z</dcterms:modified>
</cp:coreProperties>
</file>