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87" r:id="rId4"/>
    <p:sldId id="259" r:id="rId5"/>
    <p:sldId id="260" r:id="rId6"/>
    <p:sldId id="261" r:id="rId7"/>
    <p:sldId id="285" r:id="rId8"/>
    <p:sldId id="273" r:id="rId9"/>
    <p:sldId id="275" r:id="rId10"/>
    <p:sldId id="267" r:id="rId11"/>
    <p:sldId id="272" r:id="rId12"/>
    <p:sldId id="277" r:id="rId13"/>
    <p:sldId id="283" r:id="rId14"/>
    <p:sldId id="279" r:id="rId15"/>
    <p:sldId id="278" r:id="rId16"/>
    <p:sldId id="284" r:id="rId17"/>
    <p:sldId id="280" r:id="rId18"/>
    <p:sldId id="281" r:id="rId19"/>
    <p:sldId id="288" r:id="rId20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74898A2-D996-4FEA-BE0B-8466BE9D8DB4}">
          <p14:sldIdLst>
            <p14:sldId id="257"/>
            <p14:sldId id="286"/>
            <p14:sldId id="287"/>
            <p14:sldId id="259"/>
            <p14:sldId id="260"/>
            <p14:sldId id="261"/>
            <p14:sldId id="285"/>
            <p14:sldId id="273"/>
            <p14:sldId id="275"/>
            <p14:sldId id="267"/>
            <p14:sldId id="272"/>
            <p14:sldId id="277"/>
            <p14:sldId id="283"/>
            <p14:sldId id="279"/>
            <p14:sldId id="278"/>
            <p14:sldId id="284"/>
            <p14:sldId id="280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44"/>
    <a:srgbClr val="77BE44"/>
    <a:srgbClr val="79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1" autoAdjust="0"/>
    <p:restoredTop sz="94630" autoAdjust="0"/>
  </p:normalViewPr>
  <p:slideViewPr>
    <p:cSldViewPr snapToGrid="0" snapToObjects="1">
      <p:cViewPr varScale="1">
        <p:scale>
          <a:sx n="106" d="100"/>
          <a:sy n="106" d="100"/>
        </p:scale>
        <p:origin x="22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1E62B8E-6DA1-4A12-B90C-C184E36A844D}" type="datetimeFigureOut">
              <a:rPr lang="es-MX" smtClean="0"/>
              <a:t>15/08/2016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EB0B87B8-DF0B-41B4-8BC8-60E9138D05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19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558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615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4111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001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960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581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18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375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17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695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875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649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69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01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840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253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419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7B8-DF0B-41B4-8BC8-60E9138D05FA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41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4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3241-23C7-E84D-A3C5-8E3D1413C80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5B35-DDD4-E742-B9C0-68447EAAA2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t.org.mx/espectro-radioelectrico/licitacion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raprestacionradio@ift.org.m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7.em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ada cl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4211959" y="3006825"/>
            <a:ext cx="4896574" cy="132343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s-MX" altLang="es-MX" sz="2000" b="1" dirty="0">
                <a:solidFill>
                  <a:srgbClr val="77BD43"/>
                </a:solidFill>
                <a:latin typeface="ITC Avant Garde" panose="020B0402020203020304" pitchFamily="34" charset="0"/>
              </a:rPr>
              <a:t>Metodología de Cálculo de Contraprestaciones para las Concesiones de Radiodifusión Sonora</a:t>
            </a:r>
            <a:r>
              <a:rPr lang="es-MX" altLang="es-MX" sz="2000" b="1" baseline="30000" dirty="0">
                <a:solidFill>
                  <a:srgbClr val="77BD43"/>
                </a:solidFill>
                <a:latin typeface="ITC Avant Garde" panose="020B0402020203020304" pitchFamily="34" charset="0"/>
              </a:rPr>
              <a:t>1</a:t>
            </a:r>
            <a:endParaRPr lang="es-MX" altLang="es-MX" sz="2000" b="1" baseline="30000" dirty="0" smtClean="0">
              <a:solidFill>
                <a:srgbClr val="77BD43"/>
              </a:solidFill>
              <a:latin typeface="ITC Avant Garde" panose="020B0402020203020304" pitchFamily="34" charset="0"/>
            </a:endParaRP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4572684" y="5255308"/>
            <a:ext cx="4175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600"/>
              </a:spcBef>
            </a:pPr>
            <a:r>
              <a:rPr lang="es-MX" altLang="es-MX" sz="1600" b="1" dirty="0" smtClean="0">
                <a:solidFill>
                  <a:srgbClr val="787878"/>
                </a:solidFill>
                <a:latin typeface="ITC Avant Garde" panose="020B0402020203020304" pitchFamily="34" charset="0"/>
              </a:rPr>
              <a:t>Agosto de 2016</a:t>
            </a:r>
            <a:endParaRPr lang="es-MX" altLang="es-MX" sz="1600" b="1" dirty="0">
              <a:solidFill>
                <a:srgbClr val="787878"/>
              </a:solidFill>
              <a:latin typeface="ITC Avant Garde" panose="020B0402020203020304" pitchFamily="34" charset="0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4050209" y="4450327"/>
            <a:ext cx="5004048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600"/>
              </a:spcBef>
            </a:pPr>
            <a:r>
              <a:rPr lang="es-MX" altLang="es-MX" sz="2000" b="1" dirty="0">
                <a:solidFill>
                  <a:srgbClr val="787878"/>
                </a:solidFill>
                <a:latin typeface="ITC Avant Garde" panose="020B0402020203020304" pitchFamily="34" charset="0"/>
              </a:rPr>
              <a:t>UNIDAD DE </a:t>
            </a:r>
            <a:r>
              <a:rPr lang="es-MX" altLang="es-MX" sz="2000" b="1" dirty="0" smtClean="0">
                <a:solidFill>
                  <a:srgbClr val="787878"/>
                </a:solidFill>
                <a:latin typeface="ITC Avant Garde" panose="020B0402020203020304" pitchFamily="34" charset="0"/>
              </a:rPr>
              <a:t>ESPECTRO RADIOELÉCTRICO</a:t>
            </a:r>
            <a:endParaRPr lang="es-MX" altLang="es-MX" sz="2000" b="1" dirty="0">
              <a:solidFill>
                <a:srgbClr val="787878"/>
              </a:solidFill>
              <a:latin typeface="ITC Avant Garde" panose="020B04020202030203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31403" y="5726663"/>
            <a:ext cx="5112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aseline="30000" dirty="0"/>
              <a:t>1 </a:t>
            </a:r>
            <a:r>
              <a:rPr lang="es-MX" sz="1000" dirty="0"/>
              <a:t>El Instituto Federal de Telecomunicaciones utiliza esta metodología para el cálculo de la propuesta de contraprestación que envía a la Secretaría de Hacienda y Crédito Público para los casos de autorización y opinión no vinculante por parte de esa dependencia.</a:t>
            </a:r>
          </a:p>
          <a:p>
            <a:pPr algn="just"/>
            <a:r>
              <a:rPr lang="es-MX" sz="1000" dirty="0"/>
              <a:t>La presente metodología está disponible en la página electrónica del Instituto en:</a:t>
            </a:r>
          </a:p>
          <a:p>
            <a:pPr algn="just"/>
            <a:r>
              <a:rPr lang="en-US" sz="1000" dirty="0">
                <a:hlinkClick r:id="rId3"/>
              </a:rPr>
              <a:t>http://www.ift.org.mx/espectro-radioelectrico/licitaciones</a:t>
            </a:r>
            <a:endParaRPr lang="en-US" sz="1000" dirty="0"/>
          </a:p>
          <a:p>
            <a:pPr algn="just"/>
            <a:r>
              <a:rPr lang="en-US" sz="1000" dirty="0"/>
              <a:t>Para </a:t>
            </a:r>
            <a:r>
              <a:rPr lang="es-MX" sz="1000" dirty="0"/>
              <a:t>obtener la estimación del monto de una contraprestación específica, favor de solicitar al correo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contraprestacionradio@ift.org.mx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9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44155"/>
            <a:ext cx="680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</a:t>
            </a:r>
            <a:r>
              <a:rPr lang="es-MX" dirty="0"/>
              <a:t>Anexo 1: Rango del Factor Técnico para Estaciones AM y FM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0720"/>
              </p:ext>
            </p:extLst>
          </p:nvPr>
        </p:nvGraphicFramePr>
        <p:xfrm>
          <a:off x="2205427" y="3443497"/>
          <a:ext cx="5586112" cy="2092815"/>
        </p:xfrm>
        <a:graphic>
          <a:graphicData uri="http://schemas.openxmlformats.org/drawingml/2006/table">
            <a:tbl>
              <a:tblPr/>
              <a:tblGrid>
                <a:gridCol w="1033692"/>
                <a:gridCol w="991926"/>
                <a:gridCol w="1211195"/>
                <a:gridCol w="1357373"/>
                <a:gridCol w="991926"/>
              </a:tblGrid>
              <a:tr h="2325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  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Potencia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Contorno Protegido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06871"/>
              </p:ext>
            </p:extLst>
          </p:nvPr>
        </p:nvGraphicFramePr>
        <p:xfrm>
          <a:off x="1717371" y="5687118"/>
          <a:ext cx="2055796" cy="1170880"/>
        </p:xfrm>
        <a:graphic>
          <a:graphicData uri="http://schemas.openxmlformats.org/drawingml/2006/table">
            <a:tbl>
              <a:tblPr/>
              <a:tblGrid>
                <a:gridCol w="1049092"/>
                <a:gridCol w="1006704"/>
              </a:tblGrid>
              <a:tr h="2341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 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Técnico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lecha derecha 10">
            <a:hlinkClick r:id="rId4" action="ppaction://hlinksldjump"/>
          </p:cNvPr>
          <p:cNvSpPr/>
          <p:nvPr/>
        </p:nvSpPr>
        <p:spPr>
          <a:xfrm rot="10800000">
            <a:off x="8078197" y="6036713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0616" y="1443113"/>
            <a:ext cx="8498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Las estaciones hacen uso de frecuencias del espectro, conforme a la banda en la que operan, su ancho de banda, potencia y otras características técnicas.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Mientras mayor sea la clase de una estación mayor será el alcance máximo que podrá tener la estación y mayores limitaciones establece para la asignación de nuevas estaciones a su alrededor. El factor técnico depende de la clase de cada estación, conforme a las disposiciones técnicas: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-IFT-001-2015 (Estaciones de Radio en AM</a:t>
            </a:r>
            <a:r>
              <a:rPr lang="es-MX" sz="1400" dirty="0" smtClean="0"/>
              <a:t>), y</a:t>
            </a:r>
          </a:p>
          <a:p>
            <a:pPr algn="just"/>
            <a:r>
              <a:rPr lang="es-MX" sz="1400" dirty="0" smtClean="0"/>
              <a:t>-IFT-002-2016 </a:t>
            </a:r>
            <a:r>
              <a:rPr lang="es-MX" sz="1400" dirty="0"/>
              <a:t>(Estaciones de Radio en FM</a:t>
            </a:r>
            <a:r>
              <a:rPr lang="es-MX" sz="1400" dirty="0" smtClean="0"/>
              <a:t>).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27485" y="5586627"/>
            <a:ext cx="3758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/>
          </a:p>
          <a:p>
            <a:pPr algn="just"/>
            <a:r>
              <a:rPr lang="es-MX" sz="1400" dirty="0"/>
              <a:t>La Disposición Técnica IFT-001-2015 establece que existen tres clases de estaciones: A, que cubre áreas extensas; B, </a:t>
            </a:r>
            <a:r>
              <a:rPr lang="es-MX" sz="1400" dirty="0" smtClean="0"/>
              <a:t>varias </a:t>
            </a:r>
            <a:r>
              <a:rPr lang="es-MX" sz="1400" dirty="0"/>
              <a:t>poblaciones; y C, una población y cercanías. </a:t>
            </a:r>
            <a:endParaRPr lang="es-MX" sz="1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508882" y="6050614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lecha derecha 13">
            <a:hlinkClick r:id="rId5" action="ppaction://hlinksldjump"/>
          </p:cNvPr>
          <p:cNvSpPr/>
          <p:nvPr/>
        </p:nvSpPr>
        <p:spPr>
          <a:xfrm rot="10800000">
            <a:off x="8078197" y="6418135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8508882" y="6432036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lecha derecha 15">
            <a:hlinkClick r:id="rId6" action="ppaction://hlinksldjump"/>
          </p:cNvPr>
          <p:cNvSpPr/>
          <p:nvPr/>
        </p:nvSpPr>
        <p:spPr>
          <a:xfrm rot="10800000">
            <a:off x="393360" y="636179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769608" y="6366410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Inicio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3360" y="522786"/>
            <a:ext cx="444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2: Rango del Factor Económico</a:t>
            </a:r>
            <a:endParaRPr lang="es-MX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49499"/>
              </p:ext>
            </p:extLst>
          </p:nvPr>
        </p:nvGraphicFramePr>
        <p:xfrm>
          <a:off x="2655643" y="4193659"/>
          <a:ext cx="4463535" cy="2659982"/>
        </p:xfrm>
        <a:graphic>
          <a:graphicData uri="http://schemas.openxmlformats.org/drawingml/2006/table">
            <a:tbl>
              <a:tblPr/>
              <a:tblGrid>
                <a:gridCol w="1425451"/>
                <a:gridCol w="1367858"/>
                <a:gridCol w="1670226"/>
              </a:tblGrid>
              <a:tr h="3067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Económico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VBP/población</a:t>
                      </a:r>
                    </a:p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(miles</a:t>
                      </a:r>
                      <a:r>
                        <a:rPr lang="es-MX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pesos por habitante)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Factor Económico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D44"/>
                    </a:solidFill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 a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35259" y="1443113"/>
            <a:ext cx="83411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VpcPB=PBT/PPS </a:t>
            </a:r>
          </a:p>
          <a:p>
            <a:endParaRPr lang="es-MX" sz="1400" dirty="0" smtClean="0"/>
          </a:p>
          <a:p>
            <a:r>
              <a:rPr lang="es-MX" sz="1400" dirty="0" smtClean="0"/>
              <a:t>Donde:</a:t>
            </a:r>
          </a:p>
          <a:p>
            <a:endParaRPr lang="es-MX" sz="1400" dirty="0" smtClean="0"/>
          </a:p>
          <a:p>
            <a:r>
              <a:rPr lang="es-MX" sz="1400" dirty="0" smtClean="0"/>
              <a:t>VpcPB: Valor per cápita de la Producción Bruta.</a:t>
            </a:r>
          </a:p>
          <a:p>
            <a:r>
              <a:rPr lang="es-MX" sz="1400" dirty="0" smtClean="0"/>
              <a:t>PBT: Producción Bruta Total del municipio de la Localidad Principal a Servir.</a:t>
            </a:r>
          </a:p>
          <a:p>
            <a:r>
              <a:rPr lang="es-MX" sz="1400" dirty="0" smtClean="0"/>
              <a:t>PPS: Población del municipio de la Localidad Principal a Servir.</a:t>
            </a:r>
          </a:p>
          <a:p>
            <a:endParaRPr lang="es-MX" sz="1400" dirty="0" smtClean="0"/>
          </a:p>
          <a:p>
            <a:r>
              <a:rPr lang="es-MX" sz="1400" dirty="0" smtClean="0"/>
              <a:t>FE: Factor Económico.</a:t>
            </a:r>
          </a:p>
          <a:p>
            <a:endParaRPr lang="es-MX" sz="1400" dirty="0" smtClean="0"/>
          </a:p>
          <a:p>
            <a:r>
              <a:rPr lang="es-MX" sz="1400" dirty="0" smtClean="0"/>
              <a:t>Con base en estas cifras, se agruparon las poblaciones en 6 regiones a efecto de diferenciar las poblaciones con alta capacidad económica de las que no la tienen o que es muy baja, conforme a la siguiente tabla: </a:t>
            </a:r>
            <a:endParaRPr lang="es-MX" sz="1400" dirty="0"/>
          </a:p>
        </p:txBody>
      </p:sp>
      <p:sp>
        <p:nvSpPr>
          <p:cNvPr id="9" name="Flecha derecha 8">
            <a:hlinkClick r:id="rId4" action="ppaction://hlinksldjump"/>
          </p:cNvPr>
          <p:cNvSpPr/>
          <p:nvPr/>
        </p:nvSpPr>
        <p:spPr>
          <a:xfrm rot="10800000">
            <a:off x="7940381" y="5843530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8331869" y="5848145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lecha derecha 12">
            <a:hlinkClick r:id="rId5" action="ppaction://hlinksldjump"/>
          </p:cNvPr>
          <p:cNvSpPr/>
          <p:nvPr/>
        </p:nvSpPr>
        <p:spPr>
          <a:xfrm rot="10800000">
            <a:off x="7971945" y="6326294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8354729" y="6322018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lecha derecha 14">
            <a:hlinkClick r:id="rId6" action="ppaction://hlinksldjump"/>
          </p:cNvPr>
          <p:cNvSpPr/>
          <p:nvPr/>
        </p:nvSpPr>
        <p:spPr>
          <a:xfrm rot="10800000">
            <a:off x="393360" y="636179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39128" y="6374030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Inicio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5291"/>
            <a:ext cx="33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</a:t>
            </a:r>
            <a:r>
              <a:rPr lang="es-MX" dirty="0"/>
              <a:t>: </a:t>
            </a:r>
            <a:r>
              <a:rPr lang="es-MX" dirty="0" smtClean="0"/>
              <a:t>Población Servida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082377" y="6079682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>
            <a:off x="535259" y="6026429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3871" y="1129798"/>
            <a:ext cx="8341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500" dirty="0"/>
          </a:p>
          <a:p>
            <a:pPr algn="just"/>
            <a:r>
              <a:rPr lang="es-MX" sz="1500" b="1" dirty="0"/>
              <a:t>C</a:t>
            </a:r>
            <a:r>
              <a:rPr lang="es-MX" sz="1500" b="1" dirty="0" smtClean="0"/>
              <a:t>ontorno de servicio audible (estaciones de radio para AM):</a:t>
            </a:r>
          </a:p>
          <a:p>
            <a:pPr algn="just"/>
            <a:endParaRPr lang="es-MX" sz="1500" dirty="0" smtClean="0"/>
          </a:p>
          <a:p>
            <a:pPr algn="just"/>
            <a:r>
              <a:rPr lang="es-MX" sz="1500" dirty="0" smtClean="0"/>
              <a:t>Es </a:t>
            </a:r>
            <a:r>
              <a:rPr lang="es-MX" sz="1500" dirty="0"/>
              <a:t>el nivel de intensidad de campo de 10 mV/m (80dBu), dentro del cual está </a:t>
            </a:r>
            <a:r>
              <a:rPr lang="es-MX" sz="1500" dirty="0" smtClean="0"/>
              <a:t>contenido </a:t>
            </a:r>
            <a:r>
              <a:rPr lang="es-MX" sz="1500" dirty="0"/>
              <a:t>el mercado principal a servir, mediante el cual se delimita el área de servicio que contiene a la población de esa localidad principal a servir y que recibirá la señal transmitida por una estación de radiodifusión sonora en amplitud modulada mediante la utilización de cualquier receptor idóneo para interpretar y reproducir la señal de la estación</a:t>
            </a:r>
            <a:r>
              <a:rPr lang="es-MX" sz="1500" dirty="0" smtClean="0"/>
              <a:t>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b="1" dirty="0"/>
              <a:t>C</a:t>
            </a:r>
            <a:r>
              <a:rPr lang="es-MX" sz="1500" b="1" dirty="0" smtClean="0"/>
              <a:t>ontorno de servicio audible (</a:t>
            </a:r>
            <a:r>
              <a:rPr lang="es-MX" sz="1500" b="1" dirty="0"/>
              <a:t>estaciones de radio para </a:t>
            </a:r>
            <a:r>
              <a:rPr lang="es-MX" sz="1500" b="1" dirty="0" smtClean="0"/>
              <a:t>FM):</a:t>
            </a:r>
          </a:p>
          <a:p>
            <a:pPr algn="just"/>
            <a:endParaRPr lang="es-MX" sz="1500" b="1" dirty="0"/>
          </a:p>
          <a:p>
            <a:pPr algn="just"/>
            <a:r>
              <a:rPr lang="es-MX" sz="1500" dirty="0"/>
              <a:t>Es el Contorno de Intensidad de Campo de 5 mV/m (74 </a:t>
            </a:r>
            <a:r>
              <a:rPr lang="es-MX" sz="1500" dirty="0" err="1"/>
              <a:t>dBu</a:t>
            </a:r>
            <a:r>
              <a:rPr lang="es-MX" sz="1500" dirty="0" smtClean="0"/>
              <a:t>) </a:t>
            </a:r>
            <a:r>
              <a:rPr lang="es-MX" sz="1500" dirty="0"/>
              <a:t>que contiene el área principal a servir y dentro del cual se recibe la señal transmitida por una Estación de Radiodifusión Sonora en </a:t>
            </a:r>
            <a:r>
              <a:rPr lang="es-MX" sz="1500" dirty="0" smtClean="0"/>
              <a:t>FM.</a:t>
            </a:r>
            <a:endParaRPr lang="es-MX" sz="1500" b="1" dirty="0"/>
          </a:p>
          <a:p>
            <a:pPr algn="just"/>
            <a:endParaRPr lang="es-MX" sz="1500" dirty="0" smtClean="0"/>
          </a:p>
          <a:p>
            <a:pPr algn="just"/>
            <a:endParaRPr lang="es-MX" sz="1500" dirty="0"/>
          </a:p>
          <a:p>
            <a:pPr algn="just"/>
            <a:endParaRPr lang="es-MX" sz="1500" dirty="0" smtClean="0"/>
          </a:p>
          <a:p>
            <a:pPr algn="just"/>
            <a:endParaRPr lang="es-MX" sz="1500" dirty="0"/>
          </a:p>
          <a:p>
            <a:pPr algn="just"/>
            <a:endParaRPr lang="es-MX" sz="1500" dirty="0"/>
          </a:p>
        </p:txBody>
      </p:sp>
      <p:sp>
        <p:nvSpPr>
          <p:cNvPr id="11" name="Rectángulo 10"/>
          <p:cNvSpPr/>
          <p:nvPr/>
        </p:nvSpPr>
        <p:spPr>
          <a:xfrm>
            <a:off x="8459639" y="6079682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(AM)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87167" y="6040335"/>
            <a:ext cx="301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  <a:endParaRPr lang="es-MX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74879" y="6462023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lecha derecha 12">
            <a:hlinkClick r:id="rId6" action="ppaction://hlinksldjump"/>
          </p:cNvPr>
          <p:cNvSpPr/>
          <p:nvPr/>
        </p:nvSpPr>
        <p:spPr>
          <a:xfrm rot="10800000">
            <a:off x="8082377" y="6462023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4416" y="580504"/>
            <a:ext cx="665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3; 3.1: </a:t>
            </a:r>
            <a:r>
              <a:rPr lang="es-MX" dirty="0"/>
              <a:t>Población Servida para la estación </a:t>
            </a: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071750" y="6493165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471275" y="648301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66072"/>
            <a:ext cx="5623334" cy="416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8" y="2852936"/>
            <a:ext cx="4811315" cy="3556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7281863" y="4070350"/>
            <a:ext cx="1493837" cy="431800"/>
          </a:xfrm>
          <a:prstGeom prst="rect">
            <a:avLst/>
          </a:prstGeom>
          <a:gradFill>
            <a:gsLst>
              <a:gs pos="0">
                <a:srgbClr val="008000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“Área de servicio”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(60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22,704,927)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500688" y="2420938"/>
            <a:ext cx="1781175" cy="496887"/>
          </a:xfrm>
          <a:prstGeom prst="rect">
            <a:avLst/>
          </a:prstGeom>
          <a:gradFill>
            <a:gsLst>
              <a:gs pos="92000">
                <a:srgbClr val="55A345"/>
              </a:gs>
              <a:gs pos="0">
                <a:srgbClr val="77BD43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Contorno de servicio audible 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(80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10,210,789)</a:t>
            </a: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0783">
            <a:off x="6423025" y="3028950"/>
            <a:ext cx="893763" cy="4381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395288" y="3005138"/>
            <a:ext cx="1900237" cy="485775"/>
          </a:xfrm>
          <a:prstGeom prst="rect">
            <a:avLst/>
          </a:prstGeom>
          <a:gradFill>
            <a:gsLst>
              <a:gs pos="92000">
                <a:srgbClr val="55A345"/>
              </a:gs>
              <a:gs pos="0">
                <a:srgbClr val="77BD43"/>
              </a:gs>
              <a:gs pos="99000">
                <a:srgbClr val="4D9D45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Contorno de servicio audible </a:t>
            </a:r>
          </a:p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(80 </a:t>
            </a:r>
            <a:r>
              <a:rPr lang="es-MX" sz="1000" b="1" dirty="0" err="1">
                <a:solidFill>
                  <a:schemeClr val="tx1"/>
                </a:solidFill>
              </a:rPr>
              <a:t>dBu</a:t>
            </a:r>
            <a:r>
              <a:rPr lang="es-MX" sz="1000" b="1" dirty="0">
                <a:solidFill>
                  <a:schemeClr val="tx1"/>
                </a:solidFill>
              </a:rPr>
              <a:t>; 10,210,789)</a:t>
            </a:r>
          </a:p>
        </p:txBody>
      </p:sp>
      <p:sp>
        <p:nvSpPr>
          <p:cNvPr id="16" name="Flecha derecha 15">
            <a:hlinkClick r:id="rId8" action="ppaction://hlinksldjump"/>
          </p:cNvPr>
          <p:cNvSpPr/>
          <p:nvPr/>
        </p:nvSpPr>
        <p:spPr>
          <a:xfrm>
            <a:off x="223901" y="6508830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606600" y="6534290"/>
            <a:ext cx="253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Límite de Población - Estandarización.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23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401" y="558733"/>
            <a:ext cx="666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3; 3.2: </a:t>
            </a:r>
            <a:r>
              <a:rPr lang="es-MX" dirty="0"/>
              <a:t>Población Servida para la estación </a:t>
            </a:r>
            <a:r>
              <a:rPr lang="es-MX" dirty="0" smtClean="0"/>
              <a:t>XH123-FM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8156417" y="6477925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514236" y="6486484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32" y="1226422"/>
            <a:ext cx="5648089" cy="5135474"/>
          </a:xfrm>
          <a:prstGeom prst="rect">
            <a:avLst/>
          </a:prstGeom>
          <a:ln w="88900" cap="sq" cmpd="thickThin">
            <a:solidFill>
              <a:srgbClr val="C1D42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 rotWithShape="1">
          <a:blip r:embed="rId6"/>
          <a:srcRect l="5112" r="31739" b="13470"/>
          <a:stretch/>
        </p:blipFill>
        <p:spPr>
          <a:xfrm>
            <a:off x="358775" y="2166938"/>
            <a:ext cx="4672013" cy="3783012"/>
          </a:xfrm>
          <a:prstGeom prst="rect">
            <a:avLst/>
          </a:prstGeom>
          <a:ln w="38100" cap="sq">
            <a:solidFill>
              <a:srgbClr val="C1D4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7524750" y="4037013"/>
            <a:ext cx="1223963" cy="400050"/>
          </a:xfrm>
          <a:prstGeom prst="rect">
            <a:avLst/>
          </a:prstGeom>
          <a:gradFill flip="none" rotWithShape="1">
            <a:gsLst>
              <a:gs pos="0">
                <a:srgbClr val="4D9D45">
                  <a:shade val="30000"/>
                  <a:satMod val="115000"/>
                </a:srgbClr>
              </a:gs>
              <a:gs pos="50000">
                <a:srgbClr val="4D9D45">
                  <a:shade val="67500"/>
                  <a:satMod val="115000"/>
                </a:srgbClr>
              </a:gs>
              <a:gs pos="100000">
                <a:srgbClr val="4D9D4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D9D4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Área de servicio </a:t>
            </a:r>
          </a:p>
          <a:p>
            <a:pPr algn="ctr" eaLnBrk="1" hangingPunct="1">
              <a:defRPr/>
            </a:pPr>
            <a:r>
              <a:rPr lang="es-MX" sz="1000" dirty="0"/>
              <a:t>(60 </a:t>
            </a:r>
            <a:r>
              <a:rPr lang="es-MX" sz="1000" dirty="0" err="1"/>
              <a:t>dBu</a:t>
            </a:r>
            <a:r>
              <a:rPr lang="es-MX" sz="1000" dirty="0"/>
              <a:t>; 1,732,959)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645275" y="2413000"/>
            <a:ext cx="1758950" cy="400050"/>
          </a:xfrm>
          <a:prstGeom prst="rect">
            <a:avLst/>
          </a:prstGeom>
          <a:gradFill flip="none" rotWithShape="1">
            <a:gsLst>
              <a:gs pos="0">
                <a:srgbClr val="77BD43">
                  <a:tint val="66000"/>
                  <a:satMod val="160000"/>
                </a:srgbClr>
              </a:gs>
              <a:gs pos="50000">
                <a:srgbClr val="77BD43">
                  <a:tint val="44500"/>
                  <a:satMod val="160000"/>
                </a:srgbClr>
              </a:gs>
              <a:gs pos="100000">
                <a:srgbClr val="77BD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Contorno de servicio audible (74 </a:t>
            </a:r>
            <a:r>
              <a:rPr lang="es-MX" sz="1000" dirty="0" err="1"/>
              <a:t>dBu</a:t>
            </a:r>
            <a:r>
              <a:rPr lang="es-MX" sz="1000" dirty="0"/>
              <a:t>; </a:t>
            </a:r>
            <a:r>
              <a:rPr lang="es-MX" sz="1000" dirty="0" smtClean="0"/>
              <a:t>1,559,014)</a:t>
            </a:r>
            <a:endParaRPr lang="es-MX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1663" y="3141663"/>
            <a:ext cx="1757362" cy="400050"/>
          </a:xfrm>
          <a:prstGeom prst="rect">
            <a:avLst/>
          </a:prstGeom>
          <a:gradFill flip="none" rotWithShape="1">
            <a:gsLst>
              <a:gs pos="0">
                <a:srgbClr val="77BD43">
                  <a:tint val="66000"/>
                  <a:satMod val="160000"/>
                </a:srgbClr>
              </a:gs>
              <a:gs pos="50000">
                <a:srgbClr val="77BD43">
                  <a:tint val="44500"/>
                  <a:satMod val="160000"/>
                </a:srgbClr>
              </a:gs>
              <a:gs pos="100000">
                <a:srgbClr val="77BD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000" dirty="0"/>
              <a:t>Contorno de servicio audible (74 </a:t>
            </a:r>
            <a:r>
              <a:rPr lang="es-MX" sz="1000" dirty="0" err="1"/>
              <a:t>dBu</a:t>
            </a:r>
            <a:r>
              <a:rPr lang="es-MX" sz="1000" dirty="0"/>
              <a:t>; </a:t>
            </a:r>
            <a:r>
              <a:rPr lang="es-MX" sz="1000" dirty="0" smtClean="0"/>
              <a:t>1,559,014)</a:t>
            </a:r>
            <a:endParaRPr lang="es-MX" sz="1000" dirty="0"/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854">
            <a:off x="7169150" y="4121150"/>
            <a:ext cx="850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56">
            <a:off x="6913563" y="2703513"/>
            <a:ext cx="7477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5" y="0"/>
            <a:ext cx="9144000" cy="685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759" y="540423"/>
            <a:ext cx="722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4: </a:t>
            </a:r>
            <a:r>
              <a:rPr lang="es-MX" dirty="0"/>
              <a:t>Límite de </a:t>
            </a:r>
            <a:r>
              <a:rPr lang="es-MX" dirty="0" smtClean="0"/>
              <a:t>Población - Estandarización</a:t>
            </a:r>
            <a:endParaRPr lang="es-MX" dirty="0"/>
          </a:p>
          <a:p>
            <a:pPr indent="0">
              <a:buNone/>
            </a:pPr>
            <a:r>
              <a:rPr lang="es-MX" dirty="0" smtClean="0"/>
              <a:t>.</a:t>
            </a:r>
            <a:endParaRPr lang="es-MX" dirty="0"/>
          </a:p>
          <a:p>
            <a:pPr indent="0">
              <a:buNone/>
            </a:pP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1887347" y="6507659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 rot="10800000">
            <a:off x="5618785" y="6198513"/>
            <a:ext cx="381000" cy="290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7383" y="1323724"/>
            <a:ext cx="879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El límite </a:t>
            </a:r>
            <a:r>
              <a:rPr lang="es-MX" sz="1400" dirty="0"/>
              <a:t>de población </a:t>
            </a:r>
            <a:r>
              <a:rPr lang="es-MX" sz="1400" dirty="0" smtClean="0"/>
              <a:t>está basado en las poblaciones </a:t>
            </a:r>
            <a:r>
              <a:rPr lang="es-MX" sz="1400" dirty="0"/>
              <a:t>de las concesiones de radiodifusión </a:t>
            </a:r>
            <a:r>
              <a:rPr lang="es-MX" sz="1400" dirty="0" smtClean="0"/>
              <a:t>Sonora </a:t>
            </a:r>
            <a:r>
              <a:rPr lang="es-MX" sz="1400" dirty="0"/>
              <a:t>que actualmente existen en el </a:t>
            </a:r>
            <a:r>
              <a:rPr lang="es-MX" sz="1400" dirty="0" smtClean="0"/>
              <a:t>país, el cual es calculado mediante la </a:t>
            </a:r>
            <a:r>
              <a:rPr lang="es-MX" sz="1400" b="1" dirty="0" smtClean="0">
                <a:solidFill>
                  <a:srgbClr val="00B050"/>
                </a:solidFill>
              </a:rPr>
              <a:t>Estandarización </a:t>
            </a:r>
            <a:r>
              <a:rPr lang="es-MX" sz="1400" dirty="0" smtClean="0"/>
              <a:t> </a:t>
            </a:r>
            <a:r>
              <a:rPr lang="es-MX" sz="1400" dirty="0"/>
              <a:t>de </a:t>
            </a:r>
            <a:r>
              <a:rPr lang="es-MX" sz="1400" dirty="0" smtClean="0"/>
              <a:t>dicha muestra (criterio de la FCC).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b="1" dirty="0">
                <a:solidFill>
                  <a:srgbClr val="00B050"/>
                </a:solidFill>
              </a:rPr>
              <a:t>Estandarización: </a:t>
            </a:r>
            <a:r>
              <a:rPr lang="es-MX" sz="1400" dirty="0"/>
              <a:t>Asume que la media es igual a cero y la desviación estándar igual a uno, por lo que dicha estandarización, mediante un valor z, da como resultado </a:t>
            </a:r>
            <a:r>
              <a:rPr lang="es-MX" sz="1400" b="1" dirty="0"/>
              <a:t>la distancia, medida en desviaciones estándar, que tiene un determinado valor de la muestra con respecto a su media</a:t>
            </a:r>
            <a:r>
              <a:rPr lang="es-MX" sz="1400" dirty="0"/>
              <a:t>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A partir </a:t>
            </a:r>
            <a:r>
              <a:rPr lang="es-MX" sz="1400" dirty="0"/>
              <a:t>de la fórmula de </a:t>
            </a:r>
            <a:r>
              <a:rPr lang="es-MX" sz="1400" i="1" dirty="0"/>
              <a:t>z</a:t>
            </a:r>
            <a:r>
              <a:rPr lang="es-MX" sz="1400" dirty="0"/>
              <a:t> se puede determinar el área bajo la curva de la distribución normal en la cual se encuentran determinados datos o límites de la muestra, medidos a su vez por intervalos de confianza definidos por las desviaciones estándar. </a:t>
            </a: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donde: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z = dato </a:t>
            </a:r>
            <a:r>
              <a:rPr lang="es-MX" sz="1400" dirty="0" smtClean="0"/>
              <a:t>estandarizado</a:t>
            </a:r>
            <a:endParaRPr lang="es-MX" sz="1400" dirty="0"/>
          </a:p>
          <a:p>
            <a:pPr algn="just"/>
            <a:r>
              <a:rPr lang="es-MX" sz="1400" dirty="0"/>
              <a:t>x = valor nominal del dato a estandarizar. </a:t>
            </a:r>
            <a:endParaRPr lang="es-MX" sz="1400" dirty="0" smtClean="0"/>
          </a:p>
          <a:p>
            <a:pPr algn="just"/>
            <a:r>
              <a:rPr lang="es-MX" sz="1400" dirty="0"/>
              <a:t>Ẋ= media aritmética del conjunto de datos</a:t>
            </a:r>
            <a:r>
              <a:rPr lang="es-MX" sz="1400" dirty="0" smtClean="0"/>
              <a:t>.</a:t>
            </a:r>
          </a:p>
          <a:p>
            <a:pPr algn="just"/>
            <a:r>
              <a:rPr lang="es-MX" sz="1400" dirty="0" smtClean="0"/>
              <a:t>s </a:t>
            </a:r>
            <a:r>
              <a:rPr lang="es-MX" sz="1400" dirty="0"/>
              <a:t>= desviación </a:t>
            </a:r>
            <a:r>
              <a:rPr lang="es-MX" sz="1400" dirty="0" smtClean="0"/>
              <a:t>estándar</a:t>
            </a:r>
            <a:r>
              <a:rPr lang="es-MX" sz="1400" b="1" dirty="0" smtClean="0"/>
              <a:t>.</a:t>
            </a:r>
          </a:p>
          <a:p>
            <a:pPr algn="just"/>
            <a:endParaRPr lang="es-MX" sz="1400" b="1" dirty="0" smtClean="0"/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A medida </a:t>
            </a:r>
            <a:r>
              <a:rPr lang="es-MX" sz="1400" dirty="0"/>
              <a:t>que aumentan los intervalos de confianza, es decir las desviaciones estándar (por ejemplo, ±3), aumenta la probabilidad de que una observación estandarizada se encuentre en la muestra total de análisis, en este caso 706 concesionarios. </a:t>
            </a:r>
          </a:p>
          <a:p>
            <a:endParaRPr lang="en-US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228280" y="650749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030702" y="6193193"/>
            <a:ext cx="3164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  <a:endParaRPr lang="es-MX" sz="12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3" y="3877191"/>
            <a:ext cx="78994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3497579"/>
            <a:ext cx="3337559" cy="18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/>
          <p:cNvSpPr txBox="1"/>
          <p:nvPr/>
        </p:nvSpPr>
        <p:spPr>
          <a:xfrm>
            <a:off x="3921584" y="3670464"/>
            <a:ext cx="2325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B050"/>
                </a:solidFill>
              </a:rPr>
              <a:t>Fórmula de cálculo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3" name="Flecha derecha 12">
            <a:hlinkClick r:id="rId8" action="ppaction://hlinksldjump"/>
          </p:cNvPr>
          <p:cNvSpPr/>
          <p:nvPr/>
        </p:nvSpPr>
        <p:spPr>
          <a:xfrm>
            <a:off x="5657340" y="6538419"/>
            <a:ext cx="378809" cy="274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6045993" y="6530042"/>
            <a:ext cx="3135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Límite de 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– cont.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5" y="0"/>
            <a:ext cx="9144000" cy="685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15" y="519118"/>
            <a:ext cx="69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4; 4.1: Límite de Población - </a:t>
            </a:r>
            <a:r>
              <a:rPr lang="es-MX" dirty="0"/>
              <a:t>6.5 millones de </a:t>
            </a:r>
            <a:r>
              <a:rPr lang="es-MX" dirty="0" smtClean="0"/>
              <a:t>habitantes</a:t>
            </a:r>
            <a:endParaRPr lang="es-MX" dirty="0"/>
          </a:p>
          <a:p>
            <a:pPr indent="0">
              <a:buNone/>
            </a:pP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7992469" y="6398087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5" action="ppaction://hlinksldjump"/>
          </p:cNvPr>
          <p:cNvSpPr/>
          <p:nvPr/>
        </p:nvSpPr>
        <p:spPr>
          <a:xfrm rot="10800000">
            <a:off x="154259" y="6320314"/>
            <a:ext cx="381000" cy="290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44759" y="1444063"/>
            <a:ext cx="8341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Estandarización</a:t>
            </a:r>
          </a:p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donde: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z = dato estandarizado</a:t>
            </a:r>
          </a:p>
          <a:p>
            <a:pPr algn="just"/>
            <a:r>
              <a:rPr lang="es-MX" sz="1400" dirty="0"/>
              <a:t>x = 6,502,019</a:t>
            </a:r>
          </a:p>
          <a:p>
            <a:pPr algn="just"/>
            <a:r>
              <a:rPr lang="es-MX" sz="1400" dirty="0"/>
              <a:t>Ẋ= 1,777,154</a:t>
            </a:r>
          </a:p>
          <a:p>
            <a:pPr algn="just"/>
            <a:r>
              <a:rPr lang="es-MX" sz="1400" dirty="0"/>
              <a:t>s = 3,696,513</a:t>
            </a:r>
            <a:endParaRPr lang="en-US" sz="1400" dirty="0"/>
          </a:p>
          <a:p>
            <a:pPr algn="just"/>
            <a:endParaRPr lang="es-MX" sz="1400" b="1" dirty="0" smtClean="0"/>
          </a:p>
          <a:p>
            <a:pPr algn="just"/>
            <a:endParaRPr lang="es-MX" sz="1400" b="1" dirty="0">
              <a:solidFill>
                <a:srgbClr val="00B050"/>
              </a:solidFill>
            </a:endParaRPr>
          </a:p>
          <a:p>
            <a:endParaRPr lang="es-MX" sz="1400" dirty="0"/>
          </a:p>
          <a:p>
            <a:endParaRPr lang="en-US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8339589" y="6381210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524158" y="6242706"/>
            <a:ext cx="229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Población Servida para la estación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XH123-AM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87" y="1980141"/>
            <a:ext cx="78994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15" y="3008322"/>
            <a:ext cx="4610100" cy="319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Conector recto de flecha 20"/>
          <p:cNvCxnSpPr>
            <a:cxnSpLocks noChangeShapeType="1"/>
            <a:endCxn id="23" idx="2"/>
          </p:cNvCxnSpPr>
          <p:nvPr/>
        </p:nvCxnSpPr>
        <p:spPr bwMode="auto">
          <a:xfrm flipH="1" flipV="1">
            <a:off x="3904891" y="2466595"/>
            <a:ext cx="1594976" cy="2299705"/>
          </a:xfrm>
          <a:prstGeom prst="straightConnector1">
            <a:avLst/>
          </a:prstGeom>
          <a:noFill/>
          <a:ln w="12700" algn="ctr">
            <a:solidFill>
              <a:srgbClr val="70AD4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75623"/>
                  </a:outerShdw>
                </a:effectLst>
              </a14:hiddenEffects>
            </a:ext>
          </a:extLst>
        </p:spPr>
      </p:cxn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2995253" y="1866520"/>
            <a:ext cx="1819275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4C9D4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Normalización (</a:t>
            </a:r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con número entero mayor a 1.</a:t>
            </a:r>
            <a:b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(6,502,019-1,777,154)/3,696,513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3555737" y="2988923"/>
            <a:ext cx="186305" cy="3190875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2097981" y="4249080"/>
            <a:ext cx="1434994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/>
              <a:t>M</a:t>
            </a:r>
            <a:r>
              <a:rPr lang="es-MX" sz="1050" b="1" dirty="0" smtClean="0"/>
              <a:t>uestra </a:t>
            </a:r>
            <a:r>
              <a:rPr lang="es-MX" sz="1050" b="1" dirty="0"/>
              <a:t>de 706 concesionarios de radio AM y FM.</a:t>
            </a: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610969" y="6209625"/>
            <a:ext cx="4572000" cy="401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/>
              <a:t>Nota: el cambio mínimo en la Distribución Normal (columna 4 de la Tabla) es de 0, mientras que el máximo es de 0.09.</a:t>
            </a:r>
            <a:endParaRPr lang="en-US" sz="900" dirty="0"/>
          </a:p>
        </p:txBody>
      </p:sp>
      <p:cxnSp>
        <p:nvCxnSpPr>
          <p:cNvPr id="18" name="Conector recto de flecha 17"/>
          <p:cNvCxnSpPr>
            <a:cxnSpLocks noChangeShapeType="1"/>
          </p:cNvCxnSpPr>
          <p:nvPr/>
        </p:nvCxnSpPr>
        <p:spPr bwMode="auto">
          <a:xfrm flipV="1">
            <a:off x="6402571" y="2821446"/>
            <a:ext cx="825543" cy="1944854"/>
          </a:xfrm>
          <a:prstGeom prst="straightConnector1">
            <a:avLst/>
          </a:prstGeom>
          <a:noFill/>
          <a:ln w="12700" algn="ctr">
            <a:solidFill>
              <a:srgbClr val="70AD4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75623"/>
                  </a:outerShdw>
                </a:effectLst>
              </a14:hiddenEffects>
            </a:ext>
          </a:extLst>
        </p:spPr>
      </p:cxn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5185854" y="1052823"/>
            <a:ext cx="3724930" cy="1751029"/>
          </a:xfrm>
          <a:prstGeom prst="rect">
            <a:avLst/>
          </a:prstGeom>
          <a:solidFill>
            <a:srgbClr val="FFFFFF"/>
          </a:solidFill>
          <a:ln w="9525">
            <a:solidFill>
              <a:srgbClr val="4C9D4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valor de z mayor a 1, siendo éste el primer corte (desviación estándar arriba de 1) a partir del cual el valor de las z´s se aleja de la media de la base de datos. 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máximo en la variable de población de toda la muestra.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donde la </a:t>
            </a:r>
            <a:r>
              <a:rPr lang="es-MX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empieza a crecer de manera desproporcionada con respecto a la media.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00329"/>
            <a:ext cx="357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5: Valor de Referencia </a:t>
            </a:r>
            <a:endParaRPr lang="es-MX" dirty="0"/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 rot="10800000">
            <a:off x="7887202" y="6362244"/>
            <a:ext cx="257731" cy="2177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8161577" y="6322402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6008"/>
              </p:ext>
            </p:extLst>
          </p:nvPr>
        </p:nvGraphicFramePr>
        <p:xfrm>
          <a:off x="440616" y="1207094"/>
          <a:ext cx="8653303" cy="9182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47427"/>
                <a:gridCol w="1727510"/>
                <a:gridCol w="2398175"/>
                <a:gridCol w="2080191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de Referencia a Diciembre de 2005 (Concesión a 12 años)</a:t>
                      </a:r>
                      <a:b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MX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Estaciones FM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Valor de Referencia a Diciembre de 2005 </a:t>
                      </a:r>
                    </a:p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(Pago Anual)</a:t>
                      </a:r>
                      <a:br>
                        <a:rPr lang="es-MX" sz="1100" b="1" u="none" strike="noStrike" noProof="0" dirty="0" smtClean="0">
                          <a:effectLst/>
                        </a:rPr>
                      </a:br>
                      <a:r>
                        <a:rPr lang="es-MX" sz="1100" b="1" u="none" strike="noStrike" noProof="0" dirty="0" smtClean="0">
                          <a:effectLst/>
                        </a:rPr>
                        <a:t>Estaciones FM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>
                          <a:effectLst/>
                        </a:rPr>
                        <a:t>Valor de Referencia a Diciembre de 2005 (Concesión a 20 años)</a:t>
                      </a:r>
                      <a:br>
                        <a:rPr lang="es-MX" sz="1100" b="1" u="none" strike="noStrike" noProof="0" dirty="0">
                          <a:effectLst/>
                        </a:rPr>
                      </a:br>
                      <a:r>
                        <a:rPr lang="es-MX" sz="1100" b="1" u="none" strike="noStrike" noProof="0" dirty="0">
                          <a:effectLst/>
                        </a:rPr>
                        <a:t>Estaciones FM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>
                          <a:effectLst/>
                        </a:rPr>
                        <a:t>Valor de Referencia a Diciembre de 2005 (Concesión a 20 años)</a:t>
                      </a:r>
                      <a:br>
                        <a:rPr lang="es-MX" sz="1100" b="1" u="none" strike="noStrike" noProof="0" dirty="0">
                          <a:effectLst/>
                        </a:rPr>
                      </a:br>
                      <a:r>
                        <a:rPr lang="es-MX" sz="1100" b="1" u="none" strike="noStrike" noProof="0" dirty="0">
                          <a:effectLst/>
                        </a:rPr>
                        <a:t>Estaciones AM 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              0.5000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0.0738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            0.6234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 $                                           0.2182 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58766"/>
              </p:ext>
            </p:extLst>
          </p:nvPr>
        </p:nvGraphicFramePr>
        <p:xfrm>
          <a:off x="351583" y="3450117"/>
          <a:ext cx="2997273" cy="7255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97273"/>
              </a:tblGrid>
              <a:tr h="5184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Valor de Referencia actualizado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</a:t>
                      </a:r>
                      <a:r>
                        <a:rPr lang="es-MX" sz="1100" b="1" u="none" strike="noStrike" baseline="0" dirty="0" smtClean="0">
                          <a:effectLst/>
                        </a:rPr>
                        <a:t> Junio </a:t>
                      </a:r>
                      <a:r>
                        <a:rPr lang="es-MX" sz="1100" b="1" u="none" strike="noStrike" kern="1200" dirty="0" smtClean="0">
                          <a:effectLst/>
                        </a:rPr>
                        <a:t>de 2016</a:t>
                      </a:r>
                      <a:r>
                        <a:rPr lang="es-MX" sz="1100" b="1" u="none" strike="noStrike" kern="1200" dirty="0">
                          <a:effectLst/>
                        </a:rPr>
                        <a:t/>
                      </a:r>
                      <a:br>
                        <a:rPr lang="es-MX" sz="1100" b="1" u="none" strike="noStrike" kern="1200" dirty="0">
                          <a:effectLst/>
                        </a:rPr>
                      </a:br>
                      <a:r>
                        <a:rPr lang="es-MX" sz="1100" b="1" u="none" strike="noStrike" kern="1200" dirty="0">
                          <a:effectLst/>
                        </a:rPr>
                        <a:t>(Concesión a 20 años)</a:t>
                      </a:r>
                      <a:br>
                        <a:rPr lang="es-MX" sz="1100" b="1" u="none" strike="noStrike" kern="1200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Estaciones FM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$                                                        </a:t>
                      </a:r>
                      <a:r>
                        <a:rPr lang="en-US" sz="1100" b="1" u="none" strike="noStrike" dirty="0" smtClean="0">
                          <a:effectLst/>
                        </a:rPr>
                        <a:t>0.9243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85181"/>
              </p:ext>
            </p:extLst>
          </p:nvPr>
        </p:nvGraphicFramePr>
        <p:xfrm>
          <a:off x="4119580" y="3456036"/>
          <a:ext cx="2797628" cy="7587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97628"/>
              </a:tblGrid>
              <a:tr h="473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Valor de Referencia actualizado a </a:t>
                      </a:r>
                      <a:r>
                        <a:rPr lang="es-MX" sz="1100" b="1" u="none" strike="noStrike" dirty="0" smtClean="0">
                          <a:effectLst/>
                        </a:rPr>
                        <a:t>Junio </a:t>
                      </a:r>
                      <a:r>
                        <a:rPr lang="es-MX" sz="1100" b="1" u="none" strike="noStrike" dirty="0">
                          <a:effectLst/>
                        </a:rPr>
                        <a:t>de </a:t>
                      </a:r>
                      <a:r>
                        <a:rPr lang="es-MX" sz="1100" b="1" u="none" strike="noStrike" dirty="0" smtClean="0">
                          <a:effectLst/>
                        </a:rPr>
                        <a:t>2016</a:t>
                      </a:r>
                      <a:r>
                        <a:rPr lang="es-MX" sz="1100" b="1" u="none" strike="noStrike" dirty="0">
                          <a:effectLst/>
                        </a:rPr>
                        <a:t/>
                      </a:r>
                      <a:br>
                        <a:rPr lang="es-MX" sz="1100" b="1" u="none" strike="noStrike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(Concesión a 20 años)</a:t>
                      </a:r>
                      <a:br>
                        <a:rPr lang="es-MX" sz="1100" b="1" u="none" strike="noStrike" dirty="0">
                          <a:effectLst/>
                        </a:rPr>
                      </a:br>
                      <a:r>
                        <a:rPr lang="es-MX" sz="1100" b="1" u="none" strike="noStrike" dirty="0">
                          <a:effectLst/>
                        </a:rPr>
                        <a:t>Estaciones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AM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6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$                                                        </a:t>
                      </a:r>
                      <a:r>
                        <a:rPr lang="en-US" sz="1100" b="1" u="none" strike="noStrike" dirty="0" smtClean="0">
                          <a:effectLst/>
                        </a:rPr>
                        <a:t>0.3235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63676"/>
              </p:ext>
            </p:extLst>
          </p:nvPr>
        </p:nvGraphicFramePr>
        <p:xfrm>
          <a:off x="6072956" y="5228932"/>
          <a:ext cx="2663825" cy="10477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6550"/>
                <a:gridCol w="631825"/>
                <a:gridCol w="514350"/>
                <a:gridCol w="11811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Actualización Valor de Referencia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Año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Mes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INPC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Factor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2016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Junio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118.901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noProof="0" dirty="0" smtClean="0">
                          <a:effectLst/>
                        </a:rPr>
                        <a:t>48.2549%</a:t>
                      </a:r>
                      <a:endParaRPr lang="es-MX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2005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Diciembre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80.2004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noProof="0" dirty="0" smtClean="0">
                          <a:effectLst/>
                        </a:rPr>
                        <a:t> </a:t>
                      </a:r>
                      <a:endParaRPr lang="es-MX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" name="Conector recto de flecha 15"/>
          <p:cNvCxnSpPr/>
          <p:nvPr/>
        </p:nvCxnSpPr>
        <p:spPr>
          <a:xfrm>
            <a:off x="1842499" y="4200412"/>
            <a:ext cx="206829" cy="643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121239" y="4884392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=0.6234 * (1+48.2549%)</a:t>
            </a:r>
            <a:endParaRPr lang="en-US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768591" y="4859585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=0.2182* (1+48.2549%)</a:t>
            </a:r>
            <a:endParaRPr lang="en-US" sz="1200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4744154" y="4214823"/>
            <a:ext cx="364671" cy="643933"/>
          </a:xfrm>
          <a:prstGeom prst="straightConnector1">
            <a:avLst/>
          </a:prstGeom>
          <a:ln>
            <a:solidFill>
              <a:srgbClr val="4C9D44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746384" y="2138331"/>
            <a:ext cx="0" cy="408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882400" y="2546406"/>
            <a:ext cx="244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Valor Actual a 20 años de  0.0738</a:t>
            </a:r>
            <a:endParaRPr lang="en-US" sz="1200" dirty="0"/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8282767" y="2138331"/>
            <a:ext cx="1" cy="408076"/>
          </a:xfrm>
          <a:prstGeom prst="straightConnector1">
            <a:avLst/>
          </a:prstGeom>
          <a:ln>
            <a:solidFill>
              <a:srgbClr val="4C9D44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622972" y="2537652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=0.6234* 35%</a:t>
            </a:r>
            <a:endParaRPr lang="en-US" sz="1200" dirty="0"/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3574672" y="2125304"/>
            <a:ext cx="0" cy="321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424620" y="2546407"/>
            <a:ext cx="22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Pago Anual de 0.50 (12 años)</a:t>
            </a:r>
            <a:endParaRPr lang="en-US" sz="1200" dirty="0"/>
          </a:p>
        </p:txBody>
      </p:sp>
      <p:sp>
        <p:nvSpPr>
          <p:cNvPr id="34" name="Flecha derecha 33">
            <a:hlinkClick r:id="rId5" action="ppaction://hlinksldjump"/>
          </p:cNvPr>
          <p:cNvSpPr/>
          <p:nvPr/>
        </p:nvSpPr>
        <p:spPr>
          <a:xfrm>
            <a:off x="255760" y="6574275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ángulo 34"/>
          <p:cNvSpPr/>
          <p:nvPr/>
        </p:nvSpPr>
        <p:spPr>
          <a:xfrm>
            <a:off x="619758" y="6580039"/>
            <a:ext cx="340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Pago Anual , Valor Actual y Tasa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de Descuento</a:t>
            </a:r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MX" sz="1200" dirty="0"/>
          </a:p>
        </p:txBody>
      </p:sp>
      <p:sp>
        <p:nvSpPr>
          <p:cNvPr id="24" name="Flecha derecha 23">
            <a:hlinkClick r:id="rId6" action="ppaction://hlinksldjump"/>
          </p:cNvPr>
          <p:cNvSpPr/>
          <p:nvPr/>
        </p:nvSpPr>
        <p:spPr>
          <a:xfrm rot="10800000">
            <a:off x="7908658" y="6625860"/>
            <a:ext cx="257731" cy="217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8183033" y="6601258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/>
          </a:p>
        </p:txBody>
      </p:sp>
      <p:sp>
        <p:nvSpPr>
          <p:cNvPr id="3" name="Rectángulo 2"/>
          <p:cNvSpPr/>
          <p:nvPr/>
        </p:nvSpPr>
        <p:spPr>
          <a:xfrm>
            <a:off x="310400" y="55639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El INPC 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 un indicador económico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</a:rPr>
              <a:t>que 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mide los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</a:rPr>
              <a:t>precios de los bienes y servicios que se consumen en los hogares, así como de los que se producen en el país; </a:t>
            </a:r>
            <a:r>
              <a:rPr lang="es-MX" sz="1000" b="1" dirty="0">
                <a:solidFill>
                  <a:srgbClr val="000000"/>
                </a:solidFill>
                <a:latin typeface="Arial" panose="020B0604020202020204" pitchFamily="34" charset="0"/>
              </a:rPr>
              <a:t>las variaciones </a:t>
            </a:r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través del tiempo de este índice es la inflación</a:t>
            </a:r>
            <a:r>
              <a:rPr lang="es-MX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577600" y="2950266"/>
            <a:ext cx="2356600" cy="2769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Tasa de Descuento (10.11%; SHCP)</a:t>
            </a:r>
            <a:endParaRPr lang="en-US" sz="12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834640" y="2869125"/>
            <a:ext cx="6259279" cy="1"/>
          </a:xfrm>
          <a:prstGeom prst="straightConnector1">
            <a:avLst/>
          </a:prstGeom>
          <a:ln>
            <a:prstDash val="dashDot"/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22101"/>
            <a:ext cx="640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VI. Anexo 6: </a:t>
            </a:r>
            <a:r>
              <a:rPr lang="es-MX" dirty="0"/>
              <a:t>Pago </a:t>
            </a:r>
            <a:r>
              <a:rPr lang="es-MX" dirty="0" smtClean="0"/>
              <a:t>Anual, </a:t>
            </a:r>
            <a:r>
              <a:rPr lang="es-MX" dirty="0"/>
              <a:t>Valor Actual y Tasa de </a:t>
            </a:r>
            <a:r>
              <a:rPr lang="es-MX" dirty="0" smtClean="0"/>
              <a:t>Descuento 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78761" y="864016"/>
            <a:ext cx="88759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C= Pago Anual  </a:t>
            </a:r>
          </a:p>
          <a:p>
            <a:pPr algn="just"/>
            <a:r>
              <a:rPr lang="es-MX" sz="1400" dirty="0" smtClean="0"/>
              <a:t>Calcula </a:t>
            </a:r>
            <a:r>
              <a:rPr lang="es-MX" sz="1400" dirty="0"/>
              <a:t>el pago mensual de un </a:t>
            </a:r>
            <a:r>
              <a:rPr lang="es-MX" sz="1400" dirty="0" smtClean="0"/>
              <a:t>valor actual </a:t>
            </a:r>
            <a:r>
              <a:rPr lang="es-MX" sz="1400" dirty="0"/>
              <a:t>basado en una </a:t>
            </a:r>
            <a:r>
              <a:rPr lang="es-MX" sz="1400" dirty="0" smtClean="0"/>
              <a:t>tasa de descuento.</a:t>
            </a:r>
          </a:p>
          <a:p>
            <a:pPr algn="just"/>
            <a:endParaRPr lang="es-MX" sz="1400" dirty="0"/>
          </a:p>
          <a:p>
            <a:endParaRPr lang="es-MX" sz="1400" u="sng" dirty="0" smtClean="0"/>
          </a:p>
          <a:p>
            <a:r>
              <a:rPr lang="es-MX" sz="1400" u="sng" dirty="0" smtClean="0"/>
              <a:t>donde</a:t>
            </a:r>
            <a:r>
              <a:rPr lang="es-MX" sz="1400" dirty="0"/>
              <a:t>:</a:t>
            </a:r>
          </a:p>
          <a:p>
            <a:r>
              <a:rPr lang="es-MX" sz="1400" dirty="0"/>
              <a:t>VA=Valor actual de la anualidad </a:t>
            </a:r>
            <a:r>
              <a:rPr lang="es-MX" sz="1400" dirty="0" smtClean="0"/>
              <a:t>($0.50 Valor de Radioescucha a Dic 2005)</a:t>
            </a:r>
            <a:endParaRPr lang="es-MX" sz="1400" dirty="0"/>
          </a:p>
          <a:p>
            <a:r>
              <a:rPr lang="es-MX" sz="1400" dirty="0" smtClean="0"/>
              <a:t>i=tasa </a:t>
            </a:r>
            <a:r>
              <a:rPr lang="es-MX" sz="1400" dirty="0"/>
              <a:t>de descuento (10.11%)</a:t>
            </a:r>
          </a:p>
          <a:p>
            <a:r>
              <a:rPr lang="es-MX" sz="1400" dirty="0"/>
              <a:t>n= </a:t>
            </a:r>
            <a:r>
              <a:rPr lang="es-MX" sz="1400" dirty="0" smtClean="0"/>
              <a:t>12 años (Tiempo de la Concesión)</a:t>
            </a:r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VA= Valor </a:t>
            </a:r>
            <a:r>
              <a:rPr lang="es-MX" sz="1400" b="1" dirty="0">
                <a:solidFill>
                  <a:srgbClr val="00B050"/>
                </a:solidFill>
              </a:rPr>
              <a:t>Actual  </a:t>
            </a:r>
            <a:endParaRPr lang="es-MX" sz="1400" b="1" dirty="0" smtClean="0">
              <a:solidFill>
                <a:srgbClr val="00B050"/>
              </a:solidFill>
            </a:endParaRPr>
          </a:p>
          <a:p>
            <a:pPr algn="just"/>
            <a:r>
              <a:rPr lang="es-MX" sz="1400" dirty="0" smtClean="0"/>
              <a:t>Calcula </a:t>
            </a:r>
            <a:r>
              <a:rPr lang="es-MX" sz="1400" dirty="0"/>
              <a:t>el valor actual de una </a:t>
            </a:r>
            <a:r>
              <a:rPr lang="es-MX" sz="1400" dirty="0" smtClean="0"/>
              <a:t>serie de </a:t>
            </a:r>
            <a:r>
              <a:rPr lang="es-MX" sz="1400" dirty="0"/>
              <a:t>pagos a realizar en el futuro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endParaRPr lang="es-MX" sz="1400" u="sng" dirty="0" smtClean="0"/>
          </a:p>
          <a:p>
            <a:r>
              <a:rPr lang="es-MX" sz="1400" u="sng" dirty="0" smtClean="0"/>
              <a:t>donde</a:t>
            </a:r>
            <a:r>
              <a:rPr lang="es-MX" sz="1400" dirty="0"/>
              <a:t>:</a:t>
            </a:r>
          </a:p>
          <a:p>
            <a:r>
              <a:rPr lang="es-MX" sz="1400" dirty="0" smtClean="0"/>
              <a:t>C=Pago </a:t>
            </a:r>
            <a:r>
              <a:rPr lang="es-MX" sz="1400" dirty="0"/>
              <a:t>de una anualidad ($0.0738 pago de una concesión de 12 años)</a:t>
            </a:r>
          </a:p>
          <a:p>
            <a:r>
              <a:rPr lang="es-MX" sz="1400" dirty="0" smtClean="0"/>
              <a:t>i=tasa </a:t>
            </a:r>
            <a:r>
              <a:rPr lang="es-MX" sz="1400" dirty="0"/>
              <a:t>de </a:t>
            </a:r>
            <a:r>
              <a:rPr lang="es-MX" sz="1400" dirty="0" smtClean="0"/>
              <a:t>descuento (10.11%)</a:t>
            </a:r>
          </a:p>
          <a:p>
            <a:r>
              <a:rPr lang="es-MX" sz="1400" dirty="0" smtClean="0"/>
              <a:t>n= 20 años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00B050"/>
                </a:solidFill>
              </a:rPr>
              <a:t>i= Tasa </a:t>
            </a:r>
            <a:r>
              <a:rPr lang="es-MX" sz="1400" b="1" dirty="0">
                <a:solidFill>
                  <a:srgbClr val="00B050"/>
                </a:solidFill>
              </a:rPr>
              <a:t>de Descuento </a:t>
            </a:r>
            <a:r>
              <a:rPr lang="es-MX" sz="1400" b="1" dirty="0" smtClean="0">
                <a:solidFill>
                  <a:srgbClr val="00B050"/>
                </a:solidFill>
              </a:rPr>
              <a:t> (10.11%)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Es un </a:t>
            </a:r>
            <a:r>
              <a:rPr lang="es-MX" sz="1400" dirty="0"/>
              <a:t>factor financiero que se </a:t>
            </a:r>
            <a:r>
              <a:rPr lang="es-MX" sz="1400" dirty="0" smtClean="0"/>
              <a:t>utiliza para </a:t>
            </a:r>
            <a:r>
              <a:rPr lang="es-MX" sz="1400" dirty="0"/>
              <a:t>determinar </a:t>
            </a:r>
            <a:r>
              <a:rPr lang="es-MX" sz="1400" b="1" dirty="0"/>
              <a:t>el valor del dinero en el tiempo </a:t>
            </a:r>
            <a:r>
              <a:rPr lang="es-MX" sz="1400" b="1" dirty="0" smtClean="0"/>
              <a:t>y </a:t>
            </a:r>
            <a:r>
              <a:rPr lang="es-MX" sz="1400" b="1" dirty="0"/>
              <a:t>en </a:t>
            </a:r>
            <a:r>
              <a:rPr lang="es-MX" sz="1400" b="1" dirty="0" smtClean="0"/>
              <a:t>particular para calcular </a:t>
            </a:r>
            <a:r>
              <a:rPr lang="es-MX" sz="1400" b="1" dirty="0"/>
              <a:t>el valor actual de un capital </a:t>
            </a:r>
            <a:r>
              <a:rPr lang="es-MX" sz="1400" b="1" dirty="0" smtClean="0"/>
              <a:t>futuro (concesión a 20 años)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La </a:t>
            </a:r>
            <a:r>
              <a:rPr lang="es-MX" sz="1400" dirty="0"/>
              <a:t>tasa de descuento se </a:t>
            </a:r>
            <a:r>
              <a:rPr lang="es-MX" sz="1400" dirty="0" smtClean="0"/>
              <a:t>diferencia de </a:t>
            </a:r>
            <a:r>
              <a:rPr lang="es-MX" sz="1400" dirty="0"/>
              <a:t>la tasa de </a:t>
            </a:r>
            <a:r>
              <a:rPr lang="es-MX" sz="1400" dirty="0" smtClean="0"/>
              <a:t>interés porque la </a:t>
            </a:r>
            <a:r>
              <a:rPr lang="es-MX" sz="1400" dirty="0"/>
              <a:t>tasa de interés se aplica a una cantidad original para obtener </a:t>
            </a:r>
            <a:r>
              <a:rPr lang="es-MX" sz="1400" dirty="0" smtClean="0"/>
              <a:t>el incremento </a:t>
            </a:r>
            <a:r>
              <a:rPr lang="es-MX" sz="1400" dirty="0"/>
              <a:t>que sumado </a:t>
            </a:r>
            <a:r>
              <a:rPr lang="es-MX" sz="1400" dirty="0" smtClean="0"/>
              <a:t>da </a:t>
            </a:r>
            <a:r>
              <a:rPr lang="es-MX" sz="1400" dirty="0"/>
              <a:t>la cantidad final, mientras que el descuento se resta de </a:t>
            </a:r>
            <a:r>
              <a:rPr lang="es-MX" sz="1400" dirty="0" smtClean="0"/>
              <a:t>una cantidad </a:t>
            </a:r>
            <a:r>
              <a:rPr lang="es-MX" sz="1400" dirty="0"/>
              <a:t>esperada para obtener una cantidad en el presente.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098799" y="3653292"/>
                <a:ext cx="4952381" cy="358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400" b="0" i="1" smtClean="0">
                        <a:latin typeface="Cambria Math" panose="02040503050406030204" pitchFamily="18" charset="0"/>
                      </a:rPr>
                      <m:t>𝑉𝐴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MX" sz="14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400" dirty="0" smtClean="0"/>
                  <a:t>= 0.0738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</m:sup>
                        </m:sSup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s-MX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4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</m:e>
                        </m:d>
                        <m:r>
                          <a:rPr lang="es-MX" sz="1400" b="0" i="1" baseline="3000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1400" dirty="0"/>
                      <m:t>= </m:t>
                    </m:r>
                    <m:r>
                      <m:rPr>
                        <m:nor/>
                      </m:rPr>
                      <a:rPr lang="es-MX" sz="1400" b="1" i="0" dirty="0" smtClean="0">
                        <a:solidFill>
                          <a:srgbClr val="00B050"/>
                        </a:solidFill>
                      </a:rPr>
                      <m:t>0.6234</m:t>
                    </m:r>
                    <m:r>
                      <m:rPr>
                        <m:nor/>
                      </m:rPr>
                      <a:rPr lang="es-MX" sz="1400" b="0" i="0" dirty="0" smtClean="0"/>
                      <m:t> (</m:t>
                    </m:r>
                    <m:r>
                      <m:rPr>
                        <m:nor/>
                      </m:rPr>
                      <a:rPr lang="es-MX" sz="1400" b="0" i="0" dirty="0" smtClean="0"/>
                      <m:t>VA</m:t>
                    </m:r>
                    <m:r>
                      <m:rPr>
                        <m:nor/>
                      </m:rPr>
                      <a:rPr lang="es-MX" sz="1400" b="0" i="0" dirty="0" smtClean="0"/>
                      <m:t> </m:t>
                    </m:r>
                    <m:r>
                      <m:rPr>
                        <m:nor/>
                      </m:rPr>
                      <a:rPr lang="es-MX" sz="1400" b="0" i="0" dirty="0" smtClean="0"/>
                      <m:t>por</m:t>
                    </m:r>
                    <m:r>
                      <m:rPr>
                        <m:nor/>
                      </m:rPr>
                      <a:rPr lang="es-MX" sz="1400" b="0" i="0" dirty="0" smtClean="0"/>
                      <m:t> 20 </m:t>
                    </m:r>
                    <m:r>
                      <m:rPr>
                        <m:nor/>
                      </m:rPr>
                      <a:rPr lang="es-MX" sz="1400" b="0" i="0" dirty="0" smtClean="0"/>
                      <m:t>a</m:t>
                    </m:r>
                    <m:r>
                      <m:rPr>
                        <m:nor/>
                      </m:rPr>
                      <a:rPr lang="es-MX" sz="1400" b="0" i="0" dirty="0" smtClean="0"/>
                      <m:t>ñ</m:t>
                    </m:r>
                    <m:r>
                      <m:rPr>
                        <m:nor/>
                      </m:rPr>
                      <a:rPr lang="es-MX" sz="1400" b="0" i="0" dirty="0" smtClean="0"/>
                      <m:t>os</m:t>
                    </m:r>
                    <m:r>
                      <m:rPr>
                        <m:nor/>
                      </m:rPr>
                      <a:rPr lang="es-MX" sz="1400" b="0" i="0" dirty="0" smtClean="0"/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99" y="3653292"/>
                <a:ext cx="4952381" cy="358175"/>
              </a:xfrm>
              <a:prstGeom prst="rect">
                <a:avLst/>
              </a:prstGeom>
              <a:blipFill rotWithShape="0">
                <a:blip r:embed="rId4"/>
                <a:stretch>
                  <a:fillRect l="-123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037408" y="1735112"/>
                <a:ext cx="5709424" cy="307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MX" sz="1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𝑉𝐴</m:t>
                    </m:r>
                    <m:f>
                      <m:fPr>
                        <m:ctrlPr>
                          <a:rPr lang="es-MX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MX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s-MX" sz="12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s-MX" sz="1200" b="0" i="1" smtClean="0">
                        <a:latin typeface="Cambria Math" panose="02040503050406030204" pitchFamily="18" charset="0"/>
                      </a:rPr>
                      <m:t>=0.50</m:t>
                    </m:r>
                    <m:f>
                      <m:fPr>
                        <m:ctrlPr>
                          <a:rPr lang="es-MX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200" b="0" i="1" smtClean="0">
                            <a:latin typeface="Cambria Math" panose="02040503050406030204" pitchFamily="18" charset="0"/>
                          </a:rPr>
                          <m:t>10.11%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MX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s-MX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MX" sz="1200" b="0" i="1" smtClean="0">
                                <a:latin typeface="Cambria Math" panose="02040503050406030204" pitchFamily="18" charset="0"/>
                              </a:rPr>
                              <m:t>10.11%</m:t>
                            </m:r>
                          </m:e>
                        </m:d>
                        <m:r>
                          <a:rPr lang="es-MX" sz="1200" b="0" i="1" baseline="3000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s-MX" sz="1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MX" sz="1200" dirty="0" smtClean="0"/>
                  <a:t>= </a:t>
                </a:r>
                <a:r>
                  <a:rPr lang="es-MX" sz="1400" b="1" dirty="0">
                    <a:solidFill>
                      <a:srgbClr val="00B050"/>
                    </a:solidFill>
                  </a:rPr>
                  <a:t>0.0738 </a:t>
                </a:r>
                <a:r>
                  <a:rPr lang="es-MX" sz="1200" dirty="0" smtClean="0"/>
                  <a:t>(Pago de una concesión de 12 años</a:t>
                </a:r>
                <a:r>
                  <a:rPr lang="es-MX" sz="1200" dirty="0"/>
                  <a:t>)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08" y="1735112"/>
                <a:ext cx="5709424" cy="307007"/>
              </a:xfrm>
              <a:prstGeom prst="rect">
                <a:avLst/>
              </a:prstGeom>
              <a:blipFill rotWithShape="0">
                <a:blip r:embed="rId5"/>
                <a:stretch>
                  <a:fillRect l="-961" t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echa derecha 26">
            <a:hlinkClick r:id="rId6" action="ppaction://hlinksldjump"/>
          </p:cNvPr>
          <p:cNvSpPr/>
          <p:nvPr/>
        </p:nvSpPr>
        <p:spPr>
          <a:xfrm rot="10800000">
            <a:off x="8234434" y="6439937"/>
            <a:ext cx="282247" cy="2177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8525959" y="6402717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</a:t>
            </a:r>
            <a:endParaRPr lang="en-US" sz="1200" dirty="0"/>
          </a:p>
        </p:txBody>
      </p:sp>
      <p:sp>
        <p:nvSpPr>
          <p:cNvPr id="29" name="Flecha derecha 28">
            <a:hlinkClick r:id="rId7" action="ppaction://hlinksldjump"/>
          </p:cNvPr>
          <p:cNvSpPr/>
          <p:nvPr/>
        </p:nvSpPr>
        <p:spPr>
          <a:xfrm rot="10800000">
            <a:off x="8258951" y="6680721"/>
            <a:ext cx="257731" cy="217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8534813" y="6629082"/>
            <a:ext cx="74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6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36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2210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Consideraciones Finales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362346" y="1217352"/>
            <a:ext cx="8625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Esta metodología se ha utilizado de manera ininterrumpida desde el 2009</a:t>
            </a:r>
            <a:r>
              <a:rPr lang="es-MX" sz="1600" dirty="0" smtClean="0"/>
              <a:t> y cuenta con la validación de la SHCP.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/>
              <a:t>La variables utilizadas en la fórmula son medibles y cuentan con una explicación en torno al por qué de su utilización</a:t>
            </a:r>
            <a:r>
              <a:rPr lang="es-MX" sz="1600" dirty="0"/>
              <a:t>, además de contar cada una de ellas con su fuente metodológica.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La metodología utilizada incorpora variables socio-económicas y técnicas que representan el valor comercial</a:t>
            </a:r>
            <a:r>
              <a:rPr lang="es-MX" sz="1600" dirty="0" smtClean="0"/>
              <a:t> de las concesiones de radiodifusión.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/>
              <a:t>El IFT realizó </a:t>
            </a:r>
            <a:r>
              <a:rPr lang="es-MX" sz="1600" b="1" dirty="0"/>
              <a:t>un nuevo análisis de la variable Población Servida </a:t>
            </a:r>
            <a:r>
              <a:rPr lang="es-MX" sz="1600" dirty="0"/>
              <a:t>para el cálculo de la contraprestación, considerando que existen diferencias desproporcionadas en </a:t>
            </a:r>
            <a:r>
              <a:rPr lang="es-MX" sz="1600" dirty="0" smtClean="0"/>
              <a:t>la </a:t>
            </a:r>
            <a:r>
              <a:rPr lang="es-MX" sz="1600" dirty="0"/>
              <a:t>población servida para ciertas zonas metropolitanas </a:t>
            </a:r>
            <a:r>
              <a:rPr lang="es-MX" sz="1600" dirty="0" smtClean="0"/>
              <a:t>con respecto </a:t>
            </a:r>
            <a:r>
              <a:rPr lang="es-MX" sz="1600" dirty="0"/>
              <a:t>del resto del país. Así, </a:t>
            </a:r>
            <a:r>
              <a:rPr lang="es-MX" sz="1600" b="1" dirty="0"/>
              <a:t>se </a:t>
            </a:r>
            <a:r>
              <a:rPr lang="es-MX" sz="1600" b="1" dirty="0" smtClean="0"/>
              <a:t>propuso  un </a:t>
            </a:r>
            <a:r>
              <a:rPr lang="es-MX" sz="1600" b="1" dirty="0"/>
              <a:t>nuevo límite de población </a:t>
            </a:r>
            <a:r>
              <a:rPr lang="es-MX" sz="1600" b="1" dirty="0" smtClean="0"/>
              <a:t>(6.5 millones de habitantes)</a:t>
            </a:r>
            <a:r>
              <a:rPr lang="es-MX" sz="1600" dirty="0" smtClean="0"/>
              <a:t> con </a:t>
            </a:r>
            <a:r>
              <a:rPr lang="es-MX" sz="1600" dirty="0"/>
              <a:t>relación a las poblaciones de las concesiones de radiodifusión sonora que actualmente existen en el </a:t>
            </a:r>
            <a:r>
              <a:rPr lang="es-MX" sz="1600" dirty="0" smtClean="0"/>
              <a:t>país.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405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81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Contenido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40616" y="1131805"/>
            <a:ext cx="7168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s-MX" sz="1600" dirty="0" smtClean="0"/>
              <a:t>Objetivo.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Antecedentes.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Fórmula y Variables.</a:t>
            </a:r>
            <a:endParaRPr lang="es-MX" sz="1600" dirty="0"/>
          </a:p>
          <a:p>
            <a:pPr marL="400050" indent="-400050">
              <a:buAutoNum type="romanUcPeriod"/>
            </a:pPr>
            <a:r>
              <a:rPr lang="es-MX" sz="1600" dirty="0" smtClean="0"/>
              <a:t>Ejemplo 1: Cálculo de la contraprestación para la Estación XH123-AM.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Ejemplo 2: Cálculo de la contraprestación para la Estación XH123-FM.</a:t>
            </a:r>
            <a:endParaRPr lang="es-MX" sz="1600" dirty="0">
              <a:solidFill>
                <a:srgbClr val="FFFF00"/>
              </a:solidFill>
            </a:endParaRPr>
          </a:p>
          <a:p>
            <a:pPr marL="400050" indent="-400050">
              <a:buAutoNum type="romanUcPeriod"/>
            </a:pPr>
            <a:r>
              <a:rPr lang="es-MX" sz="1600" dirty="0" smtClean="0"/>
              <a:t>Anexos </a:t>
            </a:r>
          </a:p>
          <a:p>
            <a:pPr marL="400050" indent="-400050">
              <a:buAutoNum type="romanUcPeriod"/>
            </a:pPr>
            <a:endParaRPr lang="es-MX" sz="1600" dirty="0" smtClean="0"/>
          </a:p>
          <a:p>
            <a:r>
              <a:rPr lang="es-MX" sz="1600" dirty="0" smtClean="0"/>
              <a:t>	1. Rango del Factor Técnico para Estaciones AM y FM. </a:t>
            </a:r>
          </a:p>
          <a:p>
            <a:endParaRPr lang="es-MX" sz="1600" dirty="0" smtClean="0"/>
          </a:p>
          <a:p>
            <a:r>
              <a:rPr lang="es-MX" sz="1600" dirty="0" smtClean="0"/>
              <a:t>	2. Rango del Factor Económico. </a:t>
            </a:r>
          </a:p>
          <a:p>
            <a:r>
              <a:rPr lang="es-MX" sz="1600" dirty="0"/>
              <a:t>	</a:t>
            </a:r>
            <a:endParaRPr lang="es-MX" sz="1600" dirty="0" smtClean="0"/>
          </a:p>
          <a:p>
            <a:r>
              <a:rPr lang="es-MX" sz="1600" dirty="0"/>
              <a:t>	</a:t>
            </a:r>
            <a:r>
              <a:rPr lang="es-MX" sz="1600" dirty="0" smtClean="0"/>
              <a:t>3. Población Servida.</a:t>
            </a:r>
          </a:p>
          <a:p>
            <a:endParaRPr lang="es-MX" sz="1600" dirty="0" smtClean="0"/>
          </a:p>
          <a:p>
            <a:r>
              <a:rPr lang="es-MX" sz="1600" dirty="0"/>
              <a:t>	</a:t>
            </a:r>
            <a:r>
              <a:rPr lang="es-MX" sz="1600" dirty="0" smtClean="0"/>
              <a:t>	3.1 </a:t>
            </a:r>
            <a:r>
              <a:rPr lang="es-MX" sz="1600" dirty="0"/>
              <a:t>Población </a:t>
            </a:r>
            <a:r>
              <a:rPr lang="es-MX" sz="1600" dirty="0" smtClean="0"/>
              <a:t>Servida para la </a:t>
            </a:r>
            <a:r>
              <a:rPr lang="es-MX" sz="1600" dirty="0"/>
              <a:t>estación </a:t>
            </a:r>
            <a:r>
              <a:rPr lang="es-MX" sz="1600" dirty="0" smtClean="0"/>
              <a:t>XH123-AM</a:t>
            </a:r>
            <a:r>
              <a:rPr lang="es-MX" sz="1600" dirty="0"/>
              <a:t>.</a:t>
            </a:r>
            <a:endParaRPr lang="es-MX" sz="1600" dirty="0" smtClean="0"/>
          </a:p>
          <a:p>
            <a:r>
              <a:rPr lang="es-MX" sz="1600" dirty="0" smtClean="0"/>
              <a:t>		3.2 Población Servida para la </a:t>
            </a:r>
            <a:r>
              <a:rPr lang="es-MX" sz="1600" dirty="0"/>
              <a:t>estación </a:t>
            </a:r>
            <a:r>
              <a:rPr lang="es-MX" sz="1600" dirty="0" smtClean="0"/>
              <a:t>XH123-FM.</a:t>
            </a:r>
          </a:p>
          <a:p>
            <a:r>
              <a:rPr lang="es-MX" sz="1600" dirty="0"/>
              <a:t>	</a:t>
            </a:r>
            <a:endParaRPr lang="es-MX" sz="1600" dirty="0" smtClean="0"/>
          </a:p>
          <a:p>
            <a:r>
              <a:rPr lang="es-MX" sz="1600" dirty="0" smtClean="0"/>
              <a:t>	4. Límite de Población - Estandarización.</a:t>
            </a:r>
          </a:p>
          <a:p>
            <a:r>
              <a:rPr lang="es-MX" sz="1600" dirty="0" smtClean="0"/>
              <a:t>		4.1 </a:t>
            </a:r>
            <a:r>
              <a:rPr lang="es-MX" sz="1600" dirty="0"/>
              <a:t>Límite de </a:t>
            </a:r>
            <a:r>
              <a:rPr lang="es-MX" sz="1600" dirty="0" smtClean="0"/>
              <a:t>Población - 6.5 millones de habitantes.</a:t>
            </a:r>
          </a:p>
          <a:p>
            <a:r>
              <a:rPr lang="es-MX" sz="1600" dirty="0" smtClean="0"/>
              <a:t>		</a:t>
            </a:r>
            <a:endParaRPr lang="es-MX" sz="1600" dirty="0"/>
          </a:p>
          <a:p>
            <a:r>
              <a:rPr lang="es-MX" sz="1600" dirty="0" smtClean="0"/>
              <a:t>	5. Valor de Referencia.</a:t>
            </a:r>
          </a:p>
          <a:p>
            <a:endParaRPr lang="es-MX" sz="1600" dirty="0" smtClean="0"/>
          </a:p>
          <a:p>
            <a:r>
              <a:rPr lang="es-MX" sz="1600" dirty="0" smtClean="0"/>
              <a:t>	6. </a:t>
            </a:r>
            <a:r>
              <a:rPr lang="es-MX" sz="1600" dirty="0"/>
              <a:t>Pago </a:t>
            </a:r>
            <a:r>
              <a:rPr lang="es-MX" sz="1600" dirty="0" smtClean="0"/>
              <a:t>Anual, </a:t>
            </a:r>
            <a:r>
              <a:rPr lang="es-MX" sz="1600" dirty="0"/>
              <a:t>Valor Actual y Tasa de Descuento. 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37480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40230" y="2566029"/>
            <a:ext cx="77908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objetivo </a:t>
            </a:r>
            <a:r>
              <a:rPr lang="es-MX" dirty="0"/>
              <a:t>del </a:t>
            </a:r>
            <a:r>
              <a:rPr lang="es-MX" dirty="0" smtClean="0"/>
              <a:t>Taller es explicar la Metodología </a:t>
            </a:r>
            <a:r>
              <a:rPr lang="es-MX" dirty="0"/>
              <a:t>de Cálculo de </a:t>
            </a:r>
            <a:r>
              <a:rPr lang="es-MX" dirty="0" smtClean="0"/>
              <a:t>Contraprestación </a:t>
            </a:r>
            <a:r>
              <a:rPr lang="es-MX" dirty="0"/>
              <a:t>para las </a:t>
            </a:r>
            <a:r>
              <a:rPr lang="es-MX" dirty="0" smtClean="0"/>
              <a:t>prórrogas en las concesiones </a:t>
            </a:r>
            <a:r>
              <a:rPr lang="es-MX" dirty="0"/>
              <a:t>de Radiodifusión </a:t>
            </a:r>
            <a:r>
              <a:rPr lang="es-MX" dirty="0" smtClean="0"/>
              <a:t>Sonora, así como detallar de manera clara y precisa cada uno de los factores que la componen con el fin de entender cómo se llega al pago final de una concesión con vigencia de 20 años.</a:t>
            </a:r>
            <a:endParaRPr lang="es-MX" dirty="0"/>
          </a:p>
          <a:p>
            <a:pPr algn="just"/>
            <a:endParaRPr lang="es-MX" sz="2000" dirty="0"/>
          </a:p>
          <a:p>
            <a:pPr algn="just"/>
            <a:r>
              <a:rPr lang="es-MX" dirty="0"/>
              <a:t>Es importante señalar que el presente Taller no tiene como finalidad revisar la citada metodología. </a:t>
            </a:r>
          </a:p>
          <a:p>
            <a:pPr algn="just"/>
            <a:r>
              <a:rPr lang="es-MX" dirty="0"/>
              <a:t> 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</p:txBody>
      </p:sp>
      <p:sp>
        <p:nvSpPr>
          <p:cNvPr id="8" name="TextBox 5"/>
          <p:cNvSpPr txBox="1"/>
          <p:nvPr/>
        </p:nvSpPr>
        <p:spPr>
          <a:xfrm>
            <a:off x="387249" y="433578"/>
            <a:ext cx="656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I. Objetivo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53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3814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II. Antecedentes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67541" y="1273190"/>
            <a:ext cx="864836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agosto de 2009 la Secretaría de Comunicaciones y Transportes (SCT) envió a la extinta Comisión Federal de Telecomunicaciones (</a:t>
            </a:r>
            <a:r>
              <a:rPr lang="es-MX" sz="1700" dirty="0" err="1"/>
              <a:t>Cofetel</a:t>
            </a:r>
            <a:r>
              <a:rPr lang="es-MX" sz="1700" dirty="0"/>
              <a:t>) una </a:t>
            </a:r>
            <a:r>
              <a:rPr lang="es-MX" sz="1700" b="1" dirty="0"/>
              <a:t>propuesta de justificación de la procedencia del cobro de la contraprestación</a:t>
            </a:r>
            <a:r>
              <a:rPr lang="es-MX" sz="1700" dirty="0"/>
              <a:t> por el refrendo de concesiones de radiodifusión.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La Unidad de Política de Ingresos No Tributarios de la Secretaría de Hacienda y Crédito Público (SHCP) hizo del conocimiento de la </a:t>
            </a:r>
            <a:r>
              <a:rPr lang="es-MX" sz="1700" dirty="0" err="1"/>
              <a:t>Cofetel</a:t>
            </a:r>
            <a:r>
              <a:rPr lang="es-MX" sz="1700" dirty="0"/>
              <a:t> que </a:t>
            </a:r>
            <a:r>
              <a:rPr lang="es-MX" sz="1700" b="1" u="sng" dirty="0"/>
              <a:t>no tenía objeción</a:t>
            </a:r>
            <a:r>
              <a:rPr lang="es-MX" sz="1700" dirty="0"/>
              <a:t> en que se aplicasen los cobros en los términos propuestos</a:t>
            </a:r>
            <a:r>
              <a:rPr lang="es-MX" sz="1700" i="1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Con base en esa fórmula, </a:t>
            </a:r>
            <a:r>
              <a:rPr lang="es-MX" sz="1700" b="1" dirty="0"/>
              <a:t>la </a:t>
            </a:r>
            <a:r>
              <a:rPr lang="es-MX" sz="1700" b="1" dirty="0" err="1"/>
              <a:t>Cofetel</a:t>
            </a:r>
            <a:r>
              <a:rPr lang="es-MX" sz="1700" b="1" dirty="0"/>
              <a:t> resolvió más de 300 prórrogas (refrendos) de concesión entre el 2009 y el 2013</a:t>
            </a:r>
            <a:r>
              <a:rPr lang="es-MX" sz="17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julio de 2010 el Instituto Nacional de Geografía (INEGI) publicó los resultados del Censo General de Población 2010.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En 2014 el IFT resolvió 28 refrendos de concesión de radiodifusión sonora.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Julio de 2016.- </a:t>
            </a:r>
            <a:r>
              <a:rPr lang="es-MX" sz="1700" b="1" dirty="0"/>
              <a:t>El IFT solicitó a la SHCP autorizar y opinar poco más de 300 contraprestaciones por concepto de la prórroga por un periodo de 20 años</a:t>
            </a:r>
            <a:r>
              <a:rPr lang="es-MX" sz="1700" dirty="0"/>
              <a:t> para concesionarios de radiodifusión, en el cual se utilizó la metodología validada en 2009 y </a:t>
            </a:r>
            <a:r>
              <a:rPr lang="es-MX" sz="1700" b="1" dirty="0"/>
              <a:t>se incorporó un nuevo límite de población (6.5 millones de habitantes)</a:t>
            </a:r>
            <a:r>
              <a:rPr lang="es-MX" sz="17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s-MX" sz="1700" dirty="0"/>
              <a:t>Agosto de 2016.- </a:t>
            </a:r>
            <a:r>
              <a:rPr lang="es-MX" sz="1700" b="1" dirty="0"/>
              <a:t>La SHCP autorizó y opinó favorable los montos de contraprestación</a:t>
            </a:r>
            <a:r>
              <a:rPr lang="es-MX" sz="1700" dirty="0"/>
              <a:t> mencionados en el punto anterior, así como la metodología que incluía el nuevo límite de población</a:t>
            </a:r>
            <a:r>
              <a:rPr lang="es-MX" sz="1700" dirty="0" smtClean="0"/>
              <a:t>.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13801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616" y="562382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III. Fórmula y Variables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740230" y="1436903"/>
            <a:ext cx="748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000" dirty="0" smtClean="0"/>
          </a:p>
          <a:p>
            <a:pPr lvl="1" algn="just"/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38777" y="1291794"/>
            <a:ext cx="84984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La fórmula del modelo así como las variables que la integran se presenta a continuación:</a:t>
            </a:r>
          </a:p>
          <a:p>
            <a:endParaRPr lang="es-MX" sz="1400" dirty="0" smtClean="0"/>
          </a:p>
          <a:p>
            <a:pPr algn="ctr"/>
            <a:r>
              <a:rPr lang="es-MX" dirty="0" smtClean="0"/>
              <a:t> CP = (VR) X (Población servida</a:t>
            </a:r>
            <a:r>
              <a:rPr lang="es-MX" baseline="30000" dirty="0"/>
              <a:t>*</a:t>
            </a:r>
            <a:r>
              <a:rPr lang="es-MX" dirty="0" smtClean="0"/>
              <a:t>) X (FT + FE) </a:t>
            </a:r>
          </a:p>
          <a:p>
            <a:r>
              <a:rPr lang="es-MX" dirty="0"/>
              <a:t>	</a:t>
            </a:r>
            <a:r>
              <a:rPr lang="es-MX" dirty="0" smtClean="0"/>
              <a:t>			        </a:t>
            </a:r>
            <a:r>
              <a:rPr lang="es-MX" sz="1400" dirty="0" smtClean="0"/>
              <a:t>* Límite de población en 6,500,000 habitantes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VR — Valor de referencia en pesos por habitante</a:t>
            </a:r>
            <a:r>
              <a:rPr lang="es-MX" sz="1400" dirty="0" smtClean="0"/>
              <a:t>. En el 2005 se estableció un valor de referencia para estaciones de FM de $0.50 por habitante (referencia comercial con base en tarifas, costos e ingresos de publicidad nacional). En el caso de AM, el valor de referencia se ajusta al 35% del monto de FM. Este valor se ajusta en el tiempo con </a:t>
            </a:r>
          </a:p>
          <a:p>
            <a:pPr algn="just"/>
            <a:r>
              <a:rPr lang="es-MX" sz="1400" dirty="0" smtClean="0"/>
              <a:t>base en el INPC.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/>
              <a:t>Población Servida </a:t>
            </a:r>
            <a:r>
              <a:rPr lang="es-MX" sz="1400" b="1" dirty="0" smtClean="0"/>
              <a:t>—</a:t>
            </a:r>
            <a:r>
              <a:rPr lang="es-MX" sz="1400" dirty="0" smtClean="0"/>
              <a:t> </a:t>
            </a:r>
            <a:r>
              <a:rPr lang="es-MX" sz="1400" b="1" dirty="0" smtClean="0"/>
              <a:t>Habitantes cubiertos por la estación concesionada con calidad auditiva. La cobertura poblacional deriva de calcular el contorno de servicio audible y determinar la población cubierta dentro de dicho contorno</a:t>
            </a:r>
            <a:r>
              <a:rPr lang="es-MX" sz="1400" dirty="0" smtClean="0"/>
              <a:t> (servicio audible de 74 dBu para FM y de 80 dBu para AM), conforme a lo dispuesto en las disposiciones técnicas vigentes para AM y FM (Disposición Técnica IFT-001-2015 para el caso de AM, e IFT-002-2016 para el caso de FM). La base de datos poblacional se toma del último Censo General de Población del INEGI (2010 en este caso).</a:t>
            </a:r>
          </a:p>
          <a:p>
            <a:pPr algn="just"/>
            <a:r>
              <a:rPr lang="es-MX" sz="1400" dirty="0" smtClean="0"/>
              <a:t> </a:t>
            </a:r>
          </a:p>
          <a:p>
            <a:pPr algn="just"/>
            <a:r>
              <a:rPr lang="es-MX" sz="1400" b="1" dirty="0"/>
              <a:t>FT — Factor Técnico: </a:t>
            </a:r>
            <a:r>
              <a:rPr lang="es-MX" sz="1400" dirty="0" smtClean="0"/>
              <a:t>Factor adimensional con valores ponderados entre 0.10 y 2.04. </a:t>
            </a:r>
            <a:r>
              <a:rPr lang="es-MX" sz="1400" b="1" dirty="0" smtClean="0"/>
              <a:t>Depende de la clase de cada </a:t>
            </a:r>
          </a:p>
          <a:p>
            <a:pPr algn="just"/>
            <a:r>
              <a:rPr lang="es-MX" sz="1400" b="1" dirty="0" smtClean="0"/>
              <a:t>estación</a:t>
            </a:r>
            <a:r>
              <a:rPr lang="es-MX" sz="1400" dirty="0" smtClean="0"/>
              <a:t>.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/>
              <a:t>FE — Factor Económico</a:t>
            </a:r>
            <a:r>
              <a:rPr lang="es-MX" sz="1400" dirty="0" smtClean="0"/>
              <a:t>: Factor adimensional con valores ponderados entre 1.0 y 2.0. </a:t>
            </a:r>
            <a:r>
              <a:rPr lang="es-MX" sz="1400" b="1" dirty="0" smtClean="0"/>
              <a:t>Depende del Valor per cápita de la Producción Bruta</a:t>
            </a:r>
            <a:r>
              <a:rPr lang="es-MX" sz="1400" dirty="0" smtClean="0"/>
              <a:t>, conforme al INEGI. Lo anterior, depende de otras dos variables: </a:t>
            </a:r>
            <a:r>
              <a:rPr lang="es-MX" sz="1400" b="1" dirty="0" smtClean="0"/>
              <a:t>Producción Bruta Total por municipio (PBT) y la Población del municipio de la Localidad Principal a Servir (PPS) </a:t>
            </a:r>
            <a:r>
              <a:rPr lang="es-MX" sz="1400" dirty="0" smtClean="0"/>
              <a:t>; el cociente formado por estas dos variables representa miles de pesos por habitante. </a:t>
            </a:r>
          </a:p>
          <a:p>
            <a:pPr algn="just"/>
            <a:endParaRPr lang="es-MX" sz="1400" dirty="0" smtClean="0"/>
          </a:p>
        </p:txBody>
      </p:sp>
      <p:sp>
        <p:nvSpPr>
          <p:cNvPr id="5" name="Flecha derecha 4">
            <a:hlinkClick r:id="rId4" action="ppaction://hlinksldjump"/>
          </p:cNvPr>
          <p:cNvSpPr/>
          <p:nvPr/>
        </p:nvSpPr>
        <p:spPr>
          <a:xfrm>
            <a:off x="1217023" y="5115740"/>
            <a:ext cx="265611" cy="19267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echa derecha 6">
            <a:hlinkClick r:id="rId5" action="ppaction://hlinksldjump"/>
          </p:cNvPr>
          <p:cNvSpPr/>
          <p:nvPr/>
        </p:nvSpPr>
        <p:spPr>
          <a:xfrm>
            <a:off x="4970821" y="6169479"/>
            <a:ext cx="287840" cy="21880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0" y="137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0" y="1332241"/>
            <a:ext cx="8084744" cy="516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643" y="297372"/>
            <a:ext cx="656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IV. Ejemplo 1: </a:t>
            </a:r>
            <a:r>
              <a:rPr lang="es-MX" dirty="0"/>
              <a:t>Cálculo de la contraprestación para la </a:t>
            </a:r>
            <a:r>
              <a:rPr lang="es-MX" dirty="0" smtClean="0"/>
              <a:t>Estación </a:t>
            </a:r>
          </a:p>
          <a:p>
            <a:pPr indent="0">
              <a:buNone/>
            </a:pP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7" name="Flecha derecha 6">
            <a:hlinkClick r:id="rId5" action="ppaction://hlinksldjump"/>
          </p:cNvPr>
          <p:cNvSpPr/>
          <p:nvPr/>
        </p:nvSpPr>
        <p:spPr>
          <a:xfrm rot="5400000">
            <a:off x="4437493" y="4895627"/>
            <a:ext cx="238955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 derecha 9">
            <a:hlinkClick r:id="rId6" action="ppaction://hlinksldjump"/>
          </p:cNvPr>
          <p:cNvSpPr/>
          <p:nvPr/>
        </p:nvSpPr>
        <p:spPr>
          <a:xfrm rot="5400000">
            <a:off x="4422809" y="6250284"/>
            <a:ext cx="238955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echa abajo 2">
            <a:hlinkClick r:id="rId7" action="ppaction://hlinksldjump"/>
          </p:cNvPr>
          <p:cNvSpPr/>
          <p:nvPr/>
        </p:nvSpPr>
        <p:spPr>
          <a:xfrm rot="5400000">
            <a:off x="5649393" y="3869248"/>
            <a:ext cx="301083" cy="2843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echa abajo 16">
            <a:hlinkClick r:id="rId8" action="ppaction://hlinksldjump"/>
          </p:cNvPr>
          <p:cNvSpPr/>
          <p:nvPr/>
        </p:nvSpPr>
        <p:spPr>
          <a:xfrm rot="5400000">
            <a:off x="7482223" y="3082319"/>
            <a:ext cx="301083" cy="2843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echa derecha 14">
            <a:hlinkClick r:id="rId9" action="ppaction://hlinksldjump"/>
          </p:cNvPr>
          <p:cNvSpPr/>
          <p:nvPr/>
        </p:nvSpPr>
        <p:spPr>
          <a:xfrm>
            <a:off x="7332656" y="6493353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665335" y="6494610"/>
            <a:ext cx="1254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Cont. de </a:t>
            </a:r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Ejemplo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53530" y="4835737"/>
            <a:ext cx="3253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El valor monetario de todas las contraprestaciones se realiza con cifras a la fecha específica del cálculo; en este sentido,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s-MX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actualizaciones*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para fechas posteriores se hacen con base en el Índice Nacional de Precios al Consumidor (INPC)</a:t>
            </a:r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s-MX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Artículo 17-A del Código </a:t>
            </a:r>
            <a:r>
              <a:rPr lang="es-MX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Fiscal 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de la Federación</a:t>
            </a:r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.- El monto de las contribuciones, aprovechamientos, así como de las devoluciones a cargo del fisco federal, se actualizará por el transcurso del tiempo y con motivo de los cambios de precios en el país, para lo cual se aplicará el factor de actualización a las cantidades que se deban actualizar</a:t>
            </a:r>
            <a:r>
              <a:rPr lang="es-MX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>
            <a:hlinkClick r:id="rId8" action="ppaction://hlinksldjump"/>
          </p:cNvPr>
          <p:cNvSpPr txBox="1"/>
          <p:nvPr/>
        </p:nvSpPr>
        <p:spPr>
          <a:xfrm>
            <a:off x="7729224" y="310138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IV.1</a:t>
            </a:r>
            <a:endParaRPr lang="es-MX" sz="1000" dirty="0"/>
          </a:p>
        </p:txBody>
      </p:sp>
      <p:sp>
        <p:nvSpPr>
          <p:cNvPr id="18" name="CuadroTexto 17">
            <a:hlinkClick r:id="rId7" action="ppaction://hlinksldjump"/>
          </p:cNvPr>
          <p:cNvSpPr txBox="1"/>
          <p:nvPr/>
        </p:nvSpPr>
        <p:spPr>
          <a:xfrm>
            <a:off x="4382896" y="5143095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IV.3</a:t>
            </a:r>
            <a:endParaRPr lang="es-MX" sz="1000" dirty="0"/>
          </a:p>
        </p:txBody>
      </p:sp>
      <p:sp>
        <p:nvSpPr>
          <p:cNvPr id="19" name="CuadroTexto 18">
            <a:hlinkClick r:id="rId7" action="ppaction://hlinksldjump"/>
          </p:cNvPr>
          <p:cNvSpPr txBox="1"/>
          <p:nvPr/>
        </p:nvSpPr>
        <p:spPr>
          <a:xfrm>
            <a:off x="5932650" y="3900113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IV.2</a:t>
            </a:r>
            <a:endParaRPr lang="es-MX" sz="1000" dirty="0"/>
          </a:p>
        </p:txBody>
      </p:sp>
      <p:sp>
        <p:nvSpPr>
          <p:cNvPr id="20" name="CuadroTexto 19">
            <a:hlinkClick r:id="rId6" action="ppaction://hlinksldjump"/>
          </p:cNvPr>
          <p:cNvSpPr txBox="1"/>
          <p:nvPr/>
        </p:nvSpPr>
        <p:spPr>
          <a:xfrm>
            <a:off x="4374646" y="652383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IV.4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02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5916" y="367458"/>
            <a:ext cx="750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IV. Ejemplo 1: </a:t>
            </a:r>
            <a:r>
              <a:rPr lang="es-MX" dirty="0"/>
              <a:t>Continuación del Cálculo de la contraprestación </a:t>
            </a:r>
            <a:r>
              <a:rPr lang="es-MX" dirty="0" smtClean="0"/>
              <a:t>XH123-AM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78801" y="4772020"/>
            <a:ext cx="7188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Valor </a:t>
            </a:r>
            <a:r>
              <a:rPr lang="es-MX" sz="1400" dirty="0" smtClean="0"/>
              <a:t>de Referencia para </a:t>
            </a:r>
            <a:r>
              <a:rPr lang="es-MX" sz="1400" dirty="0"/>
              <a:t>una concesión a 20 años es de </a:t>
            </a:r>
            <a:r>
              <a:rPr lang="es-MX" sz="1400" b="1" dirty="0" smtClean="0">
                <a:solidFill>
                  <a:srgbClr val="00B050"/>
                </a:solidFill>
              </a:rPr>
              <a:t>0.3235</a:t>
            </a:r>
            <a:r>
              <a:rPr lang="es-MX" sz="1400" dirty="0" smtClean="0"/>
              <a:t>, </a:t>
            </a:r>
            <a:r>
              <a:rPr lang="es-MX" sz="1400" b="1" dirty="0"/>
              <a:t>el cual debe ser “descontado” con una tasa que refleje </a:t>
            </a:r>
            <a:r>
              <a:rPr lang="es-MX" sz="1400" b="1" dirty="0" smtClean="0"/>
              <a:t>el costo de oportunidad de los recursos en el tiempo, esto es el </a:t>
            </a:r>
            <a:r>
              <a:rPr lang="es-MX" sz="1400" b="1" dirty="0"/>
              <a:t>cambio de valor para concesiones con diferentes periodos de vigencia</a:t>
            </a:r>
            <a:r>
              <a:rPr lang="es-MX" sz="1400" dirty="0"/>
              <a:t>. La tasa de descuento es de 10.11% anual y es la fijada por la SHCP. </a:t>
            </a:r>
          </a:p>
          <a:p>
            <a:pPr algn="just"/>
            <a:r>
              <a:rPr lang="es-MX" sz="1400" b="1" dirty="0"/>
              <a:t>Dicha tasa no es una tasa de interés pasiva o de recargo por cobro de intereses. </a:t>
            </a:r>
            <a:endParaRPr lang="es-MX" sz="1400" dirty="0"/>
          </a:p>
        </p:txBody>
      </p:sp>
      <p:sp>
        <p:nvSpPr>
          <p:cNvPr id="12" name="Flecha derecha 11">
            <a:hlinkClick r:id="rId4" action="ppaction://hlinksldjump"/>
          </p:cNvPr>
          <p:cNvSpPr/>
          <p:nvPr/>
        </p:nvSpPr>
        <p:spPr>
          <a:xfrm rot="10800000">
            <a:off x="7965916" y="6385833"/>
            <a:ext cx="381000" cy="304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8372955" y="6385179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(AM).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>
            <a:hlinkClick r:id="rId5" action="ppaction://hlinksldjump"/>
          </p:cNvPr>
          <p:cNvSpPr txBox="1"/>
          <p:nvPr/>
        </p:nvSpPr>
        <p:spPr>
          <a:xfrm>
            <a:off x="0" y="4904870"/>
            <a:ext cx="175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 de Referencia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02" y="3466592"/>
            <a:ext cx="8853907" cy="76138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22002" y="43049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/>
              <a:t>Nota: Tasa de descuento de 10.11%</a:t>
            </a:r>
            <a:endParaRPr lang="es-MX" sz="1100" dirty="0"/>
          </a:p>
        </p:txBody>
      </p:sp>
      <p:sp>
        <p:nvSpPr>
          <p:cNvPr id="20" name="Flecha derecha 19">
            <a:hlinkClick r:id="rId7" action="ppaction://hlinksldjump"/>
          </p:cNvPr>
          <p:cNvSpPr/>
          <p:nvPr/>
        </p:nvSpPr>
        <p:spPr>
          <a:xfrm>
            <a:off x="311155" y="6277128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725814" y="6291714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Sig. </a:t>
            </a:r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50720" y="3520440"/>
            <a:ext cx="105918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8290560" y="3528060"/>
            <a:ext cx="85344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790" y="1365238"/>
            <a:ext cx="3108000" cy="816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1" y="2411418"/>
            <a:ext cx="8853907" cy="8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51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3" y="1104637"/>
            <a:ext cx="8252849" cy="5466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530" y="280473"/>
            <a:ext cx="744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V. Ejemplo </a:t>
            </a:r>
            <a:r>
              <a:rPr lang="es-MX" dirty="0"/>
              <a:t>2: Cálculo de la contraprestación para la Estación </a:t>
            </a:r>
            <a:r>
              <a:rPr lang="es-MX" dirty="0" smtClean="0"/>
              <a:t>XH123-FM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353530" y="4759537"/>
            <a:ext cx="3253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El valor monetario de todas las contraprestaciones se realiza con cifras a la fecha específica del cálculo; en este sentido,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s-MX" sz="105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actualizaciones* </a:t>
            </a:r>
            <a:r>
              <a:rPr lang="es-MX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para fechas posteriores se hacen con base en el Índice Nacional de Precios al Consumidor (INPC)</a:t>
            </a:r>
            <a:r>
              <a:rPr lang="es-MX" sz="105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s-MX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Artículo 17-A del Código F</a:t>
            </a:r>
            <a:r>
              <a:rPr lang="es-MX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iscal </a:t>
            </a:r>
            <a:r>
              <a:rPr lang="es-MX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de la Federación</a:t>
            </a:r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</a:rPr>
              <a:t>.- El monto de las contribuciones, aprovechamientos, así como de las devoluciones a cargo del fisco federal, se actualizará por el transcurso del tiempo y con motivo de los cambios de precios en el país, para lo cual se aplicará el factor de actualización a las cantidades que se deban actualizar</a:t>
            </a:r>
            <a:r>
              <a:rPr lang="es-MX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lecha abajo 10">
            <a:hlinkClick r:id="rId5" action="ppaction://hlinksldjump"/>
          </p:cNvPr>
          <p:cNvSpPr/>
          <p:nvPr/>
        </p:nvSpPr>
        <p:spPr>
          <a:xfrm rot="5400000">
            <a:off x="5439932" y="3630999"/>
            <a:ext cx="301083" cy="2843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echa derecha 11">
            <a:hlinkClick r:id="rId6" action="ppaction://hlinksldjump"/>
          </p:cNvPr>
          <p:cNvSpPr/>
          <p:nvPr/>
        </p:nvSpPr>
        <p:spPr>
          <a:xfrm rot="5400000">
            <a:off x="4300122" y="4962667"/>
            <a:ext cx="238955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echa derecha 12">
            <a:hlinkClick r:id="rId7" action="ppaction://hlinksldjump"/>
          </p:cNvPr>
          <p:cNvSpPr/>
          <p:nvPr/>
        </p:nvSpPr>
        <p:spPr>
          <a:xfrm rot="5400000">
            <a:off x="4300121" y="6298044"/>
            <a:ext cx="238955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echa abajo 15">
            <a:hlinkClick r:id="rId8" action="ppaction://hlinksldjump"/>
          </p:cNvPr>
          <p:cNvSpPr/>
          <p:nvPr/>
        </p:nvSpPr>
        <p:spPr>
          <a:xfrm rot="5400000">
            <a:off x="8795984" y="2861395"/>
            <a:ext cx="301083" cy="2843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echa derecha 21">
            <a:hlinkClick r:id="rId9" action="ppaction://hlinksldjump"/>
          </p:cNvPr>
          <p:cNvSpPr/>
          <p:nvPr/>
        </p:nvSpPr>
        <p:spPr>
          <a:xfrm>
            <a:off x="6903526" y="6198960"/>
            <a:ext cx="381000" cy="304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/>
          <p:cNvSpPr/>
          <p:nvPr/>
        </p:nvSpPr>
        <p:spPr>
          <a:xfrm>
            <a:off x="7380974" y="6192467"/>
            <a:ext cx="1747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Continuación de Ejemplo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Flecha derecha 23">
            <a:hlinkClick r:id="rId10" action="ppaction://hlinksldjump"/>
          </p:cNvPr>
          <p:cNvSpPr/>
          <p:nvPr/>
        </p:nvSpPr>
        <p:spPr>
          <a:xfrm>
            <a:off x="6914075" y="6557676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ángulo 24"/>
          <p:cNvSpPr/>
          <p:nvPr/>
        </p:nvSpPr>
        <p:spPr>
          <a:xfrm>
            <a:off x="7396214" y="6571577"/>
            <a:ext cx="1673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Consideraciones Finales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804347" y="311181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V.1</a:t>
            </a:r>
            <a:endParaRPr lang="es-MX" sz="1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51223" y="526643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V.3</a:t>
            </a:r>
            <a:endParaRPr lang="es-MX" sz="1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721564" y="365006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V.2</a:t>
            </a:r>
            <a:endParaRPr lang="es-MX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236695" y="661774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V.4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578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inter cl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016" y="350765"/>
            <a:ext cx="750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400050">
              <a:buAutoNum type="romanUcPeriod"/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indent="0">
              <a:buNone/>
            </a:pPr>
            <a:r>
              <a:rPr lang="es-MX" dirty="0" smtClean="0"/>
              <a:t>V. Ejemplo 2: </a:t>
            </a:r>
            <a:r>
              <a:rPr lang="es-MX" dirty="0"/>
              <a:t>Continuación del Cálculo de la contraprestación XH123-FM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8801" y="4772020"/>
            <a:ext cx="7188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Valor </a:t>
            </a:r>
            <a:r>
              <a:rPr lang="es-MX" sz="1400" dirty="0" smtClean="0"/>
              <a:t>de Referencia para </a:t>
            </a:r>
            <a:r>
              <a:rPr lang="es-MX" sz="1400" dirty="0"/>
              <a:t>una concesión a 20 años es de </a:t>
            </a:r>
            <a:r>
              <a:rPr lang="es-MX" sz="1400" b="1" dirty="0" smtClean="0">
                <a:solidFill>
                  <a:srgbClr val="00B050"/>
                </a:solidFill>
              </a:rPr>
              <a:t>0.9243</a:t>
            </a:r>
            <a:r>
              <a:rPr lang="es-MX" sz="1400" dirty="0" smtClean="0"/>
              <a:t>, </a:t>
            </a:r>
            <a:r>
              <a:rPr lang="es-MX" sz="1400" b="1" dirty="0"/>
              <a:t>el cual debe ser “descontado” con una tasa que refleje </a:t>
            </a:r>
            <a:r>
              <a:rPr lang="es-MX" sz="1400" b="1" dirty="0" smtClean="0"/>
              <a:t>el</a:t>
            </a:r>
            <a:r>
              <a:rPr lang="es-MX" sz="1400" b="1" dirty="0" smtClean="0">
                <a:solidFill>
                  <a:srgbClr val="FF0000"/>
                </a:solidFill>
              </a:rPr>
              <a:t> </a:t>
            </a:r>
            <a:r>
              <a:rPr lang="es-MX" sz="1400" b="1" dirty="0" smtClean="0"/>
              <a:t>costo de oportunidad de los recursos en el tiempo, esto es el </a:t>
            </a:r>
            <a:r>
              <a:rPr lang="es-MX" sz="1400" b="1" dirty="0"/>
              <a:t>cambio de valor para concesiones con diferentes periodos de vigencia</a:t>
            </a:r>
            <a:r>
              <a:rPr lang="es-MX" sz="1400" dirty="0"/>
              <a:t>. La tasa de descuento es de 10.11% anual y es la fijada por la SHCP. </a:t>
            </a:r>
          </a:p>
          <a:p>
            <a:pPr algn="just"/>
            <a:r>
              <a:rPr lang="es-MX" sz="1400" b="1" dirty="0"/>
              <a:t>Dicha tasa no es una tasa de interés pasiva o de recargo por cobro de intereses. </a:t>
            </a:r>
            <a:endParaRPr lang="es-MX" sz="1400" dirty="0"/>
          </a:p>
        </p:txBody>
      </p:sp>
      <p:sp>
        <p:nvSpPr>
          <p:cNvPr id="12" name="Flecha derecha 11">
            <a:hlinkClick r:id="rId4" action="ppaction://hlinksldjump"/>
          </p:cNvPr>
          <p:cNvSpPr/>
          <p:nvPr/>
        </p:nvSpPr>
        <p:spPr>
          <a:xfrm rot="10800000">
            <a:off x="8133556" y="6386486"/>
            <a:ext cx="381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8478433" y="6385946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Ej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(FM)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904870"/>
            <a:ext cx="17507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 de Referencia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260914" y="43049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/>
              <a:t>Nota: Tasa de descuento de 10.11%</a:t>
            </a:r>
            <a:endParaRPr lang="es-MX" sz="11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3" y="3344553"/>
            <a:ext cx="8743264" cy="751868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859280" y="3360420"/>
            <a:ext cx="105918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8161020" y="3375660"/>
            <a:ext cx="853440" cy="78455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60" y="1207244"/>
            <a:ext cx="3108000" cy="855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903" y="2271182"/>
            <a:ext cx="8743262" cy="8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8294</TotalTime>
  <Words>2543</Words>
  <Application>Microsoft Office PowerPoint</Application>
  <PresentationFormat>Presentación en pantalla (4:3)</PresentationFormat>
  <Paragraphs>378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ITC Avant Garde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</dc:creator>
  <cp:lastModifiedBy>Carmen Adriana Contreras Reyes</cp:lastModifiedBy>
  <cp:revision>617</cp:revision>
  <cp:lastPrinted>2014-11-25T23:23:18Z</cp:lastPrinted>
  <dcterms:created xsi:type="dcterms:W3CDTF">2013-12-17T20:24:43Z</dcterms:created>
  <dcterms:modified xsi:type="dcterms:W3CDTF">2016-08-15T15:31:55Z</dcterms:modified>
</cp:coreProperties>
</file>