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78" r:id="rId3"/>
    <p:sldId id="282" r:id="rId4"/>
    <p:sldId id="280" r:id="rId5"/>
    <p:sldId id="281" r:id="rId6"/>
    <p:sldId id="279" r:id="rId7"/>
    <p:sldId id="283" r:id="rId8"/>
    <p:sldId id="327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13" r:id="rId29"/>
    <p:sldId id="311" r:id="rId30"/>
    <p:sldId id="312" r:id="rId31"/>
    <p:sldId id="310" r:id="rId32"/>
    <p:sldId id="309" r:id="rId33"/>
    <p:sldId id="308" r:id="rId34"/>
    <p:sldId id="304" r:id="rId35"/>
    <p:sldId id="307" r:id="rId36"/>
    <p:sldId id="305" r:id="rId37"/>
    <p:sldId id="329" r:id="rId38"/>
    <p:sldId id="328" r:id="rId39"/>
    <p:sldId id="317" r:id="rId40"/>
    <p:sldId id="303" r:id="rId41"/>
    <p:sldId id="314" r:id="rId42"/>
    <p:sldId id="315" r:id="rId43"/>
    <p:sldId id="331" r:id="rId44"/>
    <p:sldId id="319" r:id="rId45"/>
    <p:sldId id="333" r:id="rId46"/>
    <p:sldId id="332" r:id="rId47"/>
    <p:sldId id="320" r:id="rId48"/>
    <p:sldId id="334" r:id="rId49"/>
    <p:sldId id="321" r:id="rId50"/>
    <p:sldId id="322" r:id="rId51"/>
    <p:sldId id="336" r:id="rId52"/>
    <p:sldId id="335" r:id="rId53"/>
    <p:sldId id="324" r:id="rId54"/>
    <p:sldId id="325" r:id="rId55"/>
    <p:sldId id="326" r:id="rId56"/>
  </p:sldIdLst>
  <p:sldSz cx="9144000" cy="6858000" type="screen4x3"/>
  <p:notesSz cx="68580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D45"/>
    <a:srgbClr val="77BD43"/>
    <a:srgbClr val="C1D42F"/>
    <a:srgbClr val="787878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9" autoAdjust="0"/>
    <p:restoredTop sz="92290" autoAdjust="0"/>
  </p:normalViewPr>
  <p:slideViewPr>
    <p:cSldViewPr>
      <p:cViewPr varScale="1">
        <p:scale>
          <a:sx n="76" d="100"/>
          <a:sy n="76" d="100"/>
        </p:scale>
        <p:origin x="108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C8D714C3-ABE6-4269-9E02-79A621DEB6B6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545711-9AF0-4D10-A7DD-E59285FDF961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93854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893867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11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610932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85193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140237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25402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17733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16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378419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17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331590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18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43041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19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064650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20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9911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9188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21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187124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731022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2416791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8446479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194755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26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713255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27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2648754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28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3879624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29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526389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30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2525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99112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31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763075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8538150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7216115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1317305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007273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36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88230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37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979032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38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995263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39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964162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40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445919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8553617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41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7413020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87130211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91312415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7730270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64205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46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676192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47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541287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48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55555863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49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75561839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50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45813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6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9317086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51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9435797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12663946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53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2904540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54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640205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55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16190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7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2895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8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886221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9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12783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/>
              <a:buChar char="•"/>
            </a:pPr>
            <a:endParaRPr lang="es-MX" altLang="es-MX" dirty="0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753C1-DF2C-44C9-AADB-18F7E1707669}" type="slidenum">
              <a:rPr lang="es-MX" altLang="es-MX"/>
              <a:pPr eaLnBrk="1" hangingPunct="1"/>
              <a:t>10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4081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C5DF-F4CF-42BB-A040-3585C3F0D8AB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008A3-3CD8-4A6C-AACD-AFDA3F03E71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2778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7F1D9-4138-4D71-B271-5234BF5DD9B4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A78FA-56CE-4062-A5F4-3BF5BEA9C1C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338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517C-A2E2-4D34-91F6-B9B240245F2E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E1BF0-9CFC-4665-9E8E-59AD03CECC8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85459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736FC-6BF1-4B9E-AC25-C3EDE646AB9C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EC6ED-95A6-4886-A0A0-2D7528146935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93552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0AA6A-3FD3-4D26-8956-93B7FBD486C8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C47C9-3FAD-41EB-A8DE-80891D57149C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78500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42F7-ECB4-4107-A58B-7839474CD36D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F95F9-89DD-40BD-AEE5-A23CC99CC12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56404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632E-181F-476B-8333-A839EC94408E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D2862-6F14-4F5F-8549-EE83E33B79B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9466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97B0-F33D-4E34-B9C9-7356425FA79D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A6519-61E6-43C2-BD03-28AAFEB0529F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73799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2798B-3B7C-49C6-AF24-15F800B84F97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EF885-51B3-4638-B8AD-F525E46650C4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517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38A2E-7E13-45FE-AC14-F4B15E7522FC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E5E8F-3957-49BB-BB38-2E1F11A107F7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454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F279-EBB9-4903-B1E0-6D8F9AC8DA5D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5E76D-D2B0-4528-B110-E91104F22ABA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38017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s-MX" alt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53FB82-978C-4771-89C3-1F023D41A661}" type="datetimeFigureOut">
              <a:rPr lang="es-MX"/>
              <a:pPr>
                <a:defRPr/>
              </a:pPr>
              <a:t>26/01/2017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A1AF880-2042-4EAD-88EA-C9F4D459E6A2}" type="slidenum">
              <a:rPr lang="es-MX" altLang="es-MX"/>
              <a:pPr/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2 Rectángulo"/>
          <p:cNvSpPr>
            <a:spLocks noChangeArrowheads="1"/>
          </p:cNvSpPr>
          <p:nvPr/>
        </p:nvSpPr>
        <p:spPr bwMode="auto">
          <a:xfrm>
            <a:off x="4572000" y="3717032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sz="1800" b="1" dirty="0">
                <a:latin typeface="ITC Avant Garde" panose="020B0402020203020304" pitchFamily="34" charset="0"/>
              </a:rPr>
              <a:t>Lineamientos Generales sobre la Defensa de las Audiencias</a:t>
            </a:r>
            <a:endParaRPr lang="es-MX" altLang="es-MX" sz="1800" b="1" dirty="0">
              <a:solidFill>
                <a:srgbClr val="787878"/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2 Rectángulo"/>
          <p:cNvSpPr>
            <a:spLocks noChangeArrowheads="1"/>
          </p:cNvSpPr>
          <p:nvPr/>
        </p:nvSpPr>
        <p:spPr bwMode="auto">
          <a:xfrm>
            <a:off x="4211960" y="6381328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MX" altLang="es-MX" sz="1600" b="1" dirty="0" smtClean="0">
                <a:solidFill>
                  <a:srgbClr val="787878"/>
                </a:solidFill>
                <a:latin typeface="ITC Avant Garde" panose="020B0402020203020304" pitchFamily="34" charset="0"/>
              </a:rPr>
              <a:t>2017</a:t>
            </a:r>
            <a:endParaRPr lang="es-MX" altLang="es-MX" sz="1600" b="1" dirty="0">
              <a:solidFill>
                <a:srgbClr val="787878"/>
              </a:solidFill>
              <a:latin typeface="ITC Avant Garde" panose="020B04020202030203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1052736"/>
            <a:ext cx="74888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México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just"/>
            <a:r>
              <a:rPr lang="es-MX" dirty="0" smtClean="0">
                <a:latin typeface="ITC Avant Garde" panose="020B0402020203020304" pitchFamily="34" charset="0"/>
              </a:rPr>
              <a:t>La </a:t>
            </a:r>
            <a:r>
              <a:rPr lang="es-MX" dirty="0">
                <a:latin typeface="ITC Avant Garde" panose="020B0402020203020304" pitchFamily="34" charset="0"/>
              </a:rPr>
              <a:t>Ley Federal de Telecomunicaciones y Radiodifusión en su artículo 256, fracción III, señala como un derecho de las audiencias, el siguiente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s-MX" dirty="0" smtClean="0">
              <a:latin typeface="ITC Avant Garde" panose="020B0402020203020304" pitchFamily="34" charset="0"/>
            </a:endParaRPr>
          </a:p>
          <a:p>
            <a:pPr algn="just"/>
            <a:r>
              <a:rPr lang="es-MX" b="1" dirty="0" smtClean="0">
                <a:latin typeface="ITC Avant Garde" panose="020B0402020203020304" pitchFamily="34" charset="0"/>
              </a:rPr>
              <a:t>Artículo </a:t>
            </a:r>
            <a:r>
              <a:rPr lang="es-MX" b="1" dirty="0">
                <a:latin typeface="ITC Avant Garde" panose="020B0402020203020304" pitchFamily="34" charset="0"/>
              </a:rPr>
              <a:t>256. </a:t>
            </a:r>
            <a:r>
              <a:rPr lang="es-MX" dirty="0">
                <a:latin typeface="ITC Avant Garde" panose="020B0402020203020304" pitchFamily="34" charset="0"/>
              </a:rPr>
              <a:t>El servicio público de radiodifusión de interés general deberá prestarse en condiciones de competencia y calidad, a efecto de satisfacer los derechos de las audiencias, para lo cual, a través de sus transmisiones brindará los beneficios de la cultura, preservando la pluralidad y veracidad de la información, además de fomentar los valores de la identidad nacional, con el propósito de contribuir a la satisfacción de los fines establecidos en el artículo 3o. de la Constitución. Son derechos de las audiencias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s-MX" dirty="0" smtClean="0">
              <a:latin typeface="ITC Avant Garde" panose="020B0402020203020304" pitchFamily="34" charset="0"/>
            </a:endParaRPr>
          </a:p>
          <a:p>
            <a:pPr algn="just"/>
            <a:r>
              <a:rPr lang="es-MX" b="1" dirty="0" smtClean="0">
                <a:latin typeface="ITC Avant Garde" panose="020B0402020203020304" pitchFamily="34" charset="0"/>
              </a:rPr>
              <a:t>III</a:t>
            </a:r>
            <a:r>
              <a:rPr lang="es-MX" b="1" dirty="0">
                <a:latin typeface="ITC Avant Garde" panose="020B0402020203020304" pitchFamily="34" charset="0"/>
              </a:rPr>
              <a:t>. Que se diferencie con claridad la información noticiosa de la opinión de quien la presenta;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87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256490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El respeto de los derechos humanos, el interés superior de la niñez y la igualdad de </a:t>
            </a:r>
            <a:r>
              <a:rPr lang="es-MX" b="1" dirty="0" smtClean="0">
                <a:latin typeface="ITC Avant Garde" panose="020B0402020203020304" pitchFamily="34" charset="0"/>
              </a:rPr>
              <a:t>género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1° y 4° de la Constitución; 1° y 3° de la Convención sobre los Derechos del Niño; 222, último párrafo y 256, fracción IX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26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7584" y="2420888"/>
            <a:ext cx="7488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Recibir contenidos libres de </a:t>
            </a:r>
            <a:r>
              <a:rPr lang="es-MX" b="1" dirty="0" smtClean="0">
                <a:latin typeface="ITC Avant Garde" panose="020B0402020203020304" pitchFamily="34" charset="0"/>
              </a:rPr>
              <a:t>discriminación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1° de la Constitución; 1 de la Convención sobre los Derechos de los Niños, 5, fracción VIII de la Convención Internacional sobre la Eliminación de Todas las Formas de Discriminación Racial; 2, párrafo segundo, 226, fracción II y 256, fracción IX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21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1600" y="2780928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Que se aporten elementos para distinguir entre la publicidad y el contenido de un </a:t>
            </a:r>
            <a:r>
              <a:rPr lang="es-MX" b="1" dirty="0" smtClean="0">
                <a:latin typeface="ITC Avant Garde" panose="020B0402020203020304" pitchFamily="34" charset="0"/>
              </a:rPr>
              <a:t>programa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256, fracción IV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81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7584" y="2636912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Recibir programación que incluya diferentes géneros que respondan a la expresión de la diversidad y pluralidad de ideas y opiniones que fortalezcan la vida democrática de la </a:t>
            </a:r>
            <a:r>
              <a:rPr lang="es-MX" b="1" dirty="0" smtClean="0">
                <a:latin typeface="ITC Avant Garde" panose="020B0402020203020304" pitchFamily="34" charset="0"/>
              </a:rPr>
              <a:t>sociedad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256, fracción II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11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270892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Equilibrio entre la publicidad cuantificable y el conjunto de la programación </a:t>
            </a:r>
            <a:r>
              <a:rPr lang="es-MX" b="1" dirty="0" smtClean="0">
                <a:latin typeface="ITC Avant Garde" panose="020B0402020203020304" pitchFamily="34" charset="0"/>
              </a:rPr>
              <a:t>diaria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237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31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256490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La no transmisión de publicidad o propaganda presentada como información periodística o </a:t>
            </a:r>
            <a:r>
              <a:rPr lang="es-MX" b="1" dirty="0" smtClean="0">
                <a:latin typeface="ITC Avant Garde" panose="020B0402020203020304" pitchFamily="34" charset="0"/>
              </a:rPr>
              <a:t>noticiosa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6, Apartado B, fracción IV de la Constitución; artículo 238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3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270892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Que se mantenga la misma calidad y niveles de audio y video durante la programación, incluida la </a:t>
            </a:r>
            <a:r>
              <a:rPr lang="es-MX" b="1" dirty="0" smtClean="0">
                <a:latin typeface="ITC Avant Garde" panose="020B0402020203020304" pitchFamily="34" charset="0"/>
              </a:rPr>
              <a:t>publicidad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6, Apartado B, fracción III de la Constitución; artículo 256, fracción VII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0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3528" y="2564904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Que los contenidos de audio o audiovisuales se transmitan en alguna lengua </a:t>
            </a:r>
            <a:r>
              <a:rPr lang="es-MX" b="1" dirty="0" smtClean="0">
                <a:latin typeface="ITC Avant Garde" panose="020B0402020203020304" pitchFamily="34" charset="0"/>
              </a:rPr>
              <a:t>nacional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30 del Convenio sobre Pueblos Indígenas y Tribales de la OIT y 230, párrafo primero de la Ley)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Radiodifusión(artículo 6 de los Lineamientos</a:t>
            </a:r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97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2564904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Que en los contenidos audiovisuales transmitidos en algún idioma extranjero se realice el subtitulaje o traducción a alguna lengua nacional, salvo autorización expresa de la Secretaría de </a:t>
            </a:r>
            <a:r>
              <a:rPr lang="es-MX" b="1" dirty="0" smtClean="0">
                <a:latin typeface="ITC Avant Garde" panose="020B0402020203020304" pitchFamily="34" charset="0"/>
              </a:rPr>
              <a:t>Gobernación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230, párrafo segundo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Radiodifusión(artículo 6 de los Lineamientos</a:t>
            </a:r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30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 bwMode="auto">
          <a:xfrm>
            <a:off x="755576" y="2276872"/>
            <a:ext cx="784887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MX" sz="2000" dirty="0" smtClean="0">
              <a:latin typeface="ITC Avant Garde" panose="020B0402020203020304" pitchFamily="34" charset="0"/>
            </a:endParaRPr>
          </a:p>
          <a:p>
            <a:pPr marL="0" indent="0" algn="just">
              <a:buNone/>
            </a:pPr>
            <a:r>
              <a:rPr lang="es-MX" sz="1800" dirty="0" smtClean="0">
                <a:latin typeface="ITC Avant Garde" panose="020B0402020203020304" pitchFamily="34" charset="0"/>
              </a:rPr>
              <a:t>“Los Lineamientos son de orden público y tienen como objeto regular, en el marco de competencia del Instituto, la defensa de las audiencias del Servicio de Radiodifusión y del Servicio de Televisión y/o Audio Restringidos, así como asegurar el cumplimiento de los derechos de información, de expresión y de recepción de contenidos en términos de lo dispuesto en los artículos 6o. y 7o. de la Constitución."</a:t>
            </a:r>
            <a:endParaRPr lang="es-MX" sz="1800" dirty="0">
              <a:latin typeface="ITC Avant Garde" panose="020B04020202030203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67544" y="260648"/>
            <a:ext cx="3233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Objeto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los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Lineamientos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27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4132" y="263691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A la existencia de un Defensor que reciba, documente, procese y dé seguimiento a las observaciones, quejas, sugerencias, peticiones o señalamientos en relación con derechos de las Audiencias, con base en la Ley, los Lineamientos y los Códigos de Ética </a:t>
            </a:r>
            <a:r>
              <a:rPr lang="es-MX" b="1" dirty="0" smtClean="0">
                <a:latin typeface="ITC Avant Garde" panose="020B0402020203020304" pitchFamily="34" charset="0"/>
              </a:rPr>
              <a:t>correspondientes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259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Radiodifusión(artículo 6 de los Lineamientos</a:t>
            </a:r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58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4964" y="2564904"/>
            <a:ext cx="8244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A la respuesta individualizada por parte del Defensor a las observaciones, quejas, sugerencias, peticiones o señalamientos en relación con derechos de las </a:t>
            </a:r>
            <a:r>
              <a:rPr lang="es-MX" b="1" dirty="0" smtClean="0">
                <a:latin typeface="ITC Avant Garde" panose="020B0402020203020304" pitchFamily="34" charset="0"/>
              </a:rPr>
              <a:t>Audiencias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261, párrafo cuarto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Radiodifusión(artículo 6 de los Lineamientos</a:t>
            </a:r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03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1520" y="2420888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Recibir la retransmisión de señales del Servicio de Radiodifusión en términos de la Constitución, la Ley y los Lineamientos Generales en relación con lo dispuesto por la fracción I del artículo Octavo Transitorio del </a:t>
            </a:r>
            <a:r>
              <a:rPr lang="es-MX" b="1" dirty="0" smtClean="0">
                <a:latin typeface="ITC Avant Garde" panose="020B0402020203020304" pitchFamily="34" charset="0"/>
              </a:rPr>
              <a:t>Decreto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Octavo Transitorio, fracción I y Décimo Primero Transitorio del Decreto de Reforma Constitucional en materia de Telecomunicaciones; Título Quinto, Capítulo IX, Sección II de la Retransmisión, 164 y artículo 232 de la Ley)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67544" y="2704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Televisión y/o Audio Restringido (artículo 7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7991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2564904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La existencia de medidas técnicas que permitan realizar el bloqueo de canales y programas que no se desee recibir. Dicha existencia no será exigible para los Concesionarios de Televisión y/o Audio Restringidos cuya red opere con tecnología analógica y cuyo título de concesión haya sido otorgado antes de la entrada en vigor de la Ley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225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2704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Televisión y/o Audio Restringido (artículo 7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43401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8076" y="263691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Recibir información sobre la clasificación y horarios en la guía electrónica de </a:t>
            </a:r>
            <a:r>
              <a:rPr lang="es-MX" b="1" dirty="0" smtClean="0">
                <a:latin typeface="ITC Avant Garde" panose="020B0402020203020304" pitchFamily="34" charset="0"/>
              </a:rPr>
              <a:t>programación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227, párrafo cuarto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2704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Televisión y/o Audio Restringido (artículo 7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01206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2420888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Existencia de mecanismos para la realización de observaciones, quejas, sugerencias, peticiones o señalamientos en relación con derechos de las Audiencias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Artículos 225, 227 párrafo cuarto, 232 y 239, 256, 259 y 261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2704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exclusivos de las audiencias del Servicio de Televisión y/o Audio Restringido (artículo 7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7146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11560" y="141277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Derechos de las audiencias </a:t>
            </a:r>
            <a:r>
              <a:rPr lang="es-MX" b="1" dirty="0" smtClean="0">
                <a:latin typeface="ITC Avant Garde" panose="020B0402020203020304" pitchFamily="34" charset="0"/>
              </a:rPr>
              <a:t>infantiles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(Artículo </a:t>
            </a:r>
            <a:r>
              <a:rPr lang="es-MX" b="1" dirty="0">
                <a:latin typeface="ITC Avant Garde" panose="020B0402020203020304" pitchFamily="34" charset="0"/>
              </a:rPr>
              <a:t>8 de los Lineamientos)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67544" y="2996952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Consideración y protección del interés superior de la </a:t>
            </a:r>
            <a:r>
              <a:rPr lang="es-MX" b="1" dirty="0" smtClean="0">
                <a:latin typeface="ITC Avant Garde" panose="020B0402020203020304" pitchFamily="34" charset="0"/>
              </a:rPr>
              <a:t>niñez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Artículos 4°., párrafo noveno de </a:t>
            </a:r>
            <a:r>
              <a:rPr lang="es-MX" dirty="0" smtClean="0">
                <a:latin typeface="ITC Avant Garde" panose="020B0402020203020304" pitchFamily="34" charset="0"/>
              </a:rPr>
              <a:t>la Constitución</a:t>
            </a:r>
            <a:r>
              <a:rPr lang="es-MX" dirty="0">
                <a:latin typeface="ITC Avant Garde" panose="020B0402020203020304" pitchFamily="34" charset="0"/>
              </a:rPr>
              <a:t>; 3° último párrafo, </a:t>
            </a:r>
            <a:r>
              <a:rPr lang="es-MX" dirty="0" smtClean="0">
                <a:latin typeface="ITC Avant Garde" panose="020B0402020203020304" pitchFamily="34" charset="0"/>
              </a:rPr>
              <a:t>222 último </a:t>
            </a:r>
            <a:r>
              <a:rPr lang="es-MX" dirty="0">
                <a:latin typeface="ITC Avant Garde" panose="020B0402020203020304" pitchFamily="34" charset="0"/>
              </a:rPr>
              <a:t>párrafo y 256, fracción IX </a:t>
            </a:r>
            <a:r>
              <a:rPr lang="es-MX" dirty="0" smtClean="0">
                <a:latin typeface="ITC Avant Garde" panose="020B0402020203020304" pitchFamily="34" charset="0"/>
              </a:rPr>
              <a:t>de la </a:t>
            </a:r>
            <a:r>
              <a:rPr lang="es-MX" dirty="0">
                <a:latin typeface="ITC Avant Garde" panose="020B0402020203020304" pitchFamily="34" charset="0"/>
              </a:rPr>
              <a:t>Ley)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/>
          </a:p>
          <a:p>
            <a:pPr algn="ctr"/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0892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2708920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ITC Avant Garde" panose="020B0402020203020304" pitchFamily="34" charset="0"/>
              </a:rPr>
              <a:t>Que la </a:t>
            </a:r>
            <a:r>
              <a:rPr lang="es-MX" b="1" dirty="0">
                <a:latin typeface="ITC Avant Garde" panose="020B0402020203020304" pitchFamily="34" charset="0"/>
              </a:rPr>
              <a:t>programación en el Servicio de Radiodifusión dirigida a las Audiencias Infantiles </a:t>
            </a:r>
            <a:r>
              <a:rPr lang="es-MX" dirty="0">
                <a:latin typeface="ITC Avant Garde" panose="020B0402020203020304" pitchFamily="34" charset="0"/>
              </a:rPr>
              <a:t>cumpla, entre otros, con lo siguiente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Difundir </a:t>
            </a:r>
            <a:r>
              <a:rPr lang="es-MX" dirty="0">
                <a:latin typeface="ITC Avant Garde" panose="020B0402020203020304" pitchFamily="34" charset="0"/>
              </a:rPr>
              <a:t>información y programas que fortalezcan los valores culturales, éticos y sociales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Evitar </a:t>
            </a:r>
            <a:r>
              <a:rPr lang="es-MX" dirty="0">
                <a:latin typeface="ITC Avant Garde" panose="020B0402020203020304" pitchFamily="34" charset="0"/>
              </a:rPr>
              <a:t>transmisiones contrarias a los principios de paz, no Discriminación y de respeto a la dignidad de todas las personas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Evitar </a:t>
            </a:r>
            <a:r>
              <a:rPr lang="es-MX" dirty="0">
                <a:latin typeface="ITC Avant Garde" panose="020B0402020203020304" pitchFamily="34" charset="0"/>
              </a:rPr>
              <a:t>contenidos que estimulen o hagan apología de la violencia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Informar </a:t>
            </a:r>
            <a:r>
              <a:rPr lang="es-MX" dirty="0">
                <a:latin typeface="ITC Avant Garde" panose="020B0402020203020304" pitchFamily="34" charset="0"/>
              </a:rPr>
              <a:t>y orientar sobre los derechos de la infancia</a:t>
            </a:r>
            <a:r>
              <a:rPr lang="es-MX" dirty="0" smtClean="0">
                <a:latin typeface="ITC Avant Garde" panose="020B0402020203020304" pitchFamily="34" charset="0"/>
              </a:rPr>
              <a:t>...</a:t>
            </a:r>
          </a:p>
          <a:p>
            <a:pPr marL="342900" indent="-342900" algn="just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226 de la Ley.)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0" y="141277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Derechos de las audiencias </a:t>
            </a:r>
            <a:r>
              <a:rPr lang="es-MX" b="1" dirty="0" smtClean="0">
                <a:latin typeface="ITC Avant Garde" panose="020B0402020203020304" pitchFamily="34" charset="0"/>
              </a:rPr>
              <a:t>infantiles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(Artículo </a:t>
            </a:r>
            <a:r>
              <a:rPr lang="es-MX" b="1" dirty="0">
                <a:latin typeface="ITC Avant Garde" panose="020B0402020203020304" pitchFamily="34" charset="0"/>
              </a:rPr>
              <a:t>8 de los Lineamientos)</a:t>
            </a:r>
          </a:p>
        </p:txBody>
      </p:sp>
    </p:spTree>
    <p:extLst>
      <p:ext uri="{BB962C8B-B14F-4D97-AF65-F5344CB8AC3E}">
        <p14:creationId xmlns:p14="http://schemas.microsoft.com/office/powerpoint/2010/main" val="2216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2132856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ITC Avant Garde" panose="020B0402020203020304" pitchFamily="34" charset="0"/>
              </a:rPr>
              <a:t>Que la publicidad destinada a las Audiencias Infantiles, entre otros, </a:t>
            </a:r>
            <a:r>
              <a:rPr lang="es-MX" sz="1600" dirty="0" smtClean="0">
                <a:latin typeface="ITC Avant Garde" panose="020B0402020203020304" pitchFamily="34" charset="0"/>
              </a:rPr>
              <a:t>no:</a:t>
            </a:r>
          </a:p>
          <a:p>
            <a:pPr algn="just"/>
            <a:endParaRPr lang="es-MX" sz="1600" dirty="0">
              <a:latin typeface="ITC Avant Garde" panose="020B0402020203020304" pitchFamily="34" charset="0"/>
            </a:endParaRPr>
          </a:p>
          <a:p>
            <a:pPr algn="just"/>
            <a:endParaRPr lang="es-MX" sz="1600" dirty="0" smtClean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sz="1600" dirty="0" smtClean="0">
                <a:latin typeface="ITC Avant Garde" panose="020B0402020203020304" pitchFamily="34" charset="0"/>
              </a:rPr>
              <a:t>Promueva </a:t>
            </a:r>
            <a:r>
              <a:rPr lang="es-MX" sz="1600" dirty="0">
                <a:latin typeface="ITC Avant Garde" panose="020B0402020203020304" pitchFamily="34" charset="0"/>
              </a:rPr>
              <a:t>o muestre conductas ilegales, violentas o que pongan en riesgo su vida o integridad física, ya sea mediante personajes reales o animados</a:t>
            </a:r>
            <a:r>
              <a:rPr lang="es-MX" sz="1600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sz="1600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sz="1600" dirty="0" smtClean="0">
                <a:latin typeface="ITC Avant Garde" panose="020B0402020203020304" pitchFamily="34" charset="0"/>
              </a:rPr>
              <a:t>Muestre </a:t>
            </a:r>
            <a:r>
              <a:rPr lang="es-MX" sz="1600" dirty="0">
                <a:latin typeface="ITC Avant Garde" panose="020B0402020203020304" pitchFamily="34" charset="0"/>
              </a:rPr>
              <a:t>o promueva conductas o productos que atenten contra su salud física o emocional</a:t>
            </a:r>
            <a:r>
              <a:rPr lang="es-MX" sz="1600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sz="1600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sz="1600" dirty="0" smtClean="0">
                <a:latin typeface="ITC Avant Garde" panose="020B0402020203020304" pitchFamily="34" charset="0"/>
              </a:rPr>
              <a:t>Presente </a:t>
            </a:r>
            <a:r>
              <a:rPr lang="es-MX" sz="1600" dirty="0">
                <a:latin typeface="ITC Avant Garde" panose="020B0402020203020304" pitchFamily="34" charset="0"/>
              </a:rPr>
              <a:t>a Niñas y Niños o Adolescentes como objeto sexual</a:t>
            </a:r>
            <a:r>
              <a:rPr lang="es-MX" sz="1600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just">
              <a:buAutoNum type="alphaLcParenR"/>
            </a:pPr>
            <a:endParaRPr lang="es-MX" sz="1600" dirty="0">
              <a:latin typeface="ITC Avant Garde" panose="020B0402020203020304" pitchFamily="34" charset="0"/>
            </a:endParaRPr>
          </a:p>
          <a:p>
            <a:pPr marL="342900" indent="-342900" algn="just">
              <a:buAutoNum type="alphaLcParenR"/>
            </a:pPr>
            <a:r>
              <a:rPr lang="es-MX" sz="1600" dirty="0" smtClean="0">
                <a:latin typeface="ITC Avant Garde" panose="020B0402020203020304" pitchFamily="34" charset="0"/>
              </a:rPr>
              <a:t>Utilice </a:t>
            </a:r>
            <a:r>
              <a:rPr lang="es-MX" sz="1600" dirty="0">
                <a:latin typeface="ITC Avant Garde" panose="020B0402020203020304" pitchFamily="34" charset="0"/>
              </a:rPr>
              <a:t>su inexperiencia o inmadurez para persuadirlos de los beneficios de un producto o servicio. No se permitirá exagerar las propiedades o cualidades de un producto o servicio ni generar falsas expectativas de los beneficios de los mismos</a:t>
            </a:r>
            <a:r>
              <a:rPr lang="es-MX" sz="1600" dirty="0" smtClean="0">
                <a:latin typeface="ITC Avant Garde" panose="020B0402020203020304" pitchFamily="34" charset="0"/>
              </a:rPr>
              <a:t>;</a:t>
            </a:r>
          </a:p>
          <a:p>
            <a:pPr algn="ctr"/>
            <a:endParaRPr lang="es-MX" sz="1600" dirty="0">
              <a:latin typeface="ITC Avant Garde" panose="020B0402020203020304" pitchFamily="34" charset="0"/>
            </a:endParaRPr>
          </a:p>
          <a:p>
            <a:pPr algn="ctr"/>
            <a:r>
              <a:rPr lang="es-MX" sz="1600" dirty="0" smtClean="0">
                <a:latin typeface="ITC Avant Garde" panose="020B0402020203020304" pitchFamily="34" charset="0"/>
              </a:rPr>
              <a:t>(</a:t>
            </a:r>
            <a:r>
              <a:rPr lang="es-MX" sz="1600" dirty="0">
                <a:latin typeface="ITC Avant Garde" panose="020B0402020203020304" pitchFamily="34" charset="0"/>
              </a:rPr>
              <a:t>Artículo 246 de la Ley.)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0" y="937548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Derechos de las audiencias </a:t>
            </a:r>
            <a:r>
              <a:rPr lang="es-MX" b="1" dirty="0" smtClean="0">
                <a:latin typeface="ITC Avant Garde" panose="020B0402020203020304" pitchFamily="34" charset="0"/>
              </a:rPr>
              <a:t>infantiles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(Artículo </a:t>
            </a:r>
            <a:r>
              <a:rPr lang="es-MX" b="1" dirty="0">
                <a:latin typeface="ITC Avant Garde" panose="020B0402020203020304" pitchFamily="34" charset="0"/>
              </a:rPr>
              <a:t>8 de los Lineamientos)</a:t>
            </a:r>
          </a:p>
        </p:txBody>
      </p:sp>
    </p:spTree>
    <p:extLst>
      <p:ext uri="{BB962C8B-B14F-4D97-AF65-F5344CB8AC3E}">
        <p14:creationId xmlns:p14="http://schemas.microsoft.com/office/powerpoint/2010/main" val="351272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2924944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Contar </a:t>
            </a:r>
            <a:r>
              <a:rPr lang="es-MX" b="1" dirty="0">
                <a:latin typeface="ITC Avant Garde" panose="020B0402020203020304" pitchFamily="34" charset="0"/>
              </a:rPr>
              <a:t>en al menos uno de los programas noticiosos de mayor audiencia a nivel nacional con servicios de Subtitulaje Oculto o doblaje al español y Lengua de Señas Mexicana para Accesibilidad a personas con debilidad auditiva y visual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21 de la Convención sobre </a:t>
            </a:r>
            <a:r>
              <a:rPr lang="es-MX" dirty="0" smtClean="0">
                <a:latin typeface="ITC Avant Garde" panose="020B0402020203020304" pitchFamily="34" charset="0"/>
              </a:rPr>
              <a:t>los Derechos </a:t>
            </a:r>
            <a:r>
              <a:rPr lang="es-MX" dirty="0">
                <a:latin typeface="ITC Avant Garde" panose="020B0402020203020304" pitchFamily="34" charset="0"/>
              </a:rPr>
              <a:t>de las Personas </a:t>
            </a:r>
            <a:r>
              <a:rPr lang="es-MX" dirty="0" smtClean="0">
                <a:latin typeface="ITC Avant Garde" panose="020B0402020203020304" pitchFamily="34" charset="0"/>
              </a:rPr>
              <a:t>con Discapacidad </a:t>
            </a:r>
            <a:r>
              <a:rPr lang="es-MX" dirty="0">
                <a:latin typeface="ITC Avant Garde" panose="020B0402020203020304" pitchFamily="34" charset="0"/>
              </a:rPr>
              <a:t>y 258, fracción I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47564" y="18448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Derechos </a:t>
            </a:r>
            <a:r>
              <a:rPr lang="es-MX" b="1" dirty="0">
                <a:latin typeface="ITC Avant Garde" panose="020B0402020203020304" pitchFamily="34" charset="0"/>
              </a:rPr>
              <a:t>de las audiencias con </a:t>
            </a:r>
            <a:r>
              <a:rPr lang="es-MX" b="1" dirty="0" smtClean="0">
                <a:latin typeface="ITC Avant Garde" panose="020B0402020203020304" pitchFamily="34" charset="0"/>
              </a:rPr>
              <a:t>discapacidad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2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 bwMode="auto">
          <a:xfrm>
            <a:off x="463476" y="2348880"/>
            <a:ext cx="806489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800" b="1" dirty="0" smtClean="0">
                <a:latin typeface="ITC Avant Garde" panose="020B0402020203020304" pitchFamily="34" charset="0"/>
              </a:rPr>
              <a:t>Audiencias</a:t>
            </a:r>
          </a:p>
          <a:p>
            <a:pPr marL="0" indent="0" algn="ctr">
              <a:buNone/>
            </a:pPr>
            <a:endParaRPr lang="es-MX" sz="1800" b="1" dirty="0" smtClean="0">
              <a:latin typeface="ITC Avant Garde" panose="020B0402020203020304" pitchFamily="34" charset="0"/>
            </a:endParaRPr>
          </a:p>
          <a:p>
            <a:pPr marL="0" indent="0" algn="ctr">
              <a:buNone/>
            </a:pPr>
            <a:r>
              <a:rPr lang="es-MX" sz="1800" dirty="0" smtClean="0">
                <a:latin typeface="ITC Avant Garde" panose="020B0402020203020304" pitchFamily="34" charset="0"/>
              </a:rPr>
              <a:t>Personas que perciben contenidos de audio o audiovisuales provistos a través del Servicio de Radiodifusión y del Servicio de Televisión y/o Audio Restringidos</a:t>
            </a:r>
            <a:endParaRPr lang="es-MX" sz="1800" dirty="0"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26064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Los Derechos de las Audiencias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42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3140968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Contar con mecanismos que les den accesibilidad para expresar sus reclamaciones, sugerencias y quejas a los </a:t>
            </a:r>
            <a:r>
              <a:rPr lang="es-MX" b="1" dirty="0" smtClean="0">
                <a:latin typeface="ITC Avant Garde" panose="020B0402020203020304" pitchFamily="34" charset="0"/>
              </a:rPr>
              <a:t>Defensores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258, fracción III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47564" y="18448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Derechos </a:t>
            </a:r>
            <a:r>
              <a:rPr lang="es-MX" b="1" dirty="0">
                <a:latin typeface="ITC Avant Garde" panose="020B0402020203020304" pitchFamily="34" charset="0"/>
              </a:rPr>
              <a:t>de las audiencias con </a:t>
            </a:r>
            <a:r>
              <a:rPr lang="es-MX" b="1" dirty="0" smtClean="0">
                <a:latin typeface="ITC Avant Garde" panose="020B0402020203020304" pitchFamily="34" charset="0"/>
              </a:rPr>
              <a:t>discapacidad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299695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Acceso a la guía de programación a través de un número telefónico o de portales de Internet de los Concesionarios de Radiodifusión y Programadores a través de multiprogramación en formatos accesibles para personas con </a:t>
            </a:r>
            <a:r>
              <a:rPr lang="es-MX" b="1" dirty="0" smtClean="0">
                <a:latin typeface="ITC Avant Garde" panose="020B0402020203020304" pitchFamily="34" charset="0"/>
              </a:rPr>
              <a:t>discapacidad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258, fracción IV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47564" y="18448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Derechos </a:t>
            </a:r>
            <a:r>
              <a:rPr lang="es-MX" b="1" dirty="0">
                <a:latin typeface="ITC Avant Garde" panose="020B0402020203020304" pitchFamily="34" charset="0"/>
              </a:rPr>
              <a:t>de las audiencias con </a:t>
            </a:r>
            <a:r>
              <a:rPr lang="es-MX" b="1" dirty="0" smtClean="0">
                <a:latin typeface="ITC Avant Garde" panose="020B0402020203020304" pitchFamily="34" charset="0"/>
              </a:rPr>
              <a:t>discapacidad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22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263691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Contar con Lengua de Señas Mexicana o Subtitulaje Oculto en idioma nacional, en la programación que transmitan de las 06:00 a las 24:00 horas, excluyendo la publicidad, en las señales de los Concesionarios de Radiodifusión y Programadores a través de multiprogramación de uso comercial que transmitan televisión radiodifundida y que cubran más del cincuenta por ciento del territorio nacional. Los entes públicos federales que sean concesionarios de uso público de televisión radiodifundida estarán sujetos a la misma </a:t>
            </a:r>
            <a:r>
              <a:rPr lang="es-MX" b="1" dirty="0" smtClean="0">
                <a:latin typeface="ITC Avant Garde" panose="020B0402020203020304" pitchFamily="34" charset="0"/>
              </a:rPr>
              <a:t>obligación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Transitorio </a:t>
            </a:r>
            <a:r>
              <a:rPr lang="es-MX" dirty="0" smtClean="0">
                <a:latin typeface="ITC Avant Garde" panose="020B0402020203020304" pitchFamily="34" charset="0"/>
              </a:rPr>
              <a:t>Cuadragésimo Tercero </a:t>
            </a:r>
            <a:r>
              <a:rPr lang="es-MX" dirty="0">
                <a:latin typeface="ITC Avant Garde" panose="020B0402020203020304" pitchFamily="34" charset="0"/>
              </a:rPr>
              <a:t>del Decreto de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0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de grupos especialmente protegidos: niños y personas con discapacidad(artículos 8 al 11 de los Lineamientos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)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47564" y="18448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Derechos </a:t>
            </a:r>
            <a:r>
              <a:rPr lang="es-MX" b="1" dirty="0">
                <a:latin typeface="ITC Avant Garde" panose="020B0402020203020304" pitchFamily="34" charset="0"/>
              </a:rPr>
              <a:t>de las audiencias con </a:t>
            </a:r>
            <a:r>
              <a:rPr lang="es-MX" b="1" dirty="0" smtClean="0">
                <a:latin typeface="ITC Avant Garde" panose="020B0402020203020304" pitchFamily="34" charset="0"/>
              </a:rPr>
              <a:t>discapacidad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7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683568" y="2924944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Distinción entre publicidad y contenido de un programa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256, fracción IV de la Ley)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Acciones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implementar mecanismos de protección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39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270892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Diferenciación clara de la información noticiosa  de la opinión de quien la presenta a través de una cortinilla y de mención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 256, fracción III de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Acciones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implementar mecanismos de protección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0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3568" y="2852936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Servicios de accesibilidad para personas con discapacidad</a:t>
            </a:r>
            <a:r>
              <a:rPr lang="es-MX" b="1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</a:t>
            </a:r>
            <a:r>
              <a:rPr lang="es-MX" dirty="0">
                <a:latin typeface="ITC Avant Garde" panose="020B0402020203020304" pitchFamily="34" charset="0"/>
              </a:rPr>
              <a:t>Artículos 258, fracción I de la Ley y artículo Transitorio Cuadragésimo Tercero del Decreto por el que se Expidió la Ley)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11663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Acciones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implementar mecanismos de protección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51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99592" y="2924944"/>
            <a:ext cx="7573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Recibir</a:t>
            </a:r>
            <a:r>
              <a:rPr lang="es-MX" dirty="0">
                <a:latin typeface="ITC Avant Garde" panose="020B0402020203020304" pitchFamily="34" charset="0"/>
              </a:rPr>
              <a:t>, documentar, procesar y dar seguimiento a las observaciones, quejas, sugerencias, peticiones o señalamientos, de las Audiencias</a:t>
            </a:r>
            <a:r>
              <a:rPr lang="es-MX" dirty="0" smtClean="0">
                <a:latin typeface="ITC Avant Garde" panose="020B0402020203020304" pitchFamily="34" charset="0"/>
              </a:rPr>
              <a:t>.</a:t>
            </a:r>
            <a:endParaRPr lang="es-MX" dirty="0"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19672" y="1605593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Obligaciones del Defensor de las </a:t>
            </a:r>
            <a:r>
              <a:rPr lang="es-MX" b="1" dirty="0" smtClean="0">
                <a:latin typeface="ITC Avant Garde" panose="020B0402020203020304" pitchFamily="34" charset="0"/>
              </a:rPr>
              <a:t>Audiencias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71600" y="276587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Sujetar </a:t>
            </a:r>
            <a:r>
              <a:rPr lang="es-MX" dirty="0">
                <a:latin typeface="ITC Avant Garde" panose="020B0402020203020304" pitchFamily="34" charset="0"/>
              </a:rPr>
              <a:t>su actuación a la Constitución, la Ley, los Lineamientos, los Códigos de Ética y demás disposiciones aplicables</a:t>
            </a:r>
            <a:r>
              <a:rPr lang="es-MX" dirty="0" smtClean="0">
                <a:latin typeface="ITC Avant Garde" panose="020B0402020203020304" pitchFamily="34" charset="0"/>
              </a:rPr>
              <a:t>.</a:t>
            </a:r>
            <a:endParaRPr lang="es-MX" dirty="0"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19672" y="1605593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Obligaciones del Defensor de las </a:t>
            </a:r>
            <a:r>
              <a:rPr lang="es-MX" b="1" dirty="0" smtClean="0">
                <a:latin typeface="ITC Avant Garde" panose="020B0402020203020304" pitchFamily="34" charset="0"/>
              </a:rPr>
              <a:t>Audiencias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7584" y="27658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Difundir </a:t>
            </a:r>
            <a:r>
              <a:rPr lang="es-MX" dirty="0">
                <a:latin typeface="ITC Avant Garde" panose="020B0402020203020304" pitchFamily="34" charset="0"/>
              </a:rPr>
              <a:t>los derechos de las Audiencias, así como los mecanismos con los que se cuenta para garantizarlos.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619672" y="1605593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Obligaciones del Defensor de las </a:t>
            </a:r>
            <a:r>
              <a:rPr lang="es-MX" b="1" dirty="0" smtClean="0">
                <a:latin typeface="ITC Avant Garde" panose="020B0402020203020304" pitchFamily="34" charset="0"/>
              </a:rPr>
              <a:t>Audiencias</a:t>
            </a:r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4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99592" y="3211389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Plazo: 20 días hábiles contados a partir del siguiente en que se haya presentado la solicitud respectiva </a:t>
            </a:r>
            <a:endParaRPr lang="es-MX" dirty="0" smtClean="0"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19672" y="1605593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Procedimientos</a:t>
            </a:r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19672" y="2132856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defensoría de las audiencias del servicio de radiodifusión.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3588" y="2276872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Ley Federal de Telecomunicaciones y Radiodifusión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El artículo 256 de la Ley hace una enumeración de 9 derechos de las audiencias y termina señalando que constituyen derechos de las audiencias:</a:t>
            </a: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 </a:t>
            </a:r>
          </a:p>
          <a:p>
            <a:pPr algn="ctr"/>
            <a:r>
              <a:rPr lang="es-MX" b="1" dirty="0">
                <a:latin typeface="ITC Avant Garde" panose="020B0402020203020304" pitchFamily="34" charset="0"/>
              </a:rPr>
              <a:t>“...los demás que se establezcan en ésta y otras leyes.”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26064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Los Derechos de las Audiencias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41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6480" y="2132856"/>
            <a:ext cx="7933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Etapas </a:t>
            </a:r>
            <a:r>
              <a:rPr lang="es-MX" b="1" dirty="0">
                <a:latin typeface="ITC Avant Garde" panose="020B0402020203020304" pitchFamily="34" charset="0"/>
              </a:rPr>
              <a:t>del procedimiento</a:t>
            </a:r>
          </a:p>
          <a:p>
            <a:pPr marL="342900" indent="-342900" algn="ctr">
              <a:buAutoNum type="alphaLcParenR"/>
            </a:pPr>
            <a:endParaRPr lang="es-MX" dirty="0" smtClean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Recepción </a:t>
            </a:r>
            <a:r>
              <a:rPr lang="es-MX" dirty="0">
                <a:latin typeface="ITC Avant Garde" panose="020B0402020203020304" pitchFamily="34" charset="0"/>
              </a:rPr>
              <a:t>y acuse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Análisis </a:t>
            </a:r>
            <a:r>
              <a:rPr lang="es-MX" dirty="0">
                <a:latin typeface="ITC Avant Garde" panose="020B0402020203020304" pitchFamily="34" charset="0"/>
              </a:rPr>
              <a:t>del escrito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En </a:t>
            </a:r>
            <a:r>
              <a:rPr lang="es-MX" dirty="0">
                <a:latin typeface="ITC Avant Garde" panose="020B0402020203020304" pitchFamily="34" charset="0"/>
              </a:rPr>
              <a:t>su caso, requerimientos al solicitante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Solicitud </a:t>
            </a:r>
            <a:r>
              <a:rPr lang="es-MX" dirty="0">
                <a:latin typeface="ITC Avant Garde" panose="020B0402020203020304" pitchFamily="34" charset="0"/>
              </a:rPr>
              <a:t>de explicaciones del defensor al concesionario de radiodifusión o programador a través de multiprogramación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La </a:t>
            </a:r>
            <a:r>
              <a:rPr lang="es-MX" dirty="0">
                <a:latin typeface="ITC Avant Garde" panose="020B0402020203020304" pitchFamily="34" charset="0"/>
              </a:rPr>
              <a:t>atención que el concesionario de radiodifusión o programador a través de multiprogramación den a la solicitud del Defensor</a:t>
            </a:r>
            <a:r>
              <a:rPr lang="es-MX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91680" y="110441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Procedimientos</a:t>
            </a:r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25960" y="1594991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defensoría de las audiencias del servicio de radiodifusión.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2492549"/>
            <a:ext cx="835292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ITC Avant Garde" panose="020B0402020203020304" pitchFamily="34" charset="0"/>
              </a:rPr>
              <a:t>Etapas del procedimiento</a:t>
            </a:r>
          </a:p>
          <a:p>
            <a:pPr algn="ctr"/>
            <a:endParaRPr lang="es-MX" sz="1700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sz="1700" dirty="0" smtClean="0">
                <a:latin typeface="ITC Avant Garde" panose="020B0402020203020304" pitchFamily="34" charset="0"/>
              </a:rPr>
              <a:t>f</a:t>
            </a:r>
            <a:r>
              <a:rPr lang="es-MX" sz="1700" dirty="0">
                <a:latin typeface="ITC Avant Garde" panose="020B0402020203020304" pitchFamily="34" charset="0"/>
              </a:rPr>
              <a:t>) </a:t>
            </a:r>
            <a:r>
              <a:rPr lang="es-MX" sz="1700" dirty="0" smtClean="0">
                <a:latin typeface="ITC Avant Garde" panose="020B0402020203020304" pitchFamily="34" charset="0"/>
              </a:rPr>
              <a:t>Respuesta </a:t>
            </a:r>
            <a:r>
              <a:rPr lang="es-MX" sz="1700" dirty="0">
                <a:latin typeface="ITC Avant Garde" panose="020B0402020203020304" pitchFamily="34" charset="0"/>
              </a:rPr>
              <a:t>del defensor al solicitante señalado las explicaciones que le hayan dado el concesionario de radiodifusión o programador a través de multiprogramación especificando si hubo violaciones de los derechos de las </a:t>
            </a:r>
            <a:r>
              <a:rPr lang="es-MX" sz="1700" dirty="0" smtClean="0">
                <a:latin typeface="ITC Avant Garde" panose="020B0402020203020304" pitchFamily="34" charset="0"/>
              </a:rPr>
              <a:t>de </a:t>
            </a:r>
            <a:r>
              <a:rPr lang="es-MX" sz="1700" dirty="0" smtClean="0">
                <a:latin typeface="ITC Avant Garde" panose="020B0402020203020304" pitchFamily="34" charset="0"/>
              </a:rPr>
              <a:t>las audiencias.</a:t>
            </a:r>
          </a:p>
          <a:p>
            <a:pPr algn="ctr"/>
            <a:endParaRPr lang="es-MX" sz="1700" dirty="0">
              <a:latin typeface="ITC Avant Garde" panose="020B0402020203020304" pitchFamily="34" charset="0"/>
            </a:endParaRPr>
          </a:p>
          <a:p>
            <a:pPr algn="ctr"/>
            <a:r>
              <a:rPr lang="es-MX" sz="1700" dirty="0" smtClean="0">
                <a:latin typeface="ITC Avant Garde" panose="020B0402020203020304" pitchFamily="34" charset="0"/>
              </a:rPr>
              <a:t>g</a:t>
            </a:r>
            <a:r>
              <a:rPr lang="es-MX" sz="1700" dirty="0">
                <a:latin typeface="ITC Avant Garde" panose="020B0402020203020304" pitchFamily="34" charset="0"/>
              </a:rPr>
              <a:t>) Propuesta de emisión de rectificación, recomendación o propuesta de acción correctiva que corresponda si a juicio del defensor </a:t>
            </a:r>
            <a:r>
              <a:rPr lang="es-MX" sz="1700" dirty="0">
                <a:latin typeface="ITC Avant Garde" panose="020B0402020203020304" pitchFamily="34" charset="0"/>
              </a:rPr>
              <a:t>existen violaciones a los derechos de las audiencias y difusión de la misma </a:t>
            </a:r>
            <a:r>
              <a:rPr lang="es-MX" sz="1700" dirty="0" smtClean="0">
                <a:latin typeface="ITC Avant Garde" panose="020B0402020203020304" pitchFamily="34" charset="0"/>
              </a:rPr>
              <a:t>dentro </a:t>
            </a:r>
            <a:r>
              <a:rPr lang="es-MX" sz="1700" dirty="0">
                <a:latin typeface="ITC Avant Garde" panose="020B0402020203020304" pitchFamily="34" charset="0"/>
              </a:rPr>
              <a:t>del plazo de 24 horas</a:t>
            </a:r>
            <a:r>
              <a:rPr lang="es-MX" sz="1700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sz="1700" dirty="0">
              <a:latin typeface="ITC Avant Garde" panose="020B0402020203020304" pitchFamily="34" charset="0"/>
            </a:endParaRPr>
          </a:p>
          <a:p>
            <a:pPr algn="ctr"/>
            <a:r>
              <a:rPr lang="es-MX" sz="1700" dirty="0" smtClean="0">
                <a:latin typeface="ITC Avant Garde" panose="020B0402020203020304" pitchFamily="34" charset="0"/>
              </a:rPr>
              <a:t>h</a:t>
            </a:r>
            <a:r>
              <a:rPr lang="es-MX" sz="1700" dirty="0">
                <a:latin typeface="ITC Avant Garde" panose="020B0402020203020304" pitchFamily="34" charset="0"/>
              </a:rPr>
              <a:t>) Restitución por parte del concesionario de radiodifusión o programador a través de multiprogramación de las violaciones a través de la rectificación o materialización de la recomendación o propuesta de acción correctiva que corresponda.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691680" y="110441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Procedimientos</a:t>
            </a:r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25960" y="1594991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defensoría de las audiencias del servicio de radiodifusión. 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2348880"/>
            <a:ext cx="78488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b="1" dirty="0">
                <a:latin typeface="ITC Avant Garde" panose="020B0402020203020304" pitchFamily="34" charset="0"/>
              </a:rPr>
              <a:t>Etapas</a:t>
            </a:r>
            <a:r>
              <a:rPr lang="es-MX" b="1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Recepción </a:t>
            </a:r>
            <a:r>
              <a:rPr lang="es-MX" dirty="0">
                <a:latin typeface="ITC Avant Garde" panose="020B0402020203020304" pitchFamily="34" charset="0"/>
              </a:rPr>
              <a:t>y acuse por parte del Concesionario del Servicio de Televisión y/o Audio Restringidos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Análisis </a:t>
            </a:r>
            <a:r>
              <a:rPr lang="es-MX" dirty="0">
                <a:latin typeface="ITC Avant Garde" panose="020B0402020203020304" pitchFamily="34" charset="0"/>
              </a:rPr>
              <a:t>del escrito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En </a:t>
            </a:r>
            <a:r>
              <a:rPr lang="es-MX" dirty="0">
                <a:latin typeface="ITC Avant Garde" panose="020B0402020203020304" pitchFamily="34" charset="0"/>
              </a:rPr>
              <a:t>su caso, requerimientos al solicitante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marL="342900" indent="-342900" algn="ctr">
              <a:buAutoNum type="alphaLcParenR"/>
            </a:pPr>
            <a:endParaRPr lang="es-MX" sz="1600" dirty="0"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91680" y="110441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Procedimientos</a:t>
            </a:r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91680" y="1689775"/>
            <a:ext cx="6230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</a:t>
            </a:r>
            <a:r>
              <a:rPr lang="es-MX" b="1" dirty="0" smtClean="0">
                <a:latin typeface="ITC Avant Garde" panose="020B0402020203020304" pitchFamily="34" charset="0"/>
              </a:rPr>
              <a:t>Defensoría </a:t>
            </a:r>
            <a:r>
              <a:rPr lang="es-MX" b="1" dirty="0">
                <a:latin typeface="ITC Avant Garde" panose="020B0402020203020304" pitchFamily="34" charset="0"/>
              </a:rPr>
              <a:t>de las A</a:t>
            </a:r>
            <a:r>
              <a:rPr lang="es-MX" b="1" dirty="0" smtClean="0">
                <a:latin typeface="ITC Avant Garde" panose="020B0402020203020304" pitchFamily="34" charset="0"/>
              </a:rPr>
              <a:t>udiencias </a:t>
            </a:r>
            <a:r>
              <a:rPr lang="es-MX" b="1" dirty="0">
                <a:latin typeface="ITC Avant Garde" panose="020B0402020203020304" pitchFamily="34" charset="0"/>
              </a:rPr>
              <a:t>del servicio de </a:t>
            </a:r>
            <a:r>
              <a:rPr lang="es-MX" b="1" dirty="0" smtClean="0">
                <a:latin typeface="ITC Avant Garde" panose="020B0402020203020304" pitchFamily="34" charset="0"/>
              </a:rPr>
              <a:t>Televisión y/o Audio Restringidos. </a:t>
            </a:r>
            <a:endParaRPr lang="es-MX" b="1" dirty="0">
              <a:latin typeface="ITC Avant Garde" panose="020B0402020203020304" pitchFamily="34" charset="0"/>
            </a:endParaRP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2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1912" y="2613105"/>
            <a:ext cx="82939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b="1" dirty="0">
                <a:latin typeface="ITC Avant Garde" panose="020B0402020203020304" pitchFamily="34" charset="0"/>
              </a:rPr>
              <a:t>Etapas</a:t>
            </a:r>
            <a:r>
              <a:rPr lang="es-MX" b="1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d) Determinación de violaciones y restitución al solicitante a través de la rectificación o la acción correctiva que corresponda.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e) La determinación del Concesionario de Televisión y/o Audio Restringido deberá hacerse del conocimiento del solicitante dentro de los 20 días hábiles a la presentación de las observaciones, quejas, sugerencias, peticiones, señalamientos o reclamaciones.</a:t>
            </a:r>
          </a:p>
          <a:p>
            <a:pPr marL="342900" indent="-342900" algn="ctr">
              <a:buAutoNum type="alphaLcParenR"/>
            </a:pPr>
            <a:endParaRPr lang="es-MX" sz="1600" dirty="0"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26480" y="26064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Defensoría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</a:t>
            </a:r>
          </a:p>
          <a:p>
            <a:pPr algn="just"/>
            <a:endParaRPr lang="es-MX" sz="1400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91680" y="110441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Procedimientos</a:t>
            </a:r>
            <a:endParaRPr lang="es-MX" b="1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58640" y="1850648"/>
            <a:ext cx="6230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</a:t>
            </a:r>
            <a:r>
              <a:rPr lang="es-MX" b="1" dirty="0" smtClean="0">
                <a:latin typeface="ITC Avant Garde" panose="020B0402020203020304" pitchFamily="34" charset="0"/>
              </a:rPr>
              <a:t>Defensoría </a:t>
            </a:r>
            <a:r>
              <a:rPr lang="es-MX" b="1" dirty="0">
                <a:latin typeface="ITC Avant Garde" panose="020B0402020203020304" pitchFamily="34" charset="0"/>
              </a:rPr>
              <a:t>de las A</a:t>
            </a:r>
            <a:r>
              <a:rPr lang="es-MX" b="1" dirty="0" smtClean="0">
                <a:latin typeface="ITC Avant Garde" panose="020B0402020203020304" pitchFamily="34" charset="0"/>
              </a:rPr>
              <a:t>udiencias </a:t>
            </a:r>
            <a:r>
              <a:rPr lang="es-MX" b="1" dirty="0">
                <a:latin typeface="ITC Avant Garde" panose="020B0402020203020304" pitchFamily="34" charset="0"/>
              </a:rPr>
              <a:t>del servicio de </a:t>
            </a:r>
            <a:r>
              <a:rPr lang="es-MX" b="1" dirty="0" smtClean="0">
                <a:latin typeface="ITC Avant Garde" panose="020B0402020203020304" pitchFamily="34" charset="0"/>
              </a:rPr>
              <a:t>Televisión y/o Audio Restringidos. </a:t>
            </a:r>
            <a:endParaRPr lang="es-MX" b="1" dirty="0">
              <a:latin typeface="ITC Avant Garde" panose="020B0402020203020304" pitchFamily="34" charset="0"/>
            </a:endParaRP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1520" y="328498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dirty="0"/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Mención expresa de los Derechos de las </a:t>
            </a:r>
            <a:r>
              <a:rPr lang="es-MX" dirty="0" smtClean="0">
                <a:latin typeface="ITC Avant Garde" panose="020B0402020203020304" pitchFamily="34" charset="0"/>
              </a:rPr>
              <a:t>Audiencias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39552" y="2306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Código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Ética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91680" y="220486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Contenido mínimo</a:t>
            </a:r>
          </a:p>
        </p:txBody>
      </p:sp>
    </p:spTree>
    <p:extLst>
      <p:ext uri="{BB962C8B-B14F-4D97-AF65-F5344CB8AC3E}">
        <p14:creationId xmlns:p14="http://schemas.microsoft.com/office/powerpoint/2010/main" val="35651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95536" y="2852936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dirty="0"/>
          </a:p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Identidad</a:t>
            </a:r>
          </a:p>
          <a:p>
            <a:pPr algn="just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Conjunto </a:t>
            </a:r>
            <a:r>
              <a:rPr lang="es-MX" dirty="0">
                <a:latin typeface="ITC Avant Garde" panose="020B0402020203020304" pitchFamily="34" charset="0"/>
              </a:rPr>
              <a:t>de características de cada canal de programación, entre las que se encuentran nombre, logotipo, tipo de </a:t>
            </a:r>
            <a:r>
              <a:rPr lang="es-MX" dirty="0" smtClean="0">
                <a:latin typeface="ITC Avant Garde" panose="020B0402020203020304" pitchFamily="34" charset="0"/>
              </a:rPr>
              <a:t>programación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39552" y="2306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Código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Ética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63688" y="19888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Contenido mínimo</a:t>
            </a:r>
          </a:p>
        </p:txBody>
      </p:sp>
    </p:spTree>
    <p:extLst>
      <p:ext uri="{BB962C8B-B14F-4D97-AF65-F5344CB8AC3E}">
        <p14:creationId xmlns:p14="http://schemas.microsoft.com/office/powerpoint/2010/main" val="419753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7504" y="283294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Visión</a:t>
            </a:r>
          </a:p>
          <a:p>
            <a:pPr algn="just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Definición </a:t>
            </a:r>
            <a:r>
              <a:rPr lang="es-MX" dirty="0">
                <a:latin typeface="ITC Avant Garde" panose="020B0402020203020304" pitchFamily="34" charset="0"/>
              </a:rPr>
              <a:t>de metas a futuro.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39552" y="2306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Código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Ética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19672" y="184482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Contenido mínimo</a:t>
            </a:r>
          </a:p>
        </p:txBody>
      </p:sp>
    </p:spTree>
    <p:extLst>
      <p:ext uri="{BB962C8B-B14F-4D97-AF65-F5344CB8AC3E}">
        <p14:creationId xmlns:p14="http://schemas.microsoft.com/office/powerpoint/2010/main" val="6056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79612" y="2996952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latin typeface="ITC Avant Garde" panose="020B0402020203020304" pitchFamily="34" charset="0"/>
              </a:rPr>
              <a:t>inscripción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Plazo </a:t>
            </a:r>
            <a:r>
              <a:rPr lang="es-MX" dirty="0">
                <a:latin typeface="ITC Avant Garde" panose="020B0402020203020304" pitchFamily="34" charset="0"/>
              </a:rPr>
              <a:t>para resolver:  20 días hábiles</a:t>
            </a:r>
            <a:r>
              <a:rPr lang="es-MX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Posibilidad </a:t>
            </a:r>
            <a:r>
              <a:rPr lang="es-MX" dirty="0">
                <a:latin typeface="ITC Avant Garde" panose="020B0402020203020304" pitchFamily="34" charset="0"/>
              </a:rPr>
              <a:t>de requerir información faltante</a:t>
            </a:r>
            <a:r>
              <a:rPr lang="es-MX" dirty="0" smtClean="0">
                <a:latin typeface="ITC Avant Garde" panose="020B0402020203020304" pitchFamily="34" charset="0"/>
              </a:rPr>
              <a:t>.</a:t>
            </a:r>
          </a:p>
          <a:p>
            <a:pPr algn="ctr"/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539552" y="2306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Código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Ética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63688" y="19888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Inscripción </a:t>
            </a:r>
            <a:r>
              <a:rPr lang="es-MX" b="1" dirty="0">
                <a:latin typeface="ITC Avant Garde" panose="020B0402020203020304" pitchFamily="34" charset="0"/>
              </a:rPr>
              <a:t>del Código de </a:t>
            </a:r>
            <a:r>
              <a:rPr lang="es-MX" b="1" dirty="0" smtClean="0">
                <a:latin typeface="ITC Avant Garde" panose="020B0402020203020304" pitchFamily="34" charset="0"/>
              </a:rPr>
              <a:t>Ética</a:t>
            </a:r>
          </a:p>
        </p:txBody>
      </p:sp>
    </p:spTree>
    <p:extLst>
      <p:ext uri="{BB962C8B-B14F-4D97-AF65-F5344CB8AC3E}">
        <p14:creationId xmlns:p14="http://schemas.microsoft.com/office/powerpoint/2010/main" val="11606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83568" y="2924944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El </a:t>
            </a:r>
            <a:r>
              <a:rPr lang="es-MX" dirty="0">
                <a:latin typeface="ITC Avant Garde" panose="020B0402020203020304" pitchFamily="34" charset="0"/>
              </a:rPr>
              <a:t>Código de Ética será </a:t>
            </a:r>
            <a:r>
              <a:rPr lang="es-MX" b="1" dirty="0">
                <a:latin typeface="ITC Avant Garde" panose="020B0402020203020304" pitchFamily="34" charset="0"/>
              </a:rPr>
              <a:t>aplicable y exigible </a:t>
            </a:r>
            <a:r>
              <a:rPr lang="es-MX" dirty="0">
                <a:latin typeface="ITC Avant Garde" panose="020B0402020203020304" pitchFamily="34" charset="0"/>
              </a:rPr>
              <a:t>a partir de que surta efectos la notificación que de su inscripción se haga al Concesionario y Programador a través de multiprogramación, y deberá </a:t>
            </a:r>
            <a:r>
              <a:rPr lang="es-MX" b="1" dirty="0">
                <a:latin typeface="ITC Avant Garde" panose="020B0402020203020304" pitchFamily="34" charset="0"/>
              </a:rPr>
              <a:t>publicarse en su página de Internet </a:t>
            </a:r>
            <a:r>
              <a:rPr lang="es-MX" dirty="0">
                <a:latin typeface="ITC Avant Garde" panose="020B0402020203020304" pitchFamily="34" charset="0"/>
              </a:rPr>
              <a:t>en un plazo no mayor a tres días hábiles contados a partir de que ello suceda.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39552" y="2306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Código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Ética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83668" y="177281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Inscripción </a:t>
            </a:r>
            <a:r>
              <a:rPr lang="es-MX" b="1" dirty="0">
                <a:latin typeface="ITC Avant Garde" panose="020B0402020203020304" pitchFamily="34" charset="0"/>
              </a:rPr>
              <a:t>del Código de </a:t>
            </a:r>
            <a:r>
              <a:rPr lang="es-MX" b="1" dirty="0" smtClean="0">
                <a:latin typeface="ITC Avant Garde" panose="020B0402020203020304" pitchFamily="34" charset="0"/>
              </a:rPr>
              <a:t>Ética</a:t>
            </a:r>
          </a:p>
        </p:txBody>
      </p:sp>
    </p:spTree>
    <p:extLst>
      <p:ext uri="{BB962C8B-B14F-4D97-AF65-F5344CB8AC3E}">
        <p14:creationId xmlns:p14="http://schemas.microsoft.com/office/powerpoint/2010/main" val="6058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99592" y="213285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Fundamento legal: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Artículo </a:t>
            </a:r>
            <a:r>
              <a:rPr lang="es-MX" dirty="0">
                <a:latin typeface="ITC Avant Garde" panose="020B0402020203020304" pitchFamily="34" charset="0"/>
              </a:rPr>
              <a:t>15, fracción LXI y Artículo 216, fracción IV, ambos de la Ley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Suspensión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Precautoria 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Transmisiones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96268" y="2564904"/>
            <a:ext cx="82840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Que se diferencie con claridad la información noticiosa de la opinión de quien la presenta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(Artículo 256, fracción III de la Ley)</a:t>
            </a:r>
          </a:p>
          <a:p>
            <a:pPr algn="ctr"/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87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256490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Propuesta </a:t>
            </a:r>
            <a:r>
              <a:rPr lang="es-MX" dirty="0">
                <a:latin typeface="ITC Avant Garde" panose="020B0402020203020304" pitchFamily="34" charset="0"/>
              </a:rPr>
              <a:t>al Comité.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El </a:t>
            </a:r>
            <a:r>
              <a:rPr lang="es-MX" dirty="0">
                <a:latin typeface="ITC Avant Garde" panose="020B0402020203020304" pitchFamily="34" charset="0"/>
              </a:rPr>
              <a:t>Comité deliberará si apercibe al Concesionario de Radiodifusión, Concesionario de Televisión y/o Audio Restringido o Programador.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endParaRPr lang="es-MX" dirty="0">
              <a:latin typeface="ITC Avant Garde" panose="020B0402020203020304" pitchFamily="34" charset="0"/>
            </a:endParaRPr>
          </a:p>
          <a:p>
            <a:pPr marL="342900" indent="-342900" algn="ctr">
              <a:buAutoNum type="alphaLcParenR"/>
            </a:pPr>
            <a:r>
              <a:rPr lang="es-MX" dirty="0" smtClean="0">
                <a:latin typeface="ITC Avant Garde" panose="020B0402020203020304" pitchFamily="34" charset="0"/>
              </a:rPr>
              <a:t>Si </a:t>
            </a:r>
            <a:r>
              <a:rPr lang="es-MX" dirty="0">
                <a:latin typeface="ITC Avant Garde" panose="020B0402020203020304" pitchFamily="34" charset="0"/>
              </a:rPr>
              <a:t>hay apercibimiento, éste se notificará al Concesionario de Radiodifusión, Concesionario de Televisión y/o Audio Restringido o Programador, fijando el plazo para la corrección de los hechos que dieron origen al mismo.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Suspensión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Precautoria 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Transmisiones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79612" y="155679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Suspensión Precautoria de Transmisiones</a:t>
            </a:r>
          </a:p>
        </p:txBody>
      </p:sp>
    </p:spTree>
    <p:extLst>
      <p:ext uri="{BB962C8B-B14F-4D97-AF65-F5344CB8AC3E}">
        <p14:creationId xmlns:p14="http://schemas.microsoft.com/office/powerpoint/2010/main" val="4376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256490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d) El Concesionario de Radiodifusión, Concesionario de Televisión y/o Audio Restringido o Programador, informarán al Comité la realización de las medidas correspondientes para la corrección del hecho o hechos que dieron origen al apercibimiento. </a:t>
            </a:r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e) De no haber informe el Comité sesionará al día siguiente de vencido el plazo y ordenará la Suspensión Precautoria de Transmisiones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Suspensión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Precautoria 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Transmisiones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79612" y="155679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Suspensión Precautoria de Transmisiones</a:t>
            </a:r>
          </a:p>
        </p:txBody>
      </p:sp>
    </p:spTree>
    <p:extLst>
      <p:ext uri="{BB962C8B-B14F-4D97-AF65-F5344CB8AC3E}">
        <p14:creationId xmlns:p14="http://schemas.microsoft.com/office/powerpoint/2010/main" val="17341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292494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ITC Avant Garde" panose="020B0402020203020304" pitchFamily="34" charset="0"/>
              </a:rPr>
              <a:t>f) En caso de rendirse el informe derivado del apercibimiento, la UMCA propondrá al comité un proyecto de resolución. 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g) El Comité sesionará dentro de los 2 días hábiles siguientes a que reciba el proyecto de resolución y determinará la procedencia de ordenar o no la Suspensión Precautoria de Transmisiones.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h) La Suspensión Precautoria de Transmisiones sólo podrá ser levantada por el mismo Comité.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Suspensión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Precautoria de 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Transmisiones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79612" y="170080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ITC Avant Garde" panose="020B0402020203020304" pitchFamily="34" charset="0"/>
              </a:rPr>
              <a:t>Procedimiento </a:t>
            </a:r>
            <a:r>
              <a:rPr lang="es-MX" b="1" dirty="0">
                <a:latin typeface="ITC Avant Garde" panose="020B0402020203020304" pitchFamily="34" charset="0"/>
              </a:rPr>
              <a:t>para la Suspensión Precautoria de Transmisiones</a:t>
            </a:r>
          </a:p>
        </p:txBody>
      </p:sp>
    </p:spTree>
    <p:extLst>
      <p:ext uri="{BB962C8B-B14F-4D97-AF65-F5344CB8AC3E}">
        <p14:creationId xmlns:p14="http://schemas.microsoft.com/office/powerpoint/2010/main" val="12683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1640" y="2204864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dirty="0">
                <a:latin typeface="ITC Avant Garde" panose="020B0402020203020304" pitchFamily="34" charset="0"/>
              </a:rPr>
              <a:t>Entrada en vigor de los Lineamientos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16 </a:t>
            </a:r>
            <a:r>
              <a:rPr lang="es-MX" dirty="0">
                <a:latin typeface="ITC Avant Garde" panose="020B0402020203020304" pitchFamily="34" charset="0"/>
              </a:rPr>
              <a:t>de febrero de </a:t>
            </a:r>
            <a:r>
              <a:rPr lang="es-MX" dirty="0" smtClean="0">
                <a:latin typeface="ITC Avant Garde" panose="020B0402020203020304" pitchFamily="34" charset="0"/>
              </a:rPr>
              <a:t>2017</a:t>
            </a:r>
          </a:p>
          <a:p>
            <a:pPr algn="ctr"/>
            <a:endParaRPr lang="es-MX" dirty="0" smtClean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Inscripción </a:t>
            </a:r>
            <a:r>
              <a:rPr lang="es-MX" dirty="0">
                <a:latin typeface="ITC Avant Garde" panose="020B0402020203020304" pitchFamily="34" charset="0"/>
              </a:rPr>
              <a:t>de Defensores de Audiencia y Códigos de Ética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Hasta </a:t>
            </a:r>
            <a:r>
              <a:rPr lang="es-MX" dirty="0">
                <a:latin typeface="ITC Avant Garde" panose="020B0402020203020304" pitchFamily="34" charset="0"/>
              </a:rPr>
              <a:t>el 30 de marzo de </a:t>
            </a:r>
            <a:r>
              <a:rPr lang="es-MX" dirty="0" smtClean="0">
                <a:latin typeface="ITC Avant Garde" panose="020B0402020203020304" pitchFamily="34" charset="0"/>
              </a:rPr>
              <a:t>2017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Plazos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el cumplimiento de obligaciones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3608" y="1988840"/>
            <a:ext cx="70567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31 de marzo de 2017</a:t>
            </a:r>
            <a:r>
              <a:rPr lang="es-MX" b="1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endParaRPr lang="es-MX" b="1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Presentar </a:t>
            </a:r>
            <a:r>
              <a:rPr lang="es-MX" dirty="0">
                <a:latin typeface="ITC Avant Garde" panose="020B0402020203020304" pitchFamily="34" charset="0"/>
              </a:rPr>
              <a:t>las guías electrónicas de programación en medios accesibles (portal de internet o número telefónico</a:t>
            </a:r>
            <a:r>
              <a:rPr lang="es-MX" dirty="0" smtClean="0">
                <a:latin typeface="ITC Avant Garde" panose="020B0402020203020304" pitchFamily="34" charset="0"/>
              </a:rPr>
              <a:t>);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Acciones </a:t>
            </a:r>
            <a:r>
              <a:rPr lang="es-MX" dirty="0">
                <a:latin typeface="ITC Avant Garde" panose="020B0402020203020304" pitchFamily="34" charset="0"/>
              </a:rPr>
              <a:t>para distinguir entre publicidad y contenido editorial</a:t>
            </a:r>
            <a:r>
              <a:rPr lang="es-MX" dirty="0" smtClean="0">
                <a:latin typeface="ITC Avant Garde" panose="020B0402020203020304" pitchFamily="34" charset="0"/>
              </a:rPr>
              <a:t>;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Elementos </a:t>
            </a:r>
            <a:r>
              <a:rPr lang="es-MX" dirty="0">
                <a:latin typeface="ITC Avant Garde" panose="020B0402020203020304" pitchFamily="34" charset="0"/>
              </a:rPr>
              <a:t>de las guías electrónicas de programación de concesionarios de televisión restringida, </a:t>
            </a:r>
            <a:r>
              <a:rPr lang="es-MX" dirty="0" smtClean="0">
                <a:latin typeface="ITC Avant Garde" panose="020B0402020203020304" pitchFamily="34" charset="0"/>
              </a:rPr>
              <a:t>y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Parámetros </a:t>
            </a:r>
            <a:r>
              <a:rPr lang="es-MX" dirty="0">
                <a:latin typeface="ITC Avant Garde" panose="020B0402020203020304" pitchFamily="34" charset="0"/>
              </a:rPr>
              <a:t>y publicidad de servicios de accesibilidad a personas con discapacidad.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Plazos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el cumplimiento de obligaciones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4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7584" y="285293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ITC Avant Garde" panose="020B0402020203020304" pitchFamily="34" charset="0"/>
              </a:rPr>
              <a:t>Informes de defensores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ctr"/>
            <a:endParaRPr lang="es-MX" dirty="0">
              <a:latin typeface="ITC Avant Garde" panose="020B0402020203020304" pitchFamily="34" charset="0"/>
            </a:endParaRPr>
          </a:p>
          <a:p>
            <a:pPr algn="ctr"/>
            <a:r>
              <a:rPr lang="es-MX" dirty="0" smtClean="0">
                <a:latin typeface="ITC Avant Garde" panose="020B0402020203020304" pitchFamily="34" charset="0"/>
              </a:rPr>
              <a:t>Julio </a:t>
            </a:r>
            <a:r>
              <a:rPr lang="es-MX" dirty="0">
                <a:latin typeface="ITC Avant Garde" panose="020B0402020203020304" pitchFamily="34" charset="0"/>
              </a:rPr>
              <a:t>de 2017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39552" y="23067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Plazos </a:t>
            </a:r>
            <a:r>
              <a:rPr lang="es-MX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para el cumplimiento de obligaciones</a:t>
            </a:r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.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99592" y="2348880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s-MX" b="1" dirty="0">
                <a:latin typeface="ITC Avant Garde" panose="020B0402020203020304" pitchFamily="34" charset="0"/>
              </a:rPr>
              <a:t>Países en el que se prohíbe la opinión del presentador dentro de la información noticiosa</a:t>
            </a:r>
          </a:p>
          <a:p>
            <a:pPr marL="0" indent="0" algn="just">
              <a:buNone/>
            </a:pPr>
            <a:endParaRPr lang="es-MX" dirty="0">
              <a:latin typeface="ITC Avant Garde" panose="020B0402020203020304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ITC Avant Garde" panose="020B0402020203020304" pitchFamily="34" charset="0"/>
              </a:rPr>
              <a:t>Reino Unido</a:t>
            </a:r>
          </a:p>
          <a:p>
            <a:pPr marL="0" indent="0" algn="just">
              <a:buNone/>
            </a:pPr>
            <a:endParaRPr lang="es-MX" dirty="0">
              <a:latin typeface="ITC Avant Garde" panose="020B0402020203020304" pitchFamily="34" charset="0"/>
            </a:endParaRPr>
          </a:p>
          <a:p>
            <a:pPr marL="0" indent="0" algn="just">
              <a:buNone/>
            </a:pPr>
            <a:r>
              <a:rPr lang="es-MX" dirty="0" err="1">
                <a:latin typeface="ITC Avant Garde" panose="020B0402020203020304" pitchFamily="34" charset="0"/>
              </a:rPr>
              <a:t>The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Ofcom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Broadcasting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Code</a:t>
            </a:r>
            <a:r>
              <a:rPr lang="es-MX" dirty="0">
                <a:latin typeface="ITC Avant Garde" panose="020B0402020203020304" pitchFamily="34" charset="0"/>
              </a:rPr>
              <a:t>, en su </a:t>
            </a:r>
            <a:r>
              <a:rPr lang="es-MX" dirty="0" err="1">
                <a:latin typeface="ITC Avant Garde" panose="020B0402020203020304" pitchFamily="34" charset="0"/>
              </a:rPr>
              <a:t>Section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Five</a:t>
            </a:r>
            <a:r>
              <a:rPr lang="es-MX" dirty="0">
                <a:latin typeface="ITC Avant Garde" panose="020B0402020203020304" pitchFamily="34" charset="0"/>
              </a:rPr>
              <a:t>, denominada </a:t>
            </a:r>
            <a:r>
              <a:rPr lang="es-MX" dirty="0" err="1">
                <a:latin typeface="ITC Avant Garde" panose="020B0402020203020304" pitchFamily="34" charset="0"/>
              </a:rPr>
              <a:t>Due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Impartiality</a:t>
            </a:r>
            <a:r>
              <a:rPr lang="es-MX" dirty="0">
                <a:latin typeface="ITC Avant Garde" panose="020B0402020203020304" pitchFamily="34" charset="0"/>
              </a:rPr>
              <a:t> and </a:t>
            </a:r>
            <a:r>
              <a:rPr lang="es-MX" dirty="0" err="1">
                <a:latin typeface="ITC Avant Garde" panose="020B0402020203020304" pitchFamily="34" charset="0"/>
              </a:rPr>
              <a:t>Due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Accurancy</a:t>
            </a:r>
            <a:r>
              <a:rPr lang="es-MX" dirty="0">
                <a:latin typeface="ITC Avant Garde" panose="020B0402020203020304" pitchFamily="34" charset="0"/>
              </a:rPr>
              <a:t> and </a:t>
            </a:r>
            <a:r>
              <a:rPr lang="es-MX" dirty="0" err="1">
                <a:latin typeface="ITC Avant Garde" panose="020B0402020203020304" pitchFamily="34" charset="0"/>
              </a:rPr>
              <a:t>Undue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Prominence</a:t>
            </a:r>
            <a:r>
              <a:rPr lang="es-MX" dirty="0">
                <a:latin typeface="ITC Avant Garde" panose="020B0402020203020304" pitchFamily="34" charset="0"/>
              </a:rPr>
              <a:t> of </a:t>
            </a:r>
            <a:r>
              <a:rPr lang="es-MX" dirty="0" err="1">
                <a:latin typeface="ITC Avant Garde" panose="020B0402020203020304" pitchFamily="34" charset="0"/>
              </a:rPr>
              <a:t>Views</a:t>
            </a:r>
            <a:r>
              <a:rPr lang="es-MX" dirty="0">
                <a:latin typeface="ITC Avant Garde" panose="020B0402020203020304" pitchFamily="34" charset="0"/>
              </a:rPr>
              <a:t> and </a:t>
            </a:r>
            <a:r>
              <a:rPr lang="es-MX" dirty="0" err="1">
                <a:latin typeface="ITC Avant Garde" panose="020B0402020203020304" pitchFamily="34" charset="0"/>
              </a:rPr>
              <a:t>Opinions</a:t>
            </a:r>
            <a:r>
              <a:rPr lang="es-MX" dirty="0">
                <a:latin typeface="ITC Avant Garde" panose="020B0402020203020304" pitchFamily="34" charset="0"/>
              </a:rPr>
              <a:t>, señala lo siguiente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marL="0" indent="0" algn="just">
              <a:buNone/>
            </a:pPr>
            <a:endParaRPr lang="es-MX" dirty="0">
              <a:latin typeface="ITC Avant Garde" panose="020B04020202030203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ITC Avant Garde" panose="020B0402020203020304" pitchFamily="34" charset="0"/>
              </a:rPr>
              <a:t>5.1 </a:t>
            </a:r>
            <a:r>
              <a:rPr lang="es-MX" dirty="0">
                <a:latin typeface="ITC Avant Garde" panose="020B0402020203020304" pitchFamily="34" charset="0"/>
              </a:rPr>
              <a:t>News, in </a:t>
            </a:r>
            <a:r>
              <a:rPr lang="es-MX" dirty="0" err="1">
                <a:latin typeface="ITC Avant Garde" panose="020B0402020203020304" pitchFamily="34" charset="0"/>
              </a:rPr>
              <a:t>whatever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form</a:t>
            </a:r>
            <a:r>
              <a:rPr lang="es-MX" dirty="0">
                <a:latin typeface="ITC Avant Garde" panose="020B0402020203020304" pitchFamily="34" charset="0"/>
              </a:rPr>
              <a:t>, </a:t>
            </a:r>
            <a:r>
              <a:rPr lang="es-MX" dirty="0" err="1">
                <a:latin typeface="ITC Avant Garde" panose="020B0402020203020304" pitchFamily="34" charset="0"/>
              </a:rPr>
              <a:t>must</a:t>
            </a:r>
            <a:r>
              <a:rPr lang="es-MX" dirty="0">
                <a:latin typeface="ITC Avant Garde" panose="020B0402020203020304" pitchFamily="34" charset="0"/>
              </a:rPr>
              <a:t> be </a:t>
            </a:r>
            <a:r>
              <a:rPr lang="es-MX" dirty="0" err="1">
                <a:latin typeface="ITC Avant Garde" panose="020B0402020203020304" pitchFamily="34" charset="0"/>
              </a:rPr>
              <a:t>reported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with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due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accuracy</a:t>
            </a:r>
            <a:r>
              <a:rPr lang="es-MX" dirty="0">
                <a:latin typeface="ITC Avant Garde" panose="020B0402020203020304" pitchFamily="34" charset="0"/>
              </a:rPr>
              <a:t> and </a:t>
            </a:r>
            <a:r>
              <a:rPr lang="es-MX" dirty="0" err="1">
                <a:latin typeface="ITC Avant Garde" panose="020B0402020203020304" pitchFamily="34" charset="0"/>
              </a:rPr>
              <a:t>presented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with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due</a:t>
            </a:r>
            <a:r>
              <a:rPr lang="es-MX" dirty="0">
                <a:latin typeface="ITC Avant Garde" panose="020B0402020203020304" pitchFamily="34" charset="0"/>
              </a:rPr>
              <a:t> </a:t>
            </a:r>
            <a:r>
              <a:rPr lang="es-MX" dirty="0" err="1">
                <a:latin typeface="ITC Avant Garde" panose="020B0402020203020304" pitchFamily="34" charset="0"/>
              </a:rPr>
              <a:t>impartiality</a:t>
            </a:r>
            <a:r>
              <a:rPr lang="es-MX" dirty="0">
                <a:latin typeface="ITC Avant Garde" panose="020B0402020203020304" pitchFamily="34" charset="0"/>
              </a:rPr>
              <a:t>.</a:t>
            </a: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58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67544" y="1988840"/>
            <a:ext cx="82251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ITC Avant Garde" panose="020B0402020203020304" pitchFamily="34" charset="0"/>
              </a:rPr>
              <a:t>Países en el que se hace la diferenciación entre la información noticiosa de la opinión de quien la presenta</a:t>
            </a:r>
          </a:p>
          <a:p>
            <a:pPr algn="just"/>
            <a:endParaRPr lang="es-MX" b="1" dirty="0">
              <a:latin typeface="ITC Avant Garde" panose="020B0402020203020304" pitchFamily="34" charset="0"/>
            </a:endParaRPr>
          </a:p>
          <a:p>
            <a:pPr algn="just"/>
            <a:r>
              <a:rPr lang="es-MX" b="1" dirty="0" smtClean="0">
                <a:latin typeface="ITC Avant Garde" panose="020B0402020203020304" pitchFamily="34" charset="0"/>
              </a:rPr>
              <a:t>España</a:t>
            </a:r>
          </a:p>
          <a:p>
            <a:pPr algn="just"/>
            <a:endParaRPr lang="es-MX" b="1" dirty="0">
              <a:latin typeface="ITC Avant Garde" panose="020B0402020203020304" pitchFamily="34" charset="0"/>
            </a:endParaRPr>
          </a:p>
          <a:p>
            <a:pPr algn="just"/>
            <a:r>
              <a:rPr lang="es-MX" dirty="0">
                <a:latin typeface="ITC Avant Garde" panose="020B0402020203020304" pitchFamily="34" charset="0"/>
              </a:rPr>
              <a:t>La Ley 7/2010, de 31 de marzo, General de la Comunicación Audiovisual, señala lo siguiente</a:t>
            </a:r>
            <a:r>
              <a:rPr lang="es-MX" dirty="0" smtClean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s-MX" dirty="0">
              <a:latin typeface="ITC Avant Garde" panose="020B0402020203020304" pitchFamily="34" charset="0"/>
            </a:endParaRPr>
          </a:p>
          <a:p>
            <a:pPr algn="just"/>
            <a:r>
              <a:rPr lang="es-MX" dirty="0">
                <a:latin typeface="ITC Avant Garde" panose="020B0402020203020304" pitchFamily="34" charset="0"/>
              </a:rPr>
              <a:t>Artículo 4. El derecho a recibir una comunicación audiovisual </a:t>
            </a:r>
            <a:r>
              <a:rPr lang="es-MX" dirty="0" smtClean="0">
                <a:latin typeface="ITC Avant Garde" panose="020B0402020203020304" pitchFamily="34" charset="0"/>
              </a:rPr>
              <a:t>plural.</a:t>
            </a:r>
            <a:endParaRPr lang="es-MX" dirty="0">
              <a:latin typeface="ITC Avant Garde" panose="020B0402020203020304" pitchFamily="34" charset="0"/>
            </a:endParaRPr>
          </a:p>
          <a:p>
            <a:pPr algn="just"/>
            <a:r>
              <a:rPr lang="es-MX" dirty="0">
                <a:latin typeface="ITC Avant Garde" panose="020B0402020203020304" pitchFamily="34" charset="0"/>
              </a:rPr>
              <a:t>.…</a:t>
            </a:r>
          </a:p>
          <a:p>
            <a:pPr algn="just"/>
            <a:r>
              <a:rPr lang="es-MX" dirty="0">
                <a:latin typeface="ITC Avant Garde" panose="020B0402020203020304" pitchFamily="34" charset="0"/>
              </a:rPr>
              <a:t>6. Todas las personas tienen el derecho a ser informados de los acontecimientos de interés general y a recibir de forma claramente diferenciada la información de la opinión.</a:t>
            </a:r>
          </a:p>
          <a:p>
            <a:pPr algn="just"/>
            <a:endParaRPr lang="es-MX" b="1" dirty="0"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68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67544" y="1988840"/>
            <a:ext cx="8225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ITC Avant Garde" panose="020B0402020203020304" pitchFamily="34" charset="0"/>
              </a:rPr>
              <a:t>Australia</a:t>
            </a:r>
          </a:p>
          <a:p>
            <a:pPr algn="just"/>
            <a:endParaRPr lang="en-US" b="1" dirty="0">
              <a:latin typeface="ITC Avant Garde" panose="020B0402020203020304" pitchFamily="34" charset="0"/>
            </a:endParaRPr>
          </a:p>
          <a:p>
            <a:pPr algn="just"/>
            <a:r>
              <a:rPr lang="en-US" dirty="0">
                <a:latin typeface="ITC Avant Garde" panose="020B0402020203020304" pitchFamily="34" charset="0"/>
              </a:rPr>
              <a:t>El Commercial Television Industry Code of Practice 2015, </a:t>
            </a:r>
            <a:r>
              <a:rPr lang="en-US" dirty="0" err="1">
                <a:latin typeface="ITC Avant Garde" panose="020B0402020203020304" pitchFamily="34" charset="0"/>
              </a:rPr>
              <a:t>señala</a:t>
            </a:r>
            <a:r>
              <a:rPr lang="en-US" dirty="0">
                <a:latin typeface="ITC Avant Garde" panose="020B0402020203020304" pitchFamily="34" charset="0"/>
              </a:rPr>
              <a:t> lo </a:t>
            </a:r>
            <a:r>
              <a:rPr lang="en-US" dirty="0" err="1">
                <a:latin typeface="ITC Avant Garde" panose="020B0402020203020304" pitchFamily="34" charset="0"/>
              </a:rPr>
              <a:t>siguiente</a:t>
            </a:r>
            <a:r>
              <a:rPr lang="en-US" dirty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n-US" dirty="0">
              <a:latin typeface="ITC Avant Garde" panose="020B0402020203020304" pitchFamily="34" charset="0"/>
            </a:endParaRPr>
          </a:p>
          <a:p>
            <a:pPr algn="just"/>
            <a:r>
              <a:rPr lang="en-US" dirty="0">
                <a:latin typeface="ITC Avant Garde" panose="020B0402020203020304" pitchFamily="34" charset="0"/>
              </a:rPr>
              <a:t>3. News and Current Affairs</a:t>
            </a:r>
          </a:p>
          <a:p>
            <a:pPr algn="just"/>
            <a:endParaRPr lang="en-US" dirty="0">
              <a:latin typeface="ITC Avant Garde" panose="020B0402020203020304" pitchFamily="34" charset="0"/>
            </a:endParaRPr>
          </a:p>
          <a:p>
            <a:pPr algn="just"/>
            <a:r>
              <a:rPr lang="en-US" dirty="0">
                <a:latin typeface="ITC Avant Garde" panose="020B0402020203020304" pitchFamily="34" charset="0"/>
              </a:rPr>
              <a:t>3.4 Impartiality 3.4.1 In broadcasting a news Program, a Licensee must:</a:t>
            </a:r>
          </a:p>
          <a:p>
            <a:pPr algn="just"/>
            <a:endParaRPr lang="en-US" dirty="0">
              <a:latin typeface="ITC Avant Garde" panose="020B0402020203020304" pitchFamily="34" charset="0"/>
            </a:endParaRPr>
          </a:p>
          <a:p>
            <a:pPr algn="just"/>
            <a:r>
              <a:rPr lang="en-US" dirty="0">
                <a:latin typeface="ITC Avant Garde" panose="020B0402020203020304" pitchFamily="34" charset="0"/>
              </a:rPr>
              <a:t>b) clearly distinguish the reporting of factual material from commentary and </a:t>
            </a:r>
            <a:r>
              <a:rPr lang="en-US" dirty="0" smtClean="0">
                <a:latin typeface="ITC Avant Garde" panose="020B0402020203020304" pitchFamily="34" charset="0"/>
              </a:rPr>
              <a:t>analysis</a:t>
            </a:r>
            <a:endParaRPr lang="es-MX" b="1" dirty="0"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826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73844" y="908720"/>
            <a:ext cx="83466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500" b="1" dirty="0" smtClean="0">
                <a:latin typeface="ITC Avant Garde" panose="020B0402020203020304" pitchFamily="34" charset="0"/>
              </a:rPr>
              <a:t>Colombia</a:t>
            </a:r>
          </a:p>
          <a:p>
            <a:pPr algn="just"/>
            <a:endParaRPr lang="es-MX" sz="1500" b="1" dirty="0">
              <a:latin typeface="ITC Avant Garde" panose="020B0402020203020304" pitchFamily="34" charset="0"/>
            </a:endParaRPr>
          </a:p>
          <a:p>
            <a:pPr algn="just"/>
            <a:r>
              <a:rPr lang="es-MX" sz="1500" dirty="0">
                <a:latin typeface="ITC Avant Garde" panose="020B0402020203020304" pitchFamily="34" charset="0"/>
              </a:rPr>
              <a:t>Ley 182 de 1995. (Enero 20). “Por la cual se reglamenta el servicio de televisión y se formulan políticas para su desarrollo, se democratiza el acceso a éste, se conforma la comisión nacional de televisión, se promueven la industria y actividades de televisión, se establecen normas para contratación de los servicios, se reestructuran entidades del sector y se dictan otras disposiciones en materia de telecomunicaciones", señala lo siguiente</a:t>
            </a:r>
            <a:r>
              <a:rPr lang="es-MX" sz="1500" dirty="0" smtClean="0">
                <a:latin typeface="ITC Avant Garde" panose="020B0402020203020304" pitchFamily="34" charset="0"/>
              </a:rPr>
              <a:t>:</a:t>
            </a:r>
          </a:p>
          <a:p>
            <a:pPr algn="just"/>
            <a:endParaRPr lang="es-MX" sz="1500" dirty="0">
              <a:latin typeface="ITC Avant Garde" panose="020B0402020203020304" pitchFamily="34" charset="0"/>
            </a:endParaRPr>
          </a:p>
          <a:p>
            <a:pPr algn="just"/>
            <a:r>
              <a:rPr lang="es-MX" sz="1500" dirty="0">
                <a:latin typeface="ITC Avant Garde" panose="020B0402020203020304" pitchFamily="34" charset="0"/>
              </a:rPr>
              <a:t>ART. 2º—Fines y principios del servicio. Los fines del servicio de televisión: son formar, educar, informar veraz y objetivamente y recrear de manera sana. Con el cumplimiento de los mismos, se busca satisfacer las finalidades sociales del Estado, promover el respeto de las garantías, deberes y derechos fundamentales y demás libertades, fortalecer la consolidación de la democracia y la paz, y propender por la difusión de los valores humanos y expresiones culturales de carácter nacional, regional y local.</a:t>
            </a:r>
          </a:p>
          <a:p>
            <a:pPr algn="just"/>
            <a:endParaRPr lang="es-MX" sz="1500" dirty="0">
              <a:latin typeface="ITC Avant Garde" panose="020B0402020203020304" pitchFamily="34" charset="0"/>
            </a:endParaRPr>
          </a:p>
          <a:p>
            <a:pPr algn="just"/>
            <a:r>
              <a:rPr lang="es-MX" sz="1500" dirty="0">
                <a:latin typeface="ITC Avant Garde" panose="020B0402020203020304" pitchFamily="34" charset="0"/>
              </a:rPr>
              <a:t>Dichos fines se cumplirán con arreglo a los siguientes principios:</a:t>
            </a:r>
          </a:p>
          <a:p>
            <a:pPr algn="just"/>
            <a:endParaRPr lang="es-MX" sz="1500" dirty="0">
              <a:latin typeface="ITC Avant Garde" panose="020B0402020203020304" pitchFamily="34" charset="0"/>
            </a:endParaRPr>
          </a:p>
          <a:p>
            <a:pPr algn="just"/>
            <a:r>
              <a:rPr lang="es-MX" sz="1500" dirty="0">
                <a:latin typeface="ITC Avant Garde" panose="020B0402020203020304" pitchFamily="34" charset="0"/>
              </a:rPr>
              <a:t>a)La imparcialidad en las informaciones;</a:t>
            </a:r>
          </a:p>
          <a:p>
            <a:pPr algn="just"/>
            <a:endParaRPr lang="es-MX" sz="1500" dirty="0">
              <a:latin typeface="ITC Avant Garde" panose="020B0402020203020304" pitchFamily="34" charset="0"/>
            </a:endParaRPr>
          </a:p>
          <a:p>
            <a:pPr algn="just"/>
            <a:r>
              <a:rPr lang="es-MX" sz="1500" dirty="0">
                <a:latin typeface="ITC Avant Garde" panose="020B0402020203020304" pitchFamily="34" charset="0"/>
              </a:rPr>
              <a:t>b) La separación entre opiniones e informaciones, en concordancia con los artículos 15 y 20 de la Constitución Política</a:t>
            </a:r>
            <a:r>
              <a:rPr lang="es-MX" sz="1500" dirty="0" smtClean="0">
                <a:latin typeface="ITC Avant Garde" panose="020B0402020203020304" pitchFamily="34" charset="0"/>
              </a:rPr>
              <a:t>;</a:t>
            </a:r>
          </a:p>
          <a:p>
            <a:pPr algn="just"/>
            <a:endParaRPr lang="es-MX" sz="1500" dirty="0">
              <a:latin typeface="ITC Avant Garde" panose="020B04020202030203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7544" y="116632"/>
            <a:ext cx="53285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Derechos </a:t>
            </a: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ITC Avant Garde" panose="020B0402020203020304" pitchFamily="34" charset="0"/>
              </a:rPr>
              <a:t>de las audiencias comunes a ambos servicios públicos (artículo 5 de los Lineamientos)</a:t>
            </a:r>
          </a:p>
          <a:p>
            <a:endParaRPr lang="es-MX" b="1" dirty="0">
              <a:solidFill>
                <a:schemeClr val="bg1">
                  <a:lumMod val="50000"/>
                </a:schemeClr>
              </a:solidFill>
              <a:latin typeface="ITC Avant Garde" panose="020B04020202030203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14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8620</TotalTime>
  <Words>3513</Words>
  <Application>Microsoft Office PowerPoint</Application>
  <PresentationFormat>Presentación en pantalla (4:3)</PresentationFormat>
  <Paragraphs>388</Paragraphs>
  <Slides>55</Slides>
  <Notes>54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9" baseType="lpstr">
      <vt:lpstr>Arial</vt:lpstr>
      <vt:lpstr>Calibri</vt:lpstr>
      <vt:lpstr>ITC Avant Garde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AMMA</dc:creator>
  <cp:lastModifiedBy>Diana Ortiz Cornejo</cp:lastModifiedBy>
  <cp:revision>580</cp:revision>
  <dcterms:created xsi:type="dcterms:W3CDTF">2013-09-19T23:24:20Z</dcterms:created>
  <dcterms:modified xsi:type="dcterms:W3CDTF">2017-01-27T01:14:54Z</dcterms:modified>
</cp:coreProperties>
</file>